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72" r:id="rId3"/>
    <p:sldMasterId id="2147483684" r:id="rId4"/>
  </p:sldMasterIdLst>
  <p:notesMasterIdLst>
    <p:notesMasterId r:id="rId32"/>
  </p:notesMasterIdLst>
  <p:handoutMasterIdLst>
    <p:handoutMasterId r:id="rId33"/>
  </p:handoutMasterIdLst>
  <p:sldIdLst>
    <p:sldId id="256" r:id="rId5"/>
    <p:sldId id="269" r:id="rId6"/>
    <p:sldId id="273" r:id="rId7"/>
    <p:sldId id="268" r:id="rId8"/>
    <p:sldId id="257" r:id="rId9"/>
    <p:sldId id="275" r:id="rId10"/>
    <p:sldId id="270" r:id="rId11"/>
    <p:sldId id="274" r:id="rId12"/>
    <p:sldId id="280" r:id="rId13"/>
    <p:sldId id="278" r:id="rId14"/>
    <p:sldId id="271" r:id="rId15"/>
    <p:sldId id="277" r:id="rId16"/>
    <p:sldId id="276" r:id="rId17"/>
    <p:sldId id="282" r:id="rId18"/>
    <p:sldId id="284" r:id="rId19"/>
    <p:sldId id="285" r:id="rId20"/>
    <p:sldId id="283" r:id="rId21"/>
    <p:sldId id="286" r:id="rId22"/>
    <p:sldId id="287" r:id="rId23"/>
    <p:sldId id="288" r:id="rId24"/>
    <p:sldId id="290" r:id="rId25"/>
    <p:sldId id="289" r:id="rId26"/>
    <p:sldId id="279" r:id="rId27"/>
    <p:sldId id="292" r:id="rId28"/>
    <p:sldId id="293" r:id="rId29"/>
    <p:sldId id="291" r:id="rId30"/>
    <p:sldId id="266"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ED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068" autoAdjust="0"/>
    <p:restoredTop sz="78588" autoAdjust="0"/>
  </p:normalViewPr>
  <p:slideViewPr>
    <p:cSldViewPr snapToGrid="0">
      <p:cViewPr>
        <p:scale>
          <a:sx n="70" d="100"/>
          <a:sy n="70" d="100"/>
        </p:scale>
        <p:origin x="-708" y="-378"/>
      </p:cViewPr>
      <p:guideLst>
        <p:guide orient="horz" pos="1145"/>
        <p:guide orient="horz" pos="775"/>
        <p:guide orient="horz" pos="4137"/>
        <p:guide pos="384"/>
        <p:guide pos="1011"/>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6" d="100"/>
          <a:sy n="56" d="100"/>
        </p:scale>
        <p:origin x="-2544"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Marcador de Posição d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6C22D9B6-D9C1-465E-81C4-FCF5B92A2AB8}" type="datetimeFigureOut">
              <a:rPr lang="en-GB"/>
              <a:pPr>
                <a:defRPr/>
              </a:pPr>
              <a:t>25/03/2011</a:t>
            </a:fld>
            <a:endParaRPr lang="en-GB"/>
          </a:p>
        </p:txBody>
      </p:sp>
      <p:sp>
        <p:nvSpPr>
          <p:cNvPr id="4" name="Marcador de Posição do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5" name="Marcador de Posição do Número do Diapositivo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AF937A6-D15F-48F7-A919-05487F05016B}" type="slidenum">
              <a:rPr lang="en-GB"/>
              <a:pPr>
                <a:defRPr/>
              </a:pPr>
              <a:t>‹#›</a:t>
            </a:fld>
            <a:endParaRPr lang="en-GB"/>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Marcador de Posição da Data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E8DA58E-BEF5-4B13-BCE2-344F26169DAD}" type="datetimeFigureOut">
              <a:rPr lang="en-GB"/>
              <a:pPr>
                <a:defRPr/>
              </a:pPr>
              <a:t>25/03/2011</a:t>
            </a:fld>
            <a:endParaRPr lang="en-GB"/>
          </a:p>
        </p:txBody>
      </p:sp>
      <p:sp>
        <p:nvSpPr>
          <p:cNvPr id="4" name="Marcador de Posição da Imagem do Diapositivo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Marcador de Posição de Nota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PT" noProof="0" smtClean="0"/>
              <a:t>Clique para editar os estilos</a:t>
            </a:r>
          </a:p>
          <a:p>
            <a:pPr lvl="1"/>
            <a:r>
              <a:rPr lang="pt-PT" noProof="0" smtClean="0"/>
              <a:t>Segundo nível</a:t>
            </a:r>
          </a:p>
          <a:p>
            <a:pPr lvl="2"/>
            <a:r>
              <a:rPr lang="pt-PT" noProof="0" smtClean="0"/>
              <a:t>Terceiro nível</a:t>
            </a:r>
          </a:p>
          <a:p>
            <a:pPr lvl="3"/>
            <a:r>
              <a:rPr lang="pt-PT" noProof="0" smtClean="0"/>
              <a:t>Quarto nível</a:t>
            </a:r>
          </a:p>
          <a:p>
            <a:pPr lvl="4"/>
            <a:r>
              <a:rPr lang="pt-PT" noProof="0" smtClean="0"/>
              <a:t>Quinto nível</a:t>
            </a:r>
            <a:endParaRPr lang="en-GB" noProof="0"/>
          </a:p>
        </p:txBody>
      </p:sp>
      <p:sp>
        <p:nvSpPr>
          <p:cNvPr id="6" name="Marcador de Posição do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Marcador de Posição do Número do Diapositivo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8134CB8-C96A-4C69-B94D-70C6A5DF48F4}" type="slidenum">
              <a:rPr lang="en-GB"/>
              <a:pPr>
                <a:defRPr/>
              </a:pPr>
              <a:t>‹#›</a:t>
            </a:fld>
            <a:endParaRPr lang="en-GB"/>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p:cNvSpPr>
          <p:nvPr>
            <p:ph type="sldImg"/>
          </p:nvPr>
        </p:nvSpPr>
        <p:spPr bwMode="auto">
          <a:noFill/>
          <a:ln>
            <a:solidFill>
              <a:srgbClr val="000000"/>
            </a:solidFill>
            <a:miter lim="800000"/>
            <a:headEnd/>
            <a:tailEnd/>
          </a:ln>
        </p:spPr>
      </p:sp>
      <p:sp>
        <p:nvSpPr>
          <p:cNvPr id="122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Again, make sure you know who you are writing for – remember, it’s much easier to write from scratch than to re-write! And, remember, there is a difference between print writing and web writing.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Remember what I talked about earlier? That people don’t read on-line? And that they don’t read web pages with a lot of text? To get people to read half your words, you have to limit your page to 110 words or fewer.  Here’s where you eliminate words, but not just words – check to see if what you put up is really necessary. For example, how many people really care about the “about us” page almost every website has?  Is that something you really want to highlight and take up space on your site?</a:t>
            </a:r>
          </a:p>
          <a:p>
            <a:pPr eaLnBrk="1" hangingPunct="1">
              <a:spcBef>
                <a:spcPct val="0"/>
              </a:spcBef>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Users require three things when using a website – a logical structure so they know where to look for information, an easy-to-use interface to get them to that information, and easily-understandable information (information architecture, usability, and plain language).  A website needs all these elements to be successful.</a:t>
            </a:r>
          </a:p>
          <a:p>
            <a:pPr eaLnBrk="1" hangingPunct="1">
              <a:spcBef>
                <a:spcPct val="0"/>
              </a:spcBef>
            </a:pPr>
            <a:endParaRPr lang="en-US" smtClean="0"/>
          </a:p>
          <a:p>
            <a:pPr eaLnBrk="1" hangingPunct="1">
              <a:spcBef>
                <a:spcPct val="0"/>
              </a:spcBef>
            </a:pPr>
            <a:r>
              <a:rPr lang="en-US" smtClean="0"/>
              <a:t>This is just a brief overview of these three aspects to web, starting with information architecture. But, I want to stress that you need all three prongs for a good, useful site.  Think of a three-legged stool, depending on how the legs are balanced, it </a:t>
            </a:r>
            <a:r>
              <a:rPr lang="en-US" b="1" smtClean="0"/>
              <a:t>might</a:t>
            </a:r>
            <a:r>
              <a:rPr lang="en-US" smtClean="0"/>
              <a:t> be able to stand if it were missing one leg, but you probably wouldn’t want to sit on it.  If it were missing two legs, forget about it.</a:t>
            </a:r>
          </a:p>
          <a:p>
            <a:pPr eaLnBrk="1" hangingPunct="1">
              <a:spcBef>
                <a:spcPct val="0"/>
              </a:spcBef>
            </a:pPr>
            <a:endParaRPr lang="en-US" smtClean="0"/>
          </a:p>
          <a:p>
            <a:pPr eaLnBrk="1" hangingPunct="1">
              <a:spcBef>
                <a:spcPct val="0"/>
              </a:spcBef>
            </a:pPr>
            <a:r>
              <a:rPr lang="en-US" smtClean="0"/>
              <a:t>Finally, you’ll notice that the distinction among these three legs is not always clear.  They all have the same goal – to make sure people can find what they need and use what they find – and they use many of the same principles.  Some of the requirements for usability and plain language, for example, good navigation and good headings, can be met fairly easily if you already have a logical structure in place for your content.  Also, all three aspects of good design need you to identify your audience.</a:t>
            </a:r>
          </a:p>
          <a:p>
            <a:pPr eaLnBrk="1" hangingPunct="1">
              <a:spcBef>
                <a:spcPct val="0"/>
              </a:spcBef>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People use design cues to help them navigate.  If you use a different heading style on each page, your customers will be confused and get distracted from their mission – finding what they need.  Keep your navigation in the same location on each page and in the same order.  You don’t want people thinking about your design or thinking about </a:t>
            </a:r>
            <a:r>
              <a:rPr lang="en-US" b="1" smtClean="0"/>
              <a:t>why</a:t>
            </a:r>
            <a:r>
              <a:rPr lang="en-US" smtClean="0"/>
              <a:t> you did something, you want them to be able to use your site without thinking about it at all.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Remember – use plain language when preparing links, just like when writing text.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We’ll get into how people expect to use your site in a minute – for now, let’s concentrate on what they don’t do.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Here’s the ubiquitous “F”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Since people come to you site to </a:t>
            </a:r>
            <a:r>
              <a:rPr lang="en-US" b="1" smtClean="0"/>
              <a:t>DO</a:t>
            </a:r>
            <a:r>
              <a:rPr lang="en-US" smtClean="0"/>
              <a:t> something, usually by </a:t>
            </a:r>
            <a:r>
              <a:rPr lang="en-US" b="1" smtClean="0"/>
              <a:t>finding</a:t>
            </a:r>
            <a:r>
              <a:rPr lang="en-US" smtClean="0"/>
              <a:t> information they can use, you need to have a logical way to organize your information.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Your customers need to be able to find what they need quickly and easily.  If your site is well-organized, that should be easy.  But how do you create a well-organized site?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PT" smtClean="0"/>
              <a:t>Clique para editar o estilo</a:t>
            </a:r>
            <a:endParaRPr lang="en-GB"/>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Faça clique para editar o estilo</a:t>
            </a:r>
            <a:endParaRPr lang="en-GB"/>
          </a:p>
        </p:txBody>
      </p:sp>
      <p:sp>
        <p:nvSpPr>
          <p:cNvPr id="4" name="Marcador de Posição da Data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GB"/>
          </a:p>
        </p:txBody>
      </p:sp>
      <p:sp>
        <p:nvSpPr>
          <p:cNvPr id="5" name="Marcador de Posição do Rodapé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GB"/>
          </a:p>
        </p:txBody>
      </p:sp>
      <p:sp>
        <p:nvSpPr>
          <p:cNvPr id="6" name="Marcador de Posição do Número do Diapositivo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FB0821E7-D6E7-4AA2-9C3C-356D255A2223}"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8424" y="1216009"/>
            <a:ext cx="7079776" cy="1470025"/>
          </a:xfrm>
          <a:prstGeom prst="rect">
            <a:avLst/>
          </a:prstGeom>
        </p:spPr>
        <p:txBody>
          <a:bodyPr/>
          <a:lstStyle>
            <a:lvl1pPr algn="l">
              <a:defRPr>
                <a:latin typeface="Arial" pitchFamily="34" charset="0"/>
                <a:cs typeface="Arial" pitchFamily="34" charset="0"/>
              </a:defRPr>
            </a:lvl1pPr>
          </a:lstStyle>
          <a:p>
            <a:r>
              <a:rPr lang="en-US" dirty="0" err="1" smtClean="0"/>
              <a:t>Click to edit Master title style</a:t>
            </a:r>
            <a:endParaRPr lang="en-GB" dirty="0"/>
          </a:p>
        </p:txBody>
      </p:sp>
      <p:sp>
        <p:nvSpPr>
          <p:cNvPr id="3" name="Marcador de Posição do Rodapé 4"/>
          <p:cNvSpPr>
            <a:spLocks noGrp="1"/>
          </p:cNvSpPr>
          <p:nvPr>
            <p:ph type="ftr" sz="quarter" idx="10"/>
          </p:nvPr>
        </p:nvSpPr>
        <p:spPr>
          <a:xfrm>
            <a:off x="1241425" y="6302375"/>
            <a:ext cx="2895600" cy="36512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solidFill>
                  <a:prstClr val="black">
                    <a:lumMod val="50000"/>
                    <a:lumOff val="50000"/>
                  </a:prstClr>
                </a:solidFill>
                <a:latin typeface="Arial" pitchFamily="34" charset="0"/>
                <a:cs typeface="Arial" pitchFamily="34" charset="0"/>
              </a:defRPr>
            </a:lvl1pPr>
          </a:lstStyle>
          <a:p>
            <a:pPr>
              <a:defRPr/>
            </a:pPr>
            <a:r>
              <a:rPr lang="pt-PT"/>
              <a:t>Lisbon | 12 October 2010</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o Rodapé 2"/>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GB"/>
          </a:p>
          <a:p>
            <a:pPr>
              <a:defRPr/>
            </a:pPr>
            <a:endParaRPr lang="en-GB"/>
          </a:p>
          <a:p>
            <a:pPr>
              <a:defRPr/>
            </a:pPr>
            <a:endParaRPr lang="en-GB"/>
          </a:p>
          <a:p>
            <a:pPr>
              <a:defRPr/>
            </a:pPr>
            <a:endParaRPr lang="en-GB"/>
          </a:p>
          <a:p>
            <a:pPr>
              <a:defRPr/>
            </a:pPr>
            <a:endParaRPr lang="en-GB"/>
          </a:p>
        </p:txBody>
      </p:sp>
      <p:sp>
        <p:nvSpPr>
          <p:cNvPr id="3" name="Marcador de Posição do Número do Diapositivo 3"/>
          <p:cNvSpPr>
            <a:spLocks noGrp="1"/>
          </p:cNvSpPr>
          <p:nvPr>
            <p:ph type="sldNum" sz="quarter" idx="11"/>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70B35C6C-6DCA-46DC-9B3F-EB46540D0A49}"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B39CF52A-D5D1-4F01-BD72-B411AD1A1F89}" type="datetimeFigureOut">
              <a:rPr lang="en-GB"/>
              <a:pPr>
                <a:defRPr/>
              </a:pPr>
              <a:t>25/03/2011</a:t>
            </a:fld>
            <a:endParaRPr lang="en-GB"/>
          </a:p>
        </p:txBody>
      </p:sp>
      <p:sp>
        <p:nvSpPr>
          <p:cNvPr id="3" name="Marcador de Posição do Rodapé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GB"/>
          </a:p>
        </p:txBody>
      </p:sp>
      <p:sp>
        <p:nvSpPr>
          <p:cNvPr id="4" name="Marcador de Posição do Número do Diapositivo 3"/>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168D00A8-EC98-4799-AE7B-BBDD79032637}"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m 6" descr="Clarity2010 Lisbon picture better res.jpg"/>
          <p:cNvPicPr>
            <a:picLocks noChangeAspect="1"/>
          </p:cNvPicPr>
          <p:nvPr/>
        </p:nvPicPr>
        <p:blipFill>
          <a:blip r:embed="rId3">
            <a:lum contrast="40000"/>
          </a:blip>
          <a:srcRect l="1872" r="1872" b="19514"/>
          <a:stretch>
            <a:fillRect/>
          </a:stretch>
        </p:blipFill>
        <p:spPr bwMode="auto">
          <a:xfrm>
            <a:off x="0" y="1784350"/>
            <a:ext cx="9144000" cy="5073650"/>
          </a:xfrm>
          <a:prstGeom prst="rect">
            <a:avLst/>
          </a:prstGeom>
          <a:noFill/>
          <a:ln w="9525">
            <a:noFill/>
            <a:miter lim="800000"/>
            <a:headEnd/>
            <a:tailEnd/>
          </a:ln>
        </p:spPr>
      </p:pic>
      <p:pic>
        <p:nvPicPr>
          <p:cNvPr id="1027" name="Imagem 7" descr="Clarity2010_logos_ENG.jpg"/>
          <p:cNvPicPr>
            <a:picLocks noChangeAspect="1"/>
          </p:cNvPicPr>
          <p:nvPr/>
        </p:nvPicPr>
        <p:blipFill>
          <a:blip r:embed="rId4"/>
          <a:srcRect/>
          <a:stretch>
            <a:fillRect/>
          </a:stretch>
        </p:blipFill>
        <p:spPr bwMode="auto">
          <a:xfrm>
            <a:off x="596900" y="387350"/>
            <a:ext cx="4754563"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9" r:id="rId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Imagem 6" descr="Clarity2010_logos_ENG.jpg"/>
          <p:cNvPicPr>
            <a:picLocks noChangeAspect="1"/>
          </p:cNvPicPr>
          <p:nvPr/>
        </p:nvPicPr>
        <p:blipFill>
          <a:blip r:embed="rId3"/>
          <a:srcRect t="3696" r="36844"/>
          <a:stretch>
            <a:fillRect/>
          </a:stretch>
        </p:blipFill>
        <p:spPr bwMode="auto">
          <a:xfrm>
            <a:off x="7294563" y="6299200"/>
            <a:ext cx="1547812" cy="303213"/>
          </a:xfrm>
          <a:prstGeom prst="rect">
            <a:avLst/>
          </a:prstGeom>
          <a:noFill/>
          <a:ln w="9525">
            <a:noFill/>
            <a:miter lim="800000"/>
            <a:headEnd/>
            <a:tailEnd/>
          </a:ln>
        </p:spPr>
      </p:pic>
      <p:sp>
        <p:nvSpPr>
          <p:cNvPr id="9" name="Rectângulo 8"/>
          <p:cNvSpPr/>
          <p:nvPr/>
        </p:nvSpPr>
        <p:spPr>
          <a:xfrm>
            <a:off x="0" y="0"/>
            <a:ext cx="609600" cy="6858000"/>
          </a:xfrm>
          <a:prstGeom prst="rect">
            <a:avLst/>
          </a:prstGeom>
          <a:solidFill>
            <a:srgbClr val="FFE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Sld>
  <p:clrMap bg1="lt1" tx1="dk1" bg2="lt2" tx2="dk2" accent1="accent1" accent2="accent2" accent3="accent3" accent4="accent4" accent5="accent5" accent6="accent6" hlink="hlink" folHlink="folHlink"/>
  <p:sldLayoutIdLst>
    <p:sldLayoutId id="2147483690" r:id="rId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Imagem 6" descr="Clarity2010_logos_ENG.jpg"/>
          <p:cNvPicPr>
            <a:picLocks noChangeAspect="1"/>
          </p:cNvPicPr>
          <p:nvPr/>
        </p:nvPicPr>
        <p:blipFill>
          <a:blip r:embed="rId3"/>
          <a:srcRect t="3696" r="36844"/>
          <a:stretch>
            <a:fillRect/>
          </a:stretch>
        </p:blipFill>
        <p:spPr bwMode="auto">
          <a:xfrm>
            <a:off x="7294563" y="6299200"/>
            <a:ext cx="1547812" cy="303213"/>
          </a:xfrm>
          <a:prstGeom prst="rect">
            <a:avLst/>
          </a:prstGeom>
          <a:noFill/>
          <a:ln w="9525">
            <a:noFill/>
            <a:miter lim="800000"/>
            <a:headEnd/>
            <a:tailEnd/>
          </a:ln>
        </p:spPr>
      </p:pic>
      <p:sp>
        <p:nvSpPr>
          <p:cNvPr id="8" name="Rectângulo 7"/>
          <p:cNvSpPr/>
          <p:nvPr/>
        </p:nvSpPr>
        <p:spPr>
          <a:xfrm>
            <a:off x="0" y="0"/>
            <a:ext cx="9144000" cy="4845050"/>
          </a:xfrm>
          <a:prstGeom prst="rect">
            <a:avLst/>
          </a:prstGeom>
          <a:solidFill>
            <a:srgbClr val="FFE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ângulo 7"/>
          <p:cNvSpPr/>
          <p:nvPr/>
        </p:nvSpPr>
        <p:spPr>
          <a:xfrm>
            <a:off x="0" y="1817688"/>
            <a:ext cx="9144000" cy="5033962"/>
          </a:xfrm>
          <a:prstGeom prst="rect">
            <a:avLst/>
          </a:prstGeom>
          <a:solidFill>
            <a:srgbClr val="FFE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Sld>
  <p:clrMap bg1="lt1" tx1="dk1" bg2="lt2" tx2="dk2" accent1="accent1" accent2="accent2" accent3="accent3" accent4="accent4" accent5="accent5" accent6="accent6" hlink="hlink" folHlink="folHlink"/>
  <p:sldLayoutIdLst>
    <p:sldLayoutId id="2147483692"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useit.com/alertbox/nanocontent.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plainlanguage.gov/"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CaixaDeTexto 4"/>
          <p:cNvSpPr txBox="1">
            <a:spLocks noChangeArrowheads="1"/>
          </p:cNvSpPr>
          <p:nvPr/>
        </p:nvSpPr>
        <p:spPr bwMode="auto">
          <a:xfrm>
            <a:off x="1585913" y="1166813"/>
            <a:ext cx="6753225" cy="1970087"/>
          </a:xfrm>
          <a:prstGeom prst="rect">
            <a:avLst/>
          </a:prstGeom>
          <a:noFill/>
          <a:ln w="9525">
            <a:noFill/>
            <a:miter lim="800000"/>
            <a:headEnd/>
            <a:tailEnd/>
          </a:ln>
        </p:spPr>
        <p:txBody>
          <a:bodyPr tIns="0" bIns="0" anchor="ctr">
            <a:spAutoFit/>
          </a:bodyPr>
          <a:lstStyle/>
          <a:p>
            <a:r>
              <a:rPr lang="en-US" sz="3200">
                <a:latin typeface="Arial Black" pitchFamily="34" charset="0"/>
                <a:cs typeface="Arial" charset="0"/>
              </a:rPr>
              <a:t>Basics (and musts) of web design: integration of plain language, usability, and information architecture</a:t>
            </a:r>
            <a:endParaRPr lang="en-GB" sz="3200">
              <a:latin typeface="Arial Black" pitchFamily="34" charset="0"/>
              <a:cs typeface="Arial" charset="0"/>
            </a:endParaRPr>
          </a:p>
        </p:txBody>
      </p:sp>
      <p:sp>
        <p:nvSpPr>
          <p:cNvPr id="11266" name="CaixaDeTexto 5"/>
          <p:cNvSpPr txBox="1">
            <a:spLocks noChangeArrowheads="1"/>
          </p:cNvSpPr>
          <p:nvPr/>
        </p:nvSpPr>
        <p:spPr bwMode="auto">
          <a:xfrm>
            <a:off x="1585913" y="3201988"/>
            <a:ext cx="6837362" cy="366712"/>
          </a:xfrm>
          <a:prstGeom prst="rect">
            <a:avLst/>
          </a:prstGeom>
          <a:noFill/>
          <a:ln w="9525">
            <a:noFill/>
            <a:miter lim="800000"/>
            <a:headEnd/>
            <a:tailEnd/>
          </a:ln>
        </p:spPr>
        <p:txBody>
          <a:bodyPr>
            <a:spAutoFit/>
          </a:bodyPr>
          <a:lstStyle/>
          <a:p>
            <a:r>
              <a:rPr lang="pt-PT">
                <a:cs typeface="Arial" charset="0"/>
              </a:rPr>
              <a:t>www.plainlanguage.gov</a:t>
            </a:r>
            <a:endParaRPr lang="en-GB">
              <a:cs typeface="Arial" charset="0"/>
            </a:endParaRPr>
          </a:p>
        </p:txBody>
      </p:sp>
      <p:sp>
        <p:nvSpPr>
          <p:cNvPr id="7" name="CaixaDeTexto 6"/>
          <p:cNvSpPr txBox="1"/>
          <p:nvPr/>
        </p:nvSpPr>
        <p:spPr>
          <a:xfrm>
            <a:off x="1598613" y="3873500"/>
            <a:ext cx="6837362" cy="276225"/>
          </a:xfrm>
          <a:prstGeom prst="rect">
            <a:avLst/>
          </a:prstGeom>
          <a:noFill/>
        </p:spPr>
        <p:txBody>
          <a:bodyPr>
            <a:spAutoFit/>
          </a:bodyPr>
          <a:lstStyle/>
          <a:p>
            <a:pPr fontAlgn="auto">
              <a:spcBef>
                <a:spcPts val="0"/>
              </a:spcBef>
              <a:spcAft>
                <a:spcPts val="0"/>
              </a:spcAft>
              <a:defRPr/>
            </a:pPr>
            <a:r>
              <a:rPr lang="pt-PT" sz="1200" dirty="0">
                <a:solidFill>
                  <a:schemeClr val="tx1">
                    <a:lumMod val="50000"/>
                    <a:lumOff val="50000"/>
                  </a:schemeClr>
                </a:solidFill>
                <a:latin typeface="Arial" pitchFamily="34" charset="0"/>
                <a:cs typeface="Arial" pitchFamily="34" charset="0"/>
              </a:rPr>
              <a:t>Lisbon | October 13, 2010</a:t>
            </a:r>
            <a:endParaRPr lang="en-GB" sz="1200" dirty="0">
              <a:solidFill>
                <a:schemeClr val="tx1">
                  <a:lumMod val="50000"/>
                  <a:lumOff val="5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ítulo 6"/>
          <p:cNvSpPr txBox="1">
            <a:spLocks/>
          </p:cNvSpPr>
          <p:nvPr/>
        </p:nvSpPr>
        <p:spPr bwMode="auto">
          <a:xfrm>
            <a:off x="1577975" y="2538413"/>
            <a:ext cx="7080250" cy="2674937"/>
          </a:xfrm>
          <a:prstGeom prst="rect">
            <a:avLst/>
          </a:prstGeom>
          <a:noFill/>
          <a:ln w="9525">
            <a:noFill/>
            <a:miter lim="800000"/>
            <a:headEnd/>
            <a:tailEnd/>
          </a:ln>
        </p:spPr>
        <p:txBody>
          <a:bodyPr wrap="none"/>
          <a:lstStyle/>
          <a:p>
            <a:pPr marL="273050" indent="-273050">
              <a:lnSpc>
                <a:spcPct val="150000"/>
              </a:lnSpc>
              <a:buFont typeface="Arial" charset="0"/>
              <a:buChar char="•"/>
            </a:pPr>
            <a:r>
              <a:rPr lang="en-US" sz="2000">
                <a:cs typeface="Arial" charset="0"/>
              </a:rPr>
              <a:t>What do they need to know?</a:t>
            </a:r>
          </a:p>
          <a:p>
            <a:pPr marL="273050" indent="-273050">
              <a:lnSpc>
                <a:spcPct val="150000"/>
              </a:lnSpc>
              <a:buFont typeface="Arial" charset="0"/>
              <a:buChar char="•"/>
            </a:pPr>
            <a:r>
              <a:rPr lang="en-US" sz="2000">
                <a:cs typeface="Arial" charset="0"/>
              </a:rPr>
              <a:t> What is their level of knowledge?</a:t>
            </a:r>
          </a:p>
          <a:p>
            <a:pPr marL="273050" indent="-273050">
              <a:lnSpc>
                <a:spcPct val="150000"/>
              </a:lnSpc>
              <a:buFont typeface="Arial" charset="0"/>
              <a:buChar char="•"/>
            </a:pPr>
            <a:r>
              <a:rPr lang="en-US" sz="2000">
                <a:cs typeface="Arial" charset="0"/>
              </a:rPr>
              <a:t> Are they experienced web users?  </a:t>
            </a:r>
          </a:p>
          <a:p>
            <a:pPr marL="273050" indent="-273050">
              <a:lnSpc>
                <a:spcPct val="150000"/>
              </a:lnSpc>
              <a:buFont typeface="Arial" charset="0"/>
              <a:buChar char="•"/>
            </a:pPr>
            <a:r>
              <a:rPr lang="en-US" sz="2000">
                <a:cs typeface="Arial" charset="0"/>
              </a:rPr>
              <a:t> What technology do they have?</a:t>
            </a:r>
          </a:p>
          <a:p>
            <a:pPr marL="273050" indent="-273050">
              <a:lnSpc>
                <a:spcPct val="150000"/>
              </a:lnSpc>
            </a:pPr>
            <a:r>
              <a:rPr lang="en-US" sz="2000">
                <a:cs typeface="Arial" charset="0"/>
              </a:rPr>
              <a:t>And, most importantly, </a:t>
            </a:r>
          </a:p>
          <a:p>
            <a:pPr marL="273050" indent="-273050">
              <a:lnSpc>
                <a:spcPct val="150000"/>
              </a:lnSpc>
              <a:buFont typeface="Arial" charset="0"/>
              <a:buChar char="•"/>
            </a:pPr>
            <a:r>
              <a:rPr lang="en-US" sz="2000">
                <a:cs typeface="Arial" charset="0"/>
              </a:rPr>
              <a:t> What do they want to do?</a:t>
            </a:r>
            <a:endParaRPr lang="pt-PT" sz="2000">
              <a:cs typeface="Arial" charset="0"/>
            </a:endParaRPr>
          </a:p>
        </p:txBody>
      </p:sp>
      <p:sp>
        <p:nvSpPr>
          <p:cNvPr id="4" name="Título 6"/>
          <p:cNvSpPr txBox="1">
            <a:spLocks/>
          </p:cNvSpPr>
          <p:nvPr/>
        </p:nvSpPr>
        <p:spPr>
          <a:xfrm>
            <a:off x="1604963" y="1216025"/>
            <a:ext cx="7080250" cy="601663"/>
          </a:xfrm>
          <a:prstGeom prst="rect">
            <a:avLst/>
          </a:prstGeom>
        </p:spPr>
        <p:txBody>
          <a:bodyPr/>
          <a:lstStyle/>
          <a:p>
            <a:pPr fontAlgn="auto">
              <a:spcAft>
                <a:spcPts val="0"/>
              </a:spcAft>
              <a:defRPr/>
            </a:pPr>
            <a:r>
              <a:rPr lang="pt-PT" sz="4000" dirty="0">
                <a:latin typeface="Arial Black" pitchFamily="34" charset="0"/>
                <a:ea typeface="+mj-ea"/>
                <a:cs typeface="Arial" pitchFamily="34" charset="0"/>
              </a:rPr>
              <a:t>What are their needs?</a:t>
            </a:r>
            <a:endParaRPr lang="en-GB" sz="4000" dirty="0">
              <a:latin typeface="Arial Black" pitchFamily="34" charset="0"/>
              <a:ea typeface="+mj-ea"/>
              <a:cs typeface="Arial" pitchFamily="34" charset="0"/>
            </a:endParaRPr>
          </a:p>
        </p:txBody>
      </p:sp>
      <p:pic>
        <p:nvPicPr>
          <p:cNvPr id="29699" name="Picture 2" descr="C:\Users\Merlin\AppData\Local\Microsoft\Windows\Temporary Internet Files\Content.IE5\TBK7LZVS\MM900172629[1].gif"/>
          <p:cNvPicPr>
            <a:picLocks noChangeAspect="1" noChangeArrowheads="1" noCrop="1"/>
          </p:cNvPicPr>
          <p:nvPr/>
        </p:nvPicPr>
        <p:blipFill>
          <a:blip r:embed="rId3"/>
          <a:srcRect/>
          <a:stretch>
            <a:fillRect/>
          </a:stretch>
        </p:blipFill>
        <p:spPr bwMode="auto">
          <a:xfrm>
            <a:off x="6410325" y="2808288"/>
            <a:ext cx="2081213" cy="2378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a:xfrm>
            <a:off x="627063" y="1216025"/>
            <a:ext cx="8353425" cy="601663"/>
          </a:xfrm>
        </p:spPr>
        <p:txBody>
          <a:bodyPr>
            <a:normAutofit fontScale="90000"/>
          </a:bodyPr>
          <a:lstStyle/>
          <a:p>
            <a:pPr eaLnBrk="1" fontAlgn="auto" hangingPunct="1">
              <a:spcAft>
                <a:spcPts val="0"/>
              </a:spcAft>
              <a:defRPr/>
            </a:pPr>
            <a:r>
              <a:rPr lang="en-US" dirty="0" smtClean="0">
                <a:latin typeface="Arial Black" pitchFamily="34" charset="0"/>
              </a:rPr>
              <a:t>Identify customers’ top tasks</a:t>
            </a:r>
            <a:endParaRPr lang="en-GB" dirty="0">
              <a:latin typeface="Arial Black" pitchFamily="34" charset="0"/>
            </a:endParaRPr>
          </a:p>
        </p:txBody>
      </p:sp>
      <p:sp>
        <p:nvSpPr>
          <p:cNvPr id="31746" name="Título 6"/>
          <p:cNvSpPr txBox="1">
            <a:spLocks/>
          </p:cNvSpPr>
          <p:nvPr/>
        </p:nvSpPr>
        <p:spPr bwMode="auto">
          <a:xfrm>
            <a:off x="1604963" y="2346325"/>
            <a:ext cx="7080250" cy="1754188"/>
          </a:xfrm>
          <a:prstGeom prst="rect">
            <a:avLst/>
          </a:prstGeom>
          <a:noFill/>
          <a:ln w="9525">
            <a:noFill/>
            <a:miter lim="800000"/>
            <a:headEnd/>
            <a:tailEnd/>
          </a:ln>
        </p:spPr>
        <p:txBody>
          <a:bodyPr>
            <a:spAutoFit/>
          </a:bodyPr>
          <a:lstStyle/>
          <a:p>
            <a:pPr>
              <a:lnSpc>
                <a:spcPct val="90000"/>
              </a:lnSpc>
            </a:pPr>
            <a:r>
              <a:rPr lang="en-US" sz="2000">
                <a:latin typeface="Calibri" pitchFamily="34" charset="0"/>
              </a:rPr>
              <a:t>People come to your website with a specific task in mind. If your website doesn’t help them complete that task, they’ll leave. </a:t>
            </a:r>
          </a:p>
          <a:p>
            <a:pPr>
              <a:lnSpc>
                <a:spcPct val="90000"/>
              </a:lnSpc>
              <a:buFont typeface="Arial" charset="0"/>
              <a:buChar char="•"/>
            </a:pPr>
            <a:endParaRPr lang="en-US" sz="2000">
              <a:latin typeface="Calibri" pitchFamily="34" charset="0"/>
            </a:endParaRPr>
          </a:p>
          <a:p>
            <a:pPr>
              <a:lnSpc>
                <a:spcPct val="90000"/>
              </a:lnSpc>
            </a:pPr>
            <a:r>
              <a:rPr lang="en-US" sz="2000">
                <a:latin typeface="Calibri" pitchFamily="34" charset="0"/>
              </a:rPr>
              <a:t>Identify the mission—the purpose—of your website, to help you clarify the #1 top task your website should help people accomplish. </a:t>
            </a:r>
          </a:p>
        </p:txBody>
      </p:sp>
      <p:pic>
        <p:nvPicPr>
          <p:cNvPr id="31747" name="Picture 2" descr="C:\Users\Merlin\AppData\Local\Microsoft\Windows\Temporary Internet Files\Content.IE5\BNQZSFJ5\MC900439824[1].png"/>
          <p:cNvPicPr>
            <a:picLocks noChangeAspect="1" noChangeArrowheads="1"/>
          </p:cNvPicPr>
          <p:nvPr/>
        </p:nvPicPr>
        <p:blipFill>
          <a:blip r:embed="rId3"/>
          <a:srcRect/>
          <a:stretch>
            <a:fillRect/>
          </a:stretch>
        </p:blipFill>
        <p:spPr bwMode="auto">
          <a:xfrm>
            <a:off x="4503738" y="3429000"/>
            <a:ext cx="36576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a:xfrm>
            <a:off x="1604963" y="1216025"/>
            <a:ext cx="7080250" cy="601663"/>
          </a:xfrm>
        </p:spPr>
        <p:txBody>
          <a:bodyPr>
            <a:normAutofit fontScale="90000"/>
          </a:bodyPr>
          <a:lstStyle/>
          <a:p>
            <a:pPr eaLnBrk="1" fontAlgn="auto" hangingPunct="1">
              <a:spcAft>
                <a:spcPts val="0"/>
              </a:spcAft>
              <a:defRPr/>
            </a:pPr>
            <a:r>
              <a:rPr lang="en-US" dirty="0" smtClean="0">
                <a:latin typeface="Arial Black" pitchFamily="34" charset="0"/>
              </a:rPr>
              <a:t>Logical organization</a:t>
            </a:r>
            <a:endParaRPr lang="en-GB" dirty="0">
              <a:latin typeface="Arial Black" pitchFamily="34" charset="0"/>
            </a:endParaRPr>
          </a:p>
        </p:txBody>
      </p:sp>
      <p:sp>
        <p:nvSpPr>
          <p:cNvPr id="33794" name="Título 6"/>
          <p:cNvSpPr txBox="1">
            <a:spLocks/>
          </p:cNvSpPr>
          <p:nvPr/>
        </p:nvSpPr>
        <p:spPr bwMode="auto">
          <a:xfrm>
            <a:off x="1604963" y="2346325"/>
            <a:ext cx="7080250" cy="2862263"/>
          </a:xfrm>
          <a:prstGeom prst="rect">
            <a:avLst/>
          </a:prstGeom>
          <a:noFill/>
          <a:ln w="9525">
            <a:noFill/>
            <a:miter lim="800000"/>
            <a:headEnd/>
            <a:tailEnd/>
          </a:ln>
        </p:spPr>
        <p:txBody>
          <a:bodyPr>
            <a:spAutoFit/>
          </a:bodyPr>
          <a:lstStyle/>
          <a:p>
            <a:r>
              <a:rPr lang="en-US" sz="2000">
                <a:latin typeface="Calibri" pitchFamily="34" charset="0"/>
              </a:rPr>
              <a:t>You’ve identified your customers’ top tasks, but you still have a lot of material that some customers want.</a:t>
            </a:r>
          </a:p>
          <a:p>
            <a:endParaRPr lang="en-US" sz="2000">
              <a:latin typeface="Calibri" pitchFamily="34" charset="0"/>
            </a:endParaRPr>
          </a:p>
          <a:p>
            <a:r>
              <a:rPr lang="en-US" sz="2000">
                <a:latin typeface="Calibri" pitchFamily="34" charset="0"/>
              </a:rPr>
              <a:t>How do you figure out how to organize your site?</a:t>
            </a:r>
          </a:p>
          <a:p>
            <a:endParaRPr lang="en-US" sz="2000">
              <a:latin typeface="Calibri" pitchFamily="34" charset="0"/>
            </a:endParaRPr>
          </a:p>
          <a:p>
            <a:r>
              <a:rPr lang="en-US" sz="2000">
                <a:latin typeface="Calibri" pitchFamily="34" charset="0"/>
              </a:rPr>
              <a:t>If you thought even for a second that the answer might be “by office” –WRONG!</a:t>
            </a:r>
          </a:p>
          <a:p>
            <a:endParaRPr lang="en-US" sz="2000">
              <a:latin typeface="Calibri" pitchFamily="34" charset="0"/>
            </a:endParaRPr>
          </a:p>
          <a:p>
            <a:r>
              <a:rPr lang="en-US" sz="2000">
                <a:latin typeface="Calibri" pitchFamily="34" charset="0"/>
              </a:rPr>
              <a:t>The easiest method is an old-fashioned card sort.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a:xfrm>
            <a:off x="1604963" y="1216025"/>
            <a:ext cx="7080250" cy="601663"/>
          </a:xfrm>
        </p:spPr>
        <p:txBody>
          <a:bodyPr>
            <a:normAutofit fontScale="90000"/>
          </a:bodyPr>
          <a:lstStyle/>
          <a:p>
            <a:pPr eaLnBrk="1" fontAlgn="auto" hangingPunct="1">
              <a:spcAft>
                <a:spcPts val="0"/>
              </a:spcAft>
              <a:defRPr/>
            </a:pPr>
            <a:r>
              <a:rPr lang="en-US" dirty="0" smtClean="0">
                <a:latin typeface="Arial Black" pitchFamily="34" charset="0"/>
              </a:rPr>
              <a:t>Remember - </a:t>
            </a:r>
            <a:endParaRPr lang="en-GB" dirty="0">
              <a:latin typeface="Arial Black" pitchFamily="34" charset="0"/>
            </a:endParaRPr>
          </a:p>
        </p:txBody>
      </p:sp>
      <p:sp>
        <p:nvSpPr>
          <p:cNvPr id="35842" name="Título 6"/>
          <p:cNvSpPr txBox="1">
            <a:spLocks/>
          </p:cNvSpPr>
          <p:nvPr/>
        </p:nvSpPr>
        <p:spPr bwMode="auto">
          <a:xfrm>
            <a:off x="1604963" y="2346325"/>
            <a:ext cx="7080250" cy="3478213"/>
          </a:xfrm>
          <a:prstGeom prst="rect">
            <a:avLst/>
          </a:prstGeom>
          <a:noFill/>
          <a:ln w="9525">
            <a:noFill/>
            <a:miter lim="800000"/>
            <a:headEnd/>
            <a:tailEnd/>
          </a:ln>
        </p:spPr>
        <p:txBody>
          <a:bodyPr>
            <a:spAutoFit/>
          </a:bodyPr>
          <a:lstStyle/>
          <a:p>
            <a:pPr>
              <a:buFont typeface="Wingdings" pitchFamily="2" charset="2"/>
              <a:buNone/>
            </a:pPr>
            <a:r>
              <a:rPr lang="en-US" sz="2000">
                <a:latin typeface="Calibri" pitchFamily="34" charset="0"/>
              </a:rPr>
              <a:t>DON’T</a:t>
            </a:r>
          </a:p>
          <a:p>
            <a:pPr>
              <a:buFont typeface="Arial" charset="0"/>
              <a:buChar char="•"/>
            </a:pPr>
            <a:r>
              <a:rPr lang="en-US" sz="2000">
                <a:latin typeface="Calibri" pitchFamily="34" charset="0"/>
              </a:rPr>
              <a:t>Write for your supervisor or co-workers</a:t>
            </a:r>
          </a:p>
          <a:p>
            <a:pPr>
              <a:buFont typeface="Arial" charset="0"/>
              <a:buChar char="•"/>
            </a:pPr>
            <a:endParaRPr lang="en-US" sz="2000">
              <a:latin typeface="Calibri" pitchFamily="34" charset="0"/>
            </a:endParaRPr>
          </a:p>
          <a:p>
            <a:pPr>
              <a:buFont typeface="Wingdings" pitchFamily="2" charset="2"/>
              <a:buNone/>
            </a:pPr>
            <a:r>
              <a:rPr lang="en-US" sz="2000">
                <a:latin typeface="Calibri" pitchFamily="34" charset="0"/>
              </a:rPr>
              <a:t>DO</a:t>
            </a:r>
          </a:p>
          <a:p>
            <a:pPr>
              <a:buFont typeface="Arial" charset="0"/>
              <a:buChar char="•"/>
            </a:pPr>
            <a:r>
              <a:rPr lang="en-US" sz="2000">
                <a:latin typeface="Calibri" pitchFamily="34" charset="0"/>
              </a:rPr>
              <a:t>Write for your customers</a:t>
            </a:r>
          </a:p>
          <a:p>
            <a:pPr>
              <a:buFont typeface="Arial" charset="0"/>
              <a:buChar char="•"/>
            </a:pPr>
            <a:endParaRPr lang="en-US" sz="2000">
              <a:latin typeface="Calibri" pitchFamily="34" charset="0"/>
            </a:endParaRPr>
          </a:p>
          <a:p>
            <a:pPr>
              <a:buFont typeface="Arial" charset="0"/>
              <a:buChar char="•"/>
            </a:pPr>
            <a:r>
              <a:rPr lang="en-US" sz="2000">
                <a:latin typeface="Calibri" pitchFamily="34" charset="0"/>
              </a:rPr>
              <a:t>Make a list of who reads your content</a:t>
            </a:r>
          </a:p>
          <a:p>
            <a:pPr>
              <a:buFont typeface="Arial" charset="0"/>
              <a:buChar char="•"/>
            </a:pPr>
            <a:endParaRPr lang="en-US" sz="2000">
              <a:latin typeface="Calibri" pitchFamily="34" charset="0"/>
            </a:endParaRPr>
          </a:p>
          <a:p>
            <a:pPr>
              <a:buFont typeface="Arial" charset="0"/>
              <a:buChar char="•"/>
            </a:pPr>
            <a:r>
              <a:rPr lang="en-US" sz="2000">
                <a:latin typeface="Calibri" pitchFamily="34" charset="0"/>
              </a:rPr>
              <a:t>Decide why they read it and what information they need</a:t>
            </a:r>
          </a:p>
          <a:p>
            <a:pPr>
              <a:buFont typeface="Arial" charset="0"/>
              <a:buChar char="•"/>
            </a:pPr>
            <a:endParaRPr lang="en-US" sz="2000">
              <a:latin typeface="Calibri" pitchFamily="34" charset="0"/>
            </a:endParaRPr>
          </a:p>
          <a:p>
            <a:pPr>
              <a:buFont typeface="Arial" charset="0"/>
              <a:buChar char="•"/>
            </a:pPr>
            <a:r>
              <a:rPr lang="en-US" sz="2000">
                <a:latin typeface="Calibri" pitchFamily="34" charset="0"/>
              </a:rPr>
              <a:t>Address your customers’ top tasks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a:xfrm>
            <a:off x="531813" y="1216025"/>
            <a:ext cx="8393112" cy="601663"/>
          </a:xfrm>
        </p:spPr>
        <p:txBody>
          <a:bodyPr>
            <a:normAutofit fontScale="90000"/>
          </a:bodyPr>
          <a:lstStyle/>
          <a:p>
            <a:pPr eaLnBrk="1" fontAlgn="auto" hangingPunct="1">
              <a:spcAft>
                <a:spcPts val="0"/>
              </a:spcAft>
              <a:defRPr/>
            </a:pPr>
            <a:r>
              <a:rPr lang="pt-PT" dirty="0" smtClean="0">
                <a:latin typeface="Arial Black" pitchFamily="34" charset="0"/>
              </a:rPr>
              <a:t>Writing your content</a:t>
            </a:r>
            <a:endParaRPr lang="en-GB" dirty="0">
              <a:latin typeface="Arial Black" pitchFamily="34" charset="0"/>
            </a:endParaRPr>
          </a:p>
        </p:txBody>
      </p:sp>
      <p:sp>
        <p:nvSpPr>
          <p:cNvPr id="37890" name="Título 6"/>
          <p:cNvSpPr txBox="1">
            <a:spLocks/>
          </p:cNvSpPr>
          <p:nvPr/>
        </p:nvSpPr>
        <p:spPr bwMode="auto">
          <a:xfrm>
            <a:off x="1550988" y="1992313"/>
            <a:ext cx="7078662" cy="3159125"/>
          </a:xfrm>
          <a:prstGeom prst="rect">
            <a:avLst/>
          </a:prstGeom>
          <a:noFill/>
          <a:ln w="9525">
            <a:noFill/>
            <a:miter lim="800000"/>
            <a:headEnd/>
            <a:tailEnd/>
          </a:ln>
        </p:spPr>
        <p:txBody>
          <a:bodyPr>
            <a:spAutoFit/>
          </a:bodyPr>
          <a:lstStyle/>
          <a:p>
            <a:pPr marL="273050" indent="-273050">
              <a:lnSpc>
                <a:spcPct val="170000"/>
              </a:lnSpc>
              <a:buFont typeface="Arial" charset="0"/>
              <a:buChar char="•"/>
            </a:pPr>
            <a:r>
              <a:rPr lang="en-US" sz="2000">
                <a:latin typeface="Calibri" pitchFamily="34" charset="0"/>
                <a:cs typeface="Arial" charset="0"/>
              </a:rPr>
              <a:t>Identify your audience</a:t>
            </a:r>
          </a:p>
          <a:p>
            <a:pPr marL="273050" indent="-273050">
              <a:lnSpc>
                <a:spcPct val="170000"/>
              </a:lnSpc>
              <a:buFont typeface="Arial" charset="0"/>
              <a:buChar char="•"/>
            </a:pPr>
            <a:r>
              <a:rPr lang="en-US" sz="2000">
                <a:latin typeface="Calibri" pitchFamily="34" charset="0"/>
                <a:cs typeface="Arial" charset="0"/>
              </a:rPr>
              <a:t>Write to meet the needs of your audience</a:t>
            </a:r>
          </a:p>
          <a:p>
            <a:pPr marL="273050" indent="-273050">
              <a:lnSpc>
                <a:spcPct val="170000"/>
              </a:lnSpc>
              <a:buFont typeface="Arial" charset="0"/>
              <a:buChar char="•"/>
            </a:pPr>
            <a:r>
              <a:rPr lang="en-US" sz="2000">
                <a:latin typeface="Calibri" pitchFamily="34" charset="0"/>
                <a:cs typeface="Arial" charset="0"/>
              </a:rPr>
              <a:t>Choose simple, everyday words</a:t>
            </a:r>
          </a:p>
          <a:p>
            <a:pPr marL="273050" indent="-273050">
              <a:lnSpc>
                <a:spcPct val="170000"/>
              </a:lnSpc>
              <a:buFont typeface="Arial" charset="0"/>
              <a:buChar char="•"/>
            </a:pPr>
            <a:r>
              <a:rPr lang="en-US" sz="2000">
                <a:latin typeface="Calibri" pitchFamily="34" charset="0"/>
                <a:cs typeface="Arial" charset="0"/>
              </a:rPr>
              <a:t>Keep your sentences and paragraphs short</a:t>
            </a:r>
          </a:p>
          <a:p>
            <a:pPr marL="273050" indent="-273050">
              <a:lnSpc>
                <a:spcPct val="170000"/>
              </a:lnSpc>
              <a:buFont typeface="Arial" charset="0"/>
              <a:buChar char="•"/>
            </a:pPr>
            <a:r>
              <a:rPr lang="en-US" sz="2000">
                <a:latin typeface="Calibri" pitchFamily="34" charset="0"/>
                <a:cs typeface="Arial" charset="0"/>
              </a:rPr>
              <a:t>Use active voice, headings and pronouns</a:t>
            </a:r>
          </a:p>
          <a:p>
            <a:pPr marL="273050" indent="-273050">
              <a:lnSpc>
                <a:spcPct val="170000"/>
              </a:lnSpc>
              <a:buFont typeface="Arial" charset="0"/>
              <a:buChar char="•"/>
            </a:pPr>
            <a:r>
              <a:rPr lang="en-US" sz="2000">
                <a:latin typeface="Calibri" pitchFamily="34" charset="0"/>
                <a:cs typeface="Arial" charset="0"/>
              </a:rPr>
              <a:t>Use bulleted lists and tables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a:xfrm>
            <a:off x="1550988" y="969963"/>
            <a:ext cx="7078662" cy="601662"/>
          </a:xfrm>
        </p:spPr>
        <p:txBody>
          <a:bodyPr>
            <a:normAutofit fontScale="90000"/>
          </a:bodyPr>
          <a:lstStyle/>
          <a:p>
            <a:pPr eaLnBrk="1" fontAlgn="auto" hangingPunct="1">
              <a:spcAft>
                <a:spcPts val="0"/>
              </a:spcAft>
              <a:defRPr/>
            </a:pPr>
            <a:r>
              <a:rPr lang="pt-PT" dirty="0" smtClean="0">
                <a:latin typeface="Arial Black" pitchFamily="34" charset="0"/>
              </a:rPr>
              <a:t>Print Writing</a:t>
            </a:r>
            <a:endParaRPr lang="en-GB" dirty="0">
              <a:latin typeface="Arial Black" pitchFamily="34" charset="0"/>
            </a:endParaRPr>
          </a:p>
        </p:txBody>
      </p:sp>
      <p:sp>
        <p:nvSpPr>
          <p:cNvPr id="39938" name="Título 6"/>
          <p:cNvSpPr txBox="1">
            <a:spLocks/>
          </p:cNvSpPr>
          <p:nvPr/>
        </p:nvSpPr>
        <p:spPr bwMode="auto">
          <a:xfrm>
            <a:off x="785813" y="1800225"/>
            <a:ext cx="7080250" cy="2162175"/>
          </a:xfrm>
          <a:prstGeom prst="rect">
            <a:avLst/>
          </a:prstGeom>
          <a:noFill/>
          <a:ln w="9525">
            <a:noFill/>
            <a:miter lim="800000"/>
            <a:headEnd/>
            <a:tailEnd/>
          </a:ln>
        </p:spPr>
        <p:txBody>
          <a:bodyPr>
            <a:spAutoFit/>
          </a:bodyPr>
          <a:lstStyle/>
          <a:p>
            <a:pPr marL="273050" indent="-273050">
              <a:lnSpc>
                <a:spcPct val="170000"/>
              </a:lnSpc>
              <a:buFont typeface="Arial" charset="0"/>
              <a:buChar char="•"/>
            </a:pPr>
            <a:r>
              <a:rPr lang="en-US" sz="2000">
                <a:latin typeface="Calibri" pitchFamily="34" charset="0"/>
                <a:cs typeface="Arial" charset="0"/>
              </a:rPr>
              <a:t>Tells a story</a:t>
            </a:r>
          </a:p>
          <a:p>
            <a:pPr marL="273050" indent="-273050">
              <a:lnSpc>
                <a:spcPct val="170000"/>
              </a:lnSpc>
              <a:buFont typeface="Arial" charset="0"/>
              <a:buChar char="•"/>
            </a:pPr>
            <a:r>
              <a:rPr lang="en-US" sz="2000">
                <a:latin typeface="Calibri" pitchFamily="34" charset="0"/>
                <a:cs typeface="Arial" charset="0"/>
              </a:rPr>
              <a:t>Is linear — has a beginning, middle, and end</a:t>
            </a:r>
          </a:p>
          <a:p>
            <a:pPr marL="273050" indent="-273050">
              <a:lnSpc>
                <a:spcPct val="170000"/>
              </a:lnSpc>
              <a:buFont typeface="Arial" charset="0"/>
              <a:buChar char="•"/>
            </a:pPr>
            <a:r>
              <a:rPr lang="en-US" sz="2000">
                <a:latin typeface="Calibri" pitchFamily="34" charset="0"/>
                <a:cs typeface="Arial" charset="0"/>
              </a:rPr>
              <a:t>Is often consumed in a relaxed setting</a:t>
            </a:r>
          </a:p>
          <a:p>
            <a:pPr marL="273050" indent="-273050">
              <a:lnSpc>
                <a:spcPct val="170000"/>
              </a:lnSpc>
              <a:buFont typeface="Arial" charset="0"/>
              <a:buChar char="•"/>
            </a:pPr>
            <a:r>
              <a:rPr lang="en-US" sz="2000">
                <a:latin typeface="Calibri" pitchFamily="34" charset="0"/>
                <a:cs typeface="Arial" charset="0"/>
              </a:rPr>
              <a:t>Written in complete sentences</a:t>
            </a:r>
          </a:p>
        </p:txBody>
      </p:sp>
      <p:pic>
        <p:nvPicPr>
          <p:cNvPr id="39939" name="Picture 4" descr="j0438363"/>
          <p:cNvPicPr>
            <a:picLocks noChangeAspect="1" noChangeArrowheads="1"/>
          </p:cNvPicPr>
          <p:nvPr/>
        </p:nvPicPr>
        <p:blipFill>
          <a:blip r:embed="rId3"/>
          <a:srcRect/>
          <a:stretch>
            <a:fillRect/>
          </a:stretch>
        </p:blipFill>
        <p:spPr bwMode="auto">
          <a:xfrm>
            <a:off x="6248400" y="2743200"/>
            <a:ext cx="2279650" cy="3414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a:xfrm>
            <a:off x="1604963" y="1216025"/>
            <a:ext cx="7080250" cy="601663"/>
          </a:xfrm>
        </p:spPr>
        <p:txBody>
          <a:bodyPr>
            <a:normAutofit fontScale="90000"/>
          </a:bodyPr>
          <a:lstStyle/>
          <a:p>
            <a:pPr eaLnBrk="1" fontAlgn="auto" hangingPunct="1">
              <a:spcAft>
                <a:spcPts val="0"/>
              </a:spcAft>
              <a:defRPr/>
            </a:pPr>
            <a:r>
              <a:rPr lang="pt-PT" dirty="0" smtClean="0">
                <a:latin typeface="Arial Black" pitchFamily="34" charset="0"/>
              </a:rPr>
              <a:t>Web Writing</a:t>
            </a:r>
            <a:endParaRPr lang="en-GB" dirty="0">
              <a:latin typeface="Arial Black" pitchFamily="34" charset="0"/>
            </a:endParaRPr>
          </a:p>
        </p:txBody>
      </p:sp>
      <p:sp>
        <p:nvSpPr>
          <p:cNvPr id="41986" name="Título 6"/>
          <p:cNvSpPr txBox="1">
            <a:spLocks/>
          </p:cNvSpPr>
          <p:nvPr/>
        </p:nvSpPr>
        <p:spPr bwMode="auto">
          <a:xfrm>
            <a:off x="827088" y="1800225"/>
            <a:ext cx="7080250" cy="3197225"/>
          </a:xfrm>
          <a:prstGeom prst="rect">
            <a:avLst/>
          </a:prstGeom>
          <a:noFill/>
          <a:ln w="9525">
            <a:noFill/>
            <a:miter lim="800000"/>
            <a:headEnd/>
            <a:tailEnd/>
          </a:ln>
        </p:spPr>
        <p:txBody>
          <a:bodyPr>
            <a:spAutoFit/>
          </a:bodyPr>
          <a:lstStyle/>
          <a:p>
            <a:pPr marL="273050" indent="-273050">
              <a:lnSpc>
                <a:spcPct val="170000"/>
              </a:lnSpc>
              <a:buFont typeface="Arial" charset="0"/>
              <a:buChar char="•"/>
            </a:pPr>
            <a:r>
              <a:rPr lang="en-US" sz="2000">
                <a:latin typeface="Calibri" pitchFamily="34" charset="0"/>
                <a:cs typeface="Arial" charset="0"/>
              </a:rPr>
              <a:t>Easy to scan</a:t>
            </a:r>
          </a:p>
          <a:p>
            <a:pPr marL="273050" indent="-273050">
              <a:lnSpc>
                <a:spcPct val="170000"/>
              </a:lnSpc>
              <a:buFont typeface="Arial" charset="0"/>
              <a:buChar char="•"/>
            </a:pPr>
            <a:r>
              <a:rPr lang="en-US" sz="2000">
                <a:latin typeface="Calibri" pitchFamily="34" charset="0"/>
                <a:cs typeface="Arial" charset="0"/>
              </a:rPr>
              <a:t>Quick, accessible source of info</a:t>
            </a:r>
          </a:p>
          <a:p>
            <a:pPr marL="273050" indent="-273050">
              <a:lnSpc>
                <a:spcPct val="170000"/>
              </a:lnSpc>
              <a:buFont typeface="Arial" charset="0"/>
              <a:buChar char="•"/>
            </a:pPr>
            <a:r>
              <a:rPr lang="en-US" sz="2000">
                <a:latin typeface="Calibri" pitchFamily="34" charset="0"/>
                <a:cs typeface="Arial" charset="0"/>
              </a:rPr>
              <a:t>Minimal text</a:t>
            </a:r>
          </a:p>
          <a:p>
            <a:pPr marL="273050" indent="-273050">
              <a:lnSpc>
                <a:spcPct val="170000"/>
              </a:lnSpc>
              <a:buFont typeface="Arial" charset="0"/>
              <a:buChar char="•"/>
            </a:pPr>
            <a:r>
              <a:rPr lang="en-US" sz="2000">
                <a:latin typeface="Calibri" pitchFamily="34" charset="0"/>
                <a:cs typeface="Arial" charset="0"/>
              </a:rPr>
              <a:t>User-friendly — Users may be stressed, </a:t>
            </a:r>
            <a:br>
              <a:rPr lang="en-US" sz="2000">
                <a:latin typeface="Calibri" pitchFamily="34" charset="0"/>
                <a:cs typeface="Arial" charset="0"/>
              </a:rPr>
            </a:br>
            <a:r>
              <a:rPr lang="en-US" sz="2000">
                <a:latin typeface="Calibri" pitchFamily="34" charset="0"/>
                <a:cs typeface="Arial" charset="0"/>
              </a:rPr>
              <a:t>impatient, skeptical, or disoriented</a:t>
            </a:r>
          </a:p>
          <a:p>
            <a:pPr marL="273050" indent="-273050">
              <a:lnSpc>
                <a:spcPct val="170000"/>
              </a:lnSpc>
              <a:buFont typeface="Arial" charset="0"/>
              <a:buChar char="•"/>
            </a:pPr>
            <a:r>
              <a:rPr lang="en-US" sz="2000">
                <a:latin typeface="Calibri" pitchFamily="34" charset="0"/>
                <a:cs typeface="Arial" charset="0"/>
              </a:rPr>
              <a:t>Interactive</a:t>
            </a:r>
          </a:p>
        </p:txBody>
      </p:sp>
      <p:pic>
        <p:nvPicPr>
          <p:cNvPr id="41987" name="Picture 4" descr="j0422527"/>
          <p:cNvPicPr>
            <a:picLocks noChangeAspect="1" noChangeArrowheads="1"/>
          </p:cNvPicPr>
          <p:nvPr/>
        </p:nvPicPr>
        <p:blipFill>
          <a:blip r:embed="rId3"/>
          <a:srcRect/>
          <a:stretch>
            <a:fillRect/>
          </a:stretch>
        </p:blipFill>
        <p:spPr bwMode="auto">
          <a:xfrm>
            <a:off x="5254625" y="3998913"/>
            <a:ext cx="3035300" cy="242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a:xfrm>
            <a:off x="1604963" y="1216025"/>
            <a:ext cx="7080250" cy="601663"/>
          </a:xfrm>
        </p:spPr>
        <p:txBody>
          <a:bodyPr>
            <a:normAutofit fontScale="90000"/>
          </a:bodyPr>
          <a:lstStyle/>
          <a:p>
            <a:pPr eaLnBrk="1" fontAlgn="auto" hangingPunct="1">
              <a:spcAft>
                <a:spcPts val="0"/>
              </a:spcAft>
              <a:defRPr/>
            </a:pPr>
            <a:r>
              <a:rPr lang="pt-PT" dirty="0" smtClean="0">
                <a:latin typeface="Arial Black" pitchFamily="34" charset="0"/>
              </a:rPr>
              <a:t>Writing content</a:t>
            </a:r>
            <a:endParaRPr lang="en-GB" dirty="0">
              <a:latin typeface="Arial Black" pitchFamily="34" charset="0"/>
            </a:endParaRPr>
          </a:p>
        </p:txBody>
      </p:sp>
      <p:sp>
        <p:nvSpPr>
          <p:cNvPr id="44034" name="Título 6"/>
          <p:cNvSpPr txBox="1">
            <a:spLocks/>
          </p:cNvSpPr>
          <p:nvPr/>
        </p:nvSpPr>
        <p:spPr bwMode="auto">
          <a:xfrm>
            <a:off x="1331913" y="2005013"/>
            <a:ext cx="7080250" cy="4232275"/>
          </a:xfrm>
          <a:prstGeom prst="rect">
            <a:avLst/>
          </a:prstGeom>
          <a:noFill/>
          <a:ln w="9525">
            <a:noFill/>
            <a:miter lim="800000"/>
            <a:headEnd/>
            <a:tailEnd/>
          </a:ln>
        </p:spPr>
        <p:txBody>
          <a:bodyPr>
            <a:spAutoFit/>
          </a:bodyPr>
          <a:lstStyle/>
          <a:p>
            <a:pPr marL="273050" indent="-273050">
              <a:lnSpc>
                <a:spcPct val="170000"/>
              </a:lnSpc>
            </a:pPr>
            <a:r>
              <a:rPr lang="en-US" sz="2000">
                <a:latin typeface="Calibri" pitchFamily="34" charset="0"/>
                <a:cs typeface="Arial" charset="0"/>
              </a:rPr>
              <a:t>When you start thinking about content pages, keep these points in mind:</a:t>
            </a:r>
            <a:br>
              <a:rPr lang="en-US" sz="2000">
                <a:latin typeface="Calibri" pitchFamily="34" charset="0"/>
                <a:cs typeface="Arial" charset="0"/>
              </a:rPr>
            </a:br>
            <a:endParaRPr lang="en-US" sz="2000">
              <a:latin typeface="Calibri" pitchFamily="34" charset="0"/>
              <a:cs typeface="Arial" charset="0"/>
            </a:endParaRPr>
          </a:p>
          <a:p>
            <a:pPr marL="273050" indent="-273050">
              <a:lnSpc>
                <a:spcPct val="170000"/>
              </a:lnSpc>
              <a:buFont typeface="Arial" charset="0"/>
              <a:buChar char="•"/>
            </a:pPr>
            <a:r>
              <a:rPr lang="en-US" sz="2000">
                <a:latin typeface="Calibri" pitchFamily="34" charset="0"/>
                <a:cs typeface="Arial" charset="0"/>
              </a:rPr>
              <a:t>Think topics, not stories.</a:t>
            </a:r>
          </a:p>
          <a:p>
            <a:pPr marL="273050" indent="-273050">
              <a:lnSpc>
                <a:spcPct val="170000"/>
              </a:lnSpc>
              <a:buFont typeface="Arial" charset="0"/>
              <a:buChar char="•"/>
            </a:pPr>
            <a:r>
              <a:rPr lang="en-US" sz="2000">
                <a:latin typeface="Calibri" pitchFamily="34" charset="0"/>
                <a:cs typeface="Arial" charset="0"/>
              </a:rPr>
              <a:t>Think about having a conversation with your customer. Eliminate anything that’s not part of the conversation.  </a:t>
            </a:r>
          </a:p>
          <a:p>
            <a:pPr marL="273050" indent="-273050">
              <a:lnSpc>
                <a:spcPct val="170000"/>
              </a:lnSpc>
              <a:buFont typeface="Arial" charset="0"/>
              <a:buChar char="•"/>
            </a:pPr>
            <a:r>
              <a:rPr lang="en-US" sz="2000">
                <a:latin typeface="Calibri" pitchFamily="34" charset="0"/>
                <a:cs typeface="Arial" charset="0"/>
              </a:rPr>
              <a:t>A very few content pages might contain more extensive information.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a:xfrm>
            <a:off x="744538" y="219075"/>
            <a:ext cx="7080250" cy="601663"/>
          </a:xfrm>
        </p:spPr>
        <p:txBody>
          <a:bodyPr>
            <a:normAutofit fontScale="90000"/>
          </a:bodyPr>
          <a:lstStyle/>
          <a:p>
            <a:pPr eaLnBrk="1" fontAlgn="auto" hangingPunct="1">
              <a:spcAft>
                <a:spcPts val="0"/>
              </a:spcAft>
              <a:defRPr/>
            </a:pPr>
            <a:r>
              <a:rPr lang="pt-PT" dirty="0" smtClean="0">
                <a:latin typeface="Arial Black" pitchFamily="34" charset="0"/>
              </a:rPr>
              <a:t>Remember</a:t>
            </a:r>
            <a:endParaRPr lang="en-GB" dirty="0">
              <a:latin typeface="Arial Black" pitchFamily="34" charset="0"/>
            </a:endParaRPr>
          </a:p>
        </p:txBody>
      </p:sp>
      <p:sp>
        <p:nvSpPr>
          <p:cNvPr id="46082" name="Título 6"/>
          <p:cNvSpPr txBox="1">
            <a:spLocks/>
          </p:cNvSpPr>
          <p:nvPr/>
        </p:nvSpPr>
        <p:spPr bwMode="auto">
          <a:xfrm>
            <a:off x="690563" y="982663"/>
            <a:ext cx="7080250" cy="3197225"/>
          </a:xfrm>
          <a:prstGeom prst="rect">
            <a:avLst/>
          </a:prstGeom>
          <a:noFill/>
          <a:ln w="9525">
            <a:noFill/>
            <a:miter lim="800000"/>
            <a:headEnd/>
            <a:tailEnd/>
          </a:ln>
        </p:spPr>
        <p:txBody>
          <a:bodyPr>
            <a:spAutoFit/>
          </a:bodyPr>
          <a:lstStyle/>
          <a:p>
            <a:pPr marL="273050" indent="-273050">
              <a:lnSpc>
                <a:spcPct val="170000"/>
              </a:lnSpc>
            </a:pPr>
            <a:r>
              <a:rPr lang="en-US" sz="2000">
                <a:latin typeface="Calibri" pitchFamily="34" charset="0"/>
                <a:cs typeface="Arial" charset="0"/>
              </a:rPr>
              <a:t>On average, visitors read about 18% of what’s on the page, and the more words you have, the lower the percent they read.  </a:t>
            </a:r>
          </a:p>
          <a:p>
            <a:pPr marL="273050" indent="-273050">
              <a:lnSpc>
                <a:spcPct val="170000"/>
              </a:lnSpc>
            </a:pPr>
            <a:r>
              <a:rPr lang="en-US" sz="2000">
                <a:latin typeface="Calibri" pitchFamily="34" charset="0"/>
                <a:cs typeface="Arial" charset="0"/>
              </a:rPr>
              <a:t>So, use the inverted pyramid. Begin with the shortest and clearest statement you can make about your topic.</a:t>
            </a:r>
          </a:p>
          <a:p>
            <a:pPr marL="273050" indent="-273050">
              <a:lnSpc>
                <a:spcPct val="170000"/>
              </a:lnSpc>
            </a:pPr>
            <a:endParaRPr lang="en-US" sz="2000">
              <a:latin typeface="Calibri" pitchFamily="34" charset="0"/>
              <a:cs typeface="Arial" charset="0"/>
            </a:endParaRPr>
          </a:p>
          <a:p>
            <a:pPr marL="273050" indent="-273050">
              <a:lnSpc>
                <a:spcPct val="170000"/>
              </a:lnSpc>
            </a:pPr>
            <a:endParaRPr lang="en-US" sz="2000">
              <a:cs typeface="Arial" charset="0"/>
            </a:endParaRPr>
          </a:p>
        </p:txBody>
      </p:sp>
      <p:pic>
        <p:nvPicPr>
          <p:cNvPr id="46083" name="Picture 5" descr="invertedpyramid1.gif"/>
          <p:cNvPicPr>
            <a:picLocks noChangeAspect="1" noChangeArrowheads="1"/>
          </p:cNvPicPr>
          <p:nvPr/>
        </p:nvPicPr>
        <p:blipFill>
          <a:blip r:embed="rId3"/>
          <a:srcRect/>
          <a:stretch>
            <a:fillRect/>
          </a:stretch>
        </p:blipFill>
        <p:spPr bwMode="auto">
          <a:xfrm>
            <a:off x="3073400" y="3716338"/>
            <a:ext cx="2381250" cy="2533650"/>
          </a:xfrm>
          <a:prstGeom prst="rect">
            <a:avLst/>
          </a:prstGeom>
          <a:noFill/>
          <a:ln w="9525">
            <a:noFill/>
            <a:miter lim="800000"/>
            <a:headEnd/>
            <a:tailEnd/>
          </a:ln>
        </p:spPr>
      </p:pic>
      <p:sp>
        <p:nvSpPr>
          <p:cNvPr id="5" name="Rectangle 4"/>
          <p:cNvSpPr/>
          <p:nvPr/>
        </p:nvSpPr>
        <p:spPr>
          <a:xfrm>
            <a:off x="1016000" y="3667125"/>
            <a:ext cx="2143125" cy="369888"/>
          </a:xfrm>
          <a:prstGeom prst="rect">
            <a:avLst/>
          </a:prstGeom>
        </p:spPr>
        <p:txBody>
          <a:bodyPr wrap="none">
            <a:spAutoFit/>
          </a:bodyPr>
          <a:lstStyle/>
          <a:p>
            <a:pPr fontAlgn="auto">
              <a:spcBef>
                <a:spcPts val="0"/>
              </a:spcBef>
              <a:spcAft>
                <a:spcPts val="0"/>
              </a:spcAft>
              <a:defRPr/>
            </a:pPr>
            <a:r>
              <a:rPr lang="en-US" dirty="0">
                <a:solidFill>
                  <a:schemeClr val="accent6">
                    <a:lumMod val="75000"/>
                  </a:schemeClr>
                </a:solidFill>
                <a:latin typeface="+mn-lt"/>
              </a:rPr>
              <a:t>Conclusions/Key Info</a:t>
            </a:r>
          </a:p>
        </p:txBody>
      </p:sp>
      <p:sp>
        <p:nvSpPr>
          <p:cNvPr id="6" name="Rectangle 5"/>
          <p:cNvSpPr/>
          <p:nvPr/>
        </p:nvSpPr>
        <p:spPr>
          <a:xfrm>
            <a:off x="4784725" y="5386388"/>
            <a:ext cx="1293813" cy="369887"/>
          </a:xfrm>
          <a:prstGeom prst="rect">
            <a:avLst/>
          </a:prstGeom>
        </p:spPr>
        <p:txBody>
          <a:bodyPr wrap="none">
            <a:spAutoFit/>
          </a:bodyPr>
          <a:lstStyle/>
          <a:p>
            <a:pPr fontAlgn="auto">
              <a:spcBef>
                <a:spcPts val="0"/>
              </a:spcBef>
              <a:spcAft>
                <a:spcPts val="0"/>
              </a:spcAft>
              <a:defRPr/>
            </a:pPr>
            <a:r>
              <a:rPr lang="en-US" dirty="0">
                <a:solidFill>
                  <a:schemeClr val="accent6">
                    <a:lumMod val="75000"/>
                  </a:schemeClr>
                </a:solidFill>
                <a:latin typeface="+mn-lt"/>
              </a:rPr>
              <a:t>Background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a:xfrm>
            <a:off x="1604963" y="1216025"/>
            <a:ext cx="7080250" cy="601663"/>
          </a:xfrm>
        </p:spPr>
        <p:txBody>
          <a:bodyPr>
            <a:normAutofit fontScale="90000"/>
          </a:bodyPr>
          <a:lstStyle/>
          <a:p>
            <a:pPr eaLnBrk="1" fontAlgn="auto" hangingPunct="1">
              <a:spcAft>
                <a:spcPts val="0"/>
              </a:spcAft>
              <a:defRPr/>
            </a:pPr>
            <a:r>
              <a:rPr lang="pt-PT" dirty="0" smtClean="0">
                <a:latin typeface="Arial Black" pitchFamily="34" charset="0"/>
              </a:rPr>
              <a:t>Eliminate words</a:t>
            </a:r>
            <a:endParaRPr lang="en-GB" dirty="0">
              <a:latin typeface="Arial Black" pitchFamily="34" charset="0"/>
            </a:endParaRPr>
          </a:p>
        </p:txBody>
      </p:sp>
      <p:sp>
        <p:nvSpPr>
          <p:cNvPr id="48130" name="Título 6"/>
          <p:cNvSpPr txBox="1">
            <a:spLocks/>
          </p:cNvSpPr>
          <p:nvPr/>
        </p:nvSpPr>
        <p:spPr bwMode="auto">
          <a:xfrm>
            <a:off x="1604963" y="2346325"/>
            <a:ext cx="7080250" cy="3714750"/>
          </a:xfrm>
          <a:prstGeom prst="rect">
            <a:avLst/>
          </a:prstGeom>
          <a:noFill/>
          <a:ln w="9525">
            <a:noFill/>
            <a:miter lim="800000"/>
            <a:headEnd/>
            <a:tailEnd/>
          </a:ln>
        </p:spPr>
        <p:txBody>
          <a:bodyPr>
            <a:spAutoFit/>
          </a:bodyPr>
          <a:lstStyle/>
          <a:p>
            <a:pPr marL="273050" indent="-273050">
              <a:lnSpc>
                <a:spcPct val="170000"/>
              </a:lnSpc>
            </a:pPr>
            <a:r>
              <a:rPr lang="en-US" sz="2000">
                <a:latin typeface="Calibri" pitchFamily="34" charset="0"/>
                <a:cs typeface="Arial" charset="0"/>
              </a:rPr>
              <a:t>Some common sources of wordiness—</a:t>
            </a:r>
          </a:p>
          <a:p>
            <a:pPr marL="273050" indent="-273050">
              <a:lnSpc>
                <a:spcPct val="170000"/>
              </a:lnSpc>
              <a:buFont typeface="Arial" charset="0"/>
              <a:buChar char="•"/>
            </a:pPr>
            <a:r>
              <a:rPr lang="en-US" sz="2000">
                <a:latin typeface="Calibri" pitchFamily="34" charset="0"/>
                <a:cs typeface="Arial" charset="0"/>
              </a:rPr>
              <a:t> Passive voice  </a:t>
            </a:r>
          </a:p>
          <a:p>
            <a:pPr marL="273050" indent="-273050">
              <a:lnSpc>
                <a:spcPct val="170000"/>
              </a:lnSpc>
              <a:buFont typeface="Arial" charset="0"/>
              <a:buChar char="•"/>
            </a:pPr>
            <a:r>
              <a:rPr lang="en-US" sz="2000">
                <a:latin typeface="Calibri" pitchFamily="34" charset="0"/>
                <a:cs typeface="Arial" charset="0"/>
              </a:rPr>
              <a:t> Redundancies</a:t>
            </a:r>
          </a:p>
          <a:p>
            <a:pPr marL="273050" indent="-273050">
              <a:lnSpc>
                <a:spcPct val="170000"/>
              </a:lnSpc>
              <a:buFont typeface="Arial" charset="0"/>
              <a:buChar char="•"/>
            </a:pPr>
            <a:r>
              <a:rPr lang="en-US" sz="2000">
                <a:latin typeface="Calibri" pitchFamily="34" charset="0"/>
                <a:cs typeface="Arial" charset="0"/>
              </a:rPr>
              <a:t> Prepositional phrases</a:t>
            </a:r>
          </a:p>
          <a:p>
            <a:pPr marL="273050" indent="-273050">
              <a:lnSpc>
                <a:spcPct val="170000"/>
              </a:lnSpc>
              <a:buFont typeface="Arial" charset="0"/>
              <a:buChar char="•"/>
            </a:pPr>
            <a:r>
              <a:rPr lang="en-US" sz="2000">
                <a:latin typeface="Calibri" pitchFamily="34" charset="0"/>
                <a:cs typeface="Arial" charset="0"/>
              </a:rPr>
              <a:t> Hidden verbs</a:t>
            </a:r>
          </a:p>
          <a:p>
            <a:pPr marL="273050" indent="-273050">
              <a:lnSpc>
                <a:spcPct val="170000"/>
              </a:lnSpc>
              <a:buFont typeface="Arial" charset="0"/>
              <a:buChar char="•"/>
            </a:pPr>
            <a:r>
              <a:rPr lang="en-US" sz="2000">
                <a:latin typeface="Calibri" pitchFamily="34" charset="0"/>
                <a:cs typeface="Arial" charset="0"/>
              </a:rPr>
              <a:t> Unnecessary modifiers</a:t>
            </a:r>
          </a:p>
          <a:p>
            <a:pPr marL="273050" indent="-273050">
              <a:lnSpc>
                <a:spcPct val="170000"/>
              </a:lnSpc>
              <a:buFont typeface="Arial" charset="0"/>
              <a:buChar char="•"/>
            </a:pPr>
            <a:r>
              <a:rPr lang="en-US" sz="2000">
                <a:latin typeface="Calibri" pitchFamily="34" charset="0"/>
                <a:cs typeface="Arial" charset="0"/>
              </a:rPr>
              <a:t> Failure to use pronouns</a:t>
            </a:r>
          </a:p>
        </p:txBody>
      </p:sp>
      <p:pic>
        <p:nvPicPr>
          <p:cNvPr id="48131" name="Picture 2" descr="C:\Users\Merlin\AppData\Local\Microsoft\Windows\Temporary Internet Files\Content.IE5\BNQZSFJ5\MC900442170[1].png"/>
          <p:cNvPicPr>
            <a:picLocks noChangeAspect="1" noChangeArrowheads="1"/>
          </p:cNvPicPr>
          <p:nvPr/>
        </p:nvPicPr>
        <p:blipFill>
          <a:blip r:embed="rId3"/>
          <a:srcRect/>
          <a:stretch>
            <a:fillRect/>
          </a:stretch>
        </p:blipFill>
        <p:spPr bwMode="auto">
          <a:xfrm>
            <a:off x="4981575" y="2651125"/>
            <a:ext cx="36576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ítulo 6"/>
          <p:cNvSpPr txBox="1">
            <a:spLocks/>
          </p:cNvSpPr>
          <p:nvPr/>
        </p:nvSpPr>
        <p:spPr bwMode="auto">
          <a:xfrm>
            <a:off x="1604963" y="2592388"/>
            <a:ext cx="7080250" cy="1828800"/>
          </a:xfrm>
          <a:prstGeom prst="rect">
            <a:avLst/>
          </a:prstGeom>
          <a:noFill/>
          <a:ln w="9525">
            <a:noFill/>
            <a:miter lim="800000"/>
            <a:headEnd/>
            <a:tailEnd/>
          </a:ln>
        </p:spPr>
        <p:txBody>
          <a:bodyPr wrap="none"/>
          <a:lstStyle/>
          <a:p>
            <a:pPr marL="273050" indent="-273050">
              <a:lnSpc>
                <a:spcPct val="160000"/>
              </a:lnSpc>
              <a:buFont typeface="Arial" charset="0"/>
              <a:buChar char="•"/>
            </a:pPr>
            <a:r>
              <a:rPr lang="pt-PT" sz="2000">
                <a:cs typeface="Arial" charset="0"/>
              </a:rPr>
              <a:t>Logically organized (information architecture)</a:t>
            </a:r>
          </a:p>
          <a:p>
            <a:pPr marL="273050" indent="-273050">
              <a:lnSpc>
                <a:spcPct val="160000"/>
              </a:lnSpc>
              <a:buFont typeface="Arial" charset="0"/>
              <a:buChar char="•"/>
            </a:pPr>
            <a:r>
              <a:rPr lang="pt-PT" sz="2000">
                <a:cs typeface="Arial" charset="0"/>
              </a:rPr>
              <a:t>Easy to use (usability)</a:t>
            </a:r>
          </a:p>
          <a:p>
            <a:pPr marL="273050" indent="-273050">
              <a:lnSpc>
                <a:spcPct val="160000"/>
              </a:lnSpc>
              <a:buFont typeface="Arial" charset="0"/>
              <a:buChar char="•"/>
            </a:pPr>
            <a:r>
              <a:rPr lang="pt-PT" sz="2000">
                <a:cs typeface="Arial" charset="0"/>
              </a:rPr>
              <a:t>Understandable (plain language)</a:t>
            </a:r>
          </a:p>
        </p:txBody>
      </p:sp>
      <p:sp>
        <p:nvSpPr>
          <p:cNvPr id="4" name="Título 6"/>
          <p:cNvSpPr txBox="1">
            <a:spLocks/>
          </p:cNvSpPr>
          <p:nvPr/>
        </p:nvSpPr>
        <p:spPr>
          <a:xfrm>
            <a:off x="1604963" y="1216025"/>
            <a:ext cx="7080250" cy="601663"/>
          </a:xfrm>
          <a:prstGeom prst="rect">
            <a:avLst/>
          </a:prstGeom>
        </p:spPr>
        <p:txBody>
          <a:bodyPr/>
          <a:lstStyle/>
          <a:p>
            <a:pPr fontAlgn="auto">
              <a:spcAft>
                <a:spcPts val="0"/>
              </a:spcAft>
              <a:defRPr/>
            </a:pPr>
            <a:r>
              <a:rPr lang="pt-PT" sz="4000" dirty="0">
                <a:latin typeface="Arial Black" pitchFamily="34" charset="0"/>
                <a:ea typeface="+mj-ea"/>
                <a:cs typeface="Arial" pitchFamily="34" charset="0"/>
              </a:rPr>
              <a:t>The three requirements for a useful website </a:t>
            </a:r>
            <a:endParaRPr lang="en-GB" sz="4000" dirty="0">
              <a:latin typeface="Arial Black" pitchFamily="34" charset="0"/>
              <a:ea typeface="+mj-ea"/>
              <a:cs typeface="Arial" pitchFamily="34" charset="0"/>
            </a:endParaRPr>
          </a:p>
        </p:txBody>
      </p:sp>
      <p:pic>
        <p:nvPicPr>
          <p:cNvPr id="13315" name="Picture 2" descr="C:\Users\Merlin\AppData\Local\Microsoft\Windows\Temporary Internet Files\Content.IE5\BNQZSFJ5\MC900232867[1].wmf"/>
          <p:cNvPicPr>
            <a:picLocks noChangeAspect="1" noChangeArrowheads="1"/>
          </p:cNvPicPr>
          <p:nvPr/>
        </p:nvPicPr>
        <p:blipFill>
          <a:blip r:embed="rId3"/>
          <a:srcRect/>
          <a:stretch>
            <a:fillRect/>
          </a:stretch>
        </p:blipFill>
        <p:spPr bwMode="auto">
          <a:xfrm>
            <a:off x="6118225" y="4294188"/>
            <a:ext cx="2339975" cy="1463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a:xfrm>
            <a:off x="1604963" y="942975"/>
            <a:ext cx="7080250" cy="601663"/>
          </a:xfrm>
        </p:spPr>
        <p:txBody>
          <a:bodyPr>
            <a:normAutofit fontScale="90000"/>
          </a:bodyPr>
          <a:lstStyle/>
          <a:p>
            <a:pPr eaLnBrk="1" fontAlgn="auto" hangingPunct="1">
              <a:spcAft>
                <a:spcPts val="0"/>
              </a:spcAft>
              <a:defRPr/>
            </a:pPr>
            <a:r>
              <a:rPr lang="pt-PT" dirty="0" smtClean="0">
                <a:latin typeface="Arial Black" pitchFamily="34" charset="0"/>
              </a:rPr>
              <a:t>Omit Information</a:t>
            </a:r>
            <a:endParaRPr lang="en-GB" dirty="0">
              <a:latin typeface="Arial Black" pitchFamily="34" charset="0"/>
            </a:endParaRPr>
          </a:p>
        </p:txBody>
      </p:sp>
      <p:sp>
        <p:nvSpPr>
          <p:cNvPr id="50178" name="Título 6"/>
          <p:cNvSpPr txBox="1">
            <a:spLocks/>
          </p:cNvSpPr>
          <p:nvPr/>
        </p:nvSpPr>
        <p:spPr bwMode="auto">
          <a:xfrm>
            <a:off x="1141413" y="1773238"/>
            <a:ext cx="7078662" cy="4232275"/>
          </a:xfrm>
          <a:prstGeom prst="rect">
            <a:avLst/>
          </a:prstGeom>
          <a:noFill/>
          <a:ln w="9525">
            <a:noFill/>
            <a:miter lim="800000"/>
            <a:headEnd/>
            <a:tailEnd/>
          </a:ln>
        </p:spPr>
        <p:txBody>
          <a:bodyPr>
            <a:spAutoFit/>
          </a:bodyPr>
          <a:lstStyle/>
          <a:p>
            <a:pPr marL="273050" indent="-273050">
              <a:lnSpc>
                <a:spcPct val="170000"/>
              </a:lnSpc>
              <a:buFont typeface="Arial" charset="0"/>
              <a:buChar char="•"/>
            </a:pPr>
            <a:r>
              <a:rPr lang="en-US" sz="2000">
                <a:latin typeface="Calibri" pitchFamily="34" charset="0"/>
                <a:cs typeface="Arial" charset="0"/>
              </a:rPr>
              <a:t>Remember, your web content is a conversation with your customer. If material doesn’t belong in the conversation, it doesn’t belong on the web.</a:t>
            </a:r>
          </a:p>
          <a:p>
            <a:pPr marL="273050" indent="-273050">
              <a:lnSpc>
                <a:spcPct val="170000"/>
              </a:lnSpc>
              <a:buFont typeface="Arial" charset="0"/>
              <a:buChar char="•"/>
            </a:pPr>
            <a:endParaRPr lang="en-US" sz="2000">
              <a:latin typeface="Calibri" pitchFamily="34" charset="0"/>
              <a:cs typeface="Arial" charset="0"/>
            </a:endParaRPr>
          </a:p>
          <a:p>
            <a:pPr marL="273050" indent="-273050">
              <a:lnSpc>
                <a:spcPct val="170000"/>
              </a:lnSpc>
              <a:buFont typeface="Arial" charset="0"/>
              <a:buChar char="•"/>
            </a:pPr>
            <a:r>
              <a:rPr lang="en-US" sz="2000">
                <a:latin typeface="Calibri" pitchFamily="34" charset="0"/>
                <a:cs typeface="Arial" charset="0"/>
              </a:rPr>
              <a:t>Hopefully, you can research what customers really want.</a:t>
            </a:r>
          </a:p>
          <a:p>
            <a:pPr marL="273050" indent="-273050">
              <a:lnSpc>
                <a:spcPct val="170000"/>
              </a:lnSpc>
              <a:buFont typeface="Arial" charset="0"/>
              <a:buChar char="•"/>
            </a:pPr>
            <a:endParaRPr lang="en-US" sz="2000">
              <a:latin typeface="Calibri" pitchFamily="34" charset="0"/>
              <a:cs typeface="Arial" charset="0"/>
            </a:endParaRPr>
          </a:p>
          <a:p>
            <a:pPr marL="273050" indent="-273050">
              <a:lnSpc>
                <a:spcPct val="170000"/>
              </a:lnSpc>
              <a:buFont typeface="Arial" charset="0"/>
              <a:buChar char="•"/>
            </a:pPr>
            <a:r>
              <a:rPr lang="en-US" sz="2000">
                <a:latin typeface="Calibri" pitchFamily="34" charset="0"/>
                <a:cs typeface="Arial" charset="0"/>
              </a:rPr>
              <a:t>You aren’t Santa Claus. You can’t serve all customers. If you serve your top 3 or 4 customer groups, you’re doing good.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a:xfrm>
            <a:off x="1454150" y="342900"/>
            <a:ext cx="7080250" cy="601663"/>
          </a:xfrm>
        </p:spPr>
        <p:txBody>
          <a:bodyPr>
            <a:normAutofit fontScale="90000"/>
          </a:bodyPr>
          <a:lstStyle/>
          <a:p>
            <a:pPr eaLnBrk="1" fontAlgn="auto" hangingPunct="1">
              <a:spcAft>
                <a:spcPts val="0"/>
              </a:spcAft>
              <a:defRPr/>
            </a:pPr>
            <a:r>
              <a:rPr lang="pt-PT" dirty="0" smtClean="0">
                <a:latin typeface="Arial Black" pitchFamily="34" charset="0"/>
              </a:rPr>
              <a:t>What your customers don’t care about</a:t>
            </a:r>
            <a:endParaRPr lang="en-GB" dirty="0">
              <a:latin typeface="Arial Black" pitchFamily="34" charset="0"/>
            </a:endParaRPr>
          </a:p>
        </p:txBody>
      </p:sp>
      <p:sp>
        <p:nvSpPr>
          <p:cNvPr id="52226" name="Título 6"/>
          <p:cNvSpPr txBox="1">
            <a:spLocks/>
          </p:cNvSpPr>
          <p:nvPr/>
        </p:nvSpPr>
        <p:spPr bwMode="auto">
          <a:xfrm>
            <a:off x="1427163" y="1787525"/>
            <a:ext cx="7080250" cy="4232275"/>
          </a:xfrm>
          <a:prstGeom prst="rect">
            <a:avLst/>
          </a:prstGeom>
          <a:noFill/>
          <a:ln w="9525">
            <a:noFill/>
            <a:miter lim="800000"/>
            <a:headEnd/>
            <a:tailEnd/>
          </a:ln>
        </p:spPr>
        <p:txBody>
          <a:bodyPr>
            <a:spAutoFit/>
          </a:bodyPr>
          <a:lstStyle/>
          <a:p>
            <a:pPr marL="273050" indent="-273050">
              <a:lnSpc>
                <a:spcPct val="170000"/>
              </a:lnSpc>
              <a:buFont typeface="Arial" charset="0"/>
              <a:buChar char="•"/>
            </a:pPr>
            <a:r>
              <a:rPr lang="en-US" sz="2000">
                <a:latin typeface="Calibri" pitchFamily="34" charset="0"/>
                <a:cs typeface="Arial" charset="0"/>
              </a:rPr>
              <a:t>When your office was formed</a:t>
            </a:r>
          </a:p>
          <a:p>
            <a:pPr marL="273050" indent="-273050">
              <a:lnSpc>
                <a:spcPct val="170000"/>
              </a:lnSpc>
              <a:buFont typeface="Arial" charset="0"/>
              <a:buChar char="•"/>
            </a:pPr>
            <a:r>
              <a:rPr lang="en-US" sz="2000">
                <a:latin typeface="Calibri" pitchFamily="34" charset="0"/>
                <a:cs typeface="Arial" charset="0"/>
              </a:rPr>
              <a:t>Who is the head</a:t>
            </a:r>
          </a:p>
          <a:p>
            <a:pPr marL="273050" indent="-273050">
              <a:lnSpc>
                <a:spcPct val="170000"/>
              </a:lnSpc>
              <a:buFont typeface="Arial" charset="0"/>
              <a:buChar char="•"/>
            </a:pPr>
            <a:r>
              <a:rPr lang="en-US" sz="2000">
                <a:latin typeface="Calibri" pitchFamily="34" charset="0"/>
                <a:cs typeface="Arial" charset="0"/>
              </a:rPr>
              <a:t>What the head said the day he was sworn in</a:t>
            </a:r>
          </a:p>
          <a:p>
            <a:pPr marL="273050" indent="-273050">
              <a:lnSpc>
                <a:spcPct val="170000"/>
              </a:lnSpc>
              <a:buFont typeface="Arial" charset="0"/>
              <a:buChar char="•"/>
            </a:pPr>
            <a:r>
              <a:rPr lang="en-US" sz="2000">
                <a:latin typeface="Calibri" pitchFamily="34" charset="0"/>
                <a:cs typeface="Arial" charset="0"/>
              </a:rPr>
              <a:t>What the head looks like</a:t>
            </a:r>
          </a:p>
          <a:p>
            <a:pPr marL="273050" indent="-273050">
              <a:lnSpc>
                <a:spcPct val="170000"/>
              </a:lnSpc>
              <a:buFont typeface="Arial" charset="0"/>
              <a:buChar char="•"/>
            </a:pPr>
            <a:r>
              <a:rPr lang="en-US" sz="2000">
                <a:latin typeface="Calibri" pitchFamily="34" charset="0"/>
                <a:cs typeface="Arial" charset="0"/>
              </a:rPr>
              <a:t>What your annual report from 3 years ago looked like</a:t>
            </a:r>
          </a:p>
          <a:p>
            <a:pPr marL="273050" indent="-273050">
              <a:lnSpc>
                <a:spcPct val="170000"/>
              </a:lnSpc>
              <a:buFont typeface="Arial" charset="0"/>
              <a:buChar char="•"/>
            </a:pPr>
            <a:r>
              <a:rPr lang="en-US" sz="2000">
                <a:latin typeface="Calibri" pitchFamily="34" charset="0"/>
                <a:cs typeface="Arial" charset="0"/>
              </a:rPr>
              <a:t>How the Bureau is organized</a:t>
            </a:r>
          </a:p>
          <a:p>
            <a:pPr marL="273050" indent="-273050">
              <a:lnSpc>
                <a:spcPct val="170000"/>
              </a:lnSpc>
              <a:buFont typeface="Arial" charset="0"/>
              <a:buChar char="•"/>
            </a:pPr>
            <a:r>
              <a:rPr lang="en-US" sz="2000">
                <a:latin typeface="Calibri" pitchFamily="34" charset="0"/>
                <a:cs typeface="Arial" charset="0"/>
              </a:rPr>
              <a:t>What you did for customers 5 years ago</a:t>
            </a:r>
          </a:p>
          <a:p>
            <a:pPr marL="273050" indent="-273050">
              <a:lnSpc>
                <a:spcPct val="170000"/>
              </a:lnSpc>
              <a:buFont typeface="Arial" charset="0"/>
              <a:buChar char="•"/>
            </a:pPr>
            <a:r>
              <a:rPr lang="en-US" sz="2000">
                <a:latin typeface="Calibri" pitchFamily="34" charset="0"/>
                <a:cs typeface="Arial" charset="0"/>
              </a:rPr>
              <a:t>The text of a law that authorizes your office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a:xfrm>
            <a:off x="1441450" y="260350"/>
            <a:ext cx="7080250" cy="601663"/>
          </a:xfrm>
        </p:spPr>
        <p:txBody>
          <a:bodyPr>
            <a:normAutofit fontScale="90000"/>
          </a:bodyPr>
          <a:lstStyle/>
          <a:p>
            <a:pPr eaLnBrk="1" fontAlgn="auto" hangingPunct="1">
              <a:spcAft>
                <a:spcPts val="0"/>
              </a:spcAft>
              <a:defRPr/>
            </a:pPr>
            <a:r>
              <a:rPr lang="pt-PT" dirty="0" smtClean="0">
                <a:latin typeface="Arial Black" pitchFamily="34" charset="0"/>
              </a:rPr>
              <a:t>Displaying your content</a:t>
            </a:r>
            <a:endParaRPr lang="en-GB" dirty="0">
              <a:latin typeface="Arial Black" pitchFamily="34" charset="0"/>
            </a:endParaRPr>
          </a:p>
        </p:txBody>
      </p:sp>
      <p:sp>
        <p:nvSpPr>
          <p:cNvPr id="54274" name="Título 6"/>
          <p:cNvSpPr txBox="1">
            <a:spLocks/>
          </p:cNvSpPr>
          <p:nvPr/>
        </p:nvSpPr>
        <p:spPr bwMode="auto">
          <a:xfrm>
            <a:off x="1441450" y="927100"/>
            <a:ext cx="7080250" cy="5267325"/>
          </a:xfrm>
          <a:prstGeom prst="rect">
            <a:avLst/>
          </a:prstGeom>
          <a:noFill/>
          <a:ln w="9525">
            <a:noFill/>
            <a:miter lim="800000"/>
            <a:headEnd/>
            <a:tailEnd/>
          </a:ln>
        </p:spPr>
        <p:txBody>
          <a:bodyPr>
            <a:spAutoFit/>
          </a:bodyPr>
          <a:lstStyle/>
          <a:p>
            <a:pPr marL="273050" indent="-273050">
              <a:lnSpc>
                <a:spcPct val="170000"/>
              </a:lnSpc>
              <a:buFont typeface="Arial" charset="0"/>
              <a:buChar char="•"/>
            </a:pPr>
            <a:r>
              <a:rPr lang="pt-PT" sz="2000">
                <a:latin typeface="Calibri" pitchFamily="34" charset="0"/>
                <a:cs typeface="Arial" charset="0"/>
              </a:rPr>
              <a:t>Be consistent!</a:t>
            </a:r>
          </a:p>
          <a:p>
            <a:pPr marL="730250" lvl="1" indent="-273050">
              <a:lnSpc>
                <a:spcPct val="170000"/>
              </a:lnSpc>
              <a:buFont typeface="Arial" charset="0"/>
              <a:buChar char="•"/>
            </a:pPr>
            <a:r>
              <a:rPr lang="pt-PT" sz="2000">
                <a:latin typeface="Calibri" pitchFamily="34" charset="0"/>
                <a:cs typeface="Arial" charset="0"/>
              </a:rPr>
              <a:t>Consistent design and color scheme (remember to take into consideration low-vision readers and screen reader users)</a:t>
            </a:r>
          </a:p>
          <a:p>
            <a:pPr marL="730250" lvl="1" indent="-273050">
              <a:lnSpc>
                <a:spcPct val="170000"/>
              </a:lnSpc>
              <a:buFont typeface="Arial" charset="0"/>
              <a:buChar char="•"/>
            </a:pPr>
            <a:r>
              <a:rPr lang="pt-PT" sz="2000">
                <a:latin typeface="Calibri" pitchFamily="34" charset="0"/>
                <a:cs typeface="Arial" charset="0"/>
              </a:rPr>
              <a:t>Consistent style for headings</a:t>
            </a:r>
          </a:p>
          <a:p>
            <a:pPr marL="730250" lvl="1" indent="-273050">
              <a:lnSpc>
                <a:spcPct val="170000"/>
              </a:lnSpc>
              <a:buFont typeface="Arial" charset="0"/>
              <a:buChar char="•"/>
            </a:pPr>
            <a:r>
              <a:rPr lang="pt-PT" sz="2000">
                <a:latin typeface="Calibri" pitchFamily="34" charset="0"/>
                <a:cs typeface="Arial" charset="0"/>
              </a:rPr>
              <a:t>Consistent navigation</a:t>
            </a:r>
          </a:p>
          <a:p>
            <a:pPr marL="273050" indent="-273050">
              <a:lnSpc>
                <a:spcPct val="170000"/>
              </a:lnSpc>
              <a:buFont typeface="Arial" charset="0"/>
              <a:buChar char="•"/>
            </a:pPr>
            <a:r>
              <a:rPr lang="pt-PT" sz="2000">
                <a:latin typeface="Calibri" pitchFamily="34" charset="0"/>
                <a:cs typeface="Arial" charset="0"/>
              </a:rPr>
              <a:t>Use lots of white-space</a:t>
            </a:r>
          </a:p>
          <a:p>
            <a:pPr marL="273050" indent="-273050">
              <a:lnSpc>
                <a:spcPct val="170000"/>
              </a:lnSpc>
              <a:buFont typeface="Arial" charset="0"/>
              <a:buChar char="•"/>
            </a:pPr>
            <a:r>
              <a:rPr lang="pt-PT" sz="2000">
                <a:latin typeface="Calibri" pitchFamily="34" charset="0"/>
                <a:cs typeface="Arial" charset="0"/>
              </a:rPr>
              <a:t>Use lots of informative headings</a:t>
            </a:r>
          </a:p>
          <a:p>
            <a:pPr marL="273050" indent="-273050">
              <a:lnSpc>
                <a:spcPct val="170000"/>
              </a:lnSpc>
              <a:buFont typeface="Arial" charset="0"/>
              <a:buChar char="•"/>
            </a:pPr>
            <a:r>
              <a:rPr lang="pt-PT" sz="2000">
                <a:latin typeface="Calibri" pitchFamily="34" charset="0"/>
                <a:cs typeface="Arial" charset="0"/>
              </a:rPr>
              <a:t>Take care with links</a:t>
            </a:r>
          </a:p>
          <a:p>
            <a:pPr marL="273050" indent="-273050">
              <a:lnSpc>
                <a:spcPct val="170000"/>
              </a:lnSpc>
              <a:buFont typeface="Arial" charset="0"/>
              <a:buChar char="•"/>
            </a:pPr>
            <a:endParaRPr lang="pt-PT" sz="2000">
              <a:latin typeface="Calibri" pitchFamily="34" charset="0"/>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a:xfrm>
            <a:off x="531813" y="1216025"/>
            <a:ext cx="8612187" cy="601663"/>
          </a:xfrm>
        </p:spPr>
        <p:txBody>
          <a:bodyPr>
            <a:normAutofit fontScale="90000"/>
          </a:bodyPr>
          <a:lstStyle/>
          <a:p>
            <a:pPr eaLnBrk="1" fontAlgn="auto" hangingPunct="1">
              <a:spcAft>
                <a:spcPts val="0"/>
              </a:spcAft>
              <a:defRPr/>
            </a:pPr>
            <a:r>
              <a:rPr lang="pt-PT" dirty="0" smtClean="0">
                <a:latin typeface="Arial Black" pitchFamily="34" charset="0"/>
              </a:rPr>
              <a:t>Links: Eye Track study results</a:t>
            </a:r>
            <a:endParaRPr lang="en-GB" dirty="0">
              <a:latin typeface="Arial Black" pitchFamily="34" charset="0"/>
            </a:endParaRPr>
          </a:p>
        </p:txBody>
      </p:sp>
      <p:graphicFrame>
        <p:nvGraphicFramePr>
          <p:cNvPr id="4" name="Table 3"/>
          <p:cNvGraphicFramePr>
            <a:graphicFrameLocks noGrp="1"/>
          </p:cNvGraphicFramePr>
          <p:nvPr/>
        </p:nvGraphicFramePr>
        <p:xfrm>
          <a:off x="1250950" y="1970088"/>
          <a:ext cx="7129463" cy="3302000"/>
        </p:xfrm>
        <a:graphic>
          <a:graphicData uri="http://schemas.openxmlformats.org/drawingml/2006/table">
            <a:tbl>
              <a:tblPr firstRow="1" bandRow="1">
                <a:tableStyleId>{5C22544A-7EE6-4342-B048-85BDC9FD1C3A}</a:tableStyleId>
              </a:tblPr>
              <a:tblGrid>
                <a:gridCol w="3564340"/>
                <a:gridCol w="3564340"/>
              </a:tblGrid>
              <a:tr h="370840">
                <a:tc>
                  <a:txBody>
                    <a:bodyPr/>
                    <a:lstStyle/>
                    <a:p>
                      <a:r>
                        <a:rPr lang="en-US" dirty="0" smtClean="0"/>
                        <a:t>The best links in the study:</a:t>
                      </a:r>
                    </a:p>
                    <a:p>
                      <a:endParaRPr lang="en-US" dirty="0"/>
                    </a:p>
                  </a:txBody>
                  <a:tcPr/>
                </a:tc>
                <a:tc>
                  <a:txBody>
                    <a:bodyPr/>
                    <a:lstStyle/>
                    <a:p>
                      <a:r>
                        <a:rPr lang="en-US" dirty="0" smtClean="0"/>
                        <a:t>The worst links in the study:</a:t>
                      </a:r>
                    </a:p>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sym typeface="Wingdings" pitchFamily="2" charset="2"/>
                        </a:rPr>
                        <a:t>  </a:t>
                      </a:r>
                      <a:r>
                        <a:rPr kumimoji="0" lang="en-US" sz="1800" b="0" i="0" u="none" strike="noStrike" cap="none" normalizeH="0" baseline="0" dirty="0" smtClean="0">
                          <a:ln>
                            <a:noFill/>
                          </a:ln>
                          <a:solidFill>
                            <a:schemeClr val="tx1"/>
                          </a:solidFill>
                          <a:effectLst/>
                          <a:latin typeface="Arial" charset="0"/>
                        </a:rPr>
                        <a:t>Used plain language</a:t>
                      </a:r>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sym typeface="Wingdings" pitchFamily="2" charset="2"/>
                        </a:rPr>
                        <a:t>  </a:t>
                      </a:r>
                      <a:r>
                        <a:rPr kumimoji="0" lang="en-US" sz="1800" b="0" i="0" u="none" strike="noStrike" cap="none" normalizeH="0" baseline="0" dirty="0" smtClean="0">
                          <a:ln>
                            <a:noFill/>
                          </a:ln>
                          <a:solidFill>
                            <a:schemeClr val="tx1"/>
                          </a:solidFill>
                          <a:effectLst/>
                          <a:latin typeface="Arial" charset="0"/>
                        </a:rPr>
                        <a:t>Used bland, generic words</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sym typeface="Wingdings" pitchFamily="2" charset="2"/>
                        </a:rPr>
                        <a:t> </a:t>
                      </a:r>
                      <a:r>
                        <a:rPr kumimoji="0" lang="en-US" sz="1800" b="0" i="0" u="none" strike="noStrike" cap="none" normalizeH="0" baseline="0" dirty="0" smtClean="0">
                          <a:ln>
                            <a:noFill/>
                          </a:ln>
                          <a:solidFill>
                            <a:schemeClr val="tx1"/>
                          </a:solidFill>
                          <a:effectLst/>
                          <a:latin typeface="Arial" charset="0"/>
                        </a:rPr>
                        <a:t>Were specific and clear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sym typeface="Wingdings" pitchFamily="2" charset="2"/>
                        </a:rPr>
                        <a:t>  </a:t>
                      </a:r>
                      <a:r>
                        <a:rPr kumimoji="0" lang="en-US" sz="1800" b="0" i="0" u="none" strike="noStrike" cap="none" normalizeH="0" baseline="0" dirty="0" smtClean="0">
                          <a:ln>
                            <a:noFill/>
                          </a:ln>
                          <a:solidFill>
                            <a:schemeClr val="tx1"/>
                          </a:solidFill>
                          <a:effectLst/>
                          <a:latin typeface="Arial" charset="0"/>
                        </a:rPr>
                        <a:t>Used made-up words or terms</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sym typeface="Wingdings" pitchFamily="2" charset="2"/>
                        </a:rPr>
                        <a:t> </a:t>
                      </a:r>
                      <a:r>
                        <a:rPr kumimoji="0" lang="en-US" sz="1800" b="0" i="0" u="none" strike="noStrike" cap="none" normalizeH="0" baseline="0" dirty="0" smtClean="0">
                          <a:ln>
                            <a:noFill/>
                          </a:ln>
                          <a:solidFill>
                            <a:schemeClr val="tx1"/>
                          </a:solidFill>
                          <a:effectLst/>
                          <a:latin typeface="Arial" charset="0"/>
                        </a:rPr>
                        <a:t>Used common words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sym typeface="Wingdings" pitchFamily="2" charset="2"/>
                        </a:rPr>
                        <a:t>  </a:t>
                      </a:r>
                      <a:r>
                        <a:rPr kumimoji="0" lang="en-US" sz="1800" b="0" i="0" u="none" strike="noStrike" cap="none" normalizeH="0" baseline="0" dirty="0" smtClean="0">
                          <a:ln>
                            <a:noFill/>
                          </a:ln>
                          <a:solidFill>
                            <a:schemeClr val="tx1"/>
                          </a:solidFill>
                          <a:effectLst/>
                          <a:latin typeface="Arial" charset="0"/>
                        </a:rPr>
                        <a:t>Started with speech- introduction language</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sym typeface="Wingdings" pitchFamily="2" charset="2"/>
                        </a:rPr>
                        <a:t>  </a:t>
                      </a:r>
                      <a:r>
                        <a:rPr kumimoji="0" lang="en-US" sz="1800" b="0" i="0" u="none" strike="noStrike" cap="none" normalizeH="0" baseline="0" dirty="0" smtClean="0">
                          <a:ln>
                            <a:noFill/>
                          </a:ln>
                          <a:solidFill>
                            <a:schemeClr val="tx1"/>
                          </a:solidFill>
                          <a:effectLst/>
                          <a:latin typeface="Arial" charset="0"/>
                        </a:rPr>
                        <a:t>Started with the essence of the message</a:t>
                      </a:r>
                    </a:p>
                  </a:txBody>
                  <a:tcPr/>
                </a:tc>
                <a:tc>
                  <a:txBody>
                    <a:bodyPr/>
                    <a:lstStyle/>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sym typeface="Wingdings" pitchFamily="2" charset="2"/>
                        </a:rPr>
                        <a:t> </a:t>
                      </a:r>
                      <a:r>
                        <a:rPr kumimoji="0" lang="en-US" sz="1800" b="0" i="0" u="none" strike="noStrike" cap="none" normalizeH="0" baseline="0" dirty="0" smtClean="0">
                          <a:ln>
                            <a:noFill/>
                          </a:ln>
                          <a:solidFill>
                            <a:schemeClr val="tx1"/>
                          </a:solidFill>
                          <a:effectLst/>
                          <a:latin typeface="Arial" charset="0"/>
                        </a:rPr>
                        <a:t>Were action-oriented</a:t>
                      </a:r>
                    </a:p>
                  </a:txBody>
                  <a:tcPr/>
                </a:tc>
                <a:tc>
                  <a:txBody>
                    <a:bodyPr/>
                    <a:lstStyle/>
                    <a:p>
                      <a:endParaRPr lang="en-US" dirty="0"/>
                    </a:p>
                  </a:txBody>
                  <a:tcPr/>
                </a:tc>
              </a:tr>
            </a:tbl>
          </a:graphicData>
        </a:graphic>
      </p:graphicFrame>
      <p:sp>
        <p:nvSpPr>
          <p:cNvPr id="56345" name="Rectangle 4"/>
          <p:cNvSpPr>
            <a:spLocks noChangeArrowheads="1"/>
          </p:cNvSpPr>
          <p:nvPr/>
        </p:nvSpPr>
        <p:spPr bwMode="auto">
          <a:xfrm rot="10800000" flipV="1">
            <a:off x="1201738" y="5654675"/>
            <a:ext cx="7205662" cy="369888"/>
          </a:xfrm>
          <a:prstGeom prst="rect">
            <a:avLst/>
          </a:prstGeom>
          <a:noFill/>
          <a:ln w="9525">
            <a:noFill/>
            <a:miter lim="800000"/>
            <a:headEnd/>
            <a:tailEnd/>
          </a:ln>
        </p:spPr>
        <p:txBody>
          <a:bodyPr>
            <a:spAutoFit/>
          </a:bodyPr>
          <a:lstStyle/>
          <a:p>
            <a:pPr eaLnBrk="0" hangingPunct="0">
              <a:spcBef>
                <a:spcPct val="50000"/>
              </a:spcBef>
            </a:pPr>
            <a:r>
              <a:rPr lang="en-US">
                <a:latin typeface="Calibri" pitchFamily="34" charset="0"/>
              </a:rPr>
              <a:t>* </a:t>
            </a:r>
            <a:r>
              <a:rPr lang="en-US">
                <a:latin typeface="Calibri" pitchFamily="34" charset="0"/>
                <a:hlinkClick r:id="rId3"/>
              </a:rPr>
              <a:t>http://www.useit.com/alertbox/nanocontent.html</a:t>
            </a:r>
            <a:endParaRPr lang="en-US">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ítulo 6"/>
          <p:cNvSpPr txBox="1">
            <a:spLocks/>
          </p:cNvSpPr>
          <p:nvPr/>
        </p:nvSpPr>
        <p:spPr bwMode="auto">
          <a:xfrm>
            <a:off x="1604963" y="2346325"/>
            <a:ext cx="7080250" cy="2676525"/>
          </a:xfrm>
          <a:prstGeom prst="rect">
            <a:avLst/>
          </a:prstGeom>
          <a:noFill/>
          <a:ln w="9525">
            <a:noFill/>
            <a:miter lim="800000"/>
            <a:headEnd/>
            <a:tailEnd/>
          </a:ln>
        </p:spPr>
        <p:txBody>
          <a:bodyPr wrap="none"/>
          <a:lstStyle/>
          <a:p>
            <a:pPr marL="273050" indent="-273050">
              <a:lnSpc>
                <a:spcPct val="170000"/>
              </a:lnSpc>
              <a:buFont typeface="Arial" charset="0"/>
              <a:buChar char="•"/>
            </a:pPr>
            <a:r>
              <a:rPr lang="pt-PT" sz="2000">
                <a:cs typeface="Arial" charset="0"/>
              </a:rPr>
              <a:t>Logical organization</a:t>
            </a:r>
          </a:p>
          <a:p>
            <a:pPr marL="273050" indent="-273050">
              <a:lnSpc>
                <a:spcPct val="170000"/>
              </a:lnSpc>
              <a:buFont typeface="Arial" charset="0"/>
              <a:buChar char="•"/>
            </a:pPr>
            <a:r>
              <a:rPr lang="pt-PT" sz="2000">
                <a:cs typeface="Arial" charset="0"/>
              </a:rPr>
              <a:t>Informative headings</a:t>
            </a:r>
          </a:p>
          <a:p>
            <a:pPr marL="273050" indent="-273050">
              <a:lnSpc>
                <a:spcPct val="170000"/>
              </a:lnSpc>
              <a:buFont typeface="Arial" charset="0"/>
              <a:buChar char="•"/>
            </a:pPr>
            <a:r>
              <a:rPr lang="pt-PT" sz="2000">
                <a:cs typeface="Arial" charset="0"/>
              </a:rPr>
              <a:t>Pronouns</a:t>
            </a:r>
          </a:p>
          <a:p>
            <a:pPr marL="273050" indent="-273050">
              <a:lnSpc>
                <a:spcPct val="170000"/>
              </a:lnSpc>
              <a:buFont typeface="Arial" charset="0"/>
              <a:buChar char="•"/>
            </a:pPr>
            <a:r>
              <a:rPr lang="pt-PT" sz="2000">
                <a:cs typeface="Arial" charset="0"/>
              </a:rPr>
              <a:t>Active voice</a:t>
            </a:r>
          </a:p>
          <a:p>
            <a:pPr marL="273050" indent="-273050">
              <a:lnSpc>
                <a:spcPct val="170000"/>
              </a:lnSpc>
              <a:buFont typeface="Arial" charset="0"/>
              <a:buChar char="•"/>
            </a:pPr>
            <a:r>
              <a:rPr lang="pt-PT" sz="2000">
                <a:cs typeface="Arial" charset="0"/>
              </a:rPr>
              <a:t>Lists and tables</a:t>
            </a:r>
          </a:p>
          <a:p>
            <a:pPr marL="273050" indent="-273050">
              <a:lnSpc>
                <a:spcPct val="170000"/>
              </a:lnSpc>
              <a:buFont typeface="Arial" charset="0"/>
              <a:buChar char="•"/>
            </a:pPr>
            <a:r>
              <a:rPr lang="pt-PT" sz="2000">
                <a:cs typeface="Arial" charset="0"/>
              </a:rPr>
              <a:t>Common words (no jargon)</a:t>
            </a:r>
          </a:p>
        </p:txBody>
      </p:sp>
      <p:sp>
        <p:nvSpPr>
          <p:cNvPr id="58370" name="Título 6"/>
          <p:cNvSpPr txBox="1">
            <a:spLocks/>
          </p:cNvSpPr>
          <p:nvPr/>
        </p:nvSpPr>
        <p:spPr bwMode="auto">
          <a:xfrm>
            <a:off x="1604963" y="1216025"/>
            <a:ext cx="7080250" cy="601663"/>
          </a:xfrm>
          <a:prstGeom prst="rect">
            <a:avLst/>
          </a:prstGeom>
          <a:noFill/>
          <a:ln w="9525">
            <a:noFill/>
            <a:miter lim="800000"/>
            <a:headEnd/>
            <a:tailEnd/>
          </a:ln>
        </p:spPr>
        <p:txBody>
          <a:bodyPr/>
          <a:lstStyle/>
          <a:p>
            <a:r>
              <a:rPr lang="pt-PT" sz="4000">
                <a:latin typeface="Arial Black" pitchFamily="34" charset="0"/>
                <a:cs typeface="Arial" charset="0"/>
              </a:rPr>
              <a:t>USE</a:t>
            </a:r>
            <a:endParaRPr lang="en-GB" sz="4000">
              <a:latin typeface="Arial Black" pitchFamily="34" charset="0"/>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ítulo 6"/>
          <p:cNvSpPr txBox="1">
            <a:spLocks/>
          </p:cNvSpPr>
          <p:nvPr/>
        </p:nvSpPr>
        <p:spPr bwMode="auto">
          <a:xfrm>
            <a:off x="1604963" y="2346325"/>
            <a:ext cx="7080250" cy="2676525"/>
          </a:xfrm>
          <a:prstGeom prst="rect">
            <a:avLst/>
          </a:prstGeom>
          <a:noFill/>
          <a:ln w="9525">
            <a:noFill/>
            <a:miter lim="800000"/>
            <a:headEnd/>
            <a:tailEnd/>
          </a:ln>
        </p:spPr>
        <p:txBody>
          <a:bodyPr wrap="none"/>
          <a:lstStyle/>
          <a:p>
            <a:pPr marL="273050" indent="-273050">
              <a:lnSpc>
                <a:spcPct val="170000"/>
              </a:lnSpc>
              <a:buFont typeface="Arial" charset="0"/>
              <a:buChar char="•"/>
            </a:pPr>
            <a:r>
              <a:rPr lang="pt-PT" sz="2000">
                <a:cs typeface="Arial" charset="0"/>
              </a:rPr>
              <a:t>Hidden verbs</a:t>
            </a:r>
          </a:p>
          <a:p>
            <a:pPr marL="273050" indent="-273050">
              <a:lnSpc>
                <a:spcPct val="170000"/>
              </a:lnSpc>
              <a:buFont typeface="Arial" charset="0"/>
              <a:buChar char="•"/>
            </a:pPr>
            <a:r>
              <a:rPr lang="pt-PT" sz="2000">
                <a:cs typeface="Arial" charset="0"/>
              </a:rPr>
              <a:t>Abbreviations</a:t>
            </a:r>
          </a:p>
          <a:p>
            <a:pPr marL="273050" indent="-273050">
              <a:lnSpc>
                <a:spcPct val="170000"/>
              </a:lnSpc>
              <a:buFont typeface="Arial" charset="0"/>
              <a:buChar char="•"/>
            </a:pPr>
            <a:r>
              <a:rPr lang="pt-PT" sz="2000">
                <a:cs typeface="Arial" charset="0"/>
              </a:rPr>
              <a:t>Long sentences</a:t>
            </a:r>
          </a:p>
          <a:p>
            <a:pPr marL="273050" indent="-273050">
              <a:lnSpc>
                <a:spcPct val="170000"/>
              </a:lnSpc>
              <a:buFont typeface="Arial" charset="0"/>
              <a:buChar char="•"/>
            </a:pPr>
            <a:r>
              <a:rPr lang="pt-PT" sz="2000">
                <a:cs typeface="Arial" charset="0"/>
              </a:rPr>
              <a:t>Unnecessary words</a:t>
            </a:r>
          </a:p>
          <a:p>
            <a:pPr marL="273050" indent="-273050">
              <a:lnSpc>
                <a:spcPct val="170000"/>
              </a:lnSpc>
              <a:buFont typeface="Arial" charset="0"/>
              <a:buChar char="•"/>
            </a:pPr>
            <a:r>
              <a:rPr lang="pt-PT" sz="2000">
                <a:cs typeface="Arial" charset="0"/>
              </a:rPr>
              <a:t>Information the user doesn’t want</a:t>
            </a:r>
          </a:p>
        </p:txBody>
      </p:sp>
      <p:sp>
        <p:nvSpPr>
          <p:cNvPr id="60418" name="Título 6"/>
          <p:cNvSpPr txBox="1">
            <a:spLocks/>
          </p:cNvSpPr>
          <p:nvPr/>
        </p:nvSpPr>
        <p:spPr bwMode="auto">
          <a:xfrm>
            <a:off x="1604963" y="1216025"/>
            <a:ext cx="7080250" cy="601663"/>
          </a:xfrm>
          <a:prstGeom prst="rect">
            <a:avLst/>
          </a:prstGeom>
          <a:noFill/>
          <a:ln w="9525">
            <a:noFill/>
            <a:miter lim="800000"/>
            <a:headEnd/>
            <a:tailEnd/>
          </a:ln>
        </p:spPr>
        <p:txBody>
          <a:bodyPr/>
          <a:lstStyle/>
          <a:p>
            <a:r>
              <a:rPr lang="pt-PT" sz="4000">
                <a:latin typeface="Arial Black" pitchFamily="34" charset="0"/>
                <a:cs typeface="Arial" charset="0"/>
              </a:rPr>
              <a:t>Avoid</a:t>
            </a:r>
            <a:endParaRPr lang="en-GB" sz="4000">
              <a:latin typeface="Arial Black" pitchFamily="34" charset="0"/>
              <a:cs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ítulo 6"/>
          <p:cNvSpPr>
            <a:spLocks noGrp="1"/>
          </p:cNvSpPr>
          <p:nvPr>
            <p:ph type="ctrTitle"/>
          </p:nvPr>
        </p:nvSpPr>
        <p:spPr bwMode="auto">
          <a:xfrm>
            <a:off x="1168400" y="1216025"/>
            <a:ext cx="7516813" cy="60166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pt-PT" sz="4000" smtClean="0">
                <a:latin typeface="Arial Black" pitchFamily="34" charset="0"/>
                <a:cs typeface="Arial" charset="0"/>
              </a:rPr>
              <a:t>The requirements (recap)</a:t>
            </a:r>
            <a:br>
              <a:rPr lang="pt-PT" sz="4000" smtClean="0">
                <a:latin typeface="Arial Black" pitchFamily="34" charset="0"/>
                <a:cs typeface="Arial" charset="0"/>
              </a:rPr>
            </a:br>
            <a:endParaRPr lang="en-GB" sz="4000" smtClean="0">
              <a:latin typeface="Arial Black" pitchFamily="34" charset="0"/>
              <a:cs typeface="Arial" charset="0"/>
            </a:endParaRPr>
          </a:p>
        </p:txBody>
      </p:sp>
      <p:sp>
        <p:nvSpPr>
          <p:cNvPr id="62466" name="Título 6"/>
          <p:cNvSpPr txBox="1">
            <a:spLocks/>
          </p:cNvSpPr>
          <p:nvPr/>
        </p:nvSpPr>
        <p:spPr bwMode="auto">
          <a:xfrm>
            <a:off x="1604963" y="2346325"/>
            <a:ext cx="7080250" cy="3714750"/>
          </a:xfrm>
          <a:prstGeom prst="rect">
            <a:avLst/>
          </a:prstGeom>
          <a:noFill/>
          <a:ln w="9525">
            <a:noFill/>
            <a:miter lim="800000"/>
            <a:headEnd/>
            <a:tailEnd/>
          </a:ln>
        </p:spPr>
        <p:txBody>
          <a:bodyPr>
            <a:spAutoFit/>
          </a:bodyPr>
          <a:lstStyle/>
          <a:p>
            <a:pPr marL="273050" indent="-273050">
              <a:lnSpc>
                <a:spcPct val="170000"/>
              </a:lnSpc>
            </a:pPr>
            <a:r>
              <a:rPr lang="pt-PT" sz="2000">
                <a:latin typeface="Calibri" pitchFamily="34" charset="0"/>
                <a:cs typeface="Arial" charset="0"/>
              </a:rPr>
              <a:t>Know and write for your audience</a:t>
            </a:r>
          </a:p>
          <a:p>
            <a:pPr marL="273050" indent="-273050">
              <a:lnSpc>
                <a:spcPct val="170000"/>
              </a:lnSpc>
            </a:pPr>
            <a:r>
              <a:rPr lang="pt-PT" sz="2000">
                <a:latin typeface="Calibri" pitchFamily="34" charset="0"/>
                <a:cs typeface="Arial" charset="0"/>
              </a:rPr>
              <a:t>Make sure your audience can quickly and easily find and use the information they want</a:t>
            </a:r>
          </a:p>
          <a:p>
            <a:pPr marL="273050" indent="-273050">
              <a:lnSpc>
                <a:spcPct val="170000"/>
              </a:lnSpc>
            </a:pPr>
            <a:r>
              <a:rPr lang="pt-PT" sz="2000">
                <a:latin typeface="Calibri" pitchFamily="34" charset="0"/>
                <a:cs typeface="Arial" charset="0"/>
              </a:rPr>
              <a:t>Make sure your stool has three legs:</a:t>
            </a:r>
          </a:p>
          <a:p>
            <a:pPr marL="273050" indent="-273050">
              <a:lnSpc>
                <a:spcPct val="170000"/>
              </a:lnSpc>
              <a:buFontTx/>
              <a:buChar char="•"/>
            </a:pPr>
            <a:r>
              <a:rPr lang="pt-PT" sz="2000">
                <a:latin typeface="Calibri" pitchFamily="34" charset="0"/>
                <a:cs typeface="Arial" charset="0"/>
              </a:rPr>
              <a:t>Logical organization</a:t>
            </a:r>
          </a:p>
          <a:p>
            <a:pPr marL="273050" indent="-273050">
              <a:lnSpc>
                <a:spcPct val="170000"/>
              </a:lnSpc>
              <a:buFontTx/>
              <a:buChar char="•"/>
            </a:pPr>
            <a:r>
              <a:rPr lang="pt-PT" sz="2000">
                <a:latin typeface="Calibri" pitchFamily="34" charset="0"/>
                <a:cs typeface="Arial" charset="0"/>
              </a:rPr>
              <a:t>Easy to use</a:t>
            </a:r>
          </a:p>
          <a:p>
            <a:pPr marL="273050" indent="-273050">
              <a:lnSpc>
                <a:spcPct val="170000"/>
              </a:lnSpc>
              <a:buFontTx/>
              <a:buChar char="•"/>
            </a:pPr>
            <a:r>
              <a:rPr lang="pt-PT" sz="2000">
                <a:latin typeface="Calibri" pitchFamily="34" charset="0"/>
                <a:cs typeface="Arial" charset="0"/>
              </a:rPr>
              <a:t>Easy to understand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ítulo 6"/>
          <p:cNvSpPr txBox="1">
            <a:spLocks/>
          </p:cNvSpPr>
          <p:nvPr/>
        </p:nvSpPr>
        <p:spPr bwMode="auto">
          <a:xfrm>
            <a:off x="1604963" y="2062163"/>
            <a:ext cx="7080250" cy="1171575"/>
          </a:xfrm>
          <a:prstGeom prst="rect">
            <a:avLst/>
          </a:prstGeom>
          <a:noFill/>
          <a:ln w="9525">
            <a:noFill/>
            <a:miter lim="800000"/>
            <a:headEnd/>
            <a:tailEnd/>
          </a:ln>
        </p:spPr>
        <p:txBody>
          <a:bodyPr/>
          <a:lstStyle/>
          <a:p>
            <a:endParaRPr lang="pt-PT" sz="1600">
              <a:solidFill>
                <a:srgbClr val="595959"/>
              </a:solidFill>
              <a:cs typeface="Arial" charset="0"/>
            </a:endParaRPr>
          </a:p>
          <a:p>
            <a:r>
              <a:rPr lang="pt-PT" sz="1600">
                <a:solidFill>
                  <a:srgbClr val="595959"/>
                </a:solidFill>
                <a:cs typeface="Arial" charset="0"/>
                <a:hlinkClick r:id="rId3"/>
              </a:rPr>
              <a:t>www.plainlanguage.gov</a:t>
            </a:r>
            <a:endParaRPr lang="pt-PT" sz="1600">
              <a:solidFill>
                <a:srgbClr val="595959"/>
              </a:solidFill>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a:xfrm>
            <a:off x="1604963" y="1216025"/>
            <a:ext cx="7080250" cy="601663"/>
          </a:xfrm>
        </p:spPr>
        <p:txBody>
          <a:bodyPr>
            <a:normAutofit fontScale="90000"/>
          </a:bodyPr>
          <a:lstStyle/>
          <a:p>
            <a:pPr eaLnBrk="1" fontAlgn="auto" hangingPunct="1">
              <a:spcAft>
                <a:spcPts val="0"/>
              </a:spcAft>
              <a:defRPr/>
            </a:pPr>
            <a:r>
              <a:rPr lang="pt-PT" dirty="0" smtClean="0">
                <a:latin typeface="Arial Black" pitchFamily="34" charset="0"/>
              </a:rPr>
              <a:t>Why do people come to your site?</a:t>
            </a:r>
            <a:br>
              <a:rPr lang="pt-PT" dirty="0" smtClean="0">
                <a:latin typeface="Arial Black" pitchFamily="34" charset="0"/>
              </a:rPr>
            </a:br>
            <a:r>
              <a:rPr lang="pt-PT" dirty="0" smtClean="0">
                <a:latin typeface="Arial Black" pitchFamily="34" charset="0"/>
              </a:rPr>
              <a:t/>
            </a:r>
            <a:br>
              <a:rPr lang="pt-PT" dirty="0" smtClean="0">
                <a:latin typeface="Arial Black" pitchFamily="34" charset="0"/>
              </a:rPr>
            </a:br>
            <a:endParaRPr lang="en-GB" dirty="0">
              <a:latin typeface="Arial Black" pitchFamily="34" charset="0"/>
            </a:endParaRPr>
          </a:p>
        </p:txBody>
      </p:sp>
      <p:sp>
        <p:nvSpPr>
          <p:cNvPr id="15362" name="Título 6"/>
          <p:cNvSpPr txBox="1">
            <a:spLocks/>
          </p:cNvSpPr>
          <p:nvPr/>
        </p:nvSpPr>
        <p:spPr bwMode="auto">
          <a:xfrm>
            <a:off x="1563688" y="2811463"/>
            <a:ext cx="7080250" cy="609600"/>
          </a:xfrm>
          <a:prstGeom prst="rect">
            <a:avLst/>
          </a:prstGeom>
          <a:noFill/>
          <a:ln w="9525">
            <a:noFill/>
            <a:miter lim="800000"/>
            <a:headEnd/>
            <a:tailEnd/>
          </a:ln>
        </p:spPr>
        <p:txBody>
          <a:bodyPr>
            <a:spAutoFit/>
          </a:bodyPr>
          <a:lstStyle/>
          <a:p>
            <a:pPr marL="273050" indent="-273050">
              <a:lnSpc>
                <a:spcPct val="170000"/>
              </a:lnSpc>
              <a:buFont typeface="Arial" charset="0"/>
              <a:buChar char="•"/>
            </a:pPr>
            <a:r>
              <a:rPr lang="en-US" sz="2000">
                <a:latin typeface="Calibri" pitchFamily="34" charset="0"/>
                <a:cs typeface="Arial" charset="0"/>
              </a:rPr>
              <a:t>They DON’T come to read</a:t>
            </a:r>
          </a:p>
        </p:txBody>
      </p:sp>
      <p:pic>
        <p:nvPicPr>
          <p:cNvPr id="15363" name="Picture 3" descr="C:\Users\Merlin\AppData\Local\Microsoft\Windows\Temporary Internet Files\Content.IE5\TBK7LZVS\MP900422989[1].jpg"/>
          <p:cNvPicPr>
            <a:picLocks noChangeAspect="1" noChangeArrowheads="1"/>
          </p:cNvPicPr>
          <p:nvPr/>
        </p:nvPicPr>
        <p:blipFill>
          <a:blip r:embed="rId3"/>
          <a:srcRect/>
          <a:stretch>
            <a:fillRect/>
          </a:stretch>
        </p:blipFill>
        <p:spPr bwMode="auto">
          <a:xfrm>
            <a:off x="4176713" y="3467100"/>
            <a:ext cx="2130425" cy="2509838"/>
          </a:xfrm>
          <a:prstGeom prst="rect">
            <a:avLst/>
          </a:prstGeom>
          <a:noFill/>
          <a:ln w="9525">
            <a:noFill/>
            <a:miter lim="800000"/>
            <a:headEnd/>
            <a:tailEnd/>
          </a:ln>
        </p:spPr>
      </p:pic>
      <p:cxnSp>
        <p:nvCxnSpPr>
          <p:cNvPr id="12" name="Straight Connector 11"/>
          <p:cNvCxnSpPr/>
          <p:nvPr/>
        </p:nvCxnSpPr>
        <p:spPr>
          <a:xfrm rot="5400000">
            <a:off x="3835400" y="3438525"/>
            <a:ext cx="2797175" cy="2498725"/>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rot="16200000" flipH="1">
            <a:off x="3862387" y="3344863"/>
            <a:ext cx="2690813" cy="2662238"/>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a:xfrm>
            <a:off x="1604963" y="1216025"/>
            <a:ext cx="7080250" cy="601663"/>
          </a:xfrm>
        </p:spPr>
        <p:txBody>
          <a:bodyPr>
            <a:normAutofit fontScale="90000"/>
          </a:bodyPr>
          <a:lstStyle/>
          <a:p>
            <a:pPr eaLnBrk="1" fontAlgn="auto" hangingPunct="1">
              <a:spcAft>
                <a:spcPts val="0"/>
              </a:spcAft>
              <a:defRPr/>
            </a:pPr>
            <a:r>
              <a:rPr lang="en-US" dirty="0" smtClean="0"/>
              <a:t>We know people don’t read on the web</a:t>
            </a:r>
            <a:endParaRPr lang="en-GB" dirty="0">
              <a:latin typeface="Arial Black" pitchFamily="34" charset="0"/>
            </a:endParaRPr>
          </a:p>
        </p:txBody>
      </p:sp>
      <p:sp>
        <p:nvSpPr>
          <p:cNvPr id="17410" name="Título 6"/>
          <p:cNvSpPr txBox="1">
            <a:spLocks/>
          </p:cNvSpPr>
          <p:nvPr/>
        </p:nvSpPr>
        <p:spPr bwMode="auto">
          <a:xfrm>
            <a:off x="1604963" y="2797175"/>
            <a:ext cx="7080250" cy="3078163"/>
          </a:xfrm>
          <a:prstGeom prst="rect">
            <a:avLst/>
          </a:prstGeom>
          <a:noFill/>
          <a:ln w="9525">
            <a:noFill/>
            <a:miter lim="800000"/>
            <a:headEnd/>
            <a:tailEnd/>
          </a:ln>
        </p:spPr>
        <p:txBody>
          <a:bodyPr>
            <a:spAutoFit/>
          </a:bodyPr>
          <a:lstStyle/>
          <a:p>
            <a:pPr>
              <a:spcBef>
                <a:spcPct val="50000"/>
              </a:spcBef>
            </a:pPr>
            <a:r>
              <a:rPr lang="en-US" sz="2400">
                <a:latin typeface="Calibri" pitchFamily="34" charset="0"/>
              </a:rPr>
              <a:t>They scan.</a:t>
            </a:r>
          </a:p>
          <a:p>
            <a:pPr>
              <a:spcBef>
                <a:spcPct val="50000"/>
              </a:spcBef>
            </a:pPr>
            <a:r>
              <a:rPr lang="en-US" sz="2000">
                <a:latin typeface="Calibri" pitchFamily="34" charset="0"/>
              </a:rPr>
              <a:t>Nielsen and Morkes, in a famous 1997 study, found that 79 percent of their test users always scanned any new page they came across; only 16 percent read word-by-word.</a:t>
            </a:r>
          </a:p>
          <a:p>
            <a:pPr>
              <a:spcBef>
                <a:spcPct val="50000"/>
              </a:spcBef>
            </a:pPr>
            <a:r>
              <a:rPr lang="en-US" sz="2000">
                <a:latin typeface="Calibri" pitchFamily="34" charset="0"/>
              </a:rPr>
              <a:t>A recent study of people reading long-form text on tablets finds higher reading speeds than in the past, but they're still slower than reading print.  </a:t>
            </a:r>
          </a:p>
          <a:p>
            <a:pPr>
              <a:spcBef>
                <a:spcPct val="50000"/>
              </a:spcBef>
            </a:pPr>
            <a:r>
              <a:rPr lang="en-US" sz="2000">
                <a:latin typeface="Calibri" pitchFamily="34" charset="0"/>
              </a:rPr>
              <a:t>http://www.useit.com/alertbox/ipad-kindle-reading.html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2"/>
          <p:cNvPicPr>
            <a:picLocks noChangeAspect="1" noChangeArrowheads="1"/>
          </p:cNvPicPr>
          <p:nvPr/>
        </p:nvPicPr>
        <p:blipFill>
          <a:blip r:embed="rId3"/>
          <a:srcRect/>
          <a:stretch>
            <a:fillRect/>
          </a:stretch>
        </p:blipFill>
        <p:spPr bwMode="auto">
          <a:xfrm>
            <a:off x="1911350" y="228600"/>
            <a:ext cx="5984875"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a:xfrm>
            <a:off x="1604963" y="1216025"/>
            <a:ext cx="7080250" cy="601663"/>
          </a:xfrm>
        </p:spPr>
        <p:txBody>
          <a:bodyPr>
            <a:normAutofit fontScale="90000"/>
          </a:bodyPr>
          <a:lstStyle/>
          <a:p>
            <a:pPr eaLnBrk="1" fontAlgn="auto" hangingPunct="1">
              <a:spcAft>
                <a:spcPts val="0"/>
              </a:spcAft>
              <a:defRPr/>
            </a:pPr>
            <a:r>
              <a:rPr lang="en-US" dirty="0" smtClean="0"/>
              <a:t>Some horrifying facts*</a:t>
            </a:r>
            <a:endParaRPr lang="en-GB" dirty="0">
              <a:latin typeface="Arial Black" pitchFamily="34" charset="0"/>
            </a:endParaRPr>
          </a:p>
        </p:txBody>
      </p:sp>
      <p:sp>
        <p:nvSpPr>
          <p:cNvPr id="21506" name="Título 6"/>
          <p:cNvSpPr txBox="1">
            <a:spLocks/>
          </p:cNvSpPr>
          <p:nvPr/>
        </p:nvSpPr>
        <p:spPr bwMode="auto">
          <a:xfrm>
            <a:off x="1604963" y="2346325"/>
            <a:ext cx="7080250" cy="3078163"/>
          </a:xfrm>
          <a:prstGeom prst="rect">
            <a:avLst/>
          </a:prstGeom>
          <a:noFill/>
          <a:ln w="9525">
            <a:noFill/>
            <a:miter lim="800000"/>
            <a:headEnd/>
            <a:tailEnd/>
          </a:ln>
        </p:spPr>
        <p:txBody>
          <a:bodyPr>
            <a:spAutoFit/>
          </a:bodyPr>
          <a:lstStyle/>
          <a:p>
            <a:pPr>
              <a:buFont typeface="Arial" charset="0"/>
              <a:buChar char="•"/>
            </a:pPr>
            <a:r>
              <a:rPr lang="en-US" sz="2000">
                <a:latin typeface="Calibri" pitchFamily="34" charset="0"/>
              </a:rPr>
              <a:t>Based on analysis of 45,237 page views, Nielsen found that people read an average of 18% of what’s on a page.  </a:t>
            </a:r>
          </a:p>
          <a:p>
            <a:pPr>
              <a:buFont typeface="Arial" charset="0"/>
              <a:buChar char="•"/>
            </a:pPr>
            <a:endParaRPr lang="en-US" sz="2000">
              <a:latin typeface="Calibri" pitchFamily="34" charset="0"/>
            </a:endParaRPr>
          </a:p>
          <a:p>
            <a:pPr>
              <a:buFont typeface="Arial" charset="0"/>
              <a:buChar char="•"/>
            </a:pPr>
            <a:r>
              <a:rPr lang="en-US" sz="2000">
                <a:latin typeface="Calibri" pitchFamily="34" charset="0"/>
              </a:rPr>
              <a:t>However, as the number of words on a page goes up, the percentage read goes down. </a:t>
            </a:r>
          </a:p>
          <a:p>
            <a:pPr>
              <a:buFont typeface="Arial" charset="0"/>
              <a:buChar char="•"/>
            </a:pPr>
            <a:endParaRPr lang="en-US" sz="2000">
              <a:latin typeface="Calibri" pitchFamily="34" charset="0"/>
            </a:endParaRPr>
          </a:p>
          <a:p>
            <a:pPr>
              <a:buFont typeface="Arial" charset="0"/>
              <a:buChar char="•"/>
            </a:pPr>
            <a:r>
              <a:rPr lang="en-US" sz="2000">
                <a:latin typeface="Calibri" pitchFamily="34" charset="0"/>
              </a:rPr>
              <a:t>To get people to read half your words, you have to limit your page to 110 words or fewer.</a:t>
            </a:r>
          </a:p>
          <a:p>
            <a:pPr>
              <a:buFont typeface="Arial" charset="0"/>
              <a:buChar char="•"/>
            </a:pPr>
            <a:endParaRPr lang="en-US" sz="2000">
              <a:latin typeface="Calibri" pitchFamily="34" charset="0"/>
            </a:endParaRPr>
          </a:p>
          <a:p>
            <a:pPr>
              <a:buFont typeface="Wingdings" pitchFamily="2" charset="2"/>
              <a:buNone/>
            </a:pPr>
            <a:r>
              <a:rPr lang="en-US" sz="1400">
                <a:latin typeface="Calibri" pitchFamily="34" charset="0"/>
              </a:rPr>
              <a:t> *http://www.useit.com/alertbox/percent-text-read.html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a:xfrm>
            <a:off x="1604963" y="1216025"/>
            <a:ext cx="7080250" cy="601663"/>
          </a:xfrm>
        </p:spPr>
        <p:txBody>
          <a:bodyPr>
            <a:normAutofit fontScale="90000"/>
          </a:bodyPr>
          <a:lstStyle/>
          <a:p>
            <a:pPr eaLnBrk="1" fontAlgn="auto" hangingPunct="1">
              <a:spcAft>
                <a:spcPts val="0"/>
              </a:spcAft>
              <a:defRPr/>
            </a:pPr>
            <a:r>
              <a:rPr lang="pt-PT" dirty="0" smtClean="0">
                <a:latin typeface="Arial Black" pitchFamily="34" charset="0"/>
              </a:rPr>
              <a:t>Why do people come to your site?</a:t>
            </a:r>
            <a:br>
              <a:rPr lang="pt-PT" dirty="0" smtClean="0">
                <a:latin typeface="Arial Black" pitchFamily="34" charset="0"/>
              </a:rPr>
            </a:br>
            <a:r>
              <a:rPr lang="pt-PT" dirty="0" smtClean="0">
                <a:latin typeface="Arial Black" pitchFamily="34" charset="0"/>
              </a:rPr>
              <a:t/>
            </a:r>
            <a:br>
              <a:rPr lang="pt-PT" dirty="0" smtClean="0">
                <a:latin typeface="Arial Black" pitchFamily="34" charset="0"/>
              </a:rPr>
            </a:br>
            <a:endParaRPr lang="en-GB" dirty="0">
              <a:latin typeface="Arial Black" pitchFamily="34" charset="0"/>
            </a:endParaRPr>
          </a:p>
        </p:txBody>
      </p:sp>
      <p:sp>
        <p:nvSpPr>
          <p:cNvPr id="23554" name="Título 6"/>
          <p:cNvSpPr txBox="1">
            <a:spLocks/>
          </p:cNvSpPr>
          <p:nvPr/>
        </p:nvSpPr>
        <p:spPr bwMode="auto">
          <a:xfrm>
            <a:off x="1550988" y="2592388"/>
            <a:ext cx="7078662" cy="1127125"/>
          </a:xfrm>
          <a:prstGeom prst="rect">
            <a:avLst/>
          </a:prstGeom>
          <a:noFill/>
          <a:ln w="9525">
            <a:noFill/>
            <a:miter lim="800000"/>
            <a:headEnd/>
            <a:tailEnd/>
          </a:ln>
        </p:spPr>
        <p:txBody>
          <a:bodyPr>
            <a:spAutoFit/>
          </a:bodyPr>
          <a:lstStyle/>
          <a:p>
            <a:pPr marL="273050" indent="-273050">
              <a:lnSpc>
                <a:spcPct val="170000"/>
              </a:lnSpc>
              <a:buFont typeface="Arial" charset="0"/>
              <a:buChar char="•"/>
            </a:pPr>
            <a:r>
              <a:rPr lang="en-US" sz="2000">
                <a:latin typeface="Calibri" pitchFamily="34" charset="0"/>
                <a:cs typeface="Arial" charset="0"/>
              </a:rPr>
              <a:t>Customers come to your site to perform a task.</a:t>
            </a:r>
          </a:p>
          <a:p>
            <a:pPr marL="273050" indent="-273050">
              <a:lnSpc>
                <a:spcPct val="170000"/>
              </a:lnSpc>
              <a:buFont typeface="Arial" charset="0"/>
              <a:buChar char="•"/>
            </a:pPr>
            <a:r>
              <a:rPr lang="en-US" sz="2000">
                <a:latin typeface="Calibri" pitchFamily="34" charset="0"/>
                <a:cs typeface="Arial" charset="0"/>
              </a:rPr>
              <a:t>They come because they expect to get self-service.</a:t>
            </a:r>
          </a:p>
        </p:txBody>
      </p:sp>
      <p:pic>
        <p:nvPicPr>
          <p:cNvPr id="23555" name="Picture 2" descr="C:\Users\Merlin\AppData\Local\Microsoft\Windows\Temporary Internet Files\Content.IE5\YPBEINHY\MP900442925[1].jpg"/>
          <p:cNvPicPr>
            <a:picLocks noChangeAspect="1" noChangeArrowheads="1"/>
          </p:cNvPicPr>
          <p:nvPr/>
        </p:nvPicPr>
        <p:blipFill>
          <a:blip r:embed="rId3"/>
          <a:srcRect/>
          <a:stretch>
            <a:fillRect/>
          </a:stretch>
        </p:blipFill>
        <p:spPr bwMode="auto">
          <a:xfrm>
            <a:off x="3248025" y="3857625"/>
            <a:ext cx="3773488" cy="270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a:xfrm>
            <a:off x="1604963" y="1216025"/>
            <a:ext cx="7080250" cy="601663"/>
          </a:xfrm>
        </p:spPr>
        <p:txBody>
          <a:bodyPr>
            <a:normAutofit fontScale="90000"/>
          </a:bodyPr>
          <a:lstStyle/>
          <a:p>
            <a:pPr eaLnBrk="1" fontAlgn="auto" hangingPunct="1">
              <a:spcAft>
                <a:spcPts val="0"/>
              </a:spcAft>
              <a:defRPr/>
            </a:pPr>
            <a:r>
              <a:rPr lang="pt-PT" dirty="0" smtClean="0">
                <a:latin typeface="Arial Black" pitchFamily="34" charset="0"/>
              </a:rPr>
              <a:t>Organizing your content</a:t>
            </a:r>
            <a:endParaRPr lang="en-GB" dirty="0">
              <a:latin typeface="Arial Black" pitchFamily="34" charset="0"/>
            </a:endParaRPr>
          </a:p>
        </p:txBody>
      </p:sp>
      <p:sp>
        <p:nvSpPr>
          <p:cNvPr id="25602" name="Título 6"/>
          <p:cNvSpPr txBox="1">
            <a:spLocks/>
          </p:cNvSpPr>
          <p:nvPr/>
        </p:nvSpPr>
        <p:spPr bwMode="auto">
          <a:xfrm>
            <a:off x="1604963" y="2346325"/>
            <a:ext cx="7080250" cy="1644650"/>
          </a:xfrm>
          <a:prstGeom prst="rect">
            <a:avLst/>
          </a:prstGeom>
          <a:noFill/>
          <a:ln w="9525">
            <a:noFill/>
            <a:miter lim="800000"/>
            <a:headEnd/>
            <a:tailEnd/>
          </a:ln>
        </p:spPr>
        <p:txBody>
          <a:bodyPr>
            <a:spAutoFit/>
          </a:bodyPr>
          <a:lstStyle/>
          <a:p>
            <a:pPr marL="273050" indent="-273050">
              <a:lnSpc>
                <a:spcPct val="170000"/>
              </a:lnSpc>
            </a:pPr>
            <a:r>
              <a:rPr lang="pt-PT" sz="2000">
                <a:latin typeface="Calibri" pitchFamily="34" charset="0"/>
                <a:cs typeface="Arial" charset="0"/>
              </a:rPr>
              <a:t>Your customers need to be able to find what they need, but the way you organize your information isn’t necessarily the way they look for it.</a:t>
            </a:r>
          </a:p>
        </p:txBody>
      </p:sp>
      <p:pic>
        <p:nvPicPr>
          <p:cNvPr id="25603" name="Picture 2" descr="C:\Users\Merlin\AppData\Local\Microsoft\Windows\Temporary Internet Files\Content.IE5\YPBEINHY\MC900071404[1].wmf"/>
          <p:cNvPicPr>
            <a:picLocks noChangeAspect="1" noChangeArrowheads="1"/>
          </p:cNvPicPr>
          <p:nvPr/>
        </p:nvPicPr>
        <p:blipFill>
          <a:blip r:embed="rId3"/>
          <a:srcRect/>
          <a:stretch>
            <a:fillRect/>
          </a:stretch>
        </p:blipFill>
        <p:spPr bwMode="auto">
          <a:xfrm>
            <a:off x="5289550" y="3684588"/>
            <a:ext cx="2605088" cy="2627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ítulo 6"/>
          <p:cNvSpPr txBox="1">
            <a:spLocks/>
          </p:cNvSpPr>
          <p:nvPr/>
        </p:nvSpPr>
        <p:spPr bwMode="auto">
          <a:xfrm>
            <a:off x="1023938" y="2565400"/>
            <a:ext cx="7634287" cy="3698875"/>
          </a:xfrm>
          <a:prstGeom prst="rect">
            <a:avLst/>
          </a:prstGeom>
          <a:noFill/>
          <a:ln w="9525">
            <a:noFill/>
            <a:miter lim="800000"/>
            <a:headEnd/>
            <a:tailEnd/>
          </a:ln>
        </p:spPr>
        <p:txBody>
          <a:bodyPr wrap="none"/>
          <a:lstStyle/>
          <a:p>
            <a:pPr marL="273050" indent="-273050">
              <a:lnSpc>
                <a:spcPct val="150000"/>
              </a:lnSpc>
              <a:buFont typeface="Arial" charset="0"/>
              <a:buChar char="•"/>
            </a:pPr>
            <a:r>
              <a:rPr lang="en-US" sz="2000">
                <a:cs typeface="Arial" charset="0"/>
              </a:rPr>
              <a:t>On-site survey</a:t>
            </a:r>
          </a:p>
          <a:p>
            <a:pPr marL="273050" indent="-273050">
              <a:lnSpc>
                <a:spcPct val="150000"/>
              </a:lnSpc>
              <a:buFont typeface="Arial" charset="0"/>
              <a:buChar char="•"/>
            </a:pPr>
            <a:r>
              <a:rPr lang="en-US" sz="2000">
                <a:cs typeface="Arial" charset="0"/>
              </a:rPr>
              <a:t>If you deal with customers by mail, include a paper survey</a:t>
            </a:r>
            <a:br>
              <a:rPr lang="en-US" sz="2000">
                <a:cs typeface="Arial" charset="0"/>
              </a:rPr>
            </a:br>
            <a:r>
              <a:rPr lang="en-US" sz="2000">
                <a:cs typeface="Arial" charset="0"/>
              </a:rPr>
              <a:t> in a regular mailing.</a:t>
            </a:r>
          </a:p>
          <a:p>
            <a:pPr marL="273050" indent="-273050">
              <a:lnSpc>
                <a:spcPct val="150000"/>
              </a:lnSpc>
              <a:buFont typeface="Arial" charset="0"/>
              <a:buChar char="•"/>
            </a:pPr>
            <a:r>
              <a:rPr lang="en-US" sz="2000">
                <a:cs typeface="Arial" charset="0"/>
              </a:rPr>
              <a:t>Visit offices where users interact with your organization</a:t>
            </a:r>
            <a:br>
              <a:rPr lang="en-US" sz="2000">
                <a:cs typeface="Arial" charset="0"/>
              </a:rPr>
            </a:br>
            <a:r>
              <a:rPr lang="en-US" sz="2000">
                <a:cs typeface="Arial" charset="0"/>
              </a:rPr>
              <a:t> directly. Talk to users, and the people who serve them.</a:t>
            </a:r>
          </a:p>
          <a:p>
            <a:pPr marL="273050" indent="-273050">
              <a:lnSpc>
                <a:spcPct val="150000"/>
              </a:lnSpc>
              <a:buFont typeface="Arial" charset="0"/>
              <a:buChar char="•"/>
            </a:pPr>
            <a:r>
              <a:rPr lang="en-US" sz="2000">
                <a:cs typeface="Arial" charset="0"/>
              </a:rPr>
              <a:t>Do one-on-one interviews</a:t>
            </a:r>
          </a:p>
          <a:p>
            <a:pPr marL="273050" indent="-273050">
              <a:lnSpc>
                <a:spcPct val="150000"/>
              </a:lnSpc>
              <a:buFont typeface="Arial" charset="0"/>
              <a:buChar char="•"/>
            </a:pPr>
            <a:r>
              <a:rPr lang="en-US" sz="2000">
                <a:cs typeface="Arial" charset="0"/>
              </a:rPr>
              <a:t>Do a focus group</a:t>
            </a:r>
          </a:p>
          <a:p>
            <a:pPr marL="273050" indent="-273050">
              <a:lnSpc>
                <a:spcPct val="150000"/>
              </a:lnSpc>
            </a:pPr>
            <a:r>
              <a:rPr lang="en-US" sz="2000">
                <a:cs typeface="Arial" charset="0"/>
              </a:rPr>
              <a:t>You can read about these and other techniques at www.usability.gov</a:t>
            </a:r>
          </a:p>
        </p:txBody>
      </p:sp>
      <p:sp>
        <p:nvSpPr>
          <p:cNvPr id="4" name="Título 6"/>
          <p:cNvSpPr txBox="1">
            <a:spLocks/>
          </p:cNvSpPr>
          <p:nvPr/>
        </p:nvSpPr>
        <p:spPr>
          <a:xfrm>
            <a:off x="1133475" y="1201738"/>
            <a:ext cx="7505700" cy="601662"/>
          </a:xfrm>
          <a:prstGeom prst="rect">
            <a:avLst/>
          </a:prstGeom>
        </p:spPr>
        <p:txBody>
          <a:bodyPr/>
          <a:lstStyle/>
          <a:p>
            <a:pPr fontAlgn="auto">
              <a:spcAft>
                <a:spcPts val="0"/>
              </a:spcAft>
              <a:defRPr/>
            </a:pPr>
            <a:r>
              <a:rPr lang="en-US" sz="4000" b="1" dirty="0">
                <a:latin typeface="Arial Black" pitchFamily="34" charset="0"/>
              </a:rPr>
              <a:t>Who are your customers?</a:t>
            </a:r>
            <a:endParaRPr lang="en-GB" sz="4000" b="1" dirty="0">
              <a:latin typeface="Arial Black" pitchFamily="34" charset="0"/>
              <a:ea typeface="+mj-ea"/>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elo de apresentaçã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Modelo de apresentaçã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Modelo de apresentaçã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8364</TotalTime>
  <Words>1431</Words>
  <Application>Microsoft Office PowerPoint</Application>
  <PresentationFormat>On-screen Show (4:3)</PresentationFormat>
  <Paragraphs>171</Paragraphs>
  <Slides>27</Slides>
  <Notes>27</Notes>
  <HiddenSlides>0</HiddenSlides>
  <MMClips>0</MMClips>
  <ScaleCrop>false</ScaleCrop>
  <HeadingPairs>
    <vt:vector size="6" baseType="variant">
      <vt:variant>
        <vt:lpstr>Fonts Used</vt:lpstr>
      </vt:variant>
      <vt:variant>
        <vt:i4>4</vt:i4>
      </vt:variant>
      <vt:variant>
        <vt:lpstr>Design Template</vt:lpstr>
      </vt:variant>
      <vt:variant>
        <vt:i4>8</vt:i4>
      </vt:variant>
      <vt:variant>
        <vt:lpstr>Slide Titles</vt:lpstr>
      </vt:variant>
      <vt:variant>
        <vt:i4>27</vt:i4>
      </vt:variant>
    </vt:vector>
  </HeadingPairs>
  <TitlesOfParts>
    <vt:vector size="39" baseType="lpstr">
      <vt:lpstr>Arial</vt:lpstr>
      <vt:lpstr>Calibri</vt:lpstr>
      <vt:lpstr>Arial Black</vt:lpstr>
      <vt:lpstr>Wingdings</vt:lpstr>
      <vt:lpstr>Tema do Office</vt:lpstr>
      <vt:lpstr>Modelo de apresentação personalizado</vt:lpstr>
      <vt:lpstr>1_Modelo de apresentação personalizado</vt:lpstr>
      <vt:lpstr>2_Modelo de apresentação personalizado</vt:lpstr>
      <vt:lpstr>Tema do Office</vt:lpstr>
      <vt:lpstr>Modelo de apresentação personalizado</vt:lpstr>
      <vt:lpstr>1_Modelo de apresentação personalizado</vt:lpstr>
      <vt:lpstr>2_Modelo de apresentação personalizado</vt:lpstr>
      <vt:lpstr>Slide 1</vt:lpstr>
      <vt:lpstr>Slide 2</vt:lpstr>
      <vt:lpstr>Why do people come to your site?  </vt:lpstr>
      <vt:lpstr>We know people don’t read on the web</vt:lpstr>
      <vt:lpstr>Slide 5</vt:lpstr>
      <vt:lpstr>Some horrifying facts*</vt:lpstr>
      <vt:lpstr>Why do people come to your site?  </vt:lpstr>
      <vt:lpstr>Organizing your content</vt:lpstr>
      <vt:lpstr>Slide 9</vt:lpstr>
      <vt:lpstr>Slide 10</vt:lpstr>
      <vt:lpstr>Identify customers’ top tasks</vt:lpstr>
      <vt:lpstr>Logical organization</vt:lpstr>
      <vt:lpstr>Remember - </vt:lpstr>
      <vt:lpstr>Writing your content</vt:lpstr>
      <vt:lpstr>Print Writing</vt:lpstr>
      <vt:lpstr>Web Writing</vt:lpstr>
      <vt:lpstr>Writing content</vt:lpstr>
      <vt:lpstr>Remember</vt:lpstr>
      <vt:lpstr>Eliminate words</vt:lpstr>
      <vt:lpstr>Omit Information</vt:lpstr>
      <vt:lpstr>What your customers don’t care about</vt:lpstr>
      <vt:lpstr>Displaying your content</vt:lpstr>
      <vt:lpstr>Links: Eye Track study results</vt:lpstr>
      <vt:lpstr>Slide 24</vt:lpstr>
      <vt:lpstr>Slide 25</vt:lpstr>
      <vt:lpstr>The requirements (recap) </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James Fisher</dc:creator>
  <cp:lastModifiedBy>mvincent</cp:lastModifiedBy>
  <cp:revision>321</cp:revision>
  <dcterms:created xsi:type="dcterms:W3CDTF">2010-08-24T08:38:04Z</dcterms:created>
  <dcterms:modified xsi:type="dcterms:W3CDTF">2011-03-25T13:13:36Z</dcterms:modified>
</cp:coreProperties>
</file>