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0" r:id="rId1"/>
  </p:sldMasterIdLst>
  <p:notesMasterIdLst>
    <p:notesMasterId r:id="rId72"/>
  </p:notesMasterIdLst>
  <p:handoutMasterIdLst>
    <p:handoutMasterId r:id="rId73"/>
  </p:handoutMasterIdLst>
  <p:sldIdLst>
    <p:sldId id="287" r:id="rId2"/>
    <p:sldId id="311" r:id="rId3"/>
    <p:sldId id="310" r:id="rId4"/>
    <p:sldId id="422" r:id="rId5"/>
    <p:sldId id="405" r:id="rId6"/>
    <p:sldId id="379" r:id="rId7"/>
    <p:sldId id="334" r:id="rId8"/>
    <p:sldId id="423" r:id="rId9"/>
    <p:sldId id="339" r:id="rId10"/>
    <p:sldId id="307" r:id="rId11"/>
    <p:sldId id="301" r:id="rId12"/>
    <p:sldId id="341" r:id="rId13"/>
    <p:sldId id="337" r:id="rId14"/>
    <p:sldId id="412" r:id="rId15"/>
    <p:sldId id="413" r:id="rId16"/>
    <p:sldId id="292" r:id="rId17"/>
    <p:sldId id="257" r:id="rId18"/>
    <p:sldId id="258" r:id="rId19"/>
    <p:sldId id="366" r:id="rId20"/>
    <p:sldId id="367" r:id="rId21"/>
    <p:sldId id="306" r:id="rId22"/>
    <p:sldId id="259" r:id="rId23"/>
    <p:sldId id="297" r:id="rId24"/>
    <p:sldId id="416" r:id="rId25"/>
    <p:sldId id="414" r:id="rId26"/>
    <p:sldId id="357" r:id="rId27"/>
    <p:sldId id="421" r:id="rId28"/>
    <p:sldId id="360" r:id="rId29"/>
    <p:sldId id="376" r:id="rId30"/>
    <p:sldId id="372" r:id="rId31"/>
    <p:sldId id="268" r:id="rId32"/>
    <p:sldId id="269" r:id="rId33"/>
    <p:sldId id="262" r:id="rId34"/>
    <p:sldId id="263" r:id="rId35"/>
    <p:sldId id="346" r:id="rId36"/>
    <p:sldId id="426" r:id="rId37"/>
    <p:sldId id="347" r:id="rId38"/>
    <p:sldId id="349" r:id="rId39"/>
    <p:sldId id="417" r:id="rId40"/>
    <p:sldId id="326" r:id="rId41"/>
    <p:sldId id="265" r:id="rId42"/>
    <p:sldId id="385" r:id="rId43"/>
    <p:sldId id="389" r:id="rId44"/>
    <p:sldId id="393" r:id="rId45"/>
    <p:sldId id="352" r:id="rId46"/>
    <p:sldId id="353" r:id="rId47"/>
    <p:sldId id="363" r:id="rId48"/>
    <p:sldId id="365" r:id="rId49"/>
    <p:sldId id="272" r:id="rId50"/>
    <p:sldId id="395" r:id="rId51"/>
    <p:sldId id="276" r:id="rId52"/>
    <p:sldId id="325" r:id="rId53"/>
    <p:sldId id="329" r:id="rId54"/>
    <p:sldId id="330" r:id="rId55"/>
    <p:sldId id="411" r:id="rId56"/>
    <p:sldId id="305" r:id="rId57"/>
    <p:sldId id="277" r:id="rId58"/>
    <p:sldId id="278" r:id="rId59"/>
    <p:sldId id="399" r:id="rId60"/>
    <p:sldId id="401" r:id="rId61"/>
    <p:sldId id="282" r:id="rId62"/>
    <p:sldId id="355" r:id="rId63"/>
    <p:sldId id="419" r:id="rId64"/>
    <p:sldId id="420" r:id="rId65"/>
    <p:sldId id="284" r:id="rId66"/>
    <p:sldId id="312" r:id="rId67"/>
    <p:sldId id="313" r:id="rId68"/>
    <p:sldId id="415" r:id="rId69"/>
    <p:sldId id="425" r:id="rId70"/>
    <p:sldId id="286" r:id="rId71"/>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showPr>
  <p:clrMru>
    <a:srgbClr val="3366FF"/>
    <a:srgbClr val="FFCC66"/>
    <a:srgbClr val="6600FF"/>
    <a:srgbClr val="FFCC00"/>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68545" autoAdjust="0"/>
  </p:normalViewPr>
  <p:slideViewPr>
    <p:cSldViewPr>
      <p:cViewPr>
        <p:scale>
          <a:sx n="75" d="100"/>
          <a:sy n="75" d="100"/>
        </p:scale>
        <p:origin x="-408" y="3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3372" y="-37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11619"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1162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1162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A8C4A9D2-65D2-43A5-B39F-102535E7F57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65892" name="Rectangle 4"/>
          <p:cNvSpPr>
            <a:spLocks noGrp="1" noRo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DE1FA07C-814F-4AE8-9E8F-EFE49A9E667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600" b="1"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3A5B2598-A71F-48FF-9DF9-E074F4EA530F}" type="slidenum">
              <a:rPr lang="en-US" smtClean="0"/>
              <a:pPr/>
              <a:t>1</a:t>
            </a:fld>
            <a:endParaRPr lang="en-US" smtClean="0"/>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endParaRPr lang="en-US" sz="1000" b="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F3688C60-85F3-44EE-B0F9-1A10121EE5FC}" type="slidenum">
              <a:rPr lang="en-US" smtClean="0"/>
              <a:pPr/>
              <a:t>10</a:t>
            </a:fld>
            <a:endParaRPr lang="en-US" smtClean="0"/>
          </a:p>
        </p:txBody>
      </p:sp>
      <p:sp>
        <p:nvSpPr>
          <p:cNvPr id="35842" name="Rectangle 2"/>
          <p:cNvSpPr>
            <a:spLocks noGrp="1" noRot="1" noChangeArrowheads="1" noTextEdit="1"/>
          </p:cNvSpPr>
          <p:nvPr>
            <p:ph type="sldImg"/>
          </p:nvPr>
        </p:nvSpPr>
        <p:spPr>
          <a:ln/>
        </p:spPr>
      </p:sp>
      <p:sp>
        <p:nvSpPr>
          <p:cNvPr id="35843"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58AC3D12-46D9-4034-A95E-858D76616332}" type="slidenum">
              <a:rPr lang="en-US" smtClean="0"/>
              <a:pPr/>
              <a:t>11</a:t>
            </a:fld>
            <a:endParaRPr lang="en-US" smtClean="0"/>
          </a:p>
        </p:txBody>
      </p:sp>
      <p:sp>
        <p:nvSpPr>
          <p:cNvPr id="37890" name="Rectangle 2"/>
          <p:cNvSpPr>
            <a:spLocks noGrp="1" noRot="1" noChangeArrowheads="1" noTextEdit="1"/>
          </p:cNvSpPr>
          <p:nvPr>
            <p:ph type="sldImg"/>
          </p:nvPr>
        </p:nvSpPr>
        <p:spPr>
          <a:ln/>
        </p:spPr>
      </p:sp>
      <p:sp>
        <p:nvSpPr>
          <p:cNvPr id="37891"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51404BE8-6FF8-4309-9986-AF95C8C1FBEB}" type="slidenum">
              <a:rPr lang="en-US" smtClean="0"/>
              <a:pPr/>
              <a:t>12</a:t>
            </a:fld>
            <a:endParaRPr lang="en-US" smtClean="0"/>
          </a:p>
        </p:txBody>
      </p:sp>
      <p:sp>
        <p:nvSpPr>
          <p:cNvPr id="40962" name="Rectangle 2"/>
          <p:cNvSpPr>
            <a:spLocks noGrp="1" noRot="1" noChangeArrowheads="1" noTextEdit="1"/>
          </p:cNvSpPr>
          <p:nvPr>
            <p:ph type="sldImg"/>
          </p:nvPr>
        </p:nvSpPr>
        <p:spPr>
          <a:xfrm>
            <a:off x="1087438" y="682625"/>
            <a:ext cx="4684712" cy="3513138"/>
          </a:xfrm>
          <a:ln/>
        </p:spPr>
      </p:sp>
      <p:sp>
        <p:nvSpPr>
          <p:cNvPr id="40963"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AAD652DA-7900-4170-9267-C46EF2B99B85}" type="slidenum">
              <a:rPr lang="en-US" smtClean="0"/>
              <a:pPr/>
              <a:t>14</a:t>
            </a:fld>
            <a:endParaRPr lang="en-US" smtClean="0"/>
          </a:p>
        </p:txBody>
      </p:sp>
      <p:sp>
        <p:nvSpPr>
          <p:cNvPr id="45058" name="Rectangle 2"/>
          <p:cNvSpPr>
            <a:spLocks noGrp="1" noRot="1" noChangeArrowheads="1" noTextEdit="1"/>
          </p:cNvSpPr>
          <p:nvPr>
            <p:ph type="sldImg"/>
          </p:nvPr>
        </p:nvSpPr>
        <p:spPr>
          <a:ln/>
        </p:spPr>
      </p:sp>
      <p:sp>
        <p:nvSpPr>
          <p:cNvPr id="45059"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F68A1C7D-1529-4D54-994C-047E9BA4EDAD}" type="slidenum">
              <a:rPr lang="en-US" smtClean="0"/>
              <a:pPr/>
              <a:t>16</a:t>
            </a:fld>
            <a:endParaRPr lang="en-US" smtClean="0"/>
          </a:p>
        </p:txBody>
      </p:sp>
      <p:sp>
        <p:nvSpPr>
          <p:cNvPr id="49154" name="Rectangle 2"/>
          <p:cNvSpPr>
            <a:spLocks noGrp="1" noRot="1" noChangeArrowheads="1" noTextEdit="1"/>
          </p:cNvSpPr>
          <p:nvPr>
            <p:ph type="sldImg"/>
          </p:nvPr>
        </p:nvSpPr>
        <p:spPr>
          <a:ln/>
        </p:spPr>
      </p:sp>
      <p:sp>
        <p:nvSpPr>
          <p:cNvPr id="4915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2E090F3B-DCCB-4DB9-9D89-302D9AF4EDAD}" type="slidenum">
              <a:rPr lang="en-US" smtClean="0"/>
              <a:pPr/>
              <a:t>17</a:t>
            </a:fld>
            <a:endParaRPr lang="en-US" smtClean="0"/>
          </a:p>
        </p:txBody>
      </p:sp>
      <p:sp>
        <p:nvSpPr>
          <p:cNvPr id="52226" name="Rectangle 2"/>
          <p:cNvSpPr>
            <a:spLocks noGrp="1" noRot="1" noChangeArrowheads="1" noTextEdit="1"/>
          </p:cNvSpPr>
          <p:nvPr>
            <p:ph type="sldImg"/>
          </p:nvPr>
        </p:nvSpPr>
        <p:spPr>
          <a:ln/>
        </p:spPr>
      </p:sp>
      <p:sp>
        <p:nvSpPr>
          <p:cNvPr id="5222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5DA4E8F7-2EEF-4C55-89F0-4F99692C467D}" type="slidenum">
              <a:rPr lang="en-US" smtClean="0"/>
              <a:pPr/>
              <a:t>18</a:t>
            </a:fld>
            <a:endParaRPr lang="en-US" smtClean="0"/>
          </a:p>
        </p:txBody>
      </p:sp>
      <p:sp>
        <p:nvSpPr>
          <p:cNvPr id="54274" name="Rectangle 2"/>
          <p:cNvSpPr>
            <a:spLocks noGrp="1" noRot="1" noChangeArrowheads="1" noTextEdit="1"/>
          </p:cNvSpPr>
          <p:nvPr>
            <p:ph type="sldImg"/>
          </p:nvPr>
        </p:nvSpPr>
        <p:spPr>
          <a:ln/>
        </p:spPr>
      </p:sp>
      <p:sp>
        <p:nvSpPr>
          <p:cNvPr id="5427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09528007-E805-4B79-B89B-0C8EC4BE513E}" type="slidenum">
              <a:rPr lang="en-US" smtClean="0"/>
              <a:pPr/>
              <a:t>2</a:t>
            </a:fld>
            <a:endParaRPr lang="en-US" smtClean="0"/>
          </a:p>
        </p:txBody>
      </p:sp>
      <p:sp>
        <p:nvSpPr>
          <p:cNvPr id="18434" name="Rectangle 2"/>
          <p:cNvSpPr>
            <a:spLocks noGrp="1" noRot="1" noChangeArrowheads="1" noTextEdit="1"/>
          </p:cNvSpPr>
          <p:nvPr>
            <p:ph type="sldImg"/>
          </p:nvPr>
        </p:nvSpPr>
        <p:spPr>
          <a:ln/>
        </p:spPr>
      </p:sp>
      <p:sp>
        <p:nvSpPr>
          <p:cNvPr id="1843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CCE5CB8C-2E66-4A15-AA99-1DC50A93E6A5}" type="slidenum">
              <a:rPr lang="en-US" smtClean="0"/>
              <a:pPr/>
              <a:t>21</a:t>
            </a:fld>
            <a:endParaRPr lang="en-US" smtClean="0"/>
          </a:p>
        </p:txBody>
      </p:sp>
      <p:sp>
        <p:nvSpPr>
          <p:cNvPr id="61442" name="Rectangle 2"/>
          <p:cNvSpPr>
            <a:spLocks noGrp="1" noRot="1" noChangeArrowheads="1" noTextEdit="1"/>
          </p:cNvSpPr>
          <p:nvPr>
            <p:ph type="sldImg"/>
          </p:nvPr>
        </p:nvSpPr>
        <p:spPr>
          <a:ln/>
        </p:spPr>
      </p:sp>
      <p:sp>
        <p:nvSpPr>
          <p:cNvPr id="61443"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72145FE5-1975-4293-8CB2-D709C3A09F14}" type="slidenum">
              <a:rPr lang="en-US" smtClean="0"/>
              <a:pPr/>
              <a:t>22</a:t>
            </a:fld>
            <a:endParaRPr lang="en-US" smtClean="0"/>
          </a:p>
        </p:txBody>
      </p:sp>
      <p:sp>
        <p:nvSpPr>
          <p:cNvPr id="64514" name="Rectangle 2"/>
          <p:cNvSpPr>
            <a:spLocks noGrp="1" noRot="1" noChangeArrowheads="1" noTextEdit="1"/>
          </p:cNvSpPr>
          <p:nvPr>
            <p:ph type="sldImg"/>
          </p:nvPr>
        </p:nvSpPr>
        <p:spPr>
          <a:ln/>
        </p:spPr>
      </p:sp>
      <p:sp>
        <p:nvSpPr>
          <p:cNvPr id="6451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40D6F5D1-05A6-48FD-9062-9B0F7E1062AC}" type="slidenum">
              <a:rPr lang="en-US" smtClean="0"/>
              <a:pPr/>
              <a:t>23</a:t>
            </a:fld>
            <a:endParaRPr lang="en-US" smtClean="0"/>
          </a:p>
        </p:txBody>
      </p:sp>
      <p:sp>
        <p:nvSpPr>
          <p:cNvPr id="67586" name="Rectangle 2"/>
          <p:cNvSpPr>
            <a:spLocks noGrp="1" noRot="1" noChangeArrowheads="1" noTextEdit="1"/>
          </p:cNvSpPr>
          <p:nvPr>
            <p:ph type="sldImg"/>
          </p:nvPr>
        </p:nvSpPr>
        <p:spPr>
          <a:ln/>
        </p:spPr>
      </p:sp>
      <p:sp>
        <p:nvSpPr>
          <p:cNvPr id="6758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rrowheads="1" noTextEdit="1"/>
          </p:cNvSpPr>
          <p:nvPr>
            <p:ph type="sldImg"/>
          </p:nvPr>
        </p:nvSpPr>
        <p:spPr>
          <a:ln/>
        </p:spPr>
      </p:sp>
      <p:sp>
        <p:nvSpPr>
          <p:cNvPr id="71682" name="Notes Placeholder 3"/>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6AF48704-ECAE-43E1-82A1-FD48B7A30424}" type="slidenum">
              <a:rPr lang="en-US" smtClean="0"/>
              <a:pPr/>
              <a:t>26</a:t>
            </a:fld>
            <a:endParaRPr lang="en-US" smtClean="0"/>
          </a:p>
        </p:txBody>
      </p:sp>
      <p:sp>
        <p:nvSpPr>
          <p:cNvPr id="73730" name="Rectangle 2"/>
          <p:cNvSpPr>
            <a:spLocks noGrp="1" noRot="1" noChangeArrowheads="1" noTextEdit="1"/>
          </p:cNvSpPr>
          <p:nvPr>
            <p:ph type="sldImg"/>
          </p:nvPr>
        </p:nvSpPr>
        <p:spPr>
          <a:xfrm>
            <a:off x="1087438" y="682625"/>
            <a:ext cx="4684712" cy="3513138"/>
          </a:xfrm>
          <a:ln/>
        </p:spPr>
      </p:sp>
      <p:sp>
        <p:nvSpPr>
          <p:cNvPr id="73731" name="Rectangle 3"/>
          <p:cNvSpPr>
            <a:spLocks noGrp="1" noChangeArrowheads="1"/>
          </p:cNvSpPr>
          <p:nvPr>
            <p:ph type="body" idx="1"/>
          </p:nvPr>
        </p:nvSpPr>
        <p:spPr>
          <a:xfrm>
            <a:off x="914400" y="4416425"/>
            <a:ext cx="5029200" cy="4217988"/>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rrowheads="1" noTextEdit="1"/>
          </p:cNvSpPr>
          <p:nvPr>
            <p:ph type="sldImg"/>
          </p:nvPr>
        </p:nvSpPr>
        <p:spPr>
          <a:ln/>
        </p:spPr>
      </p:sp>
      <p:sp>
        <p:nvSpPr>
          <p:cNvPr id="75778" name="Notes Placeholder 3"/>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9A8DE00C-E9DF-47F7-804F-DEC1FA811507}" type="slidenum">
              <a:rPr lang="en-US" smtClean="0"/>
              <a:pPr/>
              <a:t>28</a:t>
            </a:fld>
            <a:endParaRPr lang="en-US" smtClean="0"/>
          </a:p>
        </p:txBody>
      </p:sp>
      <p:sp>
        <p:nvSpPr>
          <p:cNvPr id="77826" name="Rectangle 2"/>
          <p:cNvSpPr>
            <a:spLocks noGrp="1" noRot="1" noChangeArrowheads="1" noTextEdit="1"/>
          </p:cNvSpPr>
          <p:nvPr>
            <p:ph type="sldImg"/>
          </p:nvPr>
        </p:nvSpPr>
        <p:spPr>
          <a:xfrm>
            <a:off x="1087438" y="682625"/>
            <a:ext cx="4684712" cy="3513138"/>
          </a:xfrm>
          <a:ln/>
        </p:spPr>
      </p:sp>
      <p:sp>
        <p:nvSpPr>
          <p:cNvPr id="7782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A23C8F72-4C71-49FF-8BC4-CBF6DCED9D98}" type="slidenum">
              <a:rPr lang="en-US" smtClean="0"/>
              <a:pPr/>
              <a:t>29</a:t>
            </a:fld>
            <a:endParaRPr lang="en-US" smtClean="0"/>
          </a:p>
        </p:txBody>
      </p:sp>
      <p:sp>
        <p:nvSpPr>
          <p:cNvPr id="79874" name="Rectangle 2"/>
          <p:cNvSpPr>
            <a:spLocks noGrp="1" noRot="1" noChangeArrowheads="1" noTextEdit="1"/>
          </p:cNvSpPr>
          <p:nvPr>
            <p:ph type="sldImg"/>
          </p:nvPr>
        </p:nvSpPr>
        <p:spPr>
          <a:ln/>
        </p:spPr>
      </p:sp>
      <p:sp>
        <p:nvSpPr>
          <p:cNvPr id="7987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4E62D56E-0BBF-4B93-A9CB-05303D8947EA}" type="slidenum">
              <a:rPr lang="en-US" smtClean="0"/>
              <a:pPr/>
              <a:t>3</a:t>
            </a:fld>
            <a:endParaRPr lang="en-US" smtClean="0"/>
          </a:p>
        </p:txBody>
      </p:sp>
      <p:sp>
        <p:nvSpPr>
          <p:cNvPr id="21506" name="Rectangle 2"/>
          <p:cNvSpPr>
            <a:spLocks noGrp="1" noRot="1" noChangeArrowheads="1" noTextEdit="1"/>
          </p:cNvSpPr>
          <p:nvPr>
            <p:ph type="sldImg"/>
          </p:nvPr>
        </p:nvSpPr>
        <p:spPr>
          <a:ln/>
        </p:spPr>
      </p:sp>
      <p:sp>
        <p:nvSpPr>
          <p:cNvPr id="2150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9915A438-70E4-4057-9F89-EC9C5A7493F2}" type="slidenum">
              <a:rPr lang="en-US" smtClean="0"/>
              <a:pPr/>
              <a:t>31</a:t>
            </a:fld>
            <a:endParaRPr lang="en-US" smtClean="0"/>
          </a:p>
        </p:txBody>
      </p:sp>
      <p:sp>
        <p:nvSpPr>
          <p:cNvPr id="83970" name="Rectangle 2"/>
          <p:cNvSpPr>
            <a:spLocks noGrp="1" noRot="1" noChangeArrowheads="1" noTextEdit="1"/>
          </p:cNvSpPr>
          <p:nvPr>
            <p:ph type="sldImg"/>
          </p:nvPr>
        </p:nvSpPr>
        <p:spPr>
          <a:ln/>
        </p:spPr>
      </p:sp>
      <p:sp>
        <p:nvSpPr>
          <p:cNvPr id="83971"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1F385E77-752E-4467-8C8B-E21A2D48823A}" type="slidenum">
              <a:rPr lang="en-US" smtClean="0"/>
              <a:pPr/>
              <a:t>32</a:t>
            </a:fld>
            <a:endParaRPr lang="en-US" smtClean="0"/>
          </a:p>
        </p:txBody>
      </p:sp>
      <p:sp>
        <p:nvSpPr>
          <p:cNvPr id="87042" name="Rectangle 2"/>
          <p:cNvSpPr>
            <a:spLocks noGrp="1" noRot="1" noChangeArrowheads="1" noTextEdit="1"/>
          </p:cNvSpPr>
          <p:nvPr>
            <p:ph type="sldImg"/>
          </p:nvPr>
        </p:nvSpPr>
        <p:spPr>
          <a:ln/>
        </p:spPr>
      </p:sp>
      <p:sp>
        <p:nvSpPr>
          <p:cNvPr id="87043"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E82A363C-FAC6-45A5-AC90-965F694D9DC6}" type="slidenum">
              <a:rPr lang="en-US" smtClean="0"/>
              <a:pPr/>
              <a:t>33</a:t>
            </a:fld>
            <a:endParaRPr lang="en-US" smtClean="0"/>
          </a:p>
        </p:txBody>
      </p:sp>
      <p:sp>
        <p:nvSpPr>
          <p:cNvPr id="89090" name="Rectangle 2"/>
          <p:cNvSpPr>
            <a:spLocks noGrp="1" noRot="1" noChangeArrowheads="1" noTextEdit="1"/>
          </p:cNvSpPr>
          <p:nvPr>
            <p:ph type="sldImg"/>
          </p:nvPr>
        </p:nvSpPr>
        <p:spPr>
          <a:ln/>
        </p:spPr>
      </p:sp>
      <p:sp>
        <p:nvSpPr>
          <p:cNvPr id="89091"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p:spPr>
        <p:txBody>
          <a:bodyPr/>
          <a:lstStyle/>
          <a:p>
            <a:fld id="{ED7AF215-DFA1-4652-901C-8F71B90FE953}" type="slidenum">
              <a:rPr lang="en-US" smtClean="0"/>
              <a:pPr/>
              <a:t>34</a:t>
            </a:fld>
            <a:endParaRPr lang="en-US" smtClean="0"/>
          </a:p>
        </p:txBody>
      </p:sp>
      <p:sp>
        <p:nvSpPr>
          <p:cNvPr id="91138" name="Rectangle 2"/>
          <p:cNvSpPr>
            <a:spLocks noGrp="1" noRot="1" noChangeArrowheads="1" noTextEdit="1"/>
          </p:cNvSpPr>
          <p:nvPr>
            <p:ph type="sldImg"/>
          </p:nvPr>
        </p:nvSpPr>
        <p:spPr>
          <a:ln/>
        </p:spPr>
      </p:sp>
      <p:sp>
        <p:nvSpPr>
          <p:cNvPr id="91139"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p:spPr>
        <p:txBody>
          <a:bodyPr/>
          <a:lstStyle/>
          <a:p>
            <a:fld id="{0CB642E5-A0FE-4F36-9D4F-80A8606A5FA7}" type="slidenum">
              <a:rPr lang="en-US" smtClean="0"/>
              <a:pPr/>
              <a:t>35</a:t>
            </a:fld>
            <a:endParaRPr lang="en-US" smtClean="0"/>
          </a:p>
        </p:txBody>
      </p:sp>
      <p:sp>
        <p:nvSpPr>
          <p:cNvPr id="93186" name="Rectangle 2"/>
          <p:cNvSpPr>
            <a:spLocks noGrp="1" noRot="1" noChangeArrowheads="1" noTextEdit="1"/>
          </p:cNvSpPr>
          <p:nvPr>
            <p:ph type="sldImg"/>
          </p:nvPr>
        </p:nvSpPr>
        <p:spPr>
          <a:xfrm>
            <a:off x="1087438" y="682625"/>
            <a:ext cx="4684712" cy="3513138"/>
          </a:xfrm>
          <a:ln/>
        </p:spPr>
      </p:sp>
      <p:sp>
        <p:nvSpPr>
          <p:cNvPr id="9318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p:spPr>
        <p:txBody>
          <a:bodyPr/>
          <a:lstStyle/>
          <a:p>
            <a:fld id="{80E519E5-61B9-4B9B-9B2E-8E42A3A7E48D}" type="slidenum">
              <a:rPr lang="en-US" smtClean="0"/>
              <a:pPr/>
              <a:t>37</a:t>
            </a:fld>
            <a:endParaRPr lang="en-US" smtClean="0"/>
          </a:p>
        </p:txBody>
      </p:sp>
      <p:sp>
        <p:nvSpPr>
          <p:cNvPr id="95234" name="Rectangle 2"/>
          <p:cNvSpPr>
            <a:spLocks noGrp="1" noRot="1" noChangeArrowheads="1" noTextEdit="1"/>
          </p:cNvSpPr>
          <p:nvPr>
            <p:ph type="sldImg"/>
          </p:nvPr>
        </p:nvSpPr>
        <p:spPr>
          <a:xfrm>
            <a:off x="1087438" y="682625"/>
            <a:ext cx="4684712" cy="3513138"/>
          </a:xfrm>
          <a:ln/>
        </p:spPr>
      </p:sp>
      <p:sp>
        <p:nvSpPr>
          <p:cNvPr id="9523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p:spPr>
        <p:txBody>
          <a:bodyPr/>
          <a:lstStyle/>
          <a:p>
            <a:fld id="{AFA71A11-5FB7-431F-B53C-FECDE486BC7C}" type="slidenum">
              <a:rPr lang="en-US" smtClean="0"/>
              <a:pPr/>
              <a:t>38</a:t>
            </a:fld>
            <a:endParaRPr lang="en-US" smtClean="0"/>
          </a:p>
        </p:txBody>
      </p:sp>
      <p:sp>
        <p:nvSpPr>
          <p:cNvPr id="97282" name="Rectangle 2"/>
          <p:cNvSpPr>
            <a:spLocks noGrp="1" noRot="1" noChangeArrowheads="1" noTextEdit="1"/>
          </p:cNvSpPr>
          <p:nvPr>
            <p:ph type="sldImg"/>
          </p:nvPr>
        </p:nvSpPr>
        <p:spPr>
          <a:xfrm>
            <a:off x="1087438" y="682625"/>
            <a:ext cx="4684712" cy="3513138"/>
          </a:xfrm>
          <a:ln/>
        </p:spPr>
      </p:sp>
      <p:sp>
        <p:nvSpPr>
          <p:cNvPr id="97283" name="Rectangle 3"/>
          <p:cNvSpPr>
            <a:spLocks noGrp="1" noChangeArrowheads="1"/>
          </p:cNvSpPr>
          <p:nvPr>
            <p:ph type="body" idx="1"/>
          </p:nvPr>
        </p:nvSpPr>
        <p:spPr>
          <a:xfrm>
            <a:off x="914400" y="4416425"/>
            <a:ext cx="5029200" cy="4217988"/>
          </a:xfrm>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rrowheads="1" noTextEdit="1"/>
          </p:cNvSpPr>
          <p:nvPr>
            <p:ph type="sldImg"/>
          </p:nvPr>
        </p:nvSpPr>
        <p:spPr>
          <a:ln/>
        </p:spPr>
      </p:sp>
      <p:sp>
        <p:nvSpPr>
          <p:cNvPr id="9933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F7744293-0F2F-46DE-A921-09A2390154EA}" type="slidenum">
              <a:rPr lang="en-US" smtClean="0"/>
              <a:pPr/>
              <a:t>40</a:t>
            </a:fld>
            <a:endParaRPr lang="en-US" smtClean="0"/>
          </a:p>
        </p:txBody>
      </p:sp>
      <p:sp>
        <p:nvSpPr>
          <p:cNvPr id="101378" name="Rectangle 2"/>
          <p:cNvSpPr>
            <a:spLocks noGrp="1" noRot="1" noChangeArrowheads="1" noTextEdit="1"/>
          </p:cNvSpPr>
          <p:nvPr>
            <p:ph type="sldImg"/>
          </p:nvPr>
        </p:nvSpPr>
        <p:spPr>
          <a:ln/>
        </p:spPr>
      </p:sp>
      <p:sp>
        <p:nvSpPr>
          <p:cNvPr id="101379"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p:spPr>
        <p:txBody>
          <a:bodyPr/>
          <a:lstStyle/>
          <a:p>
            <a:fld id="{E278E5EF-ABD8-4EC5-A1CE-361EA0CE4B6D}" type="slidenum">
              <a:rPr lang="en-US" smtClean="0"/>
              <a:pPr/>
              <a:t>41</a:t>
            </a:fld>
            <a:endParaRPr lang="en-US" smtClean="0"/>
          </a:p>
        </p:txBody>
      </p:sp>
      <p:sp>
        <p:nvSpPr>
          <p:cNvPr id="103426" name="Rectangle 2"/>
          <p:cNvSpPr>
            <a:spLocks noGrp="1" noRot="1" noChangeArrowheads="1" noTextEdit="1"/>
          </p:cNvSpPr>
          <p:nvPr>
            <p:ph type="sldImg"/>
          </p:nvPr>
        </p:nvSpPr>
        <p:spPr>
          <a:ln/>
        </p:spPr>
      </p:sp>
      <p:sp>
        <p:nvSpPr>
          <p:cNvPr id="10342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p:spPr>
        <p:txBody>
          <a:bodyPr/>
          <a:lstStyle/>
          <a:p>
            <a:fld id="{81D19256-A4B0-4821-9DFB-C62CD2B33DAD}" type="slidenum">
              <a:rPr lang="en-US" smtClean="0"/>
              <a:pPr/>
              <a:t>42</a:t>
            </a:fld>
            <a:endParaRPr lang="en-US" smtClean="0"/>
          </a:p>
        </p:txBody>
      </p:sp>
      <p:sp>
        <p:nvSpPr>
          <p:cNvPr id="105474" name="Rectangle 2"/>
          <p:cNvSpPr>
            <a:spLocks noGrp="1" noRo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p:spPr>
        <p:txBody>
          <a:bodyPr/>
          <a:lstStyle/>
          <a:p>
            <a:fld id="{6616335F-360E-4E9C-ADBB-68F1EC63A091}" type="slidenum">
              <a:rPr lang="en-US" smtClean="0"/>
              <a:pPr/>
              <a:t>43</a:t>
            </a:fld>
            <a:endParaRPr lang="en-US" smtClean="0"/>
          </a:p>
        </p:txBody>
      </p:sp>
      <p:sp>
        <p:nvSpPr>
          <p:cNvPr id="107522" name="Rectangle 2"/>
          <p:cNvSpPr>
            <a:spLocks noGrp="1" noRo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68D600B2-B795-405F-8252-7B254EE9E560}" type="slidenum">
              <a:rPr lang="en-US" smtClean="0"/>
              <a:pPr/>
              <a:t>44</a:t>
            </a:fld>
            <a:endParaRPr lang="en-US" smtClean="0"/>
          </a:p>
        </p:txBody>
      </p:sp>
      <p:sp>
        <p:nvSpPr>
          <p:cNvPr id="109570" name="Rectangle 2"/>
          <p:cNvSpPr>
            <a:spLocks noGrp="1" noRo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p:spPr>
        <p:txBody>
          <a:bodyPr/>
          <a:lstStyle/>
          <a:p>
            <a:fld id="{F1771310-5144-4172-95A9-6A679714829A}" type="slidenum">
              <a:rPr lang="en-US" smtClean="0"/>
              <a:pPr/>
              <a:t>45</a:t>
            </a:fld>
            <a:endParaRPr lang="en-US" smtClean="0"/>
          </a:p>
        </p:txBody>
      </p:sp>
      <p:sp>
        <p:nvSpPr>
          <p:cNvPr id="111618" name="Rectangle 2"/>
          <p:cNvSpPr>
            <a:spLocks noGrp="1" noRot="1" noChangeArrowheads="1" noTextEdit="1"/>
          </p:cNvSpPr>
          <p:nvPr>
            <p:ph type="sldImg"/>
          </p:nvPr>
        </p:nvSpPr>
        <p:spPr>
          <a:xfrm>
            <a:off x="1087438" y="682625"/>
            <a:ext cx="4684712" cy="3513138"/>
          </a:xfrm>
          <a:ln/>
        </p:spPr>
      </p:sp>
      <p:sp>
        <p:nvSpPr>
          <p:cNvPr id="111619" name="Rectangle 3"/>
          <p:cNvSpPr>
            <a:spLocks noGrp="1" noChangeArrowheads="1"/>
          </p:cNvSpPr>
          <p:nvPr>
            <p:ph type="body" idx="1"/>
          </p:nvPr>
        </p:nvSpPr>
        <p:spPr>
          <a:xfrm>
            <a:off x="914400" y="4416425"/>
            <a:ext cx="5029200" cy="4217988"/>
          </a:xfrm>
          <a:noFill/>
          <a:ln/>
        </p:spPr>
        <p:txBody>
          <a:bodyPr/>
          <a:lstStyle/>
          <a:p>
            <a:r>
              <a:rPr lang="en-US" smtClean="0"/>
              <a:t>Have audience suggest rewrites.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p:spPr>
        <p:txBody>
          <a:bodyPr/>
          <a:lstStyle/>
          <a:p>
            <a:fld id="{AD507D1C-9A10-4551-A544-4A4961A198D5}" type="slidenum">
              <a:rPr lang="en-US" smtClean="0"/>
              <a:pPr/>
              <a:t>46</a:t>
            </a:fld>
            <a:endParaRPr lang="en-US" smtClean="0"/>
          </a:p>
        </p:txBody>
      </p:sp>
      <p:sp>
        <p:nvSpPr>
          <p:cNvPr id="113666" name="Rectangle 2"/>
          <p:cNvSpPr>
            <a:spLocks noGrp="1" noRot="1" noChangeArrowheads="1" noTextEdit="1"/>
          </p:cNvSpPr>
          <p:nvPr>
            <p:ph type="sldImg"/>
          </p:nvPr>
        </p:nvSpPr>
        <p:spPr>
          <a:xfrm>
            <a:off x="1087438" y="682625"/>
            <a:ext cx="4684712" cy="3513138"/>
          </a:xfrm>
          <a:ln/>
        </p:spPr>
      </p:sp>
      <p:sp>
        <p:nvSpPr>
          <p:cNvPr id="113667" name="Rectangle 3"/>
          <p:cNvSpPr>
            <a:spLocks noGrp="1" noChangeArrowheads="1"/>
          </p:cNvSpPr>
          <p:nvPr>
            <p:ph type="body" idx="1"/>
          </p:nvPr>
        </p:nvSpPr>
        <p:spPr>
          <a:xfrm>
            <a:off x="914400" y="4416425"/>
            <a:ext cx="5029200" cy="4217988"/>
          </a:xfrm>
          <a:noFill/>
          <a:ln/>
        </p:spPr>
        <p:txBody>
          <a:bodyPr/>
          <a:lstStyle/>
          <a:p>
            <a:r>
              <a:rPr lang="en-US" smtClean="0"/>
              <a:t>Click to have each answer fly up on the screen.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p:spPr>
        <p:txBody>
          <a:bodyPr/>
          <a:lstStyle/>
          <a:p>
            <a:fld id="{F42204A4-3714-48A9-B74F-52DEE115ABB7}" type="slidenum">
              <a:rPr lang="en-US" smtClean="0"/>
              <a:pPr/>
              <a:t>47</a:t>
            </a:fld>
            <a:endParaRPr lang="en-US" smtClean="0"/>
          </a:p>
        </p:txBody>
      </p:sp>
      <p:sp>
        <p:nvSpPr>
          <p:cNvPr id="115714" name="Rectangle 2"/>
          <p:cNvSpPr>
            <a:spLocks noGrp="1" noRot="1" noChangeArrowheads="1" noTextEdit="1"/>
          </p:cNvSpPr>
          <p:nvPr>
            <p:ph type="sldImg"/>
          </p:nvPr>
        </p:nvSpPr>
        <p:spPr>
          <a:xfrm>
            <a:off x="1087438" y="682625"/>
            <a:ext cx="4684712" cy="3513138"/>
          </a:xfrm>
          <a:ln/>
        </p:spPr>
      </p:sp>
      <p:sp>
        <p:nvSpPr>
          <p:cNvPr id="115715" name="Rectangle 3"/>
          <p:cNvSpPr>
            <a:spLocks noGrp="1" noChangeArrowheads="1"/>
          </p:cNvSpPr>
          <p:nvPr>
            <p:ph type="body" idx="1"/>
          </p:nvPr>
        </p:nvSpPr>
        <p:spPr>
          <a:xfrm>
            <a:off x="914400" y="4416425"/>
            <a:ext cx="5029200" cy="4217988"/>
          </a:xfrm>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p>
            <a:fld id="{06250F10-8273-436A-9673-E0661177313A}" type="slidenum">
              <a:rPr lang="en-US" smtClean="0"/>
              <a:pPr/>
              <a:t>48</a:t>
            </a:fld>
            <a:endParaRPr lang="en-US" smtClean="0"/>
          </a:p>
        </p:txBody>
      </p:sp>
      <p:sp>
        <p:nvSpPr>
          <p:cNvPr id="117762" name="Rectangle 2"/>
          <p:cNvSpPr>
            <a:spLocks noGrp="1" noRot="1" noChangeArrowheads="1" noTextEdit="1"/>
          </p:cNvSpPr>
          <p:nvPr>
            <p:ph type="sldImg"/>
          </p:nvPr>
        </p:nvSpPr>
        <p:spPr>
          <a:xfrm>
            <a:off x="1087438" y="682625"/>
            <a:ext cx="4684712" cy="3513138"/>
          </a:xfrm>
          <a:ln/>
        </p:spPr>
      </p:sp>
      <p:sp>
        <p:nvSpPr>
          <p:cNvPr id="117763" name="Rectangle 3"/>
          <p:cNvSpPr>
            <a:spLocks noGrp="1" noChangeArrowheads="1"/>
          </p:cNvSpPr>
          <p:nvPr>
            <p:ph type="body" idx="1"/>
          </p:nvPr>
        </p:nvSpPr>
        <p:spPr>
          <a:xfrm>
            <a:off x="914400" y="4416425"/>
            <a:ext cx="5029200" cy="4217988"/>
          </a:xfrm>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p>
            <a:fld id="{E375C6AF-459E-46EB-B903-B1FCDE25D882}" type="slidenum">
              <a:rPr lang="en-US" smtClean="0"/>
              <a:pPr/>
              <a:t>49</a:t>
            </a:fld>
            <a:endParaRPr lang="en-US" smtClean="0"/>
          </a:p>
        </p:txBody>
      </p:sp>
      <p:sp>
        <p:nvSpPr>
          <p:cNvPr id="119810" name="Rectangle 2"/>
          <p:cNvSpPr>
            <a:spLocks noGrp="1" noRot="1" noChangeArrowheads="1" noTextEdit="1"/>
          </p:cNvSpPr>
          <p:nvPr>
            <p:ph type="sldImg"/>
          </p:nvPr>
        </p:nvSpPr>
        <p:spPr>
          <a:ln/>
        </p:spPr>
      </p:sp>
      <p:sp>
        <p:nvSpPr>
          <p:cNvPr id="119811"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19C4A364-0D88-4676-ABFE-D02984A5B5D4}" type="slidenum">
              <a:rPr lang="en-US" smtClean="0"/>
              <a:pPr/>
              <a:t>50</a:t>
            </a:fld>
            <a:endParaRPr lang="en-US" smtClean="0"/>
          </a:p>
        </p:txBody>
      </p:sp>
      <p:sp>
        <p:nvSpPr>
          <p:cNvPr id="121858" name="Rectangle 2"/>
          <p:cNvSpPr>
            <a:spLocks noGrp="1" noRo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36EDA98-BFE8-48A3-A8D1-C5B5C6D90296}" type="slidenum">
              <a:rPr lang="en-US" smtClean="0"/>
              <a:pPr/>
              <a:t>5</a:t>
            </a:fld>
            <a:endParaRPr lang="en-US" smtClean="0"/>
          </a:p>
        </p:txBody>
      </p:sp>
      <p:sp>
        <p:nvSpPr>
          <p:cNvPr id="27650" name="Rectangle 2"/>
          <p:cNvSpPr>
            <a:spLocks noGrp="1" noRot="1" noChangeArrowheads="1" noTextEdit="1"/>
          </p:cNvSpPr>
          <p:nvPr>
            <p:ph type="sldImg"/>
          </p:nvPr>
        </p:nvSpPr>
        <p:spPr>
          <a:ln/>
        </p:spPr>
      </p:sp>
      <p:sp>
        <p:nvSpPr>
          <p:cNvPr id="27651" name="Notes Placeholder 4"/>
          <p:cNvSpPr>
            <a:spLocks noGrp="1"/>
          </p:cNvSpPr>
          <p:nvPr>
            <p:ph type="body" sz="quarter" idx="10"/>
          </p:nvPr>
        </p:nvSpPr>
        <p:spPr>
          <a:noFill/>
          <a:ln/>
        </p:spPr>
        <p:txBody>
          <a:bodyPr/>
          <a:lstStyle/>
          <a:p>
            <a:endParaRPr lang="en-US" smtClean="0"/>
          </a:p>
        </p:txBody>
      </p:sp>
      <p:sp>
        <p:nvSpPr>
          <p:cNvPr id="27652" name="Notes Placeholder 5"/>
          <p:cNvSpPr>
            <a:spLocks noGrp="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p:spPr>
        <p:txBody>
          <a:bodyPr/>
          <a:lstStyle/>
          <a:p>
            <a:fld id="{5588CF37-6B2C-4FB8-9A21-93606EAA920E}" type="slidenum">
              <a:rPr lang="en-US" smtClean="0"/>
              <a:pPr/>
              <a:t>51</a:t>
            </a:fld>
            <a:endParaRPr lang="en-US" smtClean="0"/>
          </a:p>
        </p:txBody>
      </p:sp>
      <p:sp>
        <p:nvSpPr>
          <p:cNvPr id="123906" name="Rectangle 2"/>
          <p:cNvSpPr>
            <a:spLocks noGrp="1" noRot="1" noChangeArrowheads="1" noTextEdit="1"/>
          </p:cNvSpPr>
          <p:nvPr>
            <p:ph type="sldImg"/>
          </p:nvPr>
        </p:nvSpPr>
        <p:spPr>
          <a:ln/>
        </p:spPr>
      </p:sp>
      <p:sp>
        <p:nvSpPr>
          <p:cNvPr id="12390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p:spPr>
        <p:txBody>
          <a:bodyPr/>
          <a:lstStyle/>
          <a:p>
            <a:fld id="{72EBDE78-9F39-47F0-B8E3-45B59A921949}" type="slidenum">
              <a:rPr lang="en-US" smtClean="0"/>
              <a:pPr/>
              <a:t>52</a:t>
            </a:fld>
            <a:endParaRPr lang="en-US" smtClean="0"/>
          </a:p>
        </p:txBody>
      </p:sp>
      <p:sp>
        <p:nvSpPr>
          <p:cNvPr id="126978" name="Rectangle 1026"/>
          <p:cNvSpPr>
            <a:spLocks noGrp="1" noRot="1" noChangeArrowheads="1" noTextEdit="1"/>
          </p:cNvSpPr>
          <p:nvPr>
            <p:ph type="sldImg"/>
          </p:nvPr>
        </p:nvSpPr>
        <p:spPr>
          <a:ln/>
        </p:spPr>
      </p:sp>
      <p:sp>
        <p:nvSpPr>
          <p:cNvPr id="126979"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p:spPr>
        <p:txBody>
          <a:bodyPr/>
          <a:lstStyle/>
          <a:p>
            <a:fld id="{44A07CC9-B458-4ACD-B638-199AC6F6AD3C}" type="slidenum">
              <a:rPr lang="en-US" smtClean="0"/>
              <a:pPr/>
              <a:t>53</a:t>
            </a:fld>
            <a:endParaRPr lang="en-US" smtClean="0"/>
          </a:p>
        </p:txBody>
      </p:sp>
      <p:sp>
        <p:nvSpPr>
          <p:cNvPr id="129026" name="Rectangle 2"/>
          <p:cNvSpPr>
            <a:spLocks noGrp="1" noRot="1" noChangeArrowheads="1" noTextEdit="1"/>
          </p:cNvSpPr>
          <p:nvPr>
            <p:ph type="sldImg"/>
          </p:nvPr>
        </p:nvSpPr>
        <p:spPr>
          <a:ln/>
        </p:spPr>
      </p:sp>
      <p:sp>
        <p:nvSpPr>
          <p:cNvPr id="12902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p:spPr>
        <p:txBody>
          <a:bodyPr/>
          <a:lstStyle/>
          <a:p>
            <a:fld id="{D11D4E63-2F82-4153-95BA-4556078461AE}" type="slidenum">
              <a:rPr lang="en-US" smtClean="0"/>
              <a:pPr/>
              <a:t>54</a:t>
            </a:fld>
            <a:endParaRPr lang="en-US" smtClean="0"/>
          </a:p>
        </p:txBody>
      </p:sp>
      <p:sp>
        <p:nvSpPr>
          <p:cNvPr id="131074" name="Rectangle 2"/>
          <p:cNvSpPr>
            <a:spLocks noGrp="1" noRot="1" noChangeArrowheads="1" noTextEdit="1"/>
          </p:cNvSpPr>
          <p:nvPr>
            <p:ph type="sldImg"/>
          </p:nvPr>
        </p:nvSpPr>
        <p:spPr>
          <a:ln/>
        </p:spPr>
      </p:sp>
      <p:sp>
        <p:nvSpPr>
          <p:cNvPr id="13107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p:spPr>
        <p:txBody>
          <a:bodyPr/>
          <a:lstStyle/>
          <a:p>
            <a:fld id="{F7877FF3-4A25-45BA-91DC-FE4BD7D7ED50}" type="slidenum">
              <a:rPr lang="en-US" smtClean="0"/>
              <a:pPr/>
              <a:t>55</a:t>
            </a:fld>
            <a:endParaRPr lang="en-US" smtClean="0"/>
          </a:p>
        </p:txBody>
      </p:sp>
      <p:sp>
        <p:nvSpPr>
          <p:cNvPr id="133122" name="Rectangle 2"/>
          <p:cNvSpPr>
            <a:spLocks noGrp="1" noRo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r>
              <a:rPr lang="en-US" smtClean="0"/>
              <a:t>This is a special oil machine referred as a Christmas Tree in the industry. a petroleum engineer asked for a Christmas Tree on the cover of an oil and gas drilling handbook.  He got an evergreen.</a:t>
            </a:r>
            <a:br>
              <a:rPr lang="en-US" smtClean="0"/>
            </a:br>
            <a:r>
              <a:rPr lang="en-US" smtClean="0"/>
              <a:t>Beware of jargon.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p:spPr>
        <p:txBody>
          <a:bodyPr/>
          <a:lstStyle/>
          <a:p>
            <a:fld id="{29605086-8AAF-4F26-989E-B36CDCC48EED}" type="slidenum">
              <a:rPr lang="en-US" smtClean="0"/>
              <a:pPr/>
              <a:t>56</a:t>
            </a:fld>
            <a:endParaRPr lang="en-US" smtClean="0"/>
          </a:p>
        </p:txBody>
      </p:sp>
      <p:sp>
        <p:nvSpPr>
          <p:cNvPr id="135170" name="Rectangle 2"/>
          <p:cNvSpPr>
            <a:spLocks noGrp="1" noRot="1" noChangeArrowheads="1" noTextEdit="1"/>
          </p:cNvSpPr>
          <p:nvPr>
            <p:ph type="sldImg"/>
          </p:nvPr>
        </p:nvSpPr>
        <p:spPr>
          <a:ln/>
        </p:spPr>
      </p:sp>
      <p:sp>
        <p:nvSpPr>
          <p:cNvPr id="135171"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p:spPr>
        <p:txBody>
          <a:bodyPr/>
          <a:lstStyle/>
          <a:p>
            <a:fld id="{213AE315-EC7F-4225-BC1B-B499B35ED6E1}" type="slidenum">
              <a:rPr lang="en-US" smtClean="0"/>
              <a:pPr/>
              <a:t>57</a:t>
            </a:fld>
            <a:endParaRPr lang="en-US" smtClean="0"/>
          </a:p>
        </p:txBody>
      </p:sp>
      <p:sp>
        <p:nvSpPr>
          <p:cNvPr id="138242" name="Rectangle 2"/>
          <p:cNvSpPr>
            <a:spLocks noGrp="1" noRot="1" noChangeArrowheads="1" noTextEdit="1"/>
          </p:cNvSpPr>
          <p:nvPr>
            <p:ph type="sldImg"/>
          </p:nvPr>
        </p:nvSpPr>
        <p:spPr>
          <a:ln/>
        </p:spPr>
      </p:sp>
      <p:sp>
        <p:nvSpPr>
          <p:cNvPr id="138243"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5418CAC0-5088-4F86-A23F-391A9A81425F}" type="slidenum">
              <a:rPr lang="en-US" smtClean="0"/>
              <a:pPr/>
              <a:t>58</a:t>
            </a:fld>
            <a:endParaRPr lang="en-US" smtClean="0"/>
          </a:p>
        </p:txBody>
      </p:sp>
      <p:sp>
        <p:nvSpPr>
          <p:cNvPr id="141314" name="Rectangle 2"/>
          <p:cNvSpPr>
            <a:spLocks noGrp="1" noRot="1" noChangeArrowheads="1" noTextEdit="1"/>
          </p:cNvSpPr>
          <p:nvPr>
            <p:ph type="sldImg"/>
          </p:nvPr>
        </p:nvSpPr>
        <p:spPr>
          <a:ln/>
        </p:spPr>
      </p:sp>
      <p:sp>
        <p:nvSpPr>
          <p:cNvPr id="14131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p:spPr>
        <p:txBody>
          <a:bodyPr/>
          <a:lstStyle/>
          <a:p>
            <a:fld id="{4BE69023-3E0A-46A3-A51B-89DE6B811E1C}" type="slidenum">
              <a:rPr lang="en-US" smtClean="0"/>
              <a:pPr/>
              <a:t>59</a:t>
            </a:fld>
            <a:endParaRPr lang="en-US" smtClean="0"/>
          </a:p>
        </p:txBody>
      </p:sp>
      <p:sp>
        <p:nvSpPr>
          <p:cNvPr id="143362" name="Rectangle 2"/>
          <p:cNvSpPr>
            <a:spLocks noGrp="1" noRo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p:spPr>
        <p:txBody>
          <a:bodyPr/>
          <a:lstStyle/>
          <a:p>
            <a:fld id="{FE6F184A-7224-41E7-8F85-67B0EF5DB588}" type="slidenum">
              <a:rPr lang="en-US" smtClean="0"/>
              <a:pPr/>
              <a:t>60</a:t>
            </a:fld>
            <a:endParaRPr lang="en-US" smtClean="0"/>
          </a:p>
        </p:txBody>
      </p:sp>
      <p:sp>
        <p:nvSpPr>
          <p:cNvPr id="145410" name="Rectangle 2"/>
          <p:cNvSpPr>
            <a:spLocks noGrp="1" noRo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50E6AB50-893F-4CBF-9A19-56E5326B682B}" type="slidenum">
              <a:rPr lang="en-US" smtClean="0"/>
              <a:pPr/>
              <a:t>6</a:t>
            </a:fld>
            <a:endParaRPr lang="en-US" smtClean="0"/>
          </a:p>
        </p:txBody>
      </p:sp>
      <p:sp>
        <p:nvSpPr>
          <p:cNvPr id="25602" name="Rectangle 2"/>
          <p:cNvSpPr>
            <a:spLocks noGrp="1" noRo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p:spPr>
        <p:txBody>
          <a:bodyPr/>
          <a:lstStyle/>
          <a:p>
            <a:fld id="{22D56B2D-97B4-46BC-BEEB-02D5044F4769}" type="slidenum">
              <a:rPr lang="en-US" smtClean="0"/>
              <a:pPr/>
              <a:t>61</a:t>
            </a:fld>
            <a:endParaRPr lang="en-US" smtClean="0"/>
          </a:p>
        </p:txBody>
      </p:sp>
      <p:sp>
        <p:nvSpPr>
          <p:cNvPr id="148482" name="Rectangle 2"/>
          <p:cNvSpPr>
            <a:spLocks noGrp="1" noRot="1" noChangeArrowheads="1" noTextEdit="1"/>
          </p:cNvSpPr>
          <p:nvPr>
            <p:ph type="sldImg"/>
          </p:nvPr>
        </p:nvSpPr>
        <p:spPr>
          <a:ln/>
        </p:spPr>
      </p:sp>
      <p:sp>
        <p:nvSpPr>
          <p:cNvPr id="148483"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p>
            <a:fld id="{56E453C0-336E-4892-A1FE-15EA7022FB17}" type="slidenum">
              <a:rPr lang="en-US" smtClean="0"/>
              <a:pPr/>
              <a:t>62</a:t>
            </a:fld>
            <a:endParaRPr lang="en-US" smtClean="0"/>
          </a:p>
        </p:txBody>
      </p:sp>
      <p:sp>
        <p:nvSpPr>
          <p:cNvPr id="150530" name="Rectangle 2"/>
          <p:cNvSpPr>
            <a:spLocks noGrp="1" noRot="1" noChangeArrowheads="1" noTextEdit="1"/>
          </p:cNvSpPr>
          <p:nvPr>
            <p:ph type="sldImg"/>
          </p:nvPr>
        </p:nvSpPr>
        <p:spPr>
          <a:xfrm>
            <a:off x="1087438" y="682625"/>
            <a:ext cx="4684712" cy="3513138"/>
          </a:xfrm>
          <a:ln/>
        </p:spPr>
      </p:sp>
      <p:sp>
        <p:nvSpPr>
          <p:cNvPr id="150531" name="Rectangle 3"/>
          <p:cNvSpPr>
            <a:spLocks noGrp="1" noChangeArrowheads="1"/>
          </p:cNvSpPr>
          <p:nvPr>
            <p:ph type="body" idx="1"/>
          </p:nvPr>
        </p:nvSpPr>
        <p:spPr>
          <a:xfrm>
            <a:off x="914400" y="4416425"/>
            <a:ext cx="5029200" cy="4217988"/>
          </a:xfrm>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rrowheads="1" noTextEdit="1"/>
          </p:cNvSpPr>
          <p:nvPr>
            <p:ph type="sldImg"/>
          </p:nvPr>
        </p:nvSpPr>
        <p:spPr>
          <a:ln/>
        </p:spPr>
      </p:sp>
      <p:sp>
        <p:nvSpPr>
          <p:cNvPr id="15257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rrowheads="1" noTextEdit="1"/>
          </p:cNvSpPr>
          <p:nvPr>
            <p:ph type="sldImg"/>
          </p:nvPr>
        </p:nvSpPr>
        <p:spPr>
          <a:ln/>
        </p:spPr>
      </p:sp>
      <p:sp>
        <p:nvSpPr>
          <p:cNvPr id="15462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p:spPr>
        <p:txBody>
          <a:bodyPr/>
          <a:lstStyle/>
          <a:p>
            <a:fld id="{3DD4D058-FD13-4C72-ACC5-00B75ACB06ED}" type="slidenum">
              <a:rPr lang="en-US" smtClean="0"/>
              <a:pPr/>
              <a:t>65</a:t>
            </a:fld>
            <a:endParaRPr lang="en-US" smtClean="0"/>
          </a:p>
        </p:txBody>
      </p:sp>
      <p:sp>
        <p:nvSpPr>
          <p:cNvPr id="157698" name="Rectangle 2"/>
          <p:cNvSpPr>
            <a:spLocks noGrp="1" noRot="1" noChangeArrowheads="1" noTextEdit="1"/>
          </p:cNvSpPr>
          <p:nvPr>
            <p:ph type="sldImg"/>
          </p:nvPr>
        </p:nvSpPr>
        <p:spPr>
          <a:ln/>
        </p:spPr>
      </p:sp>
      <p:sp>
        <p:nvSpPr>
          <p:cNvPr id="157699"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p:spPr>
        <p:txBody>
          <a:bodyPr/>
          <a:lstStyle/>
          <a:p>
            <a:fld id="{5146C2F6-88EF-4898-9654-061683CCF76D}" type="slidenum">
              <a:rPr lang="en-US" smtClean="0"/>
              <a:pPr/>
              <a:t>66</a:t>
            </a:fld>
            <a:endParaRPr lang="en-US" smtClean="0"/>
          </a:p>
        </p:txBody>
      </p:sp>
      <p:sp>
        <p:nvSpPr>
          <p:cNvPr id="159746" name="Rectangle 2"/>
          <p:cNvSpPr>
            <a:spLocks noGrp="1" noRot="1" noChangeArrowheads="1" noTextEdit="1"/>
          </p:cNvSpPr>
          <p:nvPr>
            <p:ph type="sldImg"/>
          </p:nvPr>
        </p:nvSpPr>
        <p:spPr>
          <a:ln/>
        </p:spPr>
      </p:sp>
      <p:sp>
        <p:nvSpPr>
          <p:cNvPr id="159747"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p:spPr>
        <p:txBody>
          <a:bodyPr/>
          <a:lstStyle/>
          <a:p>
            <a:fld id="{0335200E-D899-4611-9236-0C96C53B2D8D}" type="slidenum">
              <a:rPr lang="en-US" smtClean="0"/>
              <a:pPr/>
              <a:t>67</a:t>
            </a:fld>
            <a:endParaRPr lang="en-US" smtClean="0"/>
          </a:p>
        </p:txBody>
      </p:sp>
      <p:sp>
        <p:nvSpPr>
          <p:cNvPr id="161794" name="Rectangle 2"/>
          <p:cNvSpPr>
            <a:spLocks noGrp="1" noRot="1" noChangeArrowheads="1" noTextEdit="1"/>
          </p:cNvSpPr>
          <p:nvPr>
            <p:ph type="sldImg"/>
          </p:nvPr>
        </p:nvSpPr>
        <p:spPr>
          <a:ln/>
        </p:spPr>
      </p:sp>
      <p:sp>
        <p:nvSpPr>
          <p:cNvPr id="16179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rrowheads="1" noTextEdit="1"/>
          </p:cNvSpPr>
          <p:nvPr>
            <p:ph type="sldImg"/>
          </p:nvPr>
        </p:nvSpPr>
        <p:spPr>
          <a:ln/>
        </p:spPr>
      </p:sp>
      <p:sp>
        <p:nvSpPr>
          <p:cNvPr id="16384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noTextEdit="1"/>
          </p:cNvSpPr>
          <p:nvPr>
            <p:ph type="sldImg"/>
          </p:nvPr>
        </p:nvSpPr>
        <p:spPr>
          <a:xfrm>
            <a:off x="1087438" y="682625"/>
            <a:ext cx="4684712" cy="3513138"/>
          </a:xfrm>
          <a:ln/>
        </p:spPr>
      </p:sp>
      <p:sp>
        <p:nvSpPr>
          <p:cNvPr id="171011" name="Rectangle 3"/>
          <p:cNvSpPr>
            <a:spLocks noGrp="1" noChangeArrowheads="1"/>
          </p:cNvSpPr>
          <p:nvPr>
            <p:ph type="body" idx="1"/>
          </p:nvPr>
        </p:nvSpPr>
        <p:spPr>
          <a:xfrm>
            <a:off x="914400" y="4416425"/>
            <a:ext cx="5029200" cy="4217988"/>
          </a:xfrm>
          <a:noFill/>
          <a:ln/>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p:spPr>
        <p:txBody>
          <a:bodyPr/>
          <a:lstStyle/>
          <a:p>
            <a:fld id="{7C8018A3-A6B6-41AA-BB3C-9A0A9006BF10}" type="slidenum">
              <a:rPr lang="en-US" smtClean="0"/>
              <a:pPr/>
              <a:t>70</a:t>
            </a:fld>
            <a:endParaRPr lang="en-US" smtClean="0"/>
          </a:p>
        </p:txBody>
      </p:sp>
      <p:sp>
        <p:nvSpPr>
          <p:cNvPr id="166914" name="Rectangle 4098"/>
          <p:cNvSpPr>
            <a:spLocks noGrp="1" noRot="1" noChangeArrowheads="1" noTextEdit="1"/>
          </p:cNvSpPr>
          <p:nvPr>
            <p:ph type="sldImg"/>
          </p:nvPr>
        </p:nvSpPr>
        <p:spPr>
          <a:ln/>
        </p:spPr>
      </p:sp>
      <p:sp>
        <p:nvSpPr>
          <p:cNvPr id="16691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F963C373-B8CB-4D09-B740-BC16EDF8EFC1}" type="slidenum">
              <a:rPr lang="en-US" smtClean="0"/>
              <a:pPr/>
              <a:t>9</a:t>
            </a:fld>
            <a:endParaRPr lang="en-US" smtClean="0"/>
          </a:p>
        </p:txBody>
      </p:sp>
      <p:sp>
        <p:nvSpPr>
          <p:cNvPr id="33794" name="Rectangle 2"/>
          <p:cNvSpPr>
            <a:spLocks noGrp="1" noRot="1" noChangeArrowheads="1" noTextEdit="1"/>
          </p:cNvSpPr>
          <p:nvPr>
            <p:ph type="sldImg"/>
          </p:nvPr>
        </p:nvSpPr>
        <p:spPr>
          <a:xfrm>
            <a:off x="1087438" y="682625"/>
            <a:ext cx="4684712" cy="3513138"/>
          </a:xfrm>
          <a:ln/>
        </p:spPr>
      </p:sp>
      <p:sp>
        <p:nvSpPr>
          <p:cNvPr id="33795" name="Notes Placeholder 4"/>
          <p:cNvSpPr>
            <a:spLocks noGrp="1"/>
          </p:cNvSpPr>
          <p:nvPr>
            <p:ph type="body" sz="quarter" idx="10"/>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fld id="{391049C3-6FDC-4FBF-A0AD-E7CF20624CFB}" type="datetime1">
              <a:rPr lang="en-US"/>
              <a:pPr>
                <a:defRPr/>
              </a:pPr>
              <a:t>3/25/2011</a:t>
            </a:fld>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fld id="{D416D967-35C1-4FAD-BF38-C1F9F12DBA62}" type="datetime1">
              <a:rPr lang="en-US"/>
              <a:pPr>
                <a:defRPr/>
              </a:pPr>
              <a:t>3/25/2011</a:t>
            </a:fld>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4"/>
          <p:cNvSpPr>
            <a:spLocks noGrp="1" noChangeArrowheads="1"/>
          </p:cNvSpPr>
          <p:nvPr>
            <p:ph type="dt" sz="half" idx="10"/>
          </p:nvPr>
        </p:nvSpPr>
        <p:spPr>
          <a:ln/>
        </p:spPr>
        <p:txBody>
          <a:bodyPr/>
          <a:lstStyle>
            <a:lvl1pPr>
              <a:defRPr/>
            </a:lvl1pPr>
          </a:lstStyle>
          <a:p>
            <a:pPr>
              <a:defRPr/>
            </a:pPr>
            <a:fld id="{B9994C99-2FC8-4589-808C-021FE2529935}" type="datetime1">
              <a:rPr lang="en-US"/>
              <a:pPr>
                <a:defRPr/>
              </a:pPr>
              <a:t>3/25/2011</a:t>
            </a:fld>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fld id="{6AD50D5C-6692-4297-94F7-0D8200F90A55}" type="datetime1">
              <a:rPr lang="en-US"/>
              <a:pPr>
                <a:defRPr/>
              </a:pPr>
              <a:t>3/25/2011</a:t>
            </a:fld>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dt" sz="half" idx="10"/>
          </p:nvPr>
        </p:nvSpPr>
        <p:spPr>
          <a:ln/>
        </p:spPr>
        <p:txBody>
          <a:bodyPr/>
          <a:lstStyle>
            <a:lvl1pPr>
              <a:defRPr/>
            </a:lvl1pPr>
          </a:lstStyle>
          <a:p>
            <a:pPr>
              <a:defRPr/>
            </a:pPr>
            <a:fld id="{8EAA0586-88BA-44F9-BE10-55E972AE12D4}" type="datetime1">
              <a:rPr lang="en-US"/>
              <a:pPr>
                <a:defRPr/>
              </a:pPr>
              <a:t>3/25/2011</a:t>
            </a:fld>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fld id="{178A96DC-DDB5-4333-B523-BAC02B53E5D2}" type="datetime1">
              <a:rPr lang="en-US"/>
              <a:pPr>
                <a:defRPr/>
              </a:pPr>
              <a:t>3/25/2011</a:t>
            </a:fld>
            <a:endParaRPr lang="en-US"/>
          </a:p>
        </p:txBody>
      </p:sp>
      <p:sp>
        <p:nvSpPr>
          <p:cNvPr id="8"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dt" sz="half" idx="10"/>
          </p:nvPr>
        </p:nvSpPr>
        <p:spPr>
          <a:ln/>
        </p:spPr>
        <p:txBody>
          <a:bodyPr/>
          <a:lstStyle>
            <a:lvl1pPr>
              <a:defRPr/>
            </a:lvl1pPr>
          </a:lstStyle>
          <a:p>
            <a:pPr>
              <a:defRPr/>
            </a:pPr>
            <a:fld id="{ADA8BDD9-BD13-400D-83E1-07CF135E0DB1}" type="datetime1">
              <a:rPr lang="en-US"/>
              <a:pPr>
                <a:defRPr/>
              </a:pPr>
              <a:t>3/25/2011</a:t>
            </a:fld>
            <a:endParaRPr lang="en-US"/>
          </a:p>
        </p:txBody>
      </p:sp>
      <p:sp>
        <p:nvSpPr>
          <p:cNvPr id="4"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fld id="{8EC64C24-5AC9-47C9-A26E-FCCC170CE015}" type="datetime1">
              <a:rPr lang="en-US"/>
              <a:pPr>
                <a:defRPr/>
              </a:pPr>
              <a:t>3/25/2011</a:t>
            </a:fld>
            <a:endParaRPr lang="en-US"/>
          </a:p>
        </p:txBody>
      </p:sp>
      <p:sp>
        <p:nvSpPr>
          <p:cNvPr id="3"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468F22B0-E415-40C1-90C7-F6D93D43B37A}" type="datetime1">
              <a:rPr lang="en-US"/>
              <a:pPr>
                <a:defRPr/>
              </a:pPr>
              <a:t>3/25/2011</a:t>
            </a:fld>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3F203B3A-936D-4858-91C0-EC39A259FE53}" type="datetime1">
              <a:rPr lang="en-US"/>
              <a:pPr>
                <a:defRPr/>
              </a:pPr>
              <a:t>3/25/2011</a:t>
            </a:fld>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fld id="{2951F411-88C1-4F25-BEA1-7B6DFA0F6A40}" type="datetime1">
              <a:rPr lang="en-US"/>
              <a:pPr>
                <a:defRPr/>
              </a:pPr>
              <a:t>3/25/2011</a:t>
            </a:fld>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9144000" cy="6856413"/>
            <a:chOff x="0" y="0"/>
            <a:chExt cx="5760" cy="4319"/>
          </a:xfrm>
        </p:grpSpPr>
        <p:sp>
          <p:nvSpPr>
            <p:cNvPr id="37171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eaLnBrk="0" hangingPunct="0">
                <a:defRPr/>
              </a:pPr>
              <a:endParaRPr lang="en-US"/>
            </a:p>
          </p:txBody>
        </p:sp>
        <p:sp>
          <p:nvSpPr>
            <p:cNvPr id="37171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1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eaLnBrk="0" hangingPunct="0">
                <a:defRPr/>
              </a:pPr>
              <a:endParaRPr lang="en-US"/>
            </a:p>
          </p:txBody>
        </p:sp>
        <p:sp>
          <p:nvSpPr>
            <p:cNvPr id="371718"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eaLnBrk="0" hangingPunct="0">
                <a:defRPr/>
              </a:pPr>
              <a:endParaRPr lang="en-US"/>
            </a:p>
          </p:txBody>
        </p:sp>
        <p:sp>
          <p:nvSpPr>
            <p:cNvPr id="37171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eaLnBrk="0" hangingPunct="0">
                <a:defRPr/>
              </a:pPr>
              <a:endParaRPr lang="en-US"/>
            </a:p>
          </p:txBody>
        </p:sp>
        <p:sp>
          <p:nvSpPr>
            <p:cNvPr id="371720"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eaLnBrk="0" hangingPunct="0">
                <a:defRPr/>
              </a:pPr>
              <a:endParaRPr lang="en-US"/>
            </a:p>
          </p:txBody>
        </p:sp>
        <p:sp>
          <p:nvSpPr>
            <p:cNvPr id="371721"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eaLnBrk="0" hangingPunct="0">
                <a:defRPr/>
              </a:pPr>
              <a:endParaRPr lang="en-US"/>
            </a:p>
          </p:txBody>
        </p:sp>
        <p:sp>
          <p:nvSpPr>
            <p:cNvPr id="37172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0" hangingPunct="0">
                <a:defRPr/>
              </a:pPr>
              <a:endParaRPr lang="en-US"/>
            </a:p>
          </p:txBody>
        </p:sp>
        <p:sp>
          <p:nvSpPr>
            <p:cNvPr id="371723"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eaLnBrk="0" hangingPunct="0">
                <a:defRPr/>
              </a:pPr>
              <a:endParaRPr lang="en-US"/>
            </a:p>
          </p:txBody>
        </p:sp>
        <p:sp>
          <p:nvSpPr>
            <p:cNvPr id="37172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eaLnBrk="0" hangingPunct="0">
                <a:defRPr/>
              </a:pPr>
              <a:endParaRPr lang="en-US"/>
            </a:p>
          </p:txBody>
        </p:sp>
        <p:sp>
          <p:nvSpPr>
            <p:cNvPr id="371725"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eaLnBrk="0" hangingPunct="0">
                <a:defRPr/>
              </a:pPr>
              <a:endParaRPr lang="en-US"/>
            </a:p>
          </p:txBody>
        </p:sp>
        <p:sp>
          <p:nvSpPr>
            <p:cNvPr id="37172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27"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eaLnBrk="0" hangingPunct="0">
                <a:defRPr/>
              </a:pPr>
              <a:endParaRPr lang="en-US"/>
            </a:p>
          </p:txBody>
        </p:sp>
        <p:sp>
          <p:nvSpPr>
            <p:cNvPr id="37172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eaLnBrk="0" hangingPunct="0">
                <a:defRPr/>
              </a:pPr>
              <a:endParaRPr lang="en-US"/>
            </a:p>
          </p:txBody>
        </p:sp>
        <p:sp>
          <p:nvSpPr>
            <p:cNvPr id="37172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3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eaLnBrk="0" hangingPunct="0">
                <a:defRPr/>
              </a:pPr>
              <a:endParaRPr lang="en-US"/>
            </a:p>
          </p:txBody>
        </p:sp>
        <p:sp>
          <p:nvSpPr>
            <p:cNvPr id="371731"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eaLnBrk="0" hangingPunct="0">
                <a:defRPr/>
              </a:pPr>
              <a:endParaRPr lang="en-US"/>
            </a:p>
          </p:txBody>
        </p:sp>
        <p:sp>
          <p:nvSpPr>
            <p:cNvPr id="37173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33"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eaLnBrk="0" hangingPunct="0">
                <a:defRPr/>
              </a:pPr>
              <a:endParaRPr lang="en-US"/>
            </a:p>
          </p:txBody>
        </p:sp>
        <p:sp>
          <p:nvSpPr>
            <p:cNvPr id="37173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3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0" hangingPunct="0">
                <a:defRPr/>
              </a:pPr>
              <a:endParaRPr lang="en-US"/>
            </a:p>
          </p:txBody>
        </p:sp>
        <p:sp>
          <p:nvSpPr>
            <p:cNvPr id="37173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eaLnBrk="0" hangingPunct="0">
                <a:defRPr/>
              </a:pPr>
              <a:endParaRPr lang="en-US"/>
            </a:p>
          </p:txBody>
        </p:sp>
        <p:sp>
          <p:nvSpPr>
            <p:cNvPr id="371737"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eaLnBrk="0" hangingPunct="0">
                <a:defRPr/>
              </a:pPr>
              <a:endParaRPr lang="en-US"/>
            </a:p>
          </p:txBody>
        </p:sp>
        <p:sp>
          <p:nvSpPr>
            <p:cNvPr id="37173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eaLnBrk="0" hangingPunct="0">
                <a:defRPr/>
              </a:pPr>
              <a:endParaRPr lang="en-US"/>
            </a:p>
          </p:txBody>
        </p:sp>
        <p:sp>
          <p:nvSpPr>
            <p:cNvPr id="37173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eaLnBrk="0" hangingPunct="0">
                <a:defRPr/>
              </a:pPr>
              <a:endParaRPr lang="en-US"/>
            </a:p>
          </p:txBody>
        </p:sp>
        <p:sp>
          <p:nvSpPr>
            <p:cNvPr id="371740"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eaLnBrk="0" hangingPunct="0">
                <a:defRPr/>
              </a:pPr>
              <a:endParaRPr lang="en-US"/>
            </a:p>
          </p:txBody>
        </p:sp>
        <p:sp>
          <p:nvSpPr>
            <p:cNvPr id="37174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42"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eaLnBrk="0" hangingPunct="0">
                <a:defRPr/>
              </a:pPr>
              <a:endParaRPr lang="en-US"/>
            </a:p>
          </p:txBody>
        </p:sp>
        <p:sp>
          <p:nvSpPr>
            <p:cNvPr id="37174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4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eaLnBrk="0" hangingPunct="0">
                <a:defRPr/>
              </a:pPr>
              <a:endParaRPr lang="en-US"/>
            </a:p>
          </p:txBody>
        </p:sp>
        <p:sp>
          <p:nvSpPr>
            <p:cNvPr id="37174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4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4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eaLnBrk="0" hangingPunct="0">
                <a:defRPr/>
              </a:pPr>
              <a:endParaRPr lang="en-US"/>
            </a:p>
          </p:txBody>
        </p:sp>
        <p:sp>
          <p:nvSpPr>
            <p:cNvPr id="37174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4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7175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eaLnBrk="0" hangingPunct="0">
                <a:defRPr/>
              </a:pPr>
              <a:endParaRPr lang="en-US"/>
            </a:p>
          </p:txBody>
        </p:sp>
        <p:grpSp>
          <p:nvGrpSpPr>
            <p:cNvPr id="20523" name="Group 39"/>
            <p:cNvGrpSpPr>
              <a:grpSpLocks/>
            </p:cNvGrpSpPr>
            <p:nvPr userDrawn="1"/>
          </p:nvGrpSpPr>
          <p:grpSpPr bwMode="auto">
            <a:xfrm>
              <a:off x="0" y="1632"/>
              <a:ext cx="5758" cy="1858"/>
              <a:chOff x="0" y="1632"/>
              <a:chExt cx="5758" cy="1858"/>
            </a:xfrm>
          </p:grpSpPr>
          <p:sp>
            <p:nvSpPr>
              <p:cNvPr id="37175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0" hangingPunct="0">
                  <a:defRPr/>
                </a:pPr>
                <a:endParaRPr lang="en-US"/>
              </a:p>
            </p:txBody>
          </p:sp>
          <p:sp>
            <p:nvSpPr>
              <p:cNvPr id="37175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eaLnBrk="0" hangingPunct="0">
                  <a:defRPr/>
                </a:pPr>
                <a:endParaRPr lang="en-US"/>
              </a:p>
            </p:txBody>
          </p:sp>
        </p:grpSp>
      </p:grpSp>
      <p:sp>
        <p:nvSpPr>
          <p:cNvPr id="371754"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1755"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1756"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fld id="{AF52D91A-E35E-4319-AC77-D78D826E3044}" type="datetime1">
              <a:rPr lang="en-US"/>
              <a:pPr>
                <a:defRPr/>
              </a:pPr>
              <a:t>3/25/2011</a:t>
            </a:fld>
            <a:endParaRPr lang="en-US"/>
          </a:p>
        </p:txBody>
      </p:sp>
      <p:sp>
        <p:nvSpPr>
          <p:cNvPr id="371757" name="Rectangle 45"/>
          <p:cNvSpPr>
            <a:spLocks noGrp="1" noChangeArrowheads="1"/>
          </p:cNvSpPr>
          <p:nvPr>
            <p:ph type="ftr" sz="quarter" idx="3"/>
          </p:nvPr>
        </p:nvSpPr>
        <p:spPr bwMode="auto">
          <a:xfrm>
            <a:off x="58674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Tree>
  </p:cSld>
  <p:clrMap bg1="dk2" tx1="lt1" bg2="dk1" tx2="lt2" accent1="accent1" accent2="accent2" accent3="accent3" accent4="accent4" accent5="accent5" accent6="accent6" hlink="hlink" folHlink="folHlink"/>
  <p:sldLayoutIdLst>
    <p:sldLayoutId id="2147483681" r:id="rId1"/>
    <p:sldLayoutId id="2147483680" r:id="rId2"/>
    <p:sldLayoutId id="2147483679" r:id="rId3"/>
    <p:sldLayoutId id="2147483678" r:id="rId4"/>
    <p:sldLayoutId id="2147483677" r:id="rId5"/>
    <p:sldLayoutId id="2147483676" r:id="rId6"/>
    <p:sldLayoutId id="2147483675" r:id="rId7"/>
    <p:sldLayoutId id="2147483674" r:id="rId8"/>
    <p:sldLayoutId id="2147483673" r:id="rId9"/>
    <p:sldLayoutId id="2147483672" r:id="rId10"/>
    <p:sldLayoutId id="2147483671" r:id="rId11"/>
  </p:sldLayoutIdLst>
  <p:transition spd="med">
    <p:pull dir="r"/>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oleObject" Target="../embeddings/oleObject12.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oleObject" Target="../embeddings/oleObject13.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plainlanguage.nih.gov/CBTs/PlainLanguage/login.asp"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hyperlink" Target="http://www.centerforplainlanguage.org/" TargetMode="External"/><Relationship Id="rId5" Type="http://schemas.openxmlformats.org/officeDocument/2006/relationships/hyperlink" Target="http://www.plainlanguage.gov/howto/guidelines/bigdoc/fullbigdoc.pdf" TargetMode="External"/><Relationship Id="rId4" Type="http://schemas.openxmlformats.org/officeDocument/2006/relationships/hyperlink" Target="http://www.plainlanguage.go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oleObject" Target="../embeddings/oleObject14.bin"/><Relationship Id="rId4" Type="http://schemas.openxmlformats.org/officeDocument/2006/relationships/hyperlink" Target="http://www.plainlanguage.gov/"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0151B89A-2967-4B18-B31D-F2DD43C5364C}" type="slidenum">
              <a:rPr lang="en-US" sz="1200">
                <a:effectLst>
                  <a:outerShdw blurRad="38100" dist="38100" dir="2700000" algn="tl">
                    <a:srgbClr val="000000"/>
                  </a:outerShdw>
                </a:effectLst>
              </a:rPr>
              <a:pPr algn="r">
                <a:defRPr/>
              </a:pPr>
              <a:t>1</a:t>
            </a:fld>
            <a:endParaRPr lang="en-US" sz="1200">
              <a:effectLst>
                <a:outerShdw blurRad="38100" dist="38100" dir="2700000" algn="tl">
                  <a:srgbClr val="000000"/>
                </a:outerShdw>
              </a:effectLst>
            </a:endParaRPr>
          </a:p>
        </p:txBody>
      </p:sp>
      <p:sp>
        <p:nvSpPr>
          <p:cNvPr id="38914" name="Rectangle 2"/>
          <p:cNvSpPr>
            <a:spLocks noGrp="1" noChangeArrowheads="1"/>
          </p:cNvSpPr>
          <p:nvPr>
            <p:ph type="ctrTitle" idx="4294967295"/>
          </p:nvPr>
        </p:nvSpPr>
        <p:spPr>
          <a:xfrm>
            <a:off x="457200" y="1600200"/>
            <a:ext cx="8229600" cy="1828800"/>
          </a:xfrm>
        </p:spPr>
        <p:txBody>
          <a:bodyPr/>
          <a:lstStyle/>
          <a:p>
            <a:pPr eaLnBrk="1" hangingPunct="1">
              <a:defRPr/>
            </a:pPr>
            <a:r>
              <a:rPr lang="en-US" sz="4800" smtClean="0"/>
              <a:t>Principles of Plain Language</a:t>
            </a:r>
          </a:p>
        </p:txBody>
      </p:sp>
      <p:sp>
        <p:nvSpPr>
          <p:cNvPr id="38915" name="Rectangle 3"/>
          <p:cNvSpPr>
            <a:spLocks noGrp="1" noChangeArrowheads="1"/>
          </p:cNvSpPr>
          <p:nvPr>
            <p:ph type="subTitle" idx="4294967295"/>
          </p:nvPr>
        </p:nvSpPr>
        <p:spPr>
          <a:xfrm>
            <a:off x="914400" y="3429000"/>
            <a:ext cx="7239000" cy="3048000"/>
          </a:xfrm>
        </p:spPr>
        <p:txBody>
          <a:bodyPr/>
          <a:lstStyle/>
          <a:p>
            <a:pPr marL="0" indent="0" algn="ctr" eaLnBrk="1" hangingPunct="1">
              <a:buFont typeface="Wingdings" pitchFamily="2" charset="2"/>
              <a:buNone/>
              <a:defRPr/>
            </a:pPr>
            <a:r>
              <a:rPr lang="en-US" smtClean="0"/>
              <a:t>Presented by:</a:t>
            </a:r>
          </a:p>
          <a:p>
            <a:pPr marL="0" indent="0" algn="ctr" eaLnBrk="1" hangingPunct="1">
              <a:buFont typeface="Wingdings" pitchFamily="2" charset="2"/>
              <a:buNone/>
              <a:defRPr/>
            </a:pPr>
            <a:r>
              <a:rPr lang="en-US" smtClean="0"/>
              <a:t>Plain Language Action and Information Network</a:t>
            </a:r>
          </a:p>
          <a:p>
            <a:pPr marL="0" indent="0" algn="ctr" eaLnBrk="1" hangingPunct="1">
              <a:buFont typeface="Wingdings" pitchFamily="2" charset="2"/>
              <a:buNone/>
              <a:defRPr/>
            </a:pPr>
            <a:endParaRPr lang="en-US" smtClean="0"/>
          </a:p>
        </p:txBody>
      </p:sp>
    </p:spTree>
  </p:cSld>
  <p:clrMapOvr>
    <a:masterClrMapping/>
  </p:clrMapOvr>
  <p:transition spd="med">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3A025796-F774-45A2-8BD1-AF68EA0CB2D0}" type="slidenum">
              <a:rPr lang="en-US" sz="1200">
                <a:effectLst>
                  <a:outerShdw blurRad="38100" dist="38100" dir="2700000" algn="tl">
                    <a:srgbClr val="000000"/>
                  </a:outerShdw>
                </a:effectLst>
              </a:rPr>
              <a:pPr algn="r">
                <a:defRPr/>
              </a:pPr>
              <a:t>10</a:t>
            </a:fld>
            <a:endParaRPr lang="en-US" sz="1200">
              <a:effectLst>
                <a:outerShdw blurRad="38100" dist="38100" dir="2700000" algn="tl">
                  <a:srgbClr val="000000"/>
                </a:outerShdw>
              </a:effectLst>
            </a:endParaRPr>
          </a:p>
        </p:txBody>
      </p:sp>
      <p:sp>
        <p:nvSpPr>
          <p:cNvPr id="118786" name="Rectangle 1026"/>
          <p:cNvSpPr>
            <a:spLocks noGrp="1" noChangeArrowheads="1"/>
          </p:cNvSpPr>
          <p:nvPr>
            <p:ph type="title"/>
          </p:nvPr>
        </p:nvSpPr>
        <p:spPr/>
        <p:txBody>
          <a:bodyPr/>
          <a:lstStyle/>
          <a:p>
            <a:pPr eaLnBrk="1" hangingPunct="1">
              <a:defRPr/>
            </a:pPr>
            <a:r>
              <a:rPr lang="en-US" smtClean="0"/>
              <a:t>Why use plain language?</a:t>
            </a:r>
          </a:p>
        </p:txBody>
      </p:sp>
      <p:sp>
        <p:nvSpPr>
          <p:cNvPr id="118787" name="Rectangle 1027"/>
          <p:cNvSpPr>
            <a:spLocks noGrp="1" noChangeArrowheads="1"/>
          </p:cNvSpPr>
          <p:nvPr>
            <p:ph type="body" idx="1"/>
          </p:nvPr>
        </p:nvSpPr>
        <p:spPr>
          <a:xfrm>
            <a:off x="457200" y="2524125"/>
            <a:ext cx="7908925" cy="1844675"/>
          </a:xfrm>
        </p:spPr>
        <p:txBody>
          <a:bodyPr/>
          <a:lstStyle/>
          <a:p>
            <a:pPr algn="ctr" eaLnBrk="1" hangingPunct="1">
              <a:buFont typeface="Wingdings" pitchFamily="2" charset="2"/>
              <a:buNone/>
            </a:pPr>
            <a:r>
              <a:rPr lang="en-US" sz="6000" b="1" smtClean="0">
                <a:solidFill>
                  <a:srgbClr val="FFFF00"/>
                </a:solidFill>
              </a:rPr>
              <a:t>To make your message stand out</a:t>
            </a:r>
            <a:r>
              <a:rPr lang="en-US" smtClean="0"/>
              <a:t> </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1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9C282B3D-38B6-4753-825A-F8484442C597}" type="slidenum">
              <a:rPr lang="en-US" sz="1200">
                <a:effectLst>
                  <a:outerShdw blurRad="38100" dist="38100" dir="2700000" algn="tl">
                    <a:srgbClr val="000000"/>
                  </a:outerShdw>
                </a:effectLst>
              </a:rPr>
              <a:pPr algn="r">
                <a:defRPr/>
              </a:pPr>
              <a:t>11</a:t>
            </a:fld>
            <a:endParaRPr lang="en-US" sz="1200">
              <a:effectLst>
                <a:outerShdw blurRad="38100" dist="38100" dir="2700000" algn="tl">
                  <a:srgbClr val="000000"/>
                </a:outerShdw>
              </a:effectLst>
            </a:endParaRPr>
          </a:p>
        </p:txBody>
      </p:sp>
      <p:sp>
        <p:nvSpPr>
          <p:cNvPr id="103426" name="Rectangle 3074"/>
          <p:cNvSpPr>
            <a:spLocks noGrp="1" noChangeArrowheads="1"/>
          </p:cNvSpPr>
          <p:nvPr>
            <p:ph type="title"/>
          </p:nvPr>
        </p:nvSpPr>
        <p:spPr/>
        <p:txBody>
          <a:bodyPr/>
          <a:lstStyle/>
          <a:p>
            <a:pPr eaLnBrk="1" hangingPunct="1">
              <a:defRPr/>
            </a:pPr>
            <a:r>
              <a:rPr lang="en-US" smtClean="0"/>
              <a:t>Why use plain language?</a:t>
            </a:r>
          </a:p>
        </p:txBody>
      </p:sp>
      <p:sp>
        <p:nvSpPr>
          <p:cNvPr id="103427" name="Rectangle 3075"/>
          <p:cNvSpPr>
            <a:spLocks noGrp="1" noChangeArrowheads="1"/>
          </p:cNvSpPr>
          <p:nvPr>
            <p:ph type="body" idx="1"/>
          </p:nvPr>
        </p:nvSpPr>
        <p:spPr/>
        <p:txBody>
          <a:bodyPr/>
          <a:lstStyle/>
          <a:p>
            <a:pPr eaLnBrk="1" hangingPunct="1">
              <a:buFont typeface="Wingdings" pitchFamily="2" charset="2"/>
              <a:buNone/>
              <a:defRPr/>
            </a:pPr>
            <a:r>
              <a:rPr lang="en-US" sz="3600" smtClean="0"/>
              <a:t>Plain Language:</a:t>
            </a:r>
          </a:p>
          <a:p>
            <a:pPr eaLnBrk="1" hangingPunct="1">
              <a:defRPr/>
            </a:pPr>
            <a:r>
              <a:rPr lang="en-US" smtClean="0"/>
              <a:t>Shows customer focus</a:t>
            </a:r>
          </a:p>
          <a:p>
            <a:pPr eaLnBrk="1" hangingPunct="1">
              <a:defRPr/>
            </a:pPr>
            <a:r>
              <a:rPr lang="en-US" smtClean="0"/>
              <a:t>Communicates effectively</a:t>
            </a:r>
          </a:p>
          <a:p>
            <a:pPr eaLnBrk="1" hangingPunct="1">
              <a:defRPr/>
            </a:pPr>
            <a:r>
              <a:rPr lang="en-US" smtClean="0"/>
              <a:t>Eliminates barriers </a:t>
            </a:r>
          </a:p>
          <a:p>
            <a:pPr eaLnBrk="1" hangingPunct="1">
              <a:defRPr/>
            </a:pPr>
            <a:r>
              <a:rPr lang="en-US" smtClean="0"/>
              <a:t>Reduces time spent explaining</a:t>
            </a:r>
          </a:p>
          <a:p>
            <a:pPr eaLnBrk="1" hangingPunct="1">
              <a:defRPr/>
            </a:pPr>
            <a:r>
              <a:rPr lang="en-US" smtClean="0"/>
              <a:t>Improves compliance</a:t>
            </a:r>
          </a:p>
        </p:txBody>
      </p:sp>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BEEEC35E-A43F-44C4-9EF7-85CD0E043ABB}" type="slidenum">
              <a:rPr lang="en-US" sz="1200">
                <a:effectLst>
                  <a:outerShdw blurRad="38100" dist="38100" dir="2700000" algn="tl">
                    <a:srgbClr val="000000"/>
                  </a:outerShdw>
                </a:effectLst>
              </a:rPr>
              <a:pPr algn="r">
                <a:defRPr/>
              </a:pPr>
              <a:t>12</a:t>
            </a:fld>
            <a:endParaRPr lang="en-US" sz="1200">
              <a:effectLst>
                <a:outerShdw blurRad="38100" dist="38100" dir="2700000" algn="tl">
                  <a:srgbClr val="000000"/>
                </a:outerShdw>
              </a:effectLst>
            </a:endParaRPr>
          </a:p>
        </p:txBody>
      </p:sp>
      <p:sp>
        <p:nvSpPr>
          <p:cNvPr id="2052" name="Rectangle 4"/>
          <p:cNvSpPr>
            <a:spLocks noChangeArrowheads="1"/>
          </p:cNvSpPr>
          <p:nvPr/>
        </p:nvSpPr>
        <p:spPr bwMode="auto">
          <a:xfrm>
            <a:off x="1676400" y="1905000"/>
            <a:ext cx="6400800" cy="3352800"/>
          </a:xfrm>
          <a:prstGeom prst="rect">
            <a:avLst/>
          </a:prstGeom>
          <a:solidFill>
            <a:srgbClr val="FFCC66"/>
          </a:solidFill>
          <a:ln w="9525">
            <a:solidFill>
              <a:schemeClr val="tx1"/>
            </a:solidFill>
            <a:miter lim="800000"/>
            <a:headEnd/>
            <a:tailEnd/>
          </a:ln>
        </p:spPr>
        <p:txBody>
          <a:bodyPr wrap="none" anchor="ctr"/>
          <a:lstStyle/>
          <a:p>
            <a:pPr eaLnBrk="0" hangingPunct="0"/>
            <a:endParaRPr lang="en-US"/>
          </a:p>
        </p:txBody>
      </p:sp>
      <p:sp>
        <p:nvSpPr>
          <p:cNvPr id="209922" name="Rectangle 2"/>
          <p:cNvSpPr>
            <a:spLocks noGrp="1" noChangeArrowheads="1"/>
          </p:cNvSpPr>
          <p:nvPr>
            <p:ph type="title"/>
          </p:nvPr>
        </p:nvSpPr>
        <p:spPr/>
        <p:txBody>
          <a:bodyPr/>
          <a:lstStyle/>
          <a:p>
            <a:pPr eaLnBrk="1" hangingPunct="1">
              <a:defRPr/>
            </a:pPr>
            <a:r>
              <a:rPr lang="en-US" sz="4000" smtClean="0"/>
              <a:t>Plain language means fewer calls from customers</a:t>
            </a:r>
          </a:p>
        </p:txBody>
      </p:sp>
      <p:graphicFrame>
        <p:nvGraphicFramePr>
          <p:cNvPr id="2050" name="Object 3"/>
          <p:cNvGraphicFramePr>
            <a:graphicFrameLocks noChangeAspect="1"/>
          </p:cNvGraphicFramePr>
          <p:nvPr>
            <p:ph type="tbl" idx="1"/>
          </p:nvPr>
        </p:nvGraphicFramePr>
        <p:xfrm>
          <a:off x="1600200" y="1881188"/>
          <a:ext cx="5778500" cy="4414837"/>
        </p:xfrm>
        <a:graphic>
          <a:graphicData uri="http://schemas.openxmlformats.org/presentationml/2006/ole">
            <p:oleObj spid="_x0000_s2050" name="Document" r:id="rId4" imgW="6483825" imgH="4953101" progId="Word.Document.8">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4A0AD85-2477-4EE1-9BA6-7A619F974A6C}" type="slidenum">
              <a:rPr lang="en-US" sz="1200">
                <a:effectLst>
                  <a:outerShdw blurRad="38100" dist="38100" dir="2700000" algn="tl">
                    <a:srgbClr val="000000"/>
                  </a:outerShdw>
                </a:effectLst>
              </a:rPr>
              <a:pPr algn="r">
                <a:defRPr/>
              </a:pPr>
              <a:t>13</a:t>
            </a:fld>
            <a:endParaRPr lang="en-US" sz="1200">
              <a:effectLst>
                <a:outerShdw blurRad="38100" dist="38100" dir="2700000" algn="tl">
                  <a:srgbClr val="000000"/>
                </a:outerShdw>
              </a:effectLst>
            </a:endParaRPr>
          </a:p>
        </p:txBody>
      </p:sp>
      <p:sp>
        <p:nvSpPr>
          <p:cNvPr id="204802" name="Rectangle 2"/>
          <p:cNvSpPr>
            <a:spLocks noGrp="1" noChangeArrowheads="1"/>
          </p:cNvSpPr>
          <p:nvPr>
            <p:ph type="title"/>
          </p:nvPr>
        </p:nvSpPr>
        <p:spPr>
          <a:xfrm>
            <a:off x="457200" y="274638"/>
            <a:ext cx="8489950" cy="1143000"/>
          </a:xfrm>
        </p:spPr>
        <p:txBody>
          <a:bodyPr/>
          <a:lstStyle/>
          <a:p>
            <a:pPr eaLnBrk="1" hangingPunct="1">
              <a:defRPr/>
            </a:pPr>
            <a:r>
              <a:rPr lang="en-US" sz="4000" smtClean="0"/>
              <a:t>What Happens When Readers Don’t Understand?</a:t>
            </a:r>
          </a:p>
        </p:txBody>
      </p:sp>
      <p:sp>
        <p:nvSpPr>
          <p:cNvPr id="204803" name="Rectangle 3"/>
          <p:cNvSpPr>
            <a:spLocks noGrp="1" noChangeArrowheads="1"/>
          </p:cNvSpPr>
          <p:nvPr>
            <p:ph type="body" idx="1"/>
          </p:nvPr>
        </p:nvSpPr>
        <p:spPr>
          <a:xfrm>
            <a:off x="1671638" y="1844675"/>
            <a:ext cx="5567362" cy="4525963"/>
          </a:xfrm>
        </p:spPr>
        <p:txBody>
          <a:bodyPr/>
          <a:lstStyle/>
          <a:p>
            <a:pPr eaLnBrk="1" hangingPunct="1">
              <a:buFont typeface="Wingdings" pitchFamily="2" charset="2"/>
              <a:buNone/>
              <a:defRPr/>
            </a:pPr>
            <a:r>
              <a:rPr lang="en-US" smtClean="0"/>
              <a:t>You may have to:</a:t>
            </a:r>
          </a:p>
          <a:p>
            <a:pPr eaLnBrk="1" hangingPunct="1">
              <a:lnSpc>
                <a:spcPct val="40000"/>
              </a:lnSpc>
              <a:buFont typeface="Wingdings" pitchFamily="2" charset="2"/>
              <a:buNone/>
              <a:defRPr/>
            </a:pPr>
            <a:endParaRPr lang="en-US" smtClean="0"/>
          </a:p>
          <a:p>
            <a:pPr lvl="1" eaLnBrk="1" hangingPunct="1">
              <a:defRPr/>
            </a:pPr>
            <a:r>
              <a:rPr lang="en-US" smtClean="0"/>
              <a:t>Answer phone calls</a:t>
            </a:r>
          </a:p>
          <a:p>
            <a:pPr lvl="1" eaLnBrk="1" hangingPunct="1">
              <a:lnSpc>
                <a:spcPct val="40000"/>
              </a:lnSpc>
              <a:defRPr/>
            </a:pPr>
            <a:endParaRPr lang="en-US" smtClean="0"/>
          </a:p>
          <a:p>
            <a:pPr lvl="1" eaLnBrk="1" hangingPunct="1">
              <a:defRPr/>
            </a:pPr>
            <a:r>
              <a:rPr lang="en-US" smtClean="0"/>
              <a:t>Write interpretative letters</a:t>
            </a:r>
          </a:p>
          <a:p>
            <a:pPr lvl="1" eaLnBrk="1" hangingPunct="1">
              <a:lnSpc>
                <a:spcPct val="40000"/>
              </a:lnSpc>
              <a:defRPr/>
            </a:pPr>
            <a:endParaRPr lang="en-US" smtClean="0"/>
          </a:p>
          <a:p>
            <a:pPr lvl="1" eaLnBrk="1" hangingPunct="1">
              <a:defRPr/>
            </a:pPr>
            <a:r>
              <a:rPr lang="en-US" smtClean="0"/>
              <a:t>Write explanatory documents</a:t>
            </a:r>
          </a:p>
          <a:p>
            <a:pPr lvl="1" eaLnBrk="1" hangingPunct="1">
              <a:lnSpc>
                <a:spcPct val="40000"/>
              </a:lnSpc>
              <a:defRPr/>
            </a:pPr>
            <a:endParaRPr lang="en-US" smtClean="0"/>
          </a:p>
          <a:p>
            <a:pPr lvl="1" eaLnBrk="1" hangingPunct="1">
              <a:defRPr/>
            </a:pPr>
            <a:r>
              <a:rPr lang="en-US" smtClean="0"/>
              <a:t>Litigate		</a:t>
            </a:r>
          </a:p>
        </p:txBody>
      </p:sp>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152B19A2-A6EA-429F-A09B-FC53FA241568}" type="slidenum">
              <a:rPr lang="en-US" sz="1200">
                <a:effectLst>
                  <a:outerShdw blurRad="38100" dist="38100" dir="2700000" algn="tl">
                    <a:srgbClr val="000000"/>
                  </a:outerShdw>
                </a:effectLst>
              </a:rPr>
              <a:pPr algn="r">
                <a:defRPr/>
              </a:pPr>
              <a:t>14</a:t>
            </a:fld>
            <a:endParaRPr lang="en-US" sz="1200">
              <a:effectLst>
                <a:outerShdw blurRad="38100" dist="38100" dir="2700000" algn="tl">
                  <a:srgbClr val="000000"/>
                </a:outerShdw>
              </a:effectLst>
            </a:endParaRPr>
          </a:p>
        </p:txBody>
      </p:sp>
      <p:sp>
        <p:nvSpPr>
          <p:cNvPr id="385026" name="Rectangle 2"/>
          <p:cNvSpPr>
            <a:spLocks noGrp="1" noChangeArrowheads="1"/>
          </p:cNvSpPr>
          <p:nvPr>
            <p:ph type="title"/>
          </p:nvPr>
        </p:nvSpPr>
        <p:spPr/>
        <p:txBody>
          <a:bodyPr/>
          <a:lstStyle/>
          <a:p>
            <a:pPr eaLnBrk="1" hangingPunct="1">
              <a:defRPr/>
            </a:pPr>
            <a:r>
              <a:rPr lang="en-US" smtClean="0"/>
              <a:t>Pop Quiz</a:t>
            </a:r>
          </a:p>
        </p:txBody>
      </p:sp>
      <p:sp>
        <p:nvSpPr>
          <p:cNvPr id="385027" name="Rectangle 3"/>
          <p:cNvSpPr>
            <a:spLocks noGrp="1" noChangeArrowheads="1"/>
          </p:cNvSpPr>
          <p:nvPr>
            <p:ph type="body" idx="1"/>
          </p:nvPr>
        </p:nvSpPr>
        <p:spPr>
          <a:xfrm>
            <a:off x="381000" y="2286000"/>
            <a:ext cx="8191500" cy="2590800"/>
          </a:xfrm>
        </p:spPr>
        <p:txBody>
          <a:bodyPr/>
          <a:lstStyle/>
          <a:p>
            <a:pPr eaLnBrk="1" hangingPunct="1">
              <a:buFont typeface="Wingdings" pitchFamily="2" charset="2"/>
              <a:buNone/>
              <a:defRPr/>
            </a:pPr>
            <a:r>
              <a:rPr lang="en-US" sz="2400" smtClean="0"/>
              <a:t>Is Springfield the capital of Illinois? Is Chicago's N.F.L. team named the Packers?</a:t>
            </a:r>
          </a:p>
          <a:p>
            <a:pPr lvl="1" eaLnBrk="1" hangingPunct="1">
              <a:buFont typeface="Wingdings" pitchFamily="2" charset="2"/>
              <a:buChar char="q"/>
              <a:defRPr/>
            </a:pPr>
            <a:r>
              <a:rPr lang="en-US" sz="2400" smtClean="0"/>
              <a:t>Yes</a:t>
            </a:r>
          </a:p>
          <a:p>
            <a:pPr lvl="1" eaLnBrk="1" hangingPunct="1">
              <a:buFont typeface="Wingdings" pitchFamily="2" charset="2"/>
              <a:buChar char="q"/>
              <a:defRPr/>
            </a:pPr>
            <a:r>
              <a:rPr lang="en-US" sz="2400" smtClean="0"/>
              <a:t>No</a:t>
            </a:r>
          </a:p>
          <a:p>
            <a:pPr lvl="1" eaLnBrk="1" hangingPunct="1">
              <a:buFont typeface="Wingdings" pitchFamily="2" charset="2"/>
              <a:buNone/>
              <a:defRPr/>
            </a:pPr>
            <a:endParaRPr lang="en-US" sz="3200" smtClean="0"/>
          </a:p>
          <a:p>
            <a:pPr lvl="1" eaLnBrk="1" hangingPunct="1">
              <a:buFont typeface="Wingdings" pitchFamily="2" charset="2"/>
              <a:buNone/>
              <a:defRPr/>
            </a:pPr>
            <a:endParaRPr lang="en-US" smtClean="0"/>
          </a:p>
          <a:p>
            <a:pPr lvl="1" eaLnBrk="1" hangingPunct="1">
              <a:buFont typeface="Wingdings" pitchFamily="2" charset="2"/>
              <a:buNone/>
              <a:defRPr/>
            </a:pPr>
            <a:endParaRPr lang="en-US" smtClean="0"/>
          </a:p>
        </p:txBody>
      </p:sp>
      <p:sp>
        <p:nvSpPr>
          <p:cNvPr id="385028" name="Text Box 4"/>
          <p:cNvSpPr txBox="1">
            <a:spLocks noChangeArrowheads="1"/>
          </p:cNvSpPr>
          <p:nvPr/>
        </p:nvSpPr>
        <p:spPr bwMode="auto">
          <a:xfrm>
            <a:off x="431800" y="3848100"/>
            <a:ext cx="8077200" cy="457200"/>
          </a:xfrm>
          <a:prstGeom prst="rect">
            <a:avLst/>
          </a:prstGeom>
          <a:noFill/>
          <a:ln w="9525" algn="ctr">
            <a:noFill/>
            <a:miter lim="800000"/>
            <a:headEnd/>
            <a:tailEnd/>
          </a:ln>
        </p:spPr>
        <p:txBody>
          <a:bodyPr>
            <a:spAutoFit/>
          </a:bodyPr>
          <a:lstStyle/>
          <a:p>
            <a:pPr algn="ctr" eaLnBrk="0" hangingPunct="0">
              <a:spcBef>
                <a:spcPct val="50000"/>
              </a:spcBef>
            </a:pPr>
            <a:endParaRPr lang="en-US" sz="24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linds(horizontal)">
                                      <p:cBhvr>
                                        <p:cTn id="7" dur="500"/>
                                        <p:tgtEl>
                                          <p:spTgt spid="3850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0" dur="500"/>
                                        <p:tgtEl>
                                          <p:spTgt spid="3850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3" dur="500"/>
                                        <p:tgtEl>
                                          <p:spTgt spid="3850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nodePh="1">
                                  <p:stCondLst>
                                    <p:cond delay="0"/>
                                  </p:stCondLst>
                                  <p:endCondLst>
                                    <p:cond evt="begin" delay="0">
                                      <p:tn val="16"/>
                                    </p:cond>
                                  </p:endCondLst>
                                  <p:childTnLst>
                                    <p:set>
                                      <p:cBhvr>
                                        <p:cTn id="17" dur="1" fill="hold">
                                          <p:stCondLst>
                                            <p:cond delay="0"/>
                                          </p:stCondLst>
                                        </p:cTn>
                                        <p:tgtEl>
                                          <p:spTgt spid="385028"/>
                                        </p:tgtEl>
                                        <p:attrNameLst>
                                          <p:attrName>style.visibility</p:attrName>
                                        </p:attrNameLst>
                                      </p:cBhvr>
                                      <p:to>
                                        <p:strVal val="visible"/>
                                      </p:to>
                                    </p:set>
                                    <p:anim calcmode="lin" valueType="num">
                                      <p:cBhvr additive="base">
                                        <p:cTn id="18" dur="500" fill="hold"/>
                                        <p:tgtEl>
                                          <p:spTgt spid="385028"/>
                                        </p:tgtEl>
                                        <p:attrNameLst>
                                          <p:attrName>ppt_x</p:attrName>
                                        </p:attrNameLst>
                                      </p:cBhvr>
                                      <p:tavLst>
                                        <p:tav tm="0">
                                          <p:val>
                                            <p:strVal val="#ppt_x"/>
                                          </p:val>
                                        </p:tav>
                                        <p:tav tm="100000">
                                          <p:val>
                                            <p:strVal val="#ppt_x"/>
                                          </p:val>
                                        </p:tav>
                                      </p:tavLst>
                                    </p:anim>
                                    <p:anim calcmode="lin" valueType="num">
                                      <p:cBhvr additive="base">
                                        <p:cTn id="19" dur="500" fill="hold"/>
                                        <p:tgtEl>
                                          <p:spTgt spid="385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F00F0709-BD31-4641-B4AD-371E2DEF7059}" type="slidenum">
              <a:rPr lang="en-US" sz="1200">
                <a:effectLst>
                  <a:outerShdw blurRad="38100" dist="38100" dir="2700000" algn="tl">
                    <a:srgbClr val="000000"/>
                  </a:outerShdw>
                </a:effectLst>
              </a:rPr>
              <a:pPr algn="r">
                <a:defRPr/>
              </a:pPr>
              <a:t>15</a:t>
            </a:fld>
            <a:endParaRPr lang="en-US" sz="1200">
              <a:effectLst>
                <a:outerShdw blurRad="38100" dist="38100" dir="2700000" algn="tl">
                  <a:srgbClr val="000000"/>
                </a:outerShdw>
              </a:effectLst>
            </a:endParaRPr>
          </a:p>
        </p:txBody>
      </p:sp>
      <p:sp>
        <p:nvSpPr>
          <p:cNvPr id="387074" name="Rectangle 2"/>
          <p:cNvSpPr>
            <a:spLocks noGrp="1" noChangeArrowheads="1"/>
          </p:cNvSpPr>
          <p:nvPr>
            <p:ph type="title"/>
          </p:nvPr>
        </p:nvSpPr>
        <p:spPr/>
        <p:txBody>
          <a:bodyPr/>
          <a:lstStyle/>
          <a:p>
            <a:pPr eaLnBrk="1" hangingPunct="1">
              <a:defRPr/>
            </a:pPr>
            <a:r>
              <a:rPr lang="en-US" sz="4000" smtClean="0"/>
              <a:t>Actual State Department question </a:t>
            </a:r>
          </a:p>
        </p:txBody>
      </p:sp>
      <p:sp>
        <p:nvSpPr>
          <p:cNvPr id="387075" name="Rectangle 3"/>
          <p:cNvSpPr>
            <a:spLocks noGrp="1" noChangeArrowheads="1"/>
          </p:cNvSpPr>
          <p:nvPr>
            <p:ph type="body" idx="1"/>
          </p:nvPr>
        </p:nvSpPr>
        <p:spPr/>
        <p:txBody>
          <a:bodyPr/>
          <a:lstStyle/>
          <a:p>
            <a:pPr eaLnBrk="1" hangingPunct="1">
              <a:buFont typeface="Wingdings" pitchFamily="2" charset="2"/>
              <a:buNone/>
              <a:defRPr/>
            </a:pPr>
            <a:r>
              <a:rPr lang="en-US" smtClean="0"/>
              <a:t>	</a:t>
            </a:r>
            <a:r>
              <a:rPr lang="en-US" sz="2400" smtClean="0"/>
              <a:t>Have you ever been refused admission to the U.S., or been the subject of a deportation hearing or sought to obtain or assist others to obtain a visa, entry into the U.S., or any other U.S. immigration benefit by fraud or willful misrepresentation or other unlawful means? Have you attended a U.S. public elementary school on student (F) status or a public secondary school after November 30, 1996 without reimbursing the school? </a:t>
            </a:r>
          </a:p>
          <a:p>
            <a:pPr eaLnBrk="1" hangingPunct="1">
              <a:buFont typeface="Wingdings" pitchFamily="2" charset="2"/>
              <a:buNone/>
              <a:defRPr/>
            </a:pPr>
            <a:endParaRPr lang="en-US" sz="2400" smtClean="0"/>
          </a:p>
          <a:p>
            <a:pPr eaLnBrk="1" hangingPunct="1">
              <a:buFont typeface="Wingdings" pitchFamily="2" charset="2"/>
              <a:buNone/>
              <a:defRPr/>
            </a:pPr>
            <a:r>
              <a:rPr lang="en-US" sz="2400" smtClean="0"/>
              <a:t>					Yes </a:t>
            </a:r>
            <a:r>
              <a:rPr lang="en-US" sz="2400" smtClean="0">
                <a:cs typeface="Arial" charset="0"/>
              </a:rPr>
              <a:t>□</a:t>
            </a:r>
            <a:r>
              <a:rPr lang="en-US" sz="2400" smtClean="0"/>
              <a:t>    No</a:t>
            </a:r>
            <a:r>
              <a:rPr lang="en-US" sz="2400" smtClean="0">
                <a:cs typeface="Arial" charset="0"/>
              </a:rPr>
              <a:t>□</a:t>
            </a:r>
          </a:p>
        </p:txBody>
      </p:sp>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E2E590FA-3FC4-45F2-BD1C-D3BBBCCA7450}" type="slidenum">
              <a:rPr lang="en-US" sz="1200">
                <a:effectLst>
                  <a:outerShdw blurRad="38100" dist="38100" dir="2700000" algn="tl">
                    <a:srgbClr val="000000"/>
                  </a:outerShdw>
                </a:effectLst>
              </a:rPr>
              <a:pPr algn="r">
                <a:defRPr/>
              </a:pPr>
              <a:t>16</a:t>
            </a:fld>
            <a:endParaRPr lang="en-US" sz="1200">
              <a:effectLst>
                <a:outerShdw blurRad="38100" dist="38100" dir="2700000" algn="tl">
                  <a:srgbClr val="000000"/>
                </a:outerShdw>
              </a:effectLst>
            </a:endParaRPr>
          </a:p>
        </p:txBody>
      </p:sp>
      <p:sp>
        <p:nvSpPr>
          <p:cNvPr id="50178" name="Rectangle 1026"/>
          <p:cNvSpPr>
            <a:spLocks noGrp="1" noChangeArrowheads="1"/>
          </p:cNvSpPr>
          <p:nvPr>
            <p:ph type="title"/>
          </p:nvPr>
        </p:nvSpPr>
        <p:spPr/>
        <p:txBody>
          <a:bodyPr/>
          <a:lstStyle/>
          <a:p>
            <a:pPr eaLnBrk="1" hangingPunct="1">
              <a:defRPr/>
            </a:pPr>
            <a:r>
              <a:rPr lang="en-US" smtClean="0"/>
              <a:t>Goals of Plain Language</a:t>
            </a:r>
          </a:p>
        </p:txBody>
      </p:sp>
      <p:sp>
        <p:nvSpPr>
          <p:cNvPr id="50179" name="Rectangle 1027"/>
          <p:cNvSpPr>
            <a:spLocks noGrp="1" noChangeArrowheads="1"/>
          </p:cNvSpPr>
          <p:nvPr>
            <p:ph type="body" idx="1"/>
          </p:nvPr>
        </p:nvSpPr>
        <p:spPr/>
        <p:txBody>
          <a:bodyPr/>
          <a:lstStyle/>
          <a:p>
            <a:pPr eaLnBrk="1" hangingPunct="1">
              <a:buClr>
                <a:schemeClr val="tx1"/>
              </a:buClr>
              <a:buFontTx/>
              <a:buChar char="•"/>
              <a:defRPr/>
            </a:pPr>
            <a:r>
              <a:rPr lang="en-US" sz="3600" smtClean="0"/>
              <a:t>Help the reader </a:t>
            </a:r>
            <a:r>
              <a:rPr lang="en-US" sz="3600" b="1" i="1" smtClean="0">
                <a:solidFill>
                  <a:srgbClr val="FFFF00"/>
                </a:solidFill>
              </a:rPr>
              <a:t>find</a:t>
            </a:r>
            <a:r>
              <a:rPr lang="en-US" sz="3600" b="1" i="1" smtClean="0"/>
              <a:t> </a:t>
            </a:r>
            <a:r>
              <a:rPr lang="en-US" sz="3600" smtClean="0"/>
              <a:t>the information</a:t>
            </a:r>
          </a:p>
          <a:p>
            <a:pPr eaLnBrk="1" hangingPunct="1">
              <a:buClr>
                <a:schemeClr val="tx1"/>
              </a:buClr>
              <a:buFontTx/>
              <a:buChar char="•"/>
              <a:defRPr/>
            </a:pPr>
            <a:r>
              <a:rPr lang="en-US" sz="3600" smtClean="0"/>
              <a:t>Help the reader </a:t>
            </a:r>
            <a:r>
              <a:rPr lang="en-US" sz="3600" b="1" i="1" smtClean="0">
                <a:solidFill>
                  <a:srgbClr val="FFFF00"/>
                </a:solidFill>
              </a:rPr>
              <a:t>understand</a:t>
            </a:r>
            <a:r>
              <a:rPr lang="en-US" sz="3600" smtClean="0"/>
              <a:t> the information</a:t>
            </a:r>
          </a:p>
          <a:p>
            <a:pPr eaLnBrk="1" hangingPunct="1">
              <a:buClr>
                <a:schemeClr val="tx1"/>
              </a:buClr>
              <a:buFontTx/>
              <a:buNone/>
              <a:defRPr/>
            </a:pPr>
            <a:r>
              <a:rPr lang="en-US" sz="3600" b="1" i="1" smtClean="0"/>
              <a:t>Remember:  If your document doesn’t do both, it’s not plain language.</a:t>
            </a:r>
          </a:p>
        </p:txBody>
      </p:sp>
    </p:spTree>
  </p:cSld>
  <p:clrMapOvr>
    <a:masterClrMapping/>
  </p:clrMapOvr>
  <p:transition spd="med">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671E4DAF-999B-43A1-820F-B7CABE583C73}" type="slidenum">
              <a:rPr lang="en-US" sz="1200">
                <a:effectLst>
                  <a:outerShdw blurRad="38100" dist="38100" dir="2700000" algn="tl">
                    <a:srgbClr val="000000"/>
                  </a:outerShdw>
                </a:effectLst>
              </a:rPr>
              <a:pPr algn="r">
                <a:defRPr/>
              </a:pPr>
              <a:t>17</a:t>
            </a:fld>
            <a:endParaRPr lang="en-US" sz="1200">
              <a:effectLst>
                <a:outerShdw blurRad="38100" dist="38100" dir="2700000" algn="tl">
                  <a:srgbClr val="000000"/>
                </a:outerShdw>
              </a:effectLst>
            </a:endParaRPr>
          </a:p>
        </p:txBody>
      </p:sp>
      <p:sp>
        <p:nvSpPr>
          <p:cNvPr id="8194" name="Rectangle 2"/>
          <p:cNvSpPr>
            <a:spLocks noGrp="1" noChangeArrowheads="1"/>
          </p:cNvSpPr>
          <p:nvPr>
            <p:ph type="title"/>
          </p:nvPr>
        </p:nvSpPr>
        <p:spPr/>
        <p:txBody>
          <a:bodyPr/>
          <a:lstStyle/>
          <a:p>
            <a:pPr eaLnBrk="1" hangingPunct="1">
              <a:defRPr/>
            </a:pPr>
            <a:r>
              <a:rPr lang="en-US" smtClean="0"/>
              <a:t>Identify your audience</a:t>
            </a:r>
          </a:p>
        </p:txBody>
      </p:sp>
      <p:sp>
        <p:nvSpPr>
          <p:cNvPr id="8195" name="Rectangle 3"/>
          <p:cNvSpPr>
            <a:spLocks noGrp="1" noChangeArrowheads="1"/>
          </p:cNvSpPr>
          <p:nvPr>
            <p:ph type="body" idx="1"/>
          </p:nvPr>
        </p:nvSpPr>
        <p:spPr/>
        <p:txBody>
          <a:bodyPr/>
          <a:lstStyle/>
          <a:p>
            <a:pPr eaLnBrk="1" hangingPunct="1">
              <a:lnSpc>
                <a:spcPct val="90000"/>
              </a:lnSpc>
              <a:defRPr/>
            </a:pPr>
            <a:r>
              <a:rPr lang="en-US" sz="2400" smtClean="0"/>
              <a:t>Think of why the user needs to read your document 	</a:t>
            </a:r>
          </a:p>
          <a:p>
            <a:pPr eaLnBrk="1" hangingPunct="1">
              <a:lnSpc>
                <a:spcPct val="90000"/>
              </a:lnSpc>
              <a:defRPr/>
            </a:pPr>
            <a:r>
              <a:rPr lang="en-US" sz="2400" smtClean="0"/>
              <a:t>Keep in mind the average user's level of technical expertise</a:t>
            </a:r>
          </a:p>
          <a:p>
            <a:pPr eaLnBrk="1" hangingPunct="1">
              <a:lnSpc>
                <a:spcPct val="90000"/>
              </a:lnSpc>
              <a:defRPr/>
            </a:pPr>
            <a:r>
              <a:rPr lang="en-US" sz="2400" smtClean="0"/>
              <a:t>Write to everyone who is interested, not just to experts (focus on the 90 percent of readers in the middle of the spectrum)</a:t>
            </a:r>
          </a:p>
          <a:p>
            <a:pPr eaLnBrk="1" hangingPunct="1">
              <a:lnSpc>
                <a:spcPct val="90000"/>
              </a:lnSpc>
              <a:defRPr/>
            </a:pPr>
            <a:r>
              <a:rPr lang="en-US" sz="2400" smtClean="0"/>
              <a:t>Even an expert will prefer a clearly written document</a:t>
            </a:r>
          </a:p>
        </p:txBody>
      </p:sp>
      <p:graphicFrame>
        <p:nvGraphicFramePr>
          <p:cNvPr id="3074" name="Object 4"/>
          <p:cNvGraphicFramePr>
            <a:graphicFrameLocks noChangeAspect="1"/>
          </p:cNvGraphicFramePr>
          <p:nvPr/>
        </p:nvGraphicFramePr>
        <p:xfrm>
          <a:off x="5181600" y="4713288"/>
          <a:ext cx="3155950" cy="1912937"/>
        </p:xfrm>
        <a:graphic>
          <a:graphicData uri="http://schemas.openxmlformats.org/presentationml/2006/ole">
            <p:oleObj spid="_x0000_s3074" name="Clip" r:id="rId4" imgW="3537360" imgH="214488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5E0937BE-1DA5-4F52-AC30-B2E121E78D39}" type="slidenum">
              <a:rPr lang="en-US" sz="1200">
                <a:effectLst>
                  <a:outerShdw blurRad="38100" dist="38100" dir="2700000" algn="tl">
                    <a:srgbClr val="000000"/>
                  </a:outerShdw>
                </a:effectLst>
              </a:rPr>
              <a:pPr algn="r">
                <a:defRPr/>
              </a:pPr>
              <a:t>18</a:t>
            </a:fld>
            <a:endParaRPr lang="en-US" sz="1200">
              <a:effectLst>
                <a:outerShdw blurRad="38100" dist="38100" dir="2700000" algn="tl">
                  <a:srgbClr val="000000"/>
                </a:outerShdw>
              </a:effectLst>
            </a:endParaRPr>
          </a:p>
        </p:txBody>
      </p:sp>
      <p:sp>
        <p:nvSpPr>
          <p:cNvPr id="9218" name="Rectangle 2"/>
          <p:cNvSpPr>
            <a:spLocks noGrp="1" noChangeArrowheads="1"/>
          </p:cNvSpPr>
          <p:nvPr>
            <p:ph type="title"/>
          </p:nvPr>
        </p:nvSpPr>
        <p:spPr/>
        <p:txBody>
          <a:bodyPr/>
          <a:lstStyle/>
          <a:p>
            <a:pPr eaLnBrk="1" hangingPunct="1">
              <a:defRPr/>
            </a:pPr>
            <a:r>
              <a:rPr lang="en-US" smtClean="0"/>
              <a:t>Focus outward--on the reader</a:t>
            </a:r>
          </a:p>
        </p:txBody>
      </p:sp>
      <p:sp>
        <p:nvSpPr>
          <p:cNvPr id="9224" name="Rectangle 8"/>
          <p:cNvSpPr>
            <a:spLocks noGrp="1" noChangeArrowheads="1"/>
          </p:cNvSpPr>
          <p:nvPr>
            <p:ph type="body" idx="1"/>
          </p:nvPr>
        </p:nvSpPr>
        <p:spPr>
          <a:ln algn="ctr">
            <a:solidFill>
              <a:srgbClr val="FFFFFF"/>
            </a:solidFill>
          </a:ln>
        </p:spPr>
        <p:txBody>
          <a:bodyPr/>
          <a:lstStyle/>
          <a:p>
            <a:pPr>
              <a:spcBef>
                <a:spcPct val="60000"/>
              </a:spcBef>
              <a:buClr>
                <a:srgbClr val="B0B1B3"/>
              </a:buClr>
              <a:buSzTx/>
              <a:buFont typeface="Wingdings" pitchFamily="2" charset="2"/>
              <a:buNone/>
              <a:defRPr/>
            </a:pPr>
            <a:r>
              <a:rPr lang="en-US" sz="2200" b="1" smtClean="0">
                <a:solidFill>
                  <a:srgbClr val="FFFFFF"/>
                </a:solidFill>
                <a:effectLst/>
                <a:latin typeface="Times New Roman" pitchFamily="18" charset="0"/>
                <a:cs typeface="Times New Roman" pitchFamily="18" charset="0"/>
              </a:rPr>
              <a:t>	 </a:t>
            </a:r>
            <a:r>
              <a:rPr lang="en-US" sz="2200" smtClean="0">
                <a:solidFill>
                  <a:srgbClr val="FFFFFF"/>
                </a:solidFill>
                <a:effectLst/>
                <a:latin typeface="Times New Roman" pitchFamily="18" charset="0"/>
                <a:cs typeface="Times New Roman" pitchFamily="18" charset="0"/>
                <a:sym typeface="Wingdings" pitchFamily="2" charset="2"/>
              </a:rPr>
              <a:t></a:t>
            </a:r>
            <a:r>
              <a:rPr lang="en-US" sz="2200" b="1" smtClean="0">
                <a:solidFill>
                  <a:srgbClr val="FFFFFF"/>
                </a:solidFill>
                <a:effectLst/>
                <a:latin typeface="Times New Roman" pitchFamily="18" charset="0"/>
                <a:cs typeface="Times New Roman" pitchFamily="18" charset="0"/>
              </a:rPr>
              <a:t> NOT…			            </a:t>
            </a:r>
            <a:r>
              <a:rPr lang="en-US" sz="2200" smtClean="0">
                <a:solidFill>
                  <a:srgbClr val="FFFFFF"/>
                </a:solidFill>
                <a:effectLst/>
                <a:latin typeface="Times New Roman" pitchFamily="18" charset="0"/>
                <a:cs typeface="Times New Roman" pitchFamily="18" charset="0"/>
                <a:sym typeface="Wingdings" pitchFamily="2" charset="2"/>
              </a:rPr>
              <a:t></a:t>
            </a:r>
            <a:r>
              <a:rPr lang="en-US" sz="2200" b="1" smtClean="0">
                <a:solidFill>
                  <a:srgbClr val="FFFFFF"/>
                </a:solidFill>
                <a:effectLst/>
                <a:latin typeface="Times New Roman" pitchFamily="18" charset="0"/>
                <a:cs typeface="Times New Roman" pitchFamily="18" charset="0"/>
              </a:rPr>
              <a:t> BUT…</a:t>
            </a:r>
          </a:p>
          <a:p>
            <a:pPr>
              <a:spcBef>
                <a:spcPct val="60000"/>
              </a:spcBef>
              <a:buClr>
                <a:srgbClr val="B0B1B3"/>
              </a:buClr>
              <a:buSzTx/>
              <a:buFont typeface="Wingdings" pitchFamily="2" charset="2"/>
              <a:buNone/>
              <a:defRPr/>
            </a:pPr>
            <a:r>
              <a:rPr lang="en-US" sz="2200" smtClean="0">
                <a:solidFill>
                  <a:srgbClr val="FFFFFF"/>
                </a:solidFill>
                <a:effectLst/>
                <a:latin typeface="Times New Roman" pitchFamily="18" charset="0"/>
                <a:cs typeface="Times New Roman" pitchFamily="18" charset="0"/>
              </a:rPr>
              <a:t>What do </a:t>
            </a:r>
            <a:r>
              <a:rPr lang="en-US" sz="2200" b="1" smtClean="0">
                <a:solidFill>
                  <a:srgbClr val="FFE861"/>
                </a:solidFill>
                <a:effectLst/>
                <a:latin typeface="Times New Roman" pitchFamily="18" charset="0"/>
                <a:cs typeface="Times New Roman" pitchFamily="18" charset="0"/>
              </a:rPr>
              <a:t>I</a:t>
            </a:r>
            <a:r>
              <a:rPr lang="en-US" sz="2200" smtClean="0">
                <a:solidFill>
                  <a:srgbClr val="FFFFFF"/>
                </a:solidFill>
                <a:effectLst/>
                <a:latin typeface="Times New Roman" pitchFamily="18" charset="0"/>
                <a:cs typeface="Times New Roman" pitchFamily="18" charset="0"/>
              </a:rPr>
              <a:t> want to say? 		     What does </a:t>
            </a:r>
            <a:r>
              <a:rPr lang="en-US" sz="2200" b="1" smtClean="0">
                <a:solidFill>
                  <a:srgbClr val="FFE861"/>
                </a:solidFill>
                <a:effectLst/>
                <a:latin typeface="Times New Roman" pitchFamily="18" charset="0"/>
                <a:cs typeface="Times New Roman" pitchFamily="18" charset="0"/>
              </a:rPr>
              <a:t>the audience</a:t>
            </a:r>
            <a:r>
              <a:rPr lang="en-US" sz="2200" smtClean="0">
                <a:solidFill>
                  <a:srgbClr val="FFE861"/>
                </a:solidFill>
                <a:effectLst/>
                <a:latin typeface="Times New Roman" pitchFamily="18" charset="0"/>
                <a:cs typeface="Times New Roman" pitchFamily="18" charset="0"/>
              </a:rPr>
              <a:t> </a:t>
            </a:r>
            <a:r>
              <a:rPr lang="en-US" sz="2200" smtClean="0">
                <a:solidFill>
                  <a:srgbClr val="FFFFFF"/>
                </a:solidFill>
                <a:effectLst/>
                <a:latin typeface="Times New Roman" pitchFamily="18" charset="0"/>
                <a:cs typeface="Times New Roman" pitchFamily="18" charset="0"/>
              </a:rPr>
              <a:t>need to 					know?</a:t>
            </a:r>
          </a:p>
          <a:p>
            <a:pPr>
              <a:spcBef>
                <a:spcPct val="60000"/>
              </a:spcBef>
              <a:buClr>
                <a:srgbClr val="B0B1B3"/>
              </a:buClr>
              <a:buSzTx/>
              <a:buFont typeface="Wingdings" pitchFamily="2" charset="2"/>
              <a:buNone/>
              <a:defRPr/>
            </a:pPr>
            <a:r>
              <a:rPr lang="en-US" sz="2200" smtClean="0">
                <a:solidFill>
                  <a:srgbClr val="FFFFFF"/>
                </a:solidFill>
                <a:effectLst/>
                <a:latin typeface="Times New Roman" pitchFamily="18" charset="0"/>
                <a:cs typeface="Times New Roman" pitchFamily="18" charset="0"/>
              </a:rPr>
              <a:t>How can </a:t>
            </a:r>
            <a:r>
              <a:rPr lang="en-US" sz="2200" b="1" smtClean="0">
                <a:solidFill>
                  <a:srgbClr val="FFE861"/>
                </a:solidFill>
                <a:effectLst/>
                <a:latin typeface="Times New Roman" pitchFamily="18" charset="0"/>
                <a:cs typeface="Times New Roman" pitchFamily="18" charset="0"/>
              </a:rPr>
              <a:t>I</a:t>
            </a:r>
            <a:r>
              <a:rPr lang="en-US" sz="2200" smtClean="0">
                <a:solidFill>
                  <a:srgbClr val="FFFFFF"/>
                </a:solidFill>
                <a:effectLst/>
                <a:latin typeface="Times New Roman" pitchFamily="18" charset="0"/>
                <a:cs typeface="Times New Roman" pitchFamily="18" charset="0"/>
              </a:rPr>
              <a:t> protect </a:t>
            </a:r>
            <a:r>
              <a:rPr lang="en-US" sz="2200" b="1" smtClean="0">
                <a:solidFill>
                  <a:srgbClr val="FFE861"/>
                </a:solidFill>
                <a:effectLst/>
                <a:latin typeface="Times New Roman" pitchFamily="18" charset="0"/>
                <a:cs typeface="Times New Roman" pitchFamily="18" charset="0"/>
              </a:rPr>
              <a:t>my </a:t>
            </a:r>
            <a:r>
              <a:rPr lang="en-US" sz="2200" smtClean="0">
                <a:solidFill>
                  <a:srgbClr val="FFFFFF"/>
                </a:solidFill>
                <a:effectLst/>
                <a:latin typeface="Times New Roman" pitchFamily="18" charset="0"/>
                <a:cs typeface="Times New Roman" pitchFamily="18" charset="0"/>
              </a:rPr>
              <a:t>interests?  </a:t>
            </a:r>
            <a:r>
              <a:rPr lang="en-US" sz="2200" smtClean="0">
                <a:solidFill>
                  <a:srgbClr val="FFFFFF"/>
                </a:solidFill>
                <a:effectLst/>
                <a:latin typeface="Times New Roman" pitchFamily="18" charset="0"/>
                <a:cs typeface="Times New Roman" pitchFamily="18" charset="0"/>
                <a:sym typeface="Wingdings" pitchFamily="2" charset="2"/>
              </a:rPr>
              <a:t>     </a:t>
            </a:r>
            <a:r>
              <a:rPr lang="en-US" sz="2200" smtClean="0">
                <a:solidFill>
                  <a:srgbClr val="FFFFFF"/>
                </a:solidFill>
                <a:effectLst/>
                <a:latin typeface="Times New Roman" pitchFamily="18" charset="0"/>
                <a:cs typeface="Times New Roman" pitchFamily="18" charset="0"/>
              </a:rPr>
              <a:t>How can </a:t>
            </a:r>
            <a:r>
              <a:rPr lang="en-US" sz="2200" b="1" smtClean="0">
                <a:solidFill>
                  <a:srgbClr val="FFE861"/>
                </a:solidFill>
                <a:effectLst/>
                <a:latin typeface="Times New Roman" pitchFamily="18" charset="0"/>
                <a:cs typeface="Times New Roman" pitchFamily="18" charset="0"/>
              </a:rPr>
              <a:t>I</a:t>
            </a:r>
            <a:r>
              <a:rPr lang="en-US" sz="2200" b="1" smtClean="0">
                <a:solidFill>
                  <a:srgbClr val="FFFFFF"/>
                </a:solidFill>
                <a:effectLst/>
                <a:latin typeface="Times New Roman" pitchFamily="18" charset="0"/>
                <a:cs typeface="Times New Roman" pitchFamily="18" charset="0"/>
              </a:rPr>
              <a:t> </a:t>
            </a:r>
            <a:r>
              <a:rPr lang="en-US" sz="2200" smtClean="0">
                <a:solidFill>
                  <a:srgbClr val="FFFFFF"/>
                </a:solidFill>
                <a:effectLst/>
                <a:latin typeface="Times New Roman" pitchFamily="18" charset="0"/>
                <a:cs typeface="Times New Roman" pitchFamily="18" charset="0"/>
              </a:rPr>
              <a:t>serve </a:t>
            </a:r>
            <a:r>
              <a:rPr lang="en-US" sz="2200" b="1" smtClean="0">
                <a:solidFill>
                  <a:srgbClr val="FFE861"/>
                </a:solidFill>
                <a:effectLst/>
                <a:latin typeface="Times New Roman" pitchFamily="18" charset="0"/>
                <a:cs typeface="Times New Roman" pitchFamily="18" charset="0"/>
              </a:rPr>
              <a:t>the audience’s</a:t>
            </a:r>
            <a:r>
              <a:rPr lang="en-US" sz="2200" smtClean="0">
                <a:solidFill>
                  <a:srgbClr val="FFFFFF"/>
                </a:solidFill>
                <a:effectLst/>
                <a:latin typeface="Times New Roman" pitchFamily="18" charset="0"/>
                <a:cs typeface="Times New Roman" pitchFamily="18" charset="0"/>
              </a:rPr>
              <a:t> 					interests?</a:t>
            </a:r>
          </a:p>
          <a:p>
            <a:pPr>
              <a:spcBef>
                <a:spcPct val="60000"/>
              </a:spcBef>
              <a:buClr>
                <a:srgbClr val="B0B1B3"/>
              </a:buClr>
              <a:buSzTx/>
              <a:buFont typeface="Wingdings" pitchFamily="2" charset="2"/>
              <a:buNone/>
              <a:defRPr/>
            </a:pPr>
            <a:r>
              <a:rPr lang="en-US" sz="2200" smtClean="0">
                <a:solidFill>
                  <a:srgbClr val="FFFFFF"/>
                </a:solidFill>
                <a:effectLst/>
                <a:latin typeface="Times New Roman" pitchFamily="18" charset="0"/>
                <a:cs typeface="Times New Roman" pitchFamily="18" charset="0"/>
              </a:rPr>
              <a:t>What can I do to </a:t>
            </a:r>
            <a:r>
              <a:rPr lang="en-US" sz="2200" b="1" smtClean="0">
                <a:solidFill>
                  <a:srgbClr val="FFE861"/>
                </a:solidFill>
                <a:effectLst/>
                <a:latin typeface="Times New Roman" pitchFamily="18" charset="0"/>
                <a:cs typeface="Times New Roman" pitchFamily="18" charset="0"/>
              </a:rPr>
              <a:t>impress</a:t>
            </a:r>
            <a:r>
              <a:rPr lang="en-US" sz="2200" smtClean="0">
                <a:solidFill>
                  <a:srgbClr val="FFFFFF"/>
                </a:solidFill>
                <a:effectLst/>
                <a:latin typeface="Times New Roman" pitchFamily="18" charset="0"/>
                <a:cs typeface="Times New Roman" pitchFamily="18" charset="0"/>
              </a:rPr>
              <a:t> you?     </a:t>
            </a:r>
            <a:r>
              <a:rPr lang="en-US" sz="2200" smtClean="0">
                <a:solidFill>
                  <a:srgbClr val="FFFFFF"/>
                </a:solidFill>
                <a:effectLst/>
                <a:latin typeface="Times New Roman" pitchFamily="18" charset="0"/>
                <a:cs typeface="Times New Roman" pitchFamily="18" charset="0"/>
                <a:sym typeface="Wingdings" pitchFamily="2" charset="2"/>
              </a:rPr>
              <a:t>    </a:t>
            </a:r>
            <a:r>
              <a:rPr lang="en-US" sz="2200" smtClean="0">
                <a:solidFill>
                  <a:srgbClr val="FFFFFF"/>
                </a:solidFill>
                <a:effectLst/>
                <a:latin typeface="Times New Roman" pitchFamily="18" charset="0"/>
                <a:cs typeface="Times New Roman" pitchFamily="18" charset="0"/>
              </a:rPr>
              <a:t>What can I </a:t>
            </a:r>
            <a:r>
              <a:rPr lang="en-US" sz="2200" b="1" smtClean="0">
                <a:solidFill>
                  <a:srgbClr val="FFE861"/>
                </a:solidFill>
                <a:effectLst/>
                <a:latin typeface="Times New Roman" pitchFamily="18" charset="0"/>
                <a:cs typeface="Times New Roman" pitchFamily="18" charset="0"/>
              </a:rPr>
              <a:t>clearly express</a:t>
            </a:r>
            <a:r>
              <a:rPr lang="en-US" sz="2200" smtClean="0">
                <a:solidFill>
                  <a:srgbClr val="FFFFFF"/>
                </a:solidFill>
                <a:effectLst/>
                <a:latin typeface="Times New Roman" pitchFamily="18" charset="0"/>
                <a:cs typeface="Times New Roman" pitchFamily="18" charset="0"/>
              </a:rPr>
              <a:t> to the 					 </a:t>
            </a:r>
            <a:r>
              <a:rPr lang="en-US" sz="2200" b="1" smtClean="0">
                <a:solidFill>
                  <a:srgbClr val="FFE861"/>
                </a:solidFill>
                <a:effectLst/>
                <a:latin typeface="Times New Roman" pitchFamily="18" charset="0"/>
                <a:cs typeface="Times New Roman" pitchFamily="18" charset="0"/>
              </a:rPr>
              <a:t>audience</a:t>
            </a:r>
            <a:r>
              <a:rPr lang="en-US" sz="2200" smtClean="0">
                <a:solidFill>
                  <a:srgbClr val="FFFFFF"/>
                </a:solidFill>
                <a:effectLst/>
                <a:latin typeface="Times New Roman" pitchFamily="18" charset="0"/>
                <a:cs typeface="Times New Roman" pitchFamily="18" charset="0"/>
              </a:rPr>
              <a:t>?</a:t>
            </a:r>
          </a:p>
          <a:p>
            <a:pPr eaLnBrk="1" hangingPunct="1">
              <a:buFont typeface="Wingdings" pitchFamily="2" charset="2"/>
              <a:buNone/>
              <a:defRPr/>
            </a:pPr>
            <a:endParaRPr lang="en-US" smtClean="0"/>
          </a:p>
        </p:txBody>
      </p:sp>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E13FB00B-C891-477D-99B9-72D4A9B33752}" type="slidenum">
              <a:rPr lang="en-US" sz="1200">
                <a:effectLst>
                  <a:outerShdw blurRad="38100" dist="38100" dir="2700000" algn="tl">
                    <a:srgbClr val="000000"/>
                  </a:outerShdw>
                </a:effectLst>
              </a:rPr>
              <a:pPr algn="r">
                <a:defRPr/>
              </a:pPr>
              <a:t>19</a:t>
            </a:fld>
            <a:endParaRPr lang="en-US" sz="1200">
              <a:effectLst>
                <a:outerShdw blurRad="38100" dist="38100" dir="2700000" algn="tl">
                  <a:srgbClr val="000000"/>
                </a:outerShdw>
              </a:effectLst>
            </a:endParaRPr>
          </a:p>
        </p:txBody>
      </p:sp>
      <p:sp>
        <p:nvSpPr>
          <p:cNvPr id="252930" name="Rectangle 2"/>
          <p:cNvSpPr>
            <a:spLocks noGrp="1" noChangeArrowheads="1"/>
          </p:cNvSpPr>
          <p:nvPr>
            <p:ph type="title"/>
          </p:nvPr>
        </p:nvSpPr>
        <p:spPr/>
        <p:txBody>
          <a:bodyPr/>
          <a:lstStyle/>
          <a:p>
            <a:pPr eaLnBrk="1" hangingPunct="1">
              <a:defRPr/>
            </a:pPr>
            <a:r>
              <a:rPr lang="en-US" smtClean="0"/>
              <a:t>Coast Guard Boating Information</a:t>
            </a:r>
          </a:p>
        </p:txBody>
      </p:sp>
      <p:sp>
        <p:nvSpPr>
          <p:cNvPr id="252931" name="Rectangle 3"/>
          <p:cNvSpPr>
            <a:spLocks noGrp="1" noChangeArrowheads="1"/>
          </p:cNvSpPr>
          <p:nvPr>
            <p:ph type="body" idx="1"/>
          </p:nvPr>
        </p:nvSpPr>
        <p:spPr/>
        <p:txBody>
          <a:bodyPr/>
          <a:lstStyle/>
          <a:p>
            <a:pPr eaLnBrk="1" hangingPunct="1">
              <a:lnSpc>
                <a:spcPct val="90000"/>
              </a:lnSpc>
              <a:defRPr/>
            </a:pPr>
            <a:r>
              <a:rPr lang="en-US" sz="2500" b="1" smtClean="0"/>
              <a:t>CO Detector Update: </a:t>
            </a:r>
            <a:endParaRPr lang="en-US" sz="2500" smtClean="0"/>
          </a:p>
          <a:p>
            <a:pPr eaLnBrk="1" hangingPunct="1">
              <a:lnSpc>
                <a:spcPct val="90000"/>
              </a:lnSpc>
              <a:defRPr/>
            </a:pPr>
            <a:r>
              <a:rPr lang="en-US" sz="2500" smtClean="0"/>
              <a:t>The Coast Guard has conducted an investigation to determine what carbon monoxide (CO) detection devices are available to recreational boaters, such that, when installed and activated could reduce the risk of being exposed to high levels of CO -THAT SILENT KILLER. A variety of technologies is available for detecting the presence of CO on boats and should be considered by recreational boaters to reduce their risk of injury or death while boating. </a:t>
            </a:r>
          </a:p>
          <a:p>
            <a:pPr eaLnBrk="1" hangingPunct="1">
              <a:lnSpc>
                <a:spcPct val="90000"/>
              </a:lnSpc>
              <a:defRPr/>
            </a:pPr>
            <a:r>
              <a:rPr lang="en-US" sz="2500" smtClean="0"/>
              <a:t>(72 words) </a:t>
            </a:r>
          </a:p>
        </p:txBody>
      </p:sp>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A08F41BA-36CF-438F-9C4E-8C5C85095B9C}" type="slidenum">
              <a:rPr lang="en-US" sz="1200">
                <a:effectLst>
                  <a:outerShdw blurRad="38100" dist="38100" dir="2700000" algn="tl">
                    <a:srgbClr val="000000"/>
                  </a:outerShdw>
                </a:effectLst>
              </a:rPr>
              <a:pPr algn="r">
                <a:defRPr/>
              </a:pPr>
              <a:t>2</a:t>
            </a:fld>
            <a:endParaRPr lang="en-US" sz="1200">
              <a:effectLst>
                <a:outerShdw blurRad="38100" dist="38100" dir="2700000" algn="tl">
                  <a:srgbClr val="000000"/>
                </a:outerShdw>
              </a:effectLst>
            </a:endParaRPr>
          </a:p>
        </p:txBody>
      </p:sp>
      <p:sp>
        <p:nvSpPr>
          <p:cNvPr id="128002" name="Rectangle 2"/>
          <p:cNvSpPr>
            <a:spLocks noGrp="1" noChangeArrowheads="1"/>
          </p:cNvSpPr>
          <p:nvPr>
            <p:ph type="title"/>
          </p:nvPr>
        </p:nvSpPr>
        <p:spPr/>
        <p:txBody>
          <a:bodyPr/>
          <a:lstStyle/>
          <a:p>
            <a:pPr eaLnBrk="1" hangingPunct="1">
              <a:defRPr/>
            </a:pPr>
            <a:r>
              <a:rPr lang="en-US" smtClean="0"/>
              <a:t>Overview</a:t>
            </a:r>
          </a:p>
        </p:txBody>
      </p:sp>
      <p:sp>
        <p:nvSpPr>
          <p:cNvPr id="128003" name="Rectangle 3"/>
          <p:cNvSpPr>
            <a:spLocks noGrp="1" noChangeArrowheads="1"/>
          </p:cNvSpPr>
          <p:nvPr>
            <p:ph type="body" idx="1"/>
          </p:nvPr>
        </p:nvSpPr>
        <p:spPr/>
        <p:txBody>
          <a:bodyPr/>
          <a:lstStyle/>
          <a:p>
            <a:pPr eaLnBrk="1" hangingPunct="1">
              <a:defRPr/>
            </a:pPr>
            <a:r>
              <a:rPr lang="en-US" sz="3600" smtClean="0"/>
              <a:t>Definition of plain language</a:t>
            </a:r>
          </a:p>
          <a:p>
            <a:pPr eaLnBrk="1" hangingPunct="1">
              <a:defRPr/>
            </a:pPr>
            <a:r>
              <a:rPr lang="en-US" sz="3600" smtClean="0"/>
              <a:t>Plain language techniques</a:t>
            </a:r>
          </a:p>
          <a:p>
            <a:pPr eaLnBrk="1" hangingPunct="1">
              <a:defRPr/>
            </a:pPr>
            <a:r>
              <a:rPr lang="en-US" sz="3600" smtClean="0"/>
              <a:t>Examples</a:t>
            </a:r>
          </a:p>
          <a:p>
            <a:pPr eaLnBrk="1" hangingPunct="1">
              <a:defRPr/>
            </a:pPr>
            <a:r>
              <a:rPr lang="en-US" sz="3600" smtClean="0"/>
              <a:t>Next steps</a:t>
            </a:r>
          </a:p>
          <a:p>
            <a:pPr eaLnBrk="1" hangingPunct="1">
              <a:defRPr/>
            </a:pPr>
            <a:endParaRPr lang="en-US" sz="3600" smtClean="0"/>
          </a:p>
          <a:p>
            <a:pPr eaLnBrk="1" hangingPunct="1">
              <a:defRPr/>
            </a:pPr>
            <a:endParaRPr lang="en-US" smtClean="0"/>
          </a:p>
        </p:txBody>
      </p:sp>
      <p:pic>
        <p:nvPicPr>
          <p:cNvPr id="17412" name="Picture 6" descr="j0299125"/>
          <p:cNvPicPr>
            <a:picLocks noChangeAspect="1" noChangeArrowheads="1"/>
          </p:cNvPicPr>
          <p:nvPr/>
        </p:nvPicPr>
        <p:blipFill>
          <a:blip r:embed="rId3"/>
          <a:srcRect/>
          <a:stretch>
            <a:fillRect/>
          </a:stretch>
        </p:blipFill>
        <p:spPr bwMode="auto">
          <a:xfrm>
            <a:off x="5943600" y="2819400"/>
            <a:ext cx="1997075" cy="327660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A4E6F6E-4526-474C-ACB1-C46EB34F5498}" type="slidenum">
              <a:rPr lang="en-US" sz="1200">
                <a:effectLst>
                  <a:outerShdw blurRad="38100" dist="38100" dir="2700000" algn="tl">
                    <a:srgbClr val="000000"/>
                  </a:outerShdw>
                </a:effectLst>
              </a:rPr>
              <a:pPr algn="r">
                <a:defRPr/>
              </a:pPr>
              <a:t>20</a:t>
            </a:fld>
            <a:endParaRPr lang="en-US" sz="1200">
              <a:effectLst>
                <a:outerShdw blurRad="38100" dist="38100" dir="2700000" algn="tl">
                  <a:srgbClr val="000000"/>
                </a:outerShdw>
              </a:effectLst>
            </a:endParaRPr>
          </a:p>
        </p:txBody>
      </p:sp>
      <p:sp>
        <p:nvSpPr>
          <p:cNvPr id="253954" name="Rectangle 2"/>
          <p:cNvSpPr>
            <a:spLocks noGrp="1" noChangeArrowheads="1"/>
          </p:cNvSpPr>
          <p:nvPr>
            <p:ph type="title"/>
          </p:nvPr>
        </p:nvSpPr>
        <p:spPr/>
        <p:txBody>
          <a:bodyPr/>
          <a:lstStyle/>
          <a:p>
            <a:pPr eaLnBrk="1" hangingPunct="1">
              <a:defRPr/>
            </a:pPr>
            <a:r>
              <a:rPr lang="en-US" smtClean="0"/>
              <a:t>Coast Guard Boating Information</a:t>
            </a:r>
          </a:p>
        </p:txBody>
      </p:sp>
      <p:sp>
        <p:nvSpPr>
          <p:cNvPr id="253955" name="Rectangle 3"/>
          <p:cNvSpPr>
            <a:spLocks noGrp="1" noChangeArrowheads="1"/>
          </p:cNvSpPr>
          <p:nvPr>
            <p:ph type="body" idx="1"/>
          </p:nvPr>
        </p:nvSpPr>
        <p:spPr/>
        <p:txBody>
          <a:bodyPr/>
          <a:lstStyle/>
          <a:p>
            <a:pPr eaLnBrk="1" hangingPunct="1">
              <a:defRPr/>
            </a:pPr>
            <a:r>
              <a:rPr lang="en-US" smtClean="0"/>
              <a:t>Carbon monoxide is a silent killer.  The Coast Guard recommends that you use a carbon monoxide detection device on your boat to reduce the risk of being exposed to high levels of CO.  You may choose from a variety of devices. (39 words)</a:t>
            </a:r>
          </a:p>
        </p:txBody>
      </p:sp>
    </p:spTree>
  </p:cSld>
  <p:clrMapOvr>
    <a:masterClrMapping/>
  </p:clrMapOvr>
  <p:transition spd="med">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8CB7F7BB-09D2-4F16-BF26-1EE033902A16}" type="slidenum">
              <a:rPr lang="en-US" sz="1200">
                <a:effectLst>
                  <a:outerShdw blurRad="38100" dist="38100" dir="2700000" algn="tl">
                    <a:srgbClr val="000000"/>
                  </a:outerShdw>
                </a:effectLst>
              </a:rPr>
              <a:pPr algn="r">
                <a:defRPr/>
              </a:pPr>
              <a:t>21</a:t>
            </a:fld>
            <a:endParaRPr lang="en-US" sz="1200">
              <a:effectLst>
                <a:outerShdw blurRad="38100" dist="38100" dir="2700000" algn="tl">
                  <a:srgbClr val="000000"/>
                </a:outerShdw>
              </a:effectLst>
            </a:endParaRPr>
          </a:p>
        </p:txBody>
      </p:sp>
      <p:sp>
        <p:nvSpPr>
          <p:cNvPr id="116738" name="Rectangle 2"/>
          <p:cNvSpPr>
            <a:spLocks noGrp="1" noChangeArrowheads="1"/>
          </p:cNvSpPr>
          <p:nvPr>
            <p:ph type="title"/>
          </p:nvPr>
        </p:nvSpPr>
        <p:spPr/>
        <p:txBody>
          <a:bodyPr/>
          <a:lstStyle/>
          <a:p>
            <a:pPr eaLnBrk="1" hangingPunct="1">
              <a:defRPr/>
            </a:pPr>
            <a:r>
              <a:rPr lang="en-US" smtClean="0"/>
              <a:t>Organize to serve the reader</a:t>
            </a:r>
          </a:p>
        </p:txBody>
      </p:sp>
      <p:sp>
        <p:nvSpPr>
          <p:cNvPr id="116739" name="Rectangle 3"/>
          <p:cNvSpPr>
            <a:spLocks noGrp="1" noChangeArrowheads="1"/>
          </p:cNvSpPr>
          <p:nvPr>
            <p:ph type="body" idx="1"/>
          </p:nvPr>
        </p:nvSpPr>
        <p:spPr/>
        <p:txBody>
          <a:bodyPr/>
          <a:lstStyle/>
          <a:p>
            <a:pPr eaLnBrk="1" hangingPunct="1">
              <a:defRPr/>
            </a:pPr>
            <a:r>
              <a:rPr lang="en-US" sz="3600" smtClean="0"/>
              <a:t>Anticipate questions an informed reader is likely to ask</a:t>
            </a:r>
          </a:p>
          <a:p>
            <a:pPr eaLnBrk="1" hangingPunct="1">
              <a:defRPr/>
            </a:pPr>
            <a:r>
              <a:rPr lang="en-US" sz="3600" smtClean="0"/>
              <a:t>Organize writing to answer questions in the order the reader will ask them</a:t>
            </a:r>
          </a:p>
        </p:txBody>
      </p:sp>
      <p:graphicFrame>
        <p:nvGraphicFramePr>
          <p:cNvPr id="4098" name="Object 6"/>
          <p:cNvGraphicFramePr>
            <a:graphicFrameLocks noChangeAspect="1"/>
          </p:cNvGraphicFramePr>
          <p:nvPr/>
        </p:nvGraphicFramePr>
        <p:xfrm>
          <a:off x="4953000" y="4386263"/>
          <a:ext cx="3016250" cy="1930400"/>
        </p:xfrm>
        <a:graphic>
          <a:graphicData uri="http://schemas.openxmlformats.org/presentationml/2006/ole">
            <p:oleObj spid="_x0000_s4098" name="Clip" r:id="rId4" imgW="4539600" imgH="349704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1C58B43D-ED18-4B93-B485-21C953EE1E4E}" type="slidenum">
              <a:rPr lang="en-US" sz="1200">
                <a:effectLst>
                  <a:outerShdw blurRad="38100" dist="38100" dir="2700000" algn="tl">
                    <a:srgbClr val="000000"/>
                  </a:outerShdw>
                </a:effectLst>
              </a:rPr>
              <a:pPr algn="r">
                <a:defRPr/>
              </a:pPr>
              <a:t>22</a:t>
            </a:fld>
            <a:endParaRPr lang="en-US" sz="1200">
              <a:effectLst>
                <a:outerShdw blurRad="38100" dist="38100" dir="2700000" algn="tl">
                  <a:srgbClr val="000000"/>
                </a:outerShdw>
              </a:effectLst>
            </a:endParaRPr>
          </a:p>
        </p:txBody>
      </p:sp>
      <p:sp>
        <p:nvSpPr>
          <p:cNvPr id="10242" name="Rectangle 2"/>
          <p:cNvSpPr>
            <a:spLocks noGrp="1" noChangeArrowheads="1"/>
          </p:cNvSpPr>
          <p:nvPr>
            <p:ph type="title"/>
          </p:nvPr>
        </p:nvSpPr>
        <p:spPr/>
        <p:txBody>
          <a:bodyPr/>
          <a:lstStyle/>
          <a:p>
            <a:pPr eaLnBrk="1" hangingPunct="1">
              <a:defRPr/>
            </a:pPr>
            <a:r>
              <a:rPr lang="en-US" smtClean="0"/>
              <a:t>Use headings</a:t>
            </a:r>
          </a:p>
        </p:txBody>
      </p:sp>
      <p:sp>
        <p:nvSpPr>
          <p:cNvPr id="10243" name="Rectangle 3"/>
          <p:cNvSpPr>
            <a:spLocks noGrp="1" noChangeArrowheads="1"/>
          </p:cNvSpPr>
          <p:nvPr>
            <p:ph type="body" idx="1"/>
          </p:nvPr>
        </p:nvSpPr>
        <p:spPr>
          <a:xfrm>
            <a:off x="457200" y="1600200"/>
            <a:ext cx="6697663" cy="3105150"/>
          </a:xfrm>
        </p:spPr>
        <p:txBody>
          <a:bodyPr/>
          <a:lstStyle/>
          <a:p>
            <a:pPr eaLnBrk="1" hangingPunct="1">
              <a:defRPr/>
            </a:pPr>
            <a:r>
              <a:rPr lang="en-US" sz="3500" smtClean="0"/>
              <a:t>Allow the reader to quickly find relevant information</a:t>
            </a:r>
          </a:p>
          <a:p>
            <a:pPr eaLnBrk="1" hangingPunct="1">
              <a:defRPr/>
            </a:pPr>
            <a:r>
              <a:rPr lang="en-US" sz="3500" smtClean="0"/>
              <a:t>Break up the information</a:t>
            </a:r>
          </a:p>
          <a:p>
            <a:pPr eaLnBrk="1" hangingPunct="1">
              <a:defRPr/>
            </a:pPr>
            <a:r>
              <a:rPr lang="en-US" sz="3500" smtClean="0"/>
              <a:t>Increase blank space on the page</a:t>
            </a:r>
          </a:p>
          <a:p>
            <a:pPr eaLnBrk="1" hangingPunct="1">
              <a:defRPr/>
            </a:pPr>
            <a:r>
              <a:rPr lang="en-US" sz="3500" smtClean="0"/>
              <a:t>Informative headings help the reader navigate the document</a:t>
            </a:r>
          </a:p>
        </p:txBody>
      </p:sp>
      <p:graphicFrame>
        <p:nvGraphicFramePr>
          <p:cNvPr id="5122" name="Object 1024"/>
          <p:cNvGraphicFramePr>
            <a:graphicFrameLocks noChangeAspect="1"/>
          </p:cNvGraphicFramePr>
          <p:nvPr/>
        </p:nvGraphicFramePr>
        <p:xfrm>
          <a:off x="7038975" y="2514600"/>
          <a:ext cx="2105025" cy="3810000"/>
        </p:xfrm>
        <a:graphic>
          <a:graphicData uri="http://schemas.openxmlformats.org/presentationml/2006/ole">
            <p:oleObj spid="_x0000_s5122" name="Clip" r:id="rId4" imgW="3247200" imgH="5878800" progId="">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003F9AAD-B4C5-4620-A4C5-5D9FEED1C524}" type="slidenum">
              <a:rPr lang="en-US" sz="1200">
                <a:effectLst>
                  <a:outerShdw blurRad="38100" dist="38100" dir="2700000" algn="tl">
                    <a:srgbClr val="000000"/>
                  </a:outerShdw>
                </a:effectLst>
              </a:rPr>
              <a:pPr algn="r">
                <a:defRPr/>
              </a:pPr>
              <a:t>23</a:t>
            </a:fld>
            <a:endParaRPr lang="en-US" sz="1200">
              <a:effectLst>
                <a:outerShdw blurRad="38100" dist="38100" dir="2700000" algn="tl">
                  <a:srgbClr val="000000"/>
                </a:outerShdw>
              </a:effectLst>
            </a:endParaRPr>
          </a:p>
        </p:txBody>
      </p:sp>
      <p:sp>
        <p:nvSpPr>
          <p:cNvPr id="95234" name="Rectangle 2050"/>
          <p:cNvSpPr>
            <a:spLocks noGrp="1" noChangeArrowheads="1"/>
          </p:cNvSpPr>
          <p:nvPr>
            <p:ph type="title"/>
          </p:nvPr>
        </p:nvSpPr>
        <p:spPr/>
        <p:txBody>
          <a:bodyPr/>
          <a:lstStyle/>
          <a:p>
            <a:pPr eaLnBrk="1" hangingPunct="1">
              <a:defRPr/>
            </a:pPr>
            <a:r>
              <a:rPr lang="en-US" smtClean="0"/>
              <a:t>Try question headings</a:t>
            </a:r>
          </a:p>
        </p:txBody>
      </p:sp>
      <p:sp>
        <p:nvSpPr>
          <p:cNvPr id="95235" name="Rectangle 2051"/>
          <p:cNvSpPr>
            <a:spLocks noGrp="1" noChangeArrowheads="1"/>
          </p:cNvSpPr>
          <p:nvPr>
            <p:ph type="body" idx="1"/>
          </p:nvPr>
        </p:nvSpPr>
        <p:spPr>
          <a:xfrm>
            <a:off x="457200" y="1600200"/>
            <a:ext cx="8229600" cy="3019425"/>
          </a:xfrm>
        </p:spPr>
        <p:txBody>
          <a:bodyPr/>
          <a:lstStyle/>
          <a:p>
            <a:pPr eaLnBrk="1" hangingPunct="1">
              <a:defRPr/>
            </a:pPr>
            <a:r>
              <a:rPr lang="en-US" sz="3600" smtClean="0"/>
              <a:t>Readers have questions in mind</a:t>
            </a:r>
          </a:p>
          <a:p>
            <a:pPr eaLnBrk="1" hangingPunct="1">
              <a:defRPr/>
            </a:pPr>
            <a:r>
              <a:rPr lang="en-US" sz="3600" smtClean="0"/>
              <a:t>Questions help readers relate to the information</a:t>
            </a:r>
          </a:p>
          <a:p>
            <a:pPr eaLnBrk="1" hangingPunct="1">
              <a:defRPr/>
            </a:pPr>
            <a:r>
              <a:rPr lang="en-US" sz="3600" smtClean="0"/>
              <a:t>Questions help you organize the information</a:t>
            </a:r>
            <a:endParaRPr lang="en-US" smtClean="0"/>
          </a:p>
        </p:txBody>
      </p:sp>
      <p:graphicFrame>
        <p:nvGraphicFramePr>
          <p:cNvPr id="6146" name="Object 2052"/>
          <p:cNvGraphicFramePr>
            <a:graphicFrameLocks noChangeAspect="1"/>
          </p:cNvGraphicFramePr>
          <p:nvPr/>
        </p:nvGraphicFramePr>
        <p:xfrm>
          <a:off x="7162800" y="4572000"/>
          <a:ext cx="1323975" cy="1938338"/>
        </p:xfrm>
        <a:graphic>
          <a:graphicData uri="http://schemas.openxmlformats.org/presentationml/2006/ole">
            <p:oleObj spid="_x0000_s6146" name="Clip" r:id="rId4" imgW="1857600" imgH="399564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2812347C-0080-4A60-A239-67138AD3BCD5}" type="slidenum">
              <a:rPr lang="en-US" sz="1200">
                <a:effectLst>
                  <a:outerShdw blurRad="38100" dist="38100" dir="2700000" algn="tl">
                    <a:srgbClr val="000000"/>
                  </a:outerShdw>
                </a:effectLst>
              </a:rPr>
              <a:pPr algn="r">
                <a:defRPr/>
              </a:pPr>
              <a:t>24</a:t>
            </a:fld>
            <a:endParaRPr lang="en-US" sz="1200">
              <a:effectLst>
                <a:outerShdw blurRad="38100" dist="38100" dir="2700000" algn="tl">
                  <a:srgbClr val="000000"/>
                </a:outerShdw>
              </a:effectLst>
            </a:endParaRPr>
          </a:p>
        </p:txBody>
      </p:sp>
      <p:sp>
        <p:nvSpPr>
          <p:cNvPr id="68610" name="Rectangle 5"/>
          <p:cNvSpPr>
            <a:spLocks noChangeArrowheads="1"/>
          </p:cNvSpPr>
          <p:nvPr/>
        </p:nvSpPr>
        <p:spPr bwMode="auto">
          <a:xfrm>
            <a:off x="914400" y="304800"/>
            <a:ext cx="7086600" cy="5041900"/>
          </a:xfrm>
          <a:prstGeom prst="rect">
            <a:avLst/>
          </a:prstGeom>
          <a:noFill/>
          <a:ln w="9525">
            <a:noFill/>
            <a:miter lim="800000"/>
            <a:headEnd/>
            <a:tailEnd/>
          </a:ln>
        </p:spPr>
        <p:txBody>
          <a:bodyPr>
            <a:spAutoFit/>
          </a:bodyPr>
          <a:lstStyle/>
          <a:p>
            <a:pPr eaLnBrk="0" hangingPunct="0">
              <a:spcBef>
                <a:spcPct val="50000"/>
              </a:spcBef>
            </a:pPr>
            <a:endParaRPr lang="en-US"/>
          </a:p>
          <a:p>
            <a:pPr eaLnBrk="0" hangingPunct="0">
              <a:spcBef>
                <a:spcPct val="50000"/>
              </a:spcBef>
            </a:pPr>
            <a:endParaRPr lang="en-US"/>
          </a:p>
          <a:p>
            <a:pPr eaLnBrk="0" hangingPunct="0">
              <a:spcBef>
                <a:spcPct val="50000"/>
              </a:spcBef>
            </a:pPr>
            <a:r>
              <a:rPr lang="en-US"/>
              <a:t>You may apply for an extension of stay in the United States if:</a:t>
            </a:r>
          </a:p>
          <a:p>
            <a:pPr eaLnBrk="0" hangingPunct="0">
              <a:spcBef>
                <a:spcPct val="50000"/>
              </a:spcBef>
            </a:pPr>
            <a:r>
              <a:rPr lang="en-US"/>
              <a:t>• You were lawfully admitted into the United States as a</a:t>
            </a:r>
          </a:p>
          <a:p>
            <a:pPr eaLnBrk="0" hangingPunct="0">
              <a:spcBef>
                <a:spcPct val="50000"/>
              </a:spcBef>
            </a:pPr>
            <a:r>
              <a:rPr lang="en-US"/>
              <a:t>nonimmigrant;</a:t>
            </a:r>
          </a:p>
          <a:p>
            <a:pPr eaLnBrk="0" hangingPunct="0">
              <a:spcBef>
                <a:spcPct val="50000"/>
              </a:spcBef>
            </a:pPr>
            <a:r>
              <a:rPr lang="en-US"/>
              <a:t>• You have not committed any act that makes you ineligible to</a:t>
            </a:r>
          </a:p>
          <a:p>
            <a:pPr eaLnBrk="0" hangingPunct="0">
              <a:spcBef>
                <a:spcPct val="50000"/>
              </a:spcBef>
            </a:pPr>
            <a:r>
              <a:rPr lang="en-US"/>
              <a:t>receive an immigration benefit;</a:t>
            </a:r>
          </a:p>
          <a:p>
            <a:pPr eaLnBrk="0" hangingPunct="0">
              <a:spcBef>
                <a:spcPct val="50000"/>
              </a:spcBef>
            </a:pPr>
            <a:r>
              <a:rPr lang="en-US"/>
              <a:t>• There is no other factor that requires you to depart the United States prior to extending status (for example, a USCIS officer may determine that you should obtain a new visa prior extending your status); and</a:t>
            </a:r>
          </a:p>
          <a:p>
            <a:pPr eaLnBrk="0" hangingPunct="0">
              <a:spcBef>
                <a:spcPct val="50000"/>
              </a:spcBef>
            </a:pPr>
            <a:r>
              <a:rPr lang="en-US"/>
              <a:t>• You submit an application for an extension of stay before the expiration date on your Form I-94. (There are certain very limited circumstances under which USCIS will excuse a late submission.)</a:t>
            </a:r>
          </a:p>
        </p:txBody>
      </p:sp>
      <p:sp>
        <p:nvSpPr>
          <p:cNvPr id="68611" name="Rectangle 6"/>
          <p:cNvSpPr>
            <a:spLocks noChangeArrowheads="1"/>
          </p:cNvSpPr>
          <p:nvPr/>
        </p:nvSpPr>
        <p:spPr bwMode="auto">
          <a:xfrm>
            <a:off x="990600" y="304800"/>
            <a:ext cx="6248400" cy="685800"/>
          </a:xfrm>
          <a:prstGeom prst="rect">
            <a:avLst/>
          </a:prstGeom>
          <a:solidFill>
            <a:schemeClr val="accent1"/>
          </a:solidFill>
          <a:ln w="9525">
            <a:solidFill>
              <a:schemeClr val="tx1"/>
            </a:solidFill>
            <a:miter lim="800000"/>
            <a:headEnd/>
            <a:tailEnd/>
          </a:ln>
        </p:spPr>
        <p:txBody>
          <a:bodyPr wrap="none" anchor="ctr"/>
          <a:lstStyle/>
          <a:p>
            <a:pPr eaLnBrk="0" hangingPunct="0"/>
            <a:endParaRPr lang="en-US" sz="2000">
              <a:solidFill>
                <a:srgbClr val="FFFF00"/>
              </a:solidFill>
            </a:endParaRPr>
          </a:p>
          <a:p>
            <a:pPr eaLnBrk="0" hangingPunct="0"/>
            <a:r>
              <a:rPr lang="en-US" sz="2000">
                <a:solidFill>
                  <a:srgbClr val="FFFF00"/>
                </a:solidFill>
              </a:rPr>
              <a:t>How do I know if I am eligible to extend my stay in the</a:t>
            </a:r>
          </a:p>
          <a:p>
            <a:pPr eaLnBrk="0" hangingPunct="0"/>
            <a:r>
              <a:rPr lang="en-US" sz="2000">
                <a:solidFill>
                  <a:srgbClr val="FFFF00"/>
                </a:solidFill>
              </a:rPr>
              <a:t>United States?</a:t>
            </a:r>
          </a:p>
          <a:p>
            <a:pPr eaLnBrk="0" hangingPunct="0"/>
            <a:endParaRPr lang="en-US" sz="2000"/>
          </a:p>
        </p:txBody>
      </p:sp>
    </p:spTree>
  </p:cSld>
  <p:clrMapOvr>
    <a:masterClrMapping/>
  </p:clrMapOvr>
  <p:transition spd="med">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E760218-5D26-4174-8441-30FEED5CE3F0}" type="slidenum">
              <a:rPr lang="en-US" sz="1200">
                <a:effectLst>
                  <a:outerShdw blurRad="38100" dist="38100" dir="2700000" algn="tl">
                    <a:srgbClr val="000000"/>
                  </a:outerShdw>
                </a:effectLst>
              </a:rPr>
              <a:pPr algn="r">
                <a:defRPr/>
              </a:pPr>
              <a:t>25</a:t>
            </a:fld>
            <a:endParaRPr lang="en-US" sz="1200">
              <a:effectLst>
                <a:outerShdw blurRad="38100" dist="38100" dir="2700000" algn="tl">
                  <a:srgbClr val="000000"/>
                </a:outerShdw>
              </a:effectLst>
            </a:endParaRPr>
          </a:p>
        </p:txBody>
      </p:sp>
      <p:pic>
        <p:nvPicPr>
          <p:cNvPr id="70658" name="Picture 4"/>
          <p:cNvPicPr>
            <a:picLocks noChangeAspect="1" noChangeArrowheads="1"/>
          </p:cNvPicPr>
          <p:nvPr/>
        </p:nvPicPr>
        <p:blipFill>
          <a:blip r:embed="rId3"/>
          <a:srcRect/>
          <a:stretch>
            <a:fillRect/>
          </a:stretch>
        </p:blipFill>
        <p:spPr bwMode="auto">
          <a:xfrm>
            <a:off x="228600" y="457200"/>
            <a:ext cx="8763000" cy="5476875"/>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6EBB1ED4-44E0-4BFA-B42C-BB62961B48FC}" type="slidenum">
              <a:rPr lang="en-US" sz="1200">
                <a:effectLst>
                  <a:outerShdw blurRad="38100" dist="38100" dir="2700000" algn="tl">
                    <a:srgbClr val="000000"/>
                  </a:outerShdw>
                </a:effectLst>
              </a:rPr>
              <a:pPr algn="r">
                <a:defRPr/>
              </a:pPr>
              <a:t>26</a:t>
            </a:fld>
            <a:endParaRPr lang="en-US" sz="1200">
              <a:effectLst>
                <a:outerShdw blurRad="38100" dist="38100" dir="2700000" algn="tl">
                  <a:srgbClr val="000000"/>
                </a:outerShdw>
              </a:effectLst>
            </a:endParaRPr>
          </a:p>
        </p:txBody>
      </p:sp>
      <p:sp>
        <p:nvSpPr>
          <p:cNvPr id="72706" name="Rectangle 2"/>
          <p:cNvSpPr>
            <a:spLocks noGrp="1" noChangeArrowheads="1"/>
          </p:cNvSpPr>
          <p:nvPr>
            <p:ph type="title"/>
          </p:nvPr>
        </p:nvSpPr>
        <p:spPr/>
        <p:txBody>
          <a:bodyPr/>
          <a:lstStyle/>
          <a:p>
            <a:pPr eaLnBrk="1" hangingPunct="1"/>
            <a:r>
              <a:rPr lang="en-US" smtClean="0">
                <a:effectLst/>
              </a:rPr>
              <a:t>Plain Language and the Web</a:t>
            </a:r>
          </a:p>
        </p:txBody>
      </p:sp>
      <p:sp>
        <p:nvSpPr>
          <p:cNvPr id="237571" name="Rectangle 3"/>
          <p:cNvSpPr>
            <a:spLocks noGrp="1" noChangeArrowheads="1"/>
          </p:cNvSpPr>
          <p:nvPr>
            <p:ph type="body" idx="1"/>
          </p:nvPr>
        </p:nvSpPr>
        <p:spPr/>
        <p:txBody>
          <a:bodyPr/>
          <a:lstStyle/>
          <a:p>
            <a:pPr eaLnBrk="1" hangingPunct="1">
              <a:defRPr/>
            </a:pPr>
            <a:r>
              <a:rPr lang="en-US" smtClean="0"/>
              <a:t>Web users scan – they don’t read. Many web pages are too dense.</a:t>
            </a:r>
          </a:p>
          <a:p>
            <a:pPr eaLnBrk="1" hangingPunct="1">
              <a:defRPr/>
            </a:pPr>
            <a:r>
              <a:rPr lang="en-US" smtClean="0"/>
              <a:t>Plain language helps keep web content as short and as readable as possible.</a:t>
            </a:r>
          </a:p>
          <a:p>
            <a:pPr eaLnBrk="1" hangingPunct="1">
              <a:defRPr/>
            </a:pPr>
            <a:r>
              <a:rPr lang="en-US" smtClean="0"/>
              <a:t>Avoid bloat! Less is more!</a:t>
            </a:r>
          </a:p>
        </p:txBody>
      </p:sp>
    </p:spTree>
  </p:cSld>
  <p:clrMapOvr>
    <a:masterClrMapping/>
  </p:clrMapOvr>
  <p:transition spd="med">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smtClean="0">
                <a:effectLst/>
              </a:rPr>
              <a:t>Web Writing</a:t>
            </a:r>
          </a:p>
        </p:txBody>
      </p:sp>
      <p:sp>
        <p:nvSpPr>
          <p:cNvPr id="74754" name="Text Box 4"/>
          <p:cNvSpPr>
            <a:spLocks noGrp="1" noChangeArrowheads="1"/>
          </p:cNvSpPr>
          <p:nvPr>
            <p:ph type="body" idx="1"/>
          </p:nvPr>
        </p:nvSpPr>
        <p:spPr>
          <a:xfrm>
            <a:off x="457200" y="1600200"/>
            <a:ext cx="4343400" cy="4530725"/>
          </a:xfrm>
        </p:spPr>
        <p:txBody>
          <a:bodyPr/>
          <a:lstStyle/>
          <a:p>
            <a:pPr>
              <a:lnSpc>
                <a:spcPct val="90000"/>
              </a:lnSpc>
            </a:pPr>
            <a:r>
              <a:rPr lang="en-US" sz="2800" smtClean="0">
                <a:effectLst/>
              </a:rPr>
              <a:t>People read 25% slower on the Web</a:t>
            </a:r>
          </a:p>
          <a:p>
            <a:pPr>
              <a:lnSpc>
                <a:spcPct val="90000"/>
              </a:lnSpc>
            </a:pPr>
            <a:r>
              <a:rPr lang="en-US" sz="2800" smtClean="0">
                <a:effectLst/>
              </a:rPr>
              <a:t>Cut out 50% of your text</a:t>
            </a:r>
          </a:p>
          <a:p>
            <a:pPr>
              <a:lnSpc>
                <a:spcPct val="90000"/>
              </a:lnSpc>
            </a:pPr>
            <a:r>
              <a:rPr lang="en-US" sz="2800" smtClean="0">
                <a:effectLst/>
              </a:rPr>
              <a:t>Online readers focus on headings and bulleted list information </a:t>
            </a:r>
          </a:p>
          <a:p>
            <a:pPr>
              <a:lnSpc>
                <a:spcPct val="90000"/>
              </a:lnSpc>
              <a:buFont typeface="Wingdings" pitchFamily="2" charset="2"/>
              <a:buNone/>
            </a:pPr>
            <a:r>
              <a:rPr lang="en-US" sz="2800" smtClean="0">
                <a:effectLst/>
              </a:rPr>
              <a:t> </a:t>
            </a:r>
          </a:p>
          <a:p>
            <a:pPr>
              <a:lnSpc>
                <a:spcPct val="90000"/>
              </a:lnSpc>
              <a:buFont typeface="Wingdings" pitchFamily="2" charset="2"/>
              <a:buNone/>
            </a:pPr>
            <a:r>
              <a:rPr lang="en-US" sz="2800" smtClean="0">
                <a:effectLst/>
              </a:rPr>
              <a:t>	</a:t>
            </a:r>
            <a:r>
              <a:rPr lang="en-US" sz="1800" smtClean="0">
                <a:effectLst/>
              </a:rPr>
              <a:t>Image from Nielson Norman Group usability eye tracking test (2006)</a:t>
            </a:r>
          </a:p>
          <a:p>
            <a:pPr>
              <a:lnSpc>
                <a:spcPct val="90000"/>
              </a:lnSpc>
              <a:buFont typeface="Wingdings" pitchFamily="2" charset="2"/>
              <a:buNone/>
            </a:pPr>
            <a:endParaRPr lang="en-US" sz="1800" smtClean="0">
              <a:effectLst/>
            </a:endParaRPr>
          </a:p>
          <a:p>
            <a:pPr>
              <a:lnSpc>
                <a:spcPct val="90000"/>
              </a:lnSpc>
              <a:spcBef>
                <a:spcPct val="50000"/>
              </a:spcBef>
              <a:buClrTx/>
              <a:buSzTx/>
              <a:buFont typeface="Wingdings" pitchFamily="2" charset="2"/>
              <a:buChar char="v"/>
            </a:pPr>
            <a:endParaRPr lang="en-US" sz="1800" smtClean="0">
              <a:effectLst/>
              <a:latin typeface="Times New Roman" pitchFamily="18" charset="0"/>
            </a:endParaRPr>
          </a:p>
        </p:txBody>
      </p:sp>
      <p:pic>
        <p:nvPicPr>
          <p:cNvPr id="74755" name="Picture 5" descr="Eye tracking heatmap of a shopping cart"/>
          <p:cNvPicPr>
            <a:picLocks noChangeAspect="1" noChangeArrowheads="1"/>
          </p:cNvPicPr>
          <p:nvPr/>
        </p:nvPicPr>
        <p:blipFill>
          <a:blip r:embed="rId3"/>
          <a:srcRect/>
          <a:stretch>
            <a:fillRect/>
          </a:stretch>
        </p:blipFill>
        <p:spPr bwMode="auto">
          <a:xfrm>
            <a:off x="5105400" y="1524000"/>
            <a:ext cx="3479800" cy="4940300"/>
          </a:xfrm>
          <a:prstGeom prst="rect">
            <a:avLst/>
          </a:prstGeom>
          <a:noFill/>
          <a:ln w="9525">
            <a:noFill/>
            <a:miter lim="800000"/>
            <a:headEnd/>
            <a:tailEnd/>
          </a:ln>
        </p:spPr>
      </p:pic>
      <p:sp>
        <p:nvSpPr>
          <p:cNvPr id="74757" name="Rectangle 5"/>
          <p:cNvSpPr>
            <a:spLocks noChangeArrowheads="1"/>
          </p:cNvSpPr>
          <p:nvPr/>
        </p:nvSpPr>
        <p:spPr bwMode="auto">
          <a:xfrm>
            <a:off x="8610600" y="6400800"/>
            <a:ext cx="268288" cy="274638"/>
          </a:xfrm>
          <a:prstGeom prst="rect">
            <a:avLst/>
          </a:prstGeom>
          <a:noFill/>
          <a:ln w="9525">
            <a:noFill/>
            <a:miter lim="800000"/>
            <a:headEnd/>
            <a:tailEnd/>
          </a:ln>
          <a:effectLst/>
        </p:spPr>
        <p:txBody>
          <a:bodyPr wrap="none">
            <a:spAutoFit/>
          </a:bodyPr>
          <a:lstStyle/>
          <a:p>
            <a:pPr eaLnBrk="0" hangingPunct="0"/>
            <a:fld id="{91A86F4A-23FC-4E46-9B18-CD3350968767}" type="slidenum">
              <a:rPr lang="en-US" sz="1200">
                <a:effectLst>
                  <a:outerShdw blurRad="38100" dist="38100" dir="2700000" algn="tl">
                    <a:srgbClr val="000000"/>
                  </a:outerShdw>
                </a:effectLst>
              </a:rPr>
              <a:pPr eaLnBrk="0" hangingPunct="0"/>
              <a:t>27</a:t>
            </a:fld>
            <a:endParaRPr lang="en-US" sz="1200">
              <a:effectLst>
                <a:outerShdw blurRad="38100" dist="38100" dir="2700000" algn="tl">
                  <a:srgbClr val="000000"/>
                </a:outerShdw>
              </a:effectLst>
            </a:endParaRPr>
          </a:p>
        </p:txBody>
      </p:sp>
    </p:spTree>
  </p:cSld>
  <p:clrMapOvr>
    <a:masterClrMapping/>
  </p:clrMapOvr>
  <p:transition spd="med">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92AB9EEC-72D9-47E7-ABBC-725E1582BF3E}" type="slidenum">
              <a:rPr lang="en-US" sz="1200">
                <a:effectLst>
                  <a:outerShdw blurRad="38100" dist="38100" dir="2700000" algn="tl">
                    <a:srgbClr val="000000"/>
                  </a:outerShdw>
                </a:effectLst>
              </a:rPr>
              <a:pPr algn="r">
                <a:defRPr/>
              </a:pPr>
              <a:t>28</a:t>
            </a:fld>
            <a:endParaRPr lang="en-US" sz="1200">
              <a:effectLst>
                <a:outerShdw blurRad="38100" dist="38100" dir="2700000" algn="tl">
                  <a:srgbClr val="000000"/>
                </a:outerShdw>
              </a:effectLst>
            </a:endParaRPr>
          </a:p>
        </p:txBody>
      </p:sp>
      <p:sp>
        <p:nvSpPr>
          <p:cNvPr id="242690" name="Rectangle 2"/>
          <p:cNvSpPr>
            <a:spLocks noGrp="1" noChangeArrowheads="1"/>
          </p:cNvSpPr>
          <p:nvPr>
            <p:ph type="title"/>
          </p:nvPr>
        </p:nvSpPr>
        <p:spPr/>
        <p:txBody>
          <a:bodyPr/>
          <a:lstStyle/>
          <a:p>
            <a:pPr eaLnBrk="1" hangingPunct="1">
              <a:defRPr/>
            </a:pPr>
            <a:r>
              <a:rPr lang="en-US" smtClean="0"/>
              <a:t>Keep things short</a:t>
            </a:r>
          </a:p>
        </p:txBody>
      </p:sp>
      <p:sp>
        <p:nvSpPr>
          <p:cNvPr id="242691" name="Rectangle 3"/>
          <p:cNvSpPr>
            <a:spLocks noGrp="1" noChangeArrowheads="1"/>
          </p:cNvSpPr>
          <p:nvPr>
            <p:ph type="body" idx="1"/>
          </p:nvPr>
        </p:nvSpPr>
        <p:spPr/>
        <p:txBody>
          <a:bodyPr/>
          <a:lstStyle/>
          <a:p>
            <a:pPr eaLnBrk="1" hangingPunct="1">
              <a:buFont typeface="Wingdings" pitchFamily="2" charset="2"/>
              <a:buNone/>
              <a:defRPr/>
            </a:pPr>
            <a:r>
              <a:rPr lang="en-US" sz="3600" smtClean="0"/>
              <a:t>No one wants to read material like the next slide.</a:t>
            </a:r>
          </a:p>
        </p:txBody>
      </p:sp>
    </p:spTree>
  </p:cSld>
  <p:clrMapOvr>
    <a:masterClrMapping/>
  </p:clrMapOvr>
  <p:transition spd="med">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3543F06F-4CE6-4B57-81A9-8504D9824DE6}" type="slidenum">
              <a:rPr lang="en-US" sz="1200">
                <a:effectLst>
                  <a:outerShdw blurRad="38100" dist="38100" dir="2700000" algn="tl">
                    <a:srgbClr val="000000"/>
                  </a:outerShdw>
                </a:effectLst>
              </a:rPr>
              <a:pPr algn="r">
                <a:defRPr/>
              </a:pPr>
              <a:t>29</a:t>
            </a:fld>
            <a:endParaRPr lang="en-US" sz="1200">
              <a:effectLst>
                <a:outerShdw blurRad="38100" dist="38100" dir="2700000" algn="tl">
                  <a:srgbClr val="000000"/>
                </a:outerShdw>
              </a:effectLst>
            </a:endParaRPr>
          </a:p>
        </p:txBody>
      </p:sp>
      <p:sp>
        <p:nvSpPr>
          <p:cNvPr id="308226" name="Rectangle 2"/>
          <p:cNvSpPr>
            <a:spLocks noGrp="1" noChangeArrowheads="1"/>
          </p:cNvSpPr>
          <p:nvPr>
            <p:ph type="title"/>
          </p:nvPr>
        </p:nvSpPr>
        <p:spPr/>
        <p:txBody>
          <a:bodyPr/>
          <a:lstStyle/>
          <a:p>
            <a:pPr eaLnBrk="1" hangingPunct="1">
              <a:defRPr/>
            </a:pPr>
            <a:r>
              <a:rPr lang="en-US" sz="4000" smtClean="0"/>
              <a:t>Executive Order 12988</a:t>
            </a:r>
          </a:p>
        </p:txBody>
      </p:sp>
      <p:sp>
        <p:nvSpPr>
          <p:cNvPr id="30822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1800" smtClean="0">
                <a:latin typeface="Times New Roman" pitchFamily="18" charset="0"/>
              </a:rPr>
              <a:t>	With respect to the review of existing regulations and the  promulgation of new regulations, section 3(a) of Executive Order 12988</a:t>
            </a:r>
            <a:r>
              <a:rPr lang="en-US" sz="1800" b="1" smtClean="0">
                <a:latin typeface="Times New Roman" pitchFamily="18" charset="0"/>
              </a:rPr>
              <a:t>,</a:t>
            </a:r>
            <a:r>
              <a:rPr lang="en-US" sz="1800" smtClean="0">
                <a:latin typeface="Times New Roman" pitchFamily="18" charset="0"/>
              </a:rPr>
              <a:t> “Civil Justice Reform,” 61 FR 4729 (February 7, 1996), imposes on Executive agencies the general duty to adhere to the following requirements:  (1) Eliminate drafting errors and ambiguity; (2) write regulations to minimize litigation; and (3) provide a clear legal standard for affected conduct rather than a general standard and promote simplification and burden reduction.  With regard to the review required by section 3(a), section 3(b) of Executive Order 12988 specifically requires that Executive agencies make every reasonable effort to ensure that the regulation:  (1) Clearly specifies the preemptive effect, if any; (2) clearly specifies any effect on existing Federal law or regulation; (3) provides a clear legal standard for affected conduct while promoting simplification and burden reduction; (4) specifies the retroactive effect, if any; (5) adequately defines key terms; and (6) addresses other important issues affecting clarity and general draftsmanship under any guidelines issued by the Attorney General.  Section 3(c) of Executive Order 12988 requires Executive agencies to review regulations in light of applicable standards in section 3(a) and section 3(b) to determine whether they are met or it is unreasonable to meet one or more of them.  DHS has completed the required review and determined that, to the extent permitted by law, this final rule meets the relevant standards of Executive Order 12988.</a:t>
            </a:r>
            <a:r>
              <a:rPr lang="en-US" sz="1800" b="1" smtClean="0">
                <a:latin typeface="Times New Roman" pitchFamily="18" charset="0"/>
              </a:rPr>
              <a:t> </a:t>
            </a:r>
          </a:p>
          <a:p>
            <a:pPr eaLnBrk="1" hangingPunct="1">
              <a:lnSpc>
                <a:spcPct val="80000"/>
              </a:lnSpc>
              <a:defRPr/>
            </a:pPr>
            <a:endParaRPr lang="en-US" sz="2000" smtClean="0"/>
          </a:p>
        </p:txBody>
      </p:sp>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A3915082-A9B3-4167-8ACC-E8E4A5286051}" type="slidenum">
              <a:rPr lang="en-US" sz="1200">
                <a:effectLst>
                  <a:outerShdw blurRad="38100" dist="38100" dir="2700000" algn="tl">
                    <a:srgbClr val="000000"/>
                  </a:outerShdw>
                </a:effectLst>
              </a:rPr>
              <a:pPr algn="r">
                <a:defRPr/>
              </a:pPr>
              <a:t>3</a:t>
            </a:fld>
            <a:endParaRPr lang="en-US" sz="1200">
              <a:effectLst>
                <a:outerShdw blurRad="38100" dist="38100" dir="2700000" algn="tl">
                  <a:srgbClr val="000000"/>
                </a:outerShdw>
              </a:effectLst>
            </a:endParaRPr>
          </a:p>
        </p:txBody>
      </p:sp>
      <p:sp>
        <p:nvSpPr>
          <p:cNvPr id="126978" name="Rectangle 2050"/>
          <p:cNvSpPr>
            <a:spLocks noGrp="1" noChangeArrowheads="1"/>
          </p:cNvSpPr>
          <p:nvPr>
            <p:ph type="title"/>
          </p:nvPr>
        </p:nvSpPr>
        <p:spPr/>
        <p:txBody>
          <a:bodyPr/>
          <a:lstStyle/>
          <a:p>
            <a:pPr eaLnBrk="1" hangingPunct="1">
              <a:defRPr/>
            </a:pPr>
            <a:r>
              <a:rPr lang="en-US" smtClean="0"/>
              <a:t>What is plain language?</a:t>
            </a:r>
          </a:p>
        </p:txBody>
      </p:sp>
      <p:sp>
        <p:nvSpPr>
          <p:cNvPr id="126979" name="Rectangle 2051"/>
          <p:cNvSpPr>
            <a:spLocks noGrp="1" noChangeArrowheads="1"/>
          </p:cNvSpPr>
          <p:nvPr>
            <p:ph type="body" idx="1"/>
          </p:nvPr>
        </p:nvSpPr>
        <p:spPr>
          <a:xfrm>
            <a:off x="457200" y="1600200"/>
            <a:ext cx="7908925" cy="4530725"/>
          </a:xfrm>
        </p:spPr>
        <p:txBody>
          <a:bodyPr/>
          <a:lstStyle/>
          <a:p>
            <a:pPr eaLnBrk="1" hangingPunct="1">
              <a:buFont typeface="Wingdings" pitchFamily="2" charset="2"/>
              <a:buNone/>
              <a:defRPr/>
            </a:pPr>
            <a:r>
              <a:rPr lang="en-US" sz="3600" smtClean="0"/>
              <a:t>Communication that your audience or readers can understand the </a:t>
            </a:r>
            <a:r>
              <a:rPr lang="en-US" sz="3600" b="1" smtClean="0">
                <a:solidFill>
                  <a:srgbClr val="FFFF00"/>
                </a:solidFill>
                <a:effectLst/>
              </a:rPr>
              <a:t>first time</a:t>
            </a:r>
            <a:r>
              <a:rPr lang="en-US" sz="3600" b="1" i="1" smtClean="0">
                <a:solidFill>
                  <a:srgbClr val="FFFF00"/>
                </a:solidFill>
              </a:rPr>
              <a:t> </a:t>
            </a:r>
            <a:r>
              <a:rPr lang="en-US" sz="3600" smtClean="0"/>
              <a:t>they hear or read it.</a:t>
            </a:r>
          </a:p>
        </p:txBody>
      </p:sp>
      <p:graphicFrame>
        <p:nvGraphicFramePr>
          <p:cNvPr id="1026" name="Object 2052"/>
          <p:cNvGraphicFramePr>
            <a:graphicFrameLocks noChangeAspect="1"/>
          </p:cNvGraphicFramePr>
          <p:nvPr/>
        </p:nvGraphicFramePr>
        <p:xfrm>
          <a:off x="4114800" y="4648200"/>
          <a:ext cx="3505200" cy="1371600"/>
        </p:xfrm>
        <a:graphic>
          <a:graphicData uri="http://schemas.openxmlformats.org/presentationml/2006/ole">
            <p:oleObj spid="_x0000_s1026" name="Clip" r:id="rId4" imgW="1035720" imgH="50472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C044B3DD-608C-4550-90F4-49DC65DA5E5B}" type="slidenum">
              <a:rPr lang="en-US" sz="1200">
                <a:effectLst>
                  <a:outerShdw blurRad="38100" dist="38100" dir="2700000" algn="tl">
                    <a:srgbClr val="000000"/>
                  </a:outerShdw>
                </a:effectLst>
              </a:rPr>
              <a:pPr algn="r">
                <a:defRPr/>
              </a:pPr>
              <a:t>30</a:t>
            </a:fld>
            <a:endParaRPr lang="en-US" sz="1200">
              <a:effectLst>
                <a:outerShdw blurRad="38100" dist="38100" dir="2700000" algn="tl">
                  <a:srgbClr val="000000"/>
                </a:outerShdw>
              </a:effectLst>
            </a:endParaRPr>
          </a:p>
        </p:txBody>
      </p:sp>
      <p:sp>
        <p:nvSpPr>
          <p:cNvPr id="80898" name="Rectangle 2"/>
          <p:cNvSpPr>
            <a:spLocks noGrp="1" noChangeArrowheads="1"/>
          </p:cNvSpPr>
          <p:nvPr>
            <p:ph type="title"/>
          </p:nvPr>
        </p:nvSpPr>
        <p:spPr/>
        <p:txBody>
          <a:bodyPr/>
          <a:lstStyle/>
          <a:p>
            <a:pPr eaLnBrk="1" hangingPunct="1"/>
            <a:r>
              <a:rPr lang="en-US" sz="4000" smtClean="0">
                <a:effectLst/>
              </a:rPr>
              <a:t>Revised Version</a:t>
            </a:r>
          </a:p>
        </p:txBody>
      </p:sp>
      <p:sp>
        <p:nvSpPr>
          <p:cNvPr id="297987" name="Rectangle 3"/>
          <p:cNvSpPr>
            <a:spLocks noGrp="1" noChangeArrowheads="1"/>
          </p:cNvSpPr>
          <p:nvPr>
            <p:ph type="body" idx="1"/>
          </p:nvPr>
        </p:nvSpPr>
        <p:spPr/>
        <p:txBody>
          <a:bodyPr/>
          <a:lstStyle/>
          <a:p>
            <a:pPr eaLnBrk="1" hangingPunct="1">
              <a:buFont typeface="Wingdings" pitchFamily="2" charset="2"/>
              <a:buNone/>
              <a:defRPr/>
            </a:pPr>
            <a:r>
              <a:rPr lang="en-US" sz="3300" smtClean="0">
                <a:latin typeface="Times New Roman" pitchFamily="18" charset="0"/>
              </a:rPr>
              <a:t>	This rule meets the applicable standards in sections 3(a) and 3(b)(2) of Executive Order 12988. </a:t>
            </a:r>
          </a:p>
          <a:p>
            <a:pPr eaLnBrk="1" hangingPunct="1">
              <a:buFont typeface="Wingdings" pitchFamily="2" charset="2"/>
              <a:buNone/>
              <a:defRPr/>
            </a:pPr>
            <a:endParaRPr lang="en-US" sz="3500" smtClean="0"/>
          </a:p>
        </p:txBody>
      </p:sp>
      <p:sp>
        <p:nvSpPr>
          <p:cNvPr id="80900" name="Rectangle 4"/>
          <p:cNvSpPr>
            <a:spLocks noChangeArrowheads="1"/>
          </p:cNvSpPr>
          <p:nvPr/>
        </p:nvSpPr>
        <p:spPr bwMode="auto">
          <a:xfrm>
            <a:off x="2209800" y="4343400"/>
            <a:ext cx="4572000" cy="915988"/>
          </a:xfrm>
          <a:prstGeom prst="rect">
            <a:avLst/>
          </a:prstGeom>
          <a:noFill/>
          <a:ln w="9525">
            <a:noFill/>
            <a:miter lim="800000"/>
            <a:headEnd/>
            <a:tailEnd/>
          </a:ln>
        </p:spPr>
        <p:txBody>
          <a:bodyPr>
            <a:spAutoFit/>
          </a:bodyPr>
          <a:lstStyle/>
          <a:p>
            <a:pPr algn="ctr" eaLnBrk="0" hangingPunct="0"/>
            <a:r>
              <a:rPr lang="en-US"/>
              <a:t>“The most valuable of all talents is never using two words when one will do.”</a:t>
            </a:r>
          </a:p>
          <a:p>
            <a:pPr algn="ctr" eaLnBrk="0" hangingPunct="0"/>
            <a:r>
              <a:rPr lang="en-US"/>
              <a:t>~Thomas Jefferson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C747680E-7BA8-45E1-82A5-3DFA3C44837C}" type="slidenum">
              <a:rPr lang="en-US" sz="1200">
                <a:effectLst>
                  <a:outerShdw blurRad="38100" dist="38100" dir="2700000" algn="tl">
                    <a:srgbClr val="000000"/>
                  </a:outerShdw>
                </a:effectLst>
              </a:rPr>
              <a:pPr algn="r">
                <a:defRPr/>
              </a:pPr>
              <a:t>31</a:t>
            </a:fld>
            <a:endParaRPr lang="en-US" sz="1200">
              <a:effectLst>
                <a:outerShdw blurRad="38100" dist="38100" dir="2700000" algn="tl">
                  <a:srgbClr val="000000"/>
                </a:outerShdw>
              </a:effectLst>
            </a:endParaRPr>
          </a:p>
        </p:txBody>
      </p:sp>
      <p:sp>
        <p:nvSpPr>
          <p:cNvPr id="82946" name="Rectangle 2"/>
          <p:cNvSpPr>
            <a:spLocks noGrp="1" noChangeArrowheads="1"/>
          </p:cNvSpPr>
          <p:nvPr>
            <p:ph type="title"/>
          </p:nvPr>
        </p:nvSpPr>
        <p:spPr/>
        <p:txBody>
          <a:bodyPr/>
          <a:lstStyle/>
          <a:p>
            <a:pPr eaLnBrk="1" hangingPunct="1"/>
            <a:r>
              <a:rPr lang="en-US" smtClean="0">
                <a:effectLst/>
              </a:rPr>
              <a:t>Use short paragraphs</a:t>
            </a:r>
          </a:p>
        </p:txBody>
      </p:sp>
      <p:sp>
        <p:nvSpPr>
          <p:cNvPr id="19459" name="Rectangle 3"/>
          <p:cNvSpPr>
            <a:spLocks noGrp="1" noChangeArrowheads="1"/>
          </p:cNvSpPr>
          <p:nvPr>
            <p:ph type="body" idx="1"/>
          </p:nvPr>
        </p:nvSpPr>
        <p:spPr/>
        <p:txBody>
          <a:bodyPr/>
          <a:lstStyle/>
          <a:p>
            <a:pPr eaLnBrk="1" hangingPunct="1">
              <a:defRPr/>
            </a:pPr>
            <a:r>
              <a:rPr lang="en-US" sz="3600" smtClean="0"/>
              <a:t>Limit a paragraph to one subject or step</a:t>
            </a:r>
          </a:p>
          <a:p>
            <a:pPr eaLnBrk="1" hangingPunct="1">
              <a:defRPr/>
            </a:pPr>
            <a:r>
              <a:rPr lang="en-US" sz="3600" smtClean="0"/>
              <a:t>Smaller “bites” of info are easier to digest</a:t>
            </a:r>
          </a:p>
          <a:p>
            <a:pPr eaLnBrk="1" hangingPunct="1">
              <a:defRPr/>
            </a:pPr>
            <a:r>
              <a:rPr lang="en-US" sz="3600" smtClean="0"/>
              <a:t>Aim for </a:t>
            </a:r>
            <a:r>
              <a:rPr lang="en-US" sz="3600" b="1" i="1" smtClean="0">
                <a:solidFill>
                  <a:srgbClr val="FFFF00"/>
                </a:solidFill>
              </a:rPr>
              <a:t>no more than</a:t>
            </a:r>
            <a:r>
              <a:rPr lang="en-US" sz="3600" smtClean="0"/>
              <a:t> 7 lines</a:t>
            </a:r>
            <a:endParaRPr lang="en-US" smtClean="0"/>
          </a:p>
        </p:txBody>
      </p:sp>
    </p:spTree>
  </p:cSld>
  <p:clrMapOvr>
    <a:masterClrMapping/>
  </p:clrMapOvr>
  <p:transition spd="med">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AD094229-DFDE-43F5-BAA7-AA5B15D61C13}" type="slidenum">
              <a:rPr lang="en-US" sz="1200">
                <a:effectLst>
                  <a:outerShdw blurRad="38100" dist="38100" dir="2700000" algn="tl">
                    <a:srgbClr val="000000"/>
                  </a:outerShdw>
                </a:effectLst>
              </a:rPr>
              <a:pPr algn="r">
                <a:defRPr/>
              </a:pPr>
              <a:t>32</a:t>
            </a:fld>
            <a:endParaRPr lang="en-US" sz="1200">
              <a:effectLst>
                <a:outerShdw blurRad="38100" dist="38100" dir="2700000" algn="tl">
                  <a:srgbClr val="000000"/>
                </a:outerShdw>
              </a:effectLst>
            </a:endParaRPr>
          </a:p>
        </p:txBody>
      </p:sp>
      <p:sp>
        <p:nvSpPr>
          <p:cNvPr id="20482" name="Rectangle 2"/>
          <p:cNvSpPr>
            <a:spLocks noGrp="1" noChangeArrowheads="1"/>
          </p:cNvSpPr>
          <p:nvPr>
            <p:ph type="title"/>
          </p:nvPr>
        </p:nvSpPr>
        <p:spPr/>
        <p:txBody>
          <a:bodyPr/>
          <a:lstStyle/>
          <a:p>
            <a:pPr eaLnBrk="1" hangingPunct="1">
              <a:defRPr/>
            </a:pPr>
            <a:r>
              <a:rPr lang="en-US" smtClean="0"/>
              <a:t>Use short sentences</a:t>
            </a:r>
          </a:p>
        </p:txBody>
      </p:sp>
      <p:sp>
        <p:nvSpPr>
          <p:cNvPr id="20483" name="Rectangle 3"/>
          <p:cNvSpPr>
            <a:spLocks noGrp="1" noChangeArrowheads="1"/>
          </p:cNvSpPr>
          <p:nvPr>
            <p:ph type="body" idx="1"/>
          </p:nvPr>
        </p:nvSpPr>
        <p:spPr>
          <a:xfrm>
            <a:off x="457200" y="1600200"/>
            <a:ext cx="8229600" cy="2351088"/>
          </a:xfrm>
        </p:spPr>
        <p:txBody>
          <a:bodyPr/>
          <a:lstStyle/>
          <a:p>
            <a:pPr eaLnBrk="1" hangingPunct="1">
              <a:lnSpc>
                <a:spcPct val="80000"/>
              </a:lnSpc>
              <a:defRPr/>
            </a:pPr>
            <a:r>
              <a:rPr lang="en-US" smtClean="0"/>
              <a:t>Treat only one subject in each sentence</a:t>
            </a:r>
          </a:p>
          <a:p>
            <a:pPr eaLnBrk="1" hangingPunct="1">
              <a:lnSpc>
                <a:spcPct val="80000"/>
              </a:lnSpc>
              <a:defRPr/>
            </a:pPr>
            <a:r>
              <a:rPr lang="en-US" smtClean="0"/>
              <a:t>Avoid complexity and confusion</a:t>
            </a:r>
          </a:p>
          <a:p>
            <a:pPr eaLnBrk="1" hangingPunct="1">
              <a:lnSpc>
                <a:spcPct val="80000"/>
              </a:lnSpc>
              <a:defRPr/>
            </a:pPr>
            <a:r>
              <a:rPr lang="en-US" smtClean="0"/>
              <a:t>Aim for 20 words per sentence </a:t>
            </a:r>
            <a:r>
              <a:rPr lang="en-US" b="1" i="1" smtClean="0">
                <a:solidFill>
                  <a:srgbClr val="FFFF00"/>
                </a:solidFill>
              </a:rPr>
              <a:t>or fewer</a:t>
            </a:r>
          </a:p>
          <a:p>
            <a:pPr eaLnBrk="1" hangingPunct="1">
              <a:lnSpc>
                <a:spcPct val="80000"/>
              </a:lnSpc>
              <a:buFont typeface="Wingdings" pitchFamily="2" charset="2"/>
              <a:buNone/>
              <a:defRPr/>
            </a:pPr>
            <a:endParaRPr lang="en-US" smtClean="0">
              <a:solidFill>
                <a:srgbClr val="FFFF00"/>
              </a:solidFill>
            </a:endParaRPr>
          </a:p>
        </p:txBody>
      </p:sp>
      <p:graphicFrame>
        <p:nvGraphicFramePr>
          <p:cNvPr id="7170" name="Object 4"/>
          <p:cNvGraphicFramePr>
            <a:graphicFrameLocks noChangeAspect="1"/>
          </p:cNvGraphicFramePr>
          <p:nvPr/>
        </p:nvGraphicFramePr>
        <p:xfrm>
          <a:off x="5486400" y="5029200"/>
          <a:ext cx="2368550" cy="981075"/>
        </p:xfrm>
        <a:graphic>
          <a:graphicData uri="http://schemas.openxmlformats.org/presentationml/2006/ole">
            <p:oleObj spid="_x0000_s7170" name="Clip" r:id="rId4" imgW="997920" imgH="52524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CFBD092D-31AB-4409-9794-CC25EE1B7327}" type="slidenum">
              <a:rPr lang="en-US" sz="1200">
                <a:effectLst>
                  <a:outerShdw blurRad="38100" dist="38100" dir="2700000" algn="tl">
                    <a:srgbClr val="000000"/>
                  </a:outerShdw>
                </a:effectLst>
              </a:rPr>
              <a:pPr algn="r">
                <a:defRPr/>
              </a:pPr>
              <a:t>33</a:t>
            </a:fld>
            <a:endParaRPr lang="en-US" sz="1200">
              <a:effectLst>
                <a:outerShdw blurRad="38100" dist="38100" dir="2700000" algn="tl">
                  <a:srgbClr val="000000"/>
                </a:outerShdw>
              </a:effectLst>
            </a:endParaRPr>
          </a:p>
        </p:txBody>
      </p:sp>
      <p:sp>
        <p:nvSpPr>
          <p:cNvPr id="13314" name="Rectangle 2"/>
          <p:cNvSpPr>
            <a:spLocks noGrp="1" noChangeArrowheads="1"/>
          </p:cNvSpPr>
          <p:nvPr>
            <p:ph type="title"/>
          </p:nvPr>
        </p:nvSpPr>
        <p:spPr/>
        <p:txBody>
          <a:bodyPr/>
          <a:lstStyle/>
          <a:p>
            <a:pPr eaLnBrk="1" hangingPunct="1">
              <a:defRPr/>
            </a:pPr>
            <a:r>
              <a:rPr lang="en-US" smtClean="0"/>
              <a:t>Using pronouns</a:t>
            </a:r>
          </a:p>
        </p:txBody>
      </p:sp>
      <p:sp>
        <p:nvSpPr>
          <p:cNvPr id="13315" name="Rectangle 3"/>
          <p:cNvSpPr>
            <a:spLocks noGrp="1" noChangeArrowheads="1"/>
          </p:cNvSpPr>
          <p:nvPr>
            <p:ph type="body" idx="1"/>
          </p:nvPr>
        </p:nvSpPr>
        <p:spPr>
          <a:xfrm>
            <a:off x="457200" y="1600200"/>
            <a:ext cx="8229600" cy="2686050"/>
          </a:xfrm>
        </p:spPr>
        <p:txBody>
          <a:bodyPr/>
          <a:lstStyle/>
          <a:p>
            <a:pPr eaLnBrk="1" hangingPunct="1">
              <a:lnSpc>
                <a:spcPct val="90000"/>
              </a:lnSpc>
              <a:buFont typeface="Wingdings" pitchFamily="2" charset="2"/>
              <a:buNone/>
              <a:defRPr/>
            </a:pPr>
            <a:r>
              <a:rPr lang="en-US" smtClean="0"/>
              <a:t>Pronouns:</a:t>
            </a:r>
          </a:p>
          <a:p>
            <a:pPr eaLnBrk="1" hangingPunct="1">
              <a:lnSpc>
                <a:spcPct val="90000"/>
              </a:lnSpc>
              <a:defRPr/>
            </a:pPr>
            <a:r>
              <a:rPr lang="en-US" smtClean="0"/>
              <a:t>Speak directly to readers</a:t>
            </a:r>
          </a:p>
          <a:p>
            <a:pPr eaLnBrk="1" hangingPunct="1">
              <a:lnSpc>
                <a:spcPct val="90000"/>
              </a:lnSpc>
              <a:defRPr/>
            </a:pPr>
            <a:r>
              <a:rPr lang="en-US" smtClean="0"/>
              <a:t>Make your writing relevant to readers</a:t>
            </a:r>
          </a:p>
          <a:p>
            <a:pPr eaLnBrk="1" hangingPunct="1">
              <a:lnSpc>
                <a:spcPct val="90000"/>
              </a:lnSpc>
              <a:defRPr/>
            </a:pPr>
            <a:r>
              <a:rPr lang="en-US" smtClean="0"/>
              <a:t>Require less translation from your readers</a:t>
            </a:r>
          </a:p>
          <a:p>
            <a:pPr eaLnBrk="1" hangingPunct="1">
              <a:lnSpc>
                <a:spcPct val="90000"/>
              </a:lnSpc>
              <a:defRPr/>
            </a:pPr>
            <a:r>
              <a:rPr lang="en-US" smtClean="0"/>
              <a:t>Eliminate </a:t>
            </a:r>
            <a:r>
              <a:rPr lang="en-US" smtClean="0">
                <a:effectLst/>
              </a:rPr>
              <a:t>words</a:t>
            </a:r>
            <a:endParaRPr lang="en-US" sz="2800" smtClean="0">
              <a:effectLst/>
            </a:endParaRPr>
          </a:p>
        </p:txBody>
      </p:sp>
    </p:spTree>
  </p:cSld>
  <p:clrMapOvr>
    <a:masterClrMapping/>
  </p:clrMapOvr>
  <p:transition spd="med">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7F5E9D9A-0286-4CD4-88DB-B0FD1B567B3F}" type="slidenum">
              <a:rPr lang="en-US" sz="1200">
                <a:effectLst>
                  <a:outerShdw blurRad="38100" dist="38100" dir="2700000" algn="tl">
                    <a:srgbClr val="000000"/>
                  </a:outerShdw>
                </a:effectLst>
              </a:rPr>
              <a:pPr algn="r">
                <a:defRPr/>
              </a:pPr>
              <a:t>34</a:t>
            </a:fld>
            <a:endParaRPr lang="en-US" sz="1200">
              <a:effectLst>
                <a:outerShdw blurRad="38100" dist="38100" dir="2700000" algn="tl">
                  <a:srgbClr val="000000"/>
                </a:outerShdw>
              </a:effectLst>
            </a:endParaRPr>
          </a:p>
        </p:txBody>
      </p:sp>
      <p:sp>
        <p:nvSpPr>
          <p:cNvPr id="14338" name="Rectangle 2"/>
          <p:cNvSpPr>
            <a:spLocks noGrp="1" noChangeArrowheads="1"/>
          </p:cNvSpPr>
          <p:nvPr>
            <p:ph type="title"/>
          </p:nvPr>
        </p:nvSpPr>
        <p:spPr/>
        <p:txBody>
          <a:bodyPr/>
          <a:lstStyle/>
          <a:p>
            <a:pPr eaLnBrk="1" hangingPunct="1">
              <a:defRPr/>
            </a:pPr>
            <a:r>
              <a:rPr lang="en-US" smtClean="0"/>
              <a:t>Using pronouns</a:t>
            </a:r>
          </a:p>
        </p:txBody>
      </p:sp>
      <p:sp>
        <p:nvSpPr>
          <p:cNvPr id="14339" name="Rectangle 3"/>
          <p:cNvSpPr>
            <a:spLocks noGrp="1" noChangeArrowheads="1"/>
          </p:cNvSpPr>
          <p:nvPr>
            <p:ph type="body" idx="1"/>
          </p:nvPr>
        </p:nvSpPr>
        <p:spPr>
          <a:xfrm>
            <a:off x="457200" y="1600200"/>
            <a:ext cx="8229600" cy="2432050"/>
          </a:xfrm>
        </p:spPr>
        <p:txBody>
          <a:bodyPr/>
          <a:lstStyle/>
          <a:p>
            <a:pPr eaLnBrk="1" hangingPunct="1">
              <a:defRPr/>
            </a:pPr>
            <a:r>
              <a:rPr lang="en-US" sz="3600" smtClean="0"/>
              <a:t>Use “</a:t>
            </a:r>
            <a:r>
              <a:rPr lang="en-US" sz="3600" b="1" i="1" smtClean="0">
                <a:solidFill>
                  <a:srgbClr val="FFFF00"/>
                </a:solidFill>
              </a:rPr>
              <a:t>we</a:t>
            </a:r>
            <a:r>
              <a:rPr lang="en-US" sz="3600" smtClean="0"/>
              <a:t>” to refer to your agency</a:t>
            </a:r>
          </a:p>
          <a:p>
            <a:pPr eaLnBrk="1" hangingPunct="1">
              <a:defRPr/>
            </a:pPr>
            <a:r>
              <a:rPr lang="en-US" sz="3600" smtClean="0"/>
              <a:t>Use “</a:t>
            </a:r>
            <a:r>
              <a:rPr lang="en-US" sz="3600" b="1" i="1" smtClean="0">
                <a:solidFill>
                  <a:srgbClr val="FFFF00"/>
                </a:solidFill>
              </a:rPr>
              <a:t>you</a:t>
            </a:r>
            <a:r>
              <a:rPr lang="en-US" sz="3600" smtClean="0"/>
              <a:t>” for the reader</a:t>
            </a:r>
          </a:p>
          <a:p>
            <a:pPr eaLnBrk="1" hangingPunct="1">
              <a:defRPr/>
            </a:pPr>
            <a:r>
              <a:rPr lang="en-US" sz="3600" smtClean="0"/>
              <a:t>If you are using Q&amp;A format, use “</a:t>
            </a:r>
            <a:r>
              <a:rPr lang="en-US" sz="3600" b="1" i="1" smtClean="0">
                <a:solidFill>
                  <a:srgbClr val="FFFF00"/>
                </a:solidFill>
              </a:rPr>
              <a:t>I</a:t>
            </a:r>
            <a:r>
              <a:rPr lang="en-US" sz="3600" smtClean="0"/>
              <a:t>” in the questions and “</a:t>
            </a:r>
            <a:r>
              <a:rPr lang="en-US" sz="3600" b="1" i="1" smtClean="0">
                <a:solidFill>
                  <a:srgbClr val="FFFF00"/>
                </a:solidFill>
              </a:rPr>
              <a:t>you</a:t>
            </a:r>
            <a:r>
              <a:rPr lang="en-US" sz="3600" smtClean="0"/>
              <a:t>” in the text</a:t>
            </a:r>
          </a:p>
        </p:txBody>
      </p:sp>
    </p:spTree>
  </p:cSld>
  <p:clrMapOvr>
    <a:masterClrMapping/>
  </p:clrMapOvr>
  <p:transition spd="med">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1A6905EC-A885-485E-A1D0-A6102CDA4BC5}" type="slidenum">
              <a:rPr lang="en-US" sz="1200">
                <a:effectLst>
                  <a:outerShdw blurRad="38100" dist="38100" dir="2700000" algn="tl">
                    <a:srgbClr val="000000"/>
                  </a:outerShdw>
                </a:effectLst>
              </a:rPr>
              <a:pPr algn="r">
                <a:defRPr/>
              </a:pPr>
              <a:t>35</a:t>
            </a:fld>
            <a:endParaRPr lang="en-US" sz="1200">
              <a:effectLst>
                <a:outerShdw blurRad="38100" dist="38100" dir="2700000" algn="tl">
                  <a:srgbClr val="000000"/>
                </a:outerShdw>
              </a:effectLst>
            </a:endParaRPr>
          </a:p>
        </p:txBody>
      </p:sp>
      <p:sp>
        <p:nvSpPr>
          <p:cNvPr id="218114" name="Rectangle 2"/>
          <p:cNvSpPr>
            <a:spLocks noGrp="1" noChangeArrowheads="1"/>
          </p:cNvSpPr>
          <p:nvPr>
            <p:ph type="title"/>
          </p:nvPr>
        </p:nvSpPr>
        <p:spPr/>
        <p:txBody>
          <a:bodyPr/>
          <a:lstStyle/>
          <a:p>
            <a:pPr eaLnBrk="1" hangingPunct="1">
              <a:defRPr/>
            </a:pPr>
            <a:r>
              <a:rPr lang="en-US" smtClean="0"/>
              <a:t>Let’s do an exercise</a:t>
            </a:r>
          </a:p>
        </p:txBody>
      </p:sp>
      <p:sp>
        <p:nvSpPr>
          <p:cNvPr id="218115" name="Rectangle 3"/>
          <p:cNvSpPr>
            <a:spLocks noGrp="1" noChangeArrowheads="1"/>
          </p:cNvSpPr>
          <p:nvPr>
            <p:ph type="body" idx="1"/>
          </p:nvPr>
        </p:nvSpPr>
        <p:spPr/>
        <p:txBody>
          <a:bodyPr/>
          <a:lstStyle/>
          <a:p>
            <a:pPr eaLnBrk="1" hangingPunct="1">
              <a:buFont typeface="Wingdings" pitchFamily="2" charset="2"/>
              <a:buNone/>
              <a:defRPr/>
            </a:pPr>
            <a:r>
              <a:rPr lang="en-US" b="1" i="1" smtClean="0">
                <a:cs typeface="Arial" charset="0"/>
              </a:rPr>
              <a:t>	</a:t>
            </a:r>
            <a:r>
              <a:rPr lang="en-US" sz="2800" smtClean="0">
                <a:cs typeface="Arial" charset="0"/>
              </a:rPr>
              <a:t>Once the candidate’s goals are established, one or more potential employers are identified. A preliminary proposal for presentation to the employer is developed. The proposal is presented to an employer who agrees to negotiate an individualized job that meets the employment needs of the applicant and real business needs of the employer.</a:t>
            </a:r>
            <a:r>
              <a:rPr lang="en-US" sz="2800" i="1" smtClean="0">
                <a:cs typeface="Arial" charset="0"/>
              </a:rPr>
              <a:t> </a:t>
            </a:r>
            <a:endParaRPr lang="en-US" sz="2800" smtClean="0">
              <a:cs typeface="Arial" charset="0"/>
            </a:endParaRPr>
          </a:p>
          <a:p>
            <a:pPr eaLnBrk="1" hangingPunct="1">
              <a:buFont typeface="Wingdings" pitchFamily="2" charset="2"/>
              <a:buNone/>
              <a:defRPr/>
            </a:pPr>
            <a:endParaRPr lang="en-US" sz="2800" smtClean="0">
              <a:cs typeface="Arial" charset="0"/>
            </a:endParaRPr>
          </a:p>
          <a:p>
            <a:pPr eaLnBrk="1" hangingPunct="1">
              <a:buFont typeface="Wingdings" pitchFamily="2" charset="2"/>
              <a:buNone/>
              <a:defRPr/>
            </a:pPr>
            <a:endParaRPr lang="en-US" smtClean="0"/>
          </a:p>
          <a:p>
            <a:pPr eaLnBrk="1" hangingPunct="1">
              <a:buFont typeface="Wingdings" pitchFamily="2" charset="2"/>
              <a:buNone/>
              <a:defRPr/>
            </a:pPr>
            <a:endParaRPr lang="en-US" smtClean="0"/>
          </a:p>
          <a:p>
            <a:pPr eaLnBrk="1" hangingPunct="1">
              <a:buFont typeface="Wingdings" pitchFamily="2" charset="2"/>
              <a:buNone/>
              <a:defRPr/>
            </a:pPr>
            <a:endParaRPr lang="en-US" smtClean="0"/>
          </a:p>
        </p:txBody>
      </p:sp>
    </p:spTree>
  </p:cSld>
  <p:clrMapOvr>
    <a:masterClrMapping/>
  </p:clrMapOvr>
  <p:transition spd="med">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noFill/>
          <a:ln/>
        </p:spPr>
        <p:txBody>
          <a:bodyPr/>
          <a:lstStyle/>
          <a:p>
            <a:r>
              <a:rPr lang="en-US" smtClean="0">
                <a:effectLst/>
              </a:rPr>
              <a:t>Eliminate</a:t>
            </a:r>
          </a:p>
        </p:txBody>
      </p:sp>
      <p:pic>
        <p:nvPicPr>
          <p:cNvPr id="172035" name="Picture 2" descr="C:\Users\Merlin\AppData\Local\Microsoft\Windows\Temporary Internet Files\Content.IE5\BNQZSFJ5\MC900442170[1].png"/>
          <p:cNvPicPr>
            <a:picLocks noChangeAspect="1" noChangeArrowheads="1"/>
          </p:cNvPicPr>
          <p:nvPr>
            <p:ph type="body" idx="1"/>
          </p:nvPr>
        </p:nvPicPr>
        <p:blipFill>
          <a:blip r:embed="rId2"/>
          <a:srcRect/>
          <a:stretch>
            <a:fillRect/>
          </a:stretch>
        </p:blipFill>
        <p:spPr>
          <a:xfrm>
            <a:off x="6096000" y="1447800"/>
            <a:ext cx="2667000" cy="2667000"/>
          </a:xfrm>
          <a:noFill/>
          <a:ln/>
        </p:spPr>
      </p:pic>
      <p:sp>
        <p:nvSpPr>
          <p:cNvPr id="172036" name="Text Box 4"/>
          <p:cNvSpPr txBox="1">
            <a:spLocks noChangeArrowheads="1"/>
          </p:cNvSpPr>
          <p:nvPr/>
        </p:nvSpPr>
        <p:spPr bwMode="auto">
          <a:xfrm>
            <a:off x="533400" y="1447800"/>
            <a:ext cx="6553200" cy="3694113"/>
          </a:xfrm>
          <a:prstGeom prst="rect">
            <a:avLst/>
          </a:prstGeom>
          <a:noFill/>
          <a:ln w="9525">
            <a:noFill/>
            <a:miter lim="800000"/>
            <a:headEnd/>
            <a:tailEnd/>
          </a:ln>
          <a:effectLst/>
        </p:spPr>
        <p:txBody>
          <a:bodyPr>
            <a:spAutoFit/>
          </a:bodyPr>
          <a:lstStyle/>
          <a:p>
            <a:r>
              <a:rPr lang="en-US" sz="2000">
                <a:solidFill>
                  <a:srgbClr val="FFFF00"/>
                </a:solidFill>
              </a:rPr>
              <a:t>Excess words</a:t>
            </a:r>
          </a:p>
          <a:p>
            <a:r>
              <a:rPr lang="en-US"/>
              <a:t>Some common sources of wordiness (we’ll review only some of these today)</a:t>
            </a:r>
          </a:p>
          <a:p>
            <a:pPr lvl="1">
              <a:buFontTx/>
              <a:buChar char="•"/>
            </a:pPr>
            <a:r>
              <a:rPr lang="en-US"/>
              <a:t> Passive voice  </a:t>
            </a:r>
          </a:p>
          <a:p>
            <a:pPr lvl="1">
              <a:buFontTx/>
              <a:buChar char="•"/>
            </a:pPr>
            <a:r>
              <a:rPr lang="en-US"/>
              <a:t> Redundancies</a:t>
            </a:r>
          </a:p>
          <a:p>
            <a:pPr lvl="1">
              <a:buFontTx/>
              <a:buChar char="•"/>
            </a:pPr>
            <a:r>
              <a:rPr lang="en-US"/>
              <a:t> Prepositional phrases</a:t>
            </a:r>
          </a:p>
          <a:p>
            <a:pPr lvl="1">
              <a:buFontTx/>
              <a:buChar char="•"/>
            </a:pPr>
            <a:r>
              <a:rPr lang="en-US"/>
              <a:t> Hidden verbs</a:t>
            </a:r>
          </a:p>
          <a:p>
            <a:pPr lvl="1">
              <a:buFontTx/>
              <a:buChar char="•"/>
            </a:pPr>
            <a:r>
              <a:rPr lang="en-US"/>
              <a:t> Unnecessary modifiers</a:t>
            </a:r>
          </a:p>
          <a:p>
            <a:pPr lvl="1">
              <a:buFontTx/>
              <a:buChar char="•"/>
            </a:pPr>
            <a:r>
              <a:rPr lang="en-US"/>
              <a:t> Failure to use pronouns</a:t>
            </a:r>
          </a:p>
          <a:p>
            <a:pPr>
              <a:spcBef>
                <a:spcPct val="50000"/>
              </a:spcBef>
            </a:pPr>
            <a:r>
              <a:rPr lang="en-US">
                <a:solidFill>
                  <a:srgbClr val="FFFF00"/>
                </a:solidFill>
              </a:rPr>
              <a:t>Excess content</a:t>
            </a:r>
          </a:p>
          <a:p>
            <a:pPr>
              <a:spcBef>
                <a:spcPct val="50000"/>
              </a:spcBef>
            </a:pPr>
            <a:r>
              <a:rPr lang="en-US"/>
              <a:t>Think about your purpose, your topic, and your audience.  If content doesn’t further your goals, don’t include it!</a:t>
            </a:r>
          </a:p>
        </p:txBody>
      </p:sp>
      <p:sp>
        <p:nvSpPr>
          <p:cNvPr id="172037" name="Rectangle 5"/>
          <p:cNvSpPr>
            <a:spLocks noChangeArrowheads="1"/>
          </p:cNvSpPr>
          <p:nvPr/>
        </p:nvSpPr>
        <p:spPr bwMode="auto">
          <a:xfrm>
            <a:off x="8610600" y="6400800"/>
            <a:ext cx="268288" cy="274638"/>
          </a:xfrm>
          <a:prstGeom prst="rect">
            <a:avLst/>
          </a:prstGeom>
          <a:noFill/>
          <a:ln w="9525">
            <a:noFill/>
            <a:miter lim="800000"/>
            <a:headEnd/>
            <a:tailEnd/>
          </a:ln>
          <a:effectLst/>
        </p:spPr>
        <p:txBody>
          <a:bodyPr wrap="none">
            <a:spAutoFit/>
          </a:bodyPr>
          <a:lstStyle/>
          <a:p>
            <a:pPr eaLnBrk="0" hangingPunct="0"/>
            <a:fld id="{EAE7554D-7733-497B-AC7F-3D86E023A562}" type="slidenum">
              <a:rPr lang="en-US" sz="1200">
                <a:effectLst>
                  <a:outerShdw blurRad="38100" dist="38100" dir="2700000" algn="tl">
                    <a:srgbClr val="000000"/>
                  </a:outerShdw>
                </a:effectLst>
              </a:rPr>
              <a:pPr eaLnBrk="0" hangingPunct="0"/>
              <a:t>36</a:t>
            </a:fld>
            <a:endParaRPr lang="en-US" sz="1200">
              <a:effectLst>
                <a:outerShdw blurRad="38100" dist="38100" dir="2700000" algn="tl">
                  <a:srgbClr val="000000"/>
                </a:outerShdw>
              </a:effectLst>
            </a:endParaRPr>
          </a:p>
        </p:txBody>
      </p:sp>
    </p:spTree>
  </p:cSld>
  <p:clrMapOvr>
    <a:masterClrMapping/>
  </p:clrMapOvr>
  <p:transition spd="med">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172806B2-17B3-41DD-B1BF-3096EBFE4440}" type="slidenum">
              <a:rPr lang="en-US" sz="1200">
                <a:effectLst>
                  <a:outerShdw blurRad="38100" dist="38100" dir="2700000" algn="tl">
                    <a:srgbClr val="000000"/>
                  </a:outerShdw>
                </a:effectLst>
              </a:rPr>
              <a:pPr algn="r">
                <a:defRPr/>
              </a:pPr>
              <a:t>37</a:t>
            </a:fld>
            <a:endParaRPr lang="en-US" sz="1200">
              <a:effectLst>
                <a:outerShdw blurRad="38100" dist="38100" dir="2700000" algn="tl">
                  <a:srgbClr val="000000"/>
                </a:outerShdw>
              </a:effectLst>
            </a:endParaRPr>
          </a:p>
        </p:txBody>
      </p:sp>
      <p:sp>
        <p:nvSpPr>
          <p:cNvPr id="94210" name="Text Box 2"/>
          <p:cNvSpPr txBox="1">
            <a:spLocks noChangeArrowheads="1"/>
          </p:cNvSpPr>
          <p:nvPr/>
        </p:nvSpPr>
        <p:spPr bwMode="auto">
          <a:xfrm>
            <a:off x="1219200" y="1981200"/>
            <a:ext cx="6477000" cy="2776538"/>
          </a:xfrm>
          <a:prstGeom prst="rect">
            <a:avLst/>
          </a:prstGeom>
          <a:noFill/>
          <a:ln w="12700">
            <a:noFill/>
            <a:miter lim="800000"/>
            <a:headEnd/>
            <a:tailEnd/>
          </a:ln>
        </p:spPr>
        <p:txBody>
          <a:bodyPr>
            <a:spAutoFit/>
          </a:bodyPr>
          <a:lstStyle/>
          <a:p>
            <a:pPr eaLnBrk="0" hangingPunct="0">
              <a:spcBef>
                <a:spcPct val="50000"/>
              </a:spcBef>
            </a:pPr>
            <a:r>
              <a:rPr lang="en-US" sz="2800">
                <a:cs typeface="Arial" charset="0"/>
              </a:rPr>
              <a:t>Once we establish your goals, we identify one or more potential employers. We prepare a preliminary proposal to present to an employer who agrees to negotiate a job that meets both his and your employment needs.</a:t>
            </a:r>
            <a:r>
              <a:rPr lang="en-US" sz="3600">
                <a:cs typeface="Arial" charset="0"/>
              </a:rPr>
              <a:t> </a:t>
            </a:r>
          </a:p>
        </p:txBody>
      </p:sp>
      <p:sp>
        <p:nvSpPr>
          <p:cNvPr id="218114" name="Rectangle 2"/>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pPr algn="ctr">
              <a:defRPr/>
            </a:pPr>
            <a:r>
              <a:rPr lang="en-US" sz="4400">
                <a:effectLst>
                  <a:outerShdw blurRad="38100" dist="38100" dir="2700000" algn="tl">
                    <a:srgbClr val="000000"/>
                  </a:outerShdw>
                </a:effectLst>
              </a:rPr>
              <a:t>With Pronouns…</a:t>
            </a:r>
          </a:p>
        </p:txBody>
      </p:sp>
    </p:spTree>
  </p:cSld>
  <p:clrMapOvr>
    <a:masterClrMapping/>
  </p:clrMapOvr>
  <p:transition spd="med">
    <p:pull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8F501327-E8C9-477D-81CE-1950DC6D40A6}" type="slidenum">
              <a:rPr lang="en-US" sz="1200">
                <a:effectLst>
                  <a:outerShdw blurRad="38100" dist="38100" dir="2700000" algn="tl">
                    <a:srgbClr val="000000"/>
                  </a:outerShdw>
                </a:effectLst>
              </a:rPr>
              <a:pPr algn="r">
                <a:defRPr/>
              </a:pPr>
              <a:t>38</a:t>
            </a:fld>
            <a:endParaRPr lang="en-US" sz="1200">
              <a:effectLst>
                <a:outerShdw blurRad="38100" dist="38100" dir="2700000" algn="tl">
                  <a:srgbClr val="000000"/>
                </a:outerShdw>
              </a:effectLst>
            </a:endParaRPr>
          </a:p>
        </p:txBody>
      </p:sp>
      <p:sp>
        <p:nvSpPr>
          <p:cNvPr id="223234" name="Rectangle 2"/>
          <p:cNvSpPr>
            <a:spLocks noGrp="1" noChangeArrowheads="1"/>
          </p:cNvSpPr>
          <p:nvPr>
            <p:ph type="title"/>
          </p:nvPr>
        </p:nvSpPr>
        <p:spPr/>
        <p:txBody>
          <a:bodyPr/>
          <a:lstStyle/>
          <a:p>
            <a:pPr eaLnBrk="1" hangingPunct="1">
              <a:defRPr/>
            </a:pPr>
            <a:r>
              <a:rPr lang="en-US" sz="4000" b="1" smtClean="0"/>
              <a:t>Saving You Words</a:t>
            </a:r>
          </a:p>
        </p:txBody>
      </p:sp>
      <p:sp>
        <p:nvSpPr>
          <p:cNvPr id="223237" name="Text Box 5"/>
          <p:cNvSpPr txBox="1">
            <a:spLocks noGrp="1" noChangeArrowheads="1"/>
          </p:cNvSpPr>
          <p:nvPr>
            <p:ph type="body" idx="1"/>
          </p:nvPr>
        </p:nvSpPr>
        <p:spPr>
          <a:xfrm>
            <a:off x="457200" y="1371600"/>
            <a:ext cx="4038600" cy="4759325"/>
          </a:xfrm>
        </p:spPr>
        <p:txBody>
          <a:bodyPr/>
          <a:lstStyle/>
          <a:p>
            <a:pPr>
              <a:lnSpc>
                <a:spcPct val="90000"/>
              </a:lnSpc>
              <a:spcBef>
                <a:spcPct val="0"/>
              </a:spcBef>
              <a:buClrTx/>
              <a:buSzTx/>
              <a:buFontTx/>
              <a:buNone/>
              <a:defRPr/>
            </a:pPr>
            <a:r>
              <a:rPr lang="en-US" sz="2000" smtClean="0">
                <a:solidFill>
                  <a:srgbClr val="FFFFFF"/>
                </a:solidFill>
                <a:latin typeface="Times New Roman" pitchFamily="18" charset="0"/>
              </a:rPr>
              <a:t>	</a:t>
            </a:r>
            <a:r>
              <a:rPr lang="en-US" sz="2400" smtClean="0">
                <a:solidFill>
                  <a:srgbClr val="FFFFFF"/>
                </a:solidFill>
                <a:latin typeface="Times New Roman" pitchFamily="18" charset="0"/>
              </a:rPr>
              <a:t>Once the candidate’s goals are established, one or more potential employers are identified. A preliminary proposal for presentation to the employer is developed. The proposal is presented to an employer who agrees to negotiate an individualized job that meets the employment needs of the applicant and real business needs of the employer.  </a:t>
            </a:r>
          </a:p>
          <a:p>
            <a:pPr>
              <a:lnSpc>
                <a:spcPct val="90000"/>
              </a:lnSpc>
              <a:spcBef>
                <a:spcPct val="0"/>
              </a:spcBef>
              <a:buClrTx/>
              <a:buSzTx/>
              <a:buFontTx/>
              <a:buNone/>
              <a:defRPr/>
            </a:pPr>
            <a:r>
              <a:rPr lang="en-US" sz="2400" i="1" smtClean="0">
                <a:solidFill>
                  <a:srgbClr val="FFFFFF"/>
                </a:solidFill>
                <a:latin typeface="Times New Roman" pitchFamily="18" charset="0"/>
              </a:rPr>
              <a:t>	52 words</a:t>
            </a:r>
            <a:endParaRPr lang="en-US" sz="2400" smtClean="0">
              <a:solidFill>
                <a:srgbClr val="FFFFFF"/>
              </a:solidFill>
              <a:latin typeface="Times New Roman" pitchFamily="18" charset="0"/>
            </a:endParaRPr>
          </a:p>
          <a:p>
            <a:pPr algn="ctr">
              <a:lnSpc>
                <a:spcPct val="90000"/>
              </a:lnSpc>
              <a:spcBef>
                <a:spcPct val="50000"/>
              </a:spcBef>
              <a:buClrTx/>
              <a:buSzTx/>
              <a:buFontTx/>
              <a:buNone/>
              <a:defRPr/>
            </a:pPr>
            <a:endParaRPr lang="en-US" sz="2400" smtClean="0">
              <a:solidFill>
                <a:srgbClr val="FFFFFF"/>
              </a:solidFill>
              <a:effectLst/>
            </a:endParaRPr>
          </a:p>
        </p:txBody>
      </p:sp>
      <p:sp>
        <p:nvSpPr>
          <p:cNvPr id="223238" name="Text Box 6"/>
          <p:cNvSpPr txBox="1">
            <a:spLocks noChangeArrowheads="1"/>
          </p:cNvSpPr>
          <p:nvPr/>
        </p:nvSpPr>
        <p:spPr bwMode="auto">
          <a:xfrm>
            <a:off x="4724400" y="1447800"/>
            <a:ext cx="3844925" cy="3743325"/>
          </a:xfrm>
          <a:prstGeom prst="rect">
            <a:avLst/>
          </a:prstGeom>
          <a:noFill/>
          <a:ln w="9525" algn="ctr">
            <a:noFill/>
            <a:miter lim="800000"/>
            <a:headEnd/>
            <a:tailEnd/>
          </a:ln>
          <a:effectLst/>
        </p:spPr>
        <p:txBody>
          <a:bodyPr>
            <a:spAutoFit/>
          </a:bodyPr>
          <a:lstStyle/>
          <a:p>
            <a:pPr eaLnBrk="0" hangingPunct="0">
              <a:defRPr/>
            </a:pPr>
            <a:r>
              <a:rPr lang="en-US" sz="2400">
                <a:effectLst>
                  <a:outerShdw blurRad="38100" dist="38100" dir="2700000" algn="tl">
                    <a:srgbClr val="000000"/>
                  </a:outerShdw>
                </a:effectLst>
                <a:latin typeface="Times New Roman" pitchFamily="18" charset="0"/>
              </a:rPr>
              <a:t>Once </a:t>
            </a:r>
            <a:r>
              <a:rPr lang="en-US" sz="2400">
                <a:solidFill>
                  <a:srgbClr val="FFFF00"/>
                </a:solidFill>
                <a:effectLst>
                  <a:outerShdw blurRad="38100" dist="38100" dir="2700000" algn="tl">
                    <a:srgbClr val="000000"/>
                  </a:outerShdw>
                </a:effectLst>
                <a:latin typeface="Times New Roman" pitchFamily="18" charset="0"/>
              </a:rPr>
              <a:t>we</a:t>
            </a:r>
            <a:r>
              <a:rPr lang="en-US" sz="2400">
                <a:effectLst>
                  <a:outerShdw blurRad="38100" dist="38100" dir="2700000" algn="tl">
                    <a:srgbClr val="000000"/>
                  </a:outerShdw>
                </a:effectLst>
                <a:latin typeface="Times New Roman" pitchFamily="18" charset="0"/>
              </a:rPr>
              <a:t> establish </a:t>
            </a:r>
            <a:r>
              <a:rPr lang="en-US" sz="2400">
                <a:solidFill>
                  <a:srgbClr val="FFFF00"/>
                </a:solidFill>
                <a:effectLst>
                  <a:outerShdw blurRad="38100" dist="38100" dir="2700000" algn="tl">
                    <a:srgbClr val="000000"/>
                  </a:outerShdw>
                </a:effectLst>
                <a:latin typeface="Times New Roman" pitchFamily="18" charset="0"/>
              </a:rPr>
              <a:t>your</a:t>
            </a:r>
            <a:r>
              <a:rPr lang="en-US" sz="2400">
                <a:effectLst>
                  <a:outerShdw blurRad="38100" dist="38100" dir="2700000" algn="tl">
                    <a:srgbClr val="000000"/>
                  </a:outerShdw>
                </a:effectLst>
                <a:latin typeface="Times New Roman" pitchFamily="18" charset="0"/>
              </a:rPr>
              <a:t> goals, </a:t>
            </a:r>
            <a:r>
              <a:rPr lang="en-US" sz="2400">
                <a:solidFill>
                  <a:srgbClr val="FFFF00"/>
                </a:solidFill>
                <a:effectLst>
                  <a:outerShdw blurRad="38100" dist="38100" dir="2700000" algn="tl">
                    <a:srgbClr val="000000"/>
                  </a:outerShdw>
                </a:effectLst>
                <a:latin typeface="Times New Roman" pitchFamily="18" charset="0"/>
              </a:rPr>
              <a:t>we</a:t>
            </a:r>
            <a:r>
              <a:rPr lang="en-US" sz="2400">
                <a:effectLst>
                  <a:outerShdw blurRad="38100" dist="38100" dir="2700000" algn="tl">
                    <a:srgbClr val="000000"/>
                  </a:outerShdw>
                </a:effectLst>
                <a:latin typeface="Times New Roman" pitchFamily="18" charset="0"/>
              </a:rPr>
              <a:t> identify one or more potential employers. </a:t>
            </a:r>
            <a:r>
              <a:rPr lang="en-US" sz="2400">
                <a:solidFill>
                  <a:srgbClr val="FFFF00"/>
                </a:solidFill>
                <a:effectLst>
                  <a:outerShdw blurRad="38100" dist="38100" dir="2700000" algn="tl">
                    <a:srgbClr val="000000"/>
                  </a:outerShdw>
                </a:effectLst>
                <a:latin typeface="Times New Roman" pitchFamily="18" charset="0"/>
              </a:rPr>
              <a:t>We</a:t>
            </a:r>
            <a:r>
              <a:rPr lang="en-US" sz="2400">
                <a:effectLst>
                  <a:outerShdw blurRad="38100" dist="38100" dir="2700000" algn="tl">
                    <a:srgbClr val="000000"/>
                  </a:outerShdw>
                </a:effectLst>
                <a:latin typeface="Times New Roman" pitchFamily="18" charset="0"/>
              </a:rPr>
              <a:t> prepare a preliminary proposal to present to an employer who agrees to negotiate a job that meets both </a:t>
            </a:r>
            <a:r>
              <a:rPr lang="en-US" sz="2400">
                <a:solidFill>
                  <a:srgbClr val="FFFF00"/>
                </a:solidFill>
                <a:effectLst>
                  <a:outerShdw blurRad="38100" dist="38100" dir="2700000" algn="tl">
                    <a:srgbClr val="000000"/>
                  </a:outerShdw>
                </a:effectLst>
                <a:latin typeface="Times New Roman" pitchFamily="18" charset="0"/>
              </a:rPr>
              <a:t>his</a:t>
            </a:r>
            <a:r>
              <a:rPr lang="en-US" sz="2400">
                <a:effectLst>
                  <a:outerShdw blurRad="38100" dist="38100" dir="2700000" algn="tl">
                    <a:srgbClr val="000000"/>
                  </a:outerShdw>
                </a:effectLst>
                <a:latin typeface="Times New Roman" pitchFamily="18" charset="0"/>
              </a:rPr>
              <a:t> and </a:t>
            </a:r>
            <a:r>
              <a:rPr lang="en-US" sz="2400">
                <a:solidFill>
                  <a:srgbClr val="FFFF00"/>
                </a:solidFill>
                <a:effectLst>
                  <a:outerShdw blurRad="38100" dist="38100" dir="2700000" algn="tl">
                    <a:srgbClr val="000000"/>
                  </a:outerShdw>
                </a:effectLst>
                <a:latin typeface="Times New Roman" pitchFamily="18" charset="0"/>
              </a:rPr>
              <a:t>your </a:t>
            </a:r>
            <a:r>
              <a:rPr lang="en-US" sz="2400">
                <a:effectLst>
                  <a:outerShdw blurRad="38100" dist="38100" dir="2700000" algn="tl">
                    <a:srgbClr val="000000"/>
                  </a:outerShdw>
                </a:effectLst>
                <a:latin typeface="Times New Roman" pitchFamily="18" charset="0"/>
              </a:rPr>
              <a:t>employment needs.  </a:t>
            </a:r>
          </a:p>
          <a:p>
            <a:pPr eaLnBrk="0" hangingPunct="0">
              <a:defRPr/>
            </a:pPr>
            <a:r>
              <a:rPr lang="en-US" sz="2400" i="1">
                <a:effectLst>
                  <a:outerShdw blurRad="38100" dist="38100" dir="2700000" algn="tl">
                    <a:srgbClr val="000000"/>
                  </a:outerShdw>
                </a:effectLst>
                <a:latin typeface="Times New Roman" pitchFamily="18" charset="0"/>
              </a:rPr>
              <a:t>	37  words</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237"/>
                                        </p:tgtEl>
                                        <p:attrNameLst>
                                          <p:attrName>style.visibility</p:attrName>
                                        </p:attrNameLst>
                                      </p:cBhvr>
                                      <p:to>
                                        <p:strVal val="visible"/>
                                      </p:to>
                                    </p:set>
                                    <p:animEffect transition="in" filter="blinds(horizontal)">
                                      <p:cBhvr>
                                        <p:cTn id="7" dur="500"/>
                                        <p:tgtEl>
                                          <p:spTgt spid="2232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3238"/>
                                        </p:tgtEl>
                                        <p:attrNameLst>
                                          <p:attrName>style.visibility</p:attrName>
                                        </p:attrNameLst>
                                      </p:cBhvr>
                                      <p:to>
                                        <p:strVal val="visible"/>
                                      </p:to>
                                    </p:set>
                                    <p:animEffect transition="in" filter="checkerboard(across)">
                                      <p:cBhvr>
                                        <p:cTn id="12" dur="5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7" grpId="0"/>
      <p:bldP spid="2232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0546ECBB-D2F2-4E49-B3F9-006E6EA0DF3F}" type="slidenum">
              <a:rPr lang="en-US" sz="1200">
                <a:effectLst>
                  <a:outerShdw blurRad="38100" dist="38100" dir="2700000" algn="tl">
                    <a:srgbClr val="000000"/>
                  </a:outerShdw>
                </a:effectLst>
              </a:rPr>
              <a:pPr algn="r">
                <a:defRPr/>
              </a:pPr>
              <a:t>39</a:t>
            </a:fld>
            <a:endParaRPr lang="en-US" sz="1200">
              <a:effectLst>
                <a:outerShdw blurRad="38100" dist="38100" dir="2700000" algn="tl">
                  <a:srgbClr val="000000"/>
                </a:outerShdw>
              </a:effectLst>
            </a:endParaRPr>
          </a:p>
        </p:txBody>
      </p:sp>
      <p:sp>
        <p:nvSpPr>
          <p:cNvPr id="392194" name="Rectangle 2"/>
          <p:cNvSpPr>
            <a:spLocks noGrp="1" noChangeArrowheads="1"/>
          </p:cNvSpPr>
          <p:nvPr>
            <p:ph type="title"/>
          </p:nvPr>
        </p:nvSpPr>
        <p:spPr/>
        <p:txBody>
          <a:bodyPr/>
          <a:lstStyle/>
          <a:p>
            <a:pPr eaLnBrk="1" hangingPunct="1">
              <a:defRPr/>
            </a:pPr>
            <a:r>
              <a:rPr lang="en-US" smtClean="0"/>
              <a:t>When Pronouns Don’t Work</a:t>
            </a:r>
          </a:p>
        </p:txBody>
      </p:sp>
      <p:sp>
        <p:nvSpPr>
          <p:cNvPr id="392195" name="Rectangle 3"/>
          <p:cNvSpPr>
            <a:spLocks noGrp="1" noChangeArrowheads="1"/>
          </p:cNvSpPr>
          <p:nvPr>
            <p:ph type="body" idx="1"/>
          </p:nvPr>
        </p:nvSpPr>
        <p:spPr/>
        <p:txBody>
          <a:bodyPr/>
          <a:lstStyle/>
          <a:p>
            <a:pPr eaLnBrk="1" hangingPunct="1">
              <a:defRPr/>
            </a:pPr>
            <a:r>
              <a:rPr lang="en-US" smtClean="0"/>
              <a:t>If you’re addressing more than one audience</a:t>
            </a:r>
          </a:p>
          <a:p>
            <a:pPr eaLnBrk="1" hangingPunct="1">
              <a:defRPr/>
            </a:pPr>
            <a:r>
              <a:rPr lang="en-US" smtClean="0"/>
              <a:t>If you refer readers to more than one office within your organization</a:t>
            </a:r>
          </a:p>
          <a:p>
            <a:pPr eaLnBrk="1" hangingPunct="1">
              <a:defRPr/>
            </a:pPr>
            <a:endParaRPr lang="en-US" smtClean="0"/>
          </a:p>
        </p:txBody>
      </p:sp>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smtClean="0">
                <a:effectLst/>
              </a:rPr>
              <a:t>What are the main elements of plain language?</a:t>
            </a:r>
          </a:p>
        </p:txBody>
      </p:sp>
      <p:sp>
        <p:nvSpPr>
          <p:cNvPr id="22530" name="Rectangle 3"/>
          <p:cNvSpPr>
            <a:spLocks noGrp="1" noChangeArrowheads="1"/>
          </p:cNvSpPr>
          <p:nvPr>
            <p:ph type="body" idx="1"/>
          </p:nvPr>
        </p:nvSpPr>
        <p:spPr/>
        <p:txBody>
          <a:bodyPr/>
          <a:lstStyle/>
          <a:p>
            <a:pPr lvl="1"/>
            <a:r>
              <a:rPr lang="en-US" smtClean="0">
                <a:effectLst/>
              </a:rPr>
              <a:t>Logical organization</a:t>
            </a:r>
          </a:p>
          <a:p>
            <a:pPr lvl="1"/>
            <a:r>
              <a:rPr lang="en-US" smtClean="0">
                <a:effectLst/>
              </a:rPr>
              <a:t>The active voice</a:t>
            </a:r>
          </a:p>
          <a:p>
            <a:pPr lvl="1"/>
            <a:r>
              <a:rPr lang="en-US" smtClean="0">
                <a:effectLst/>
              </a:rPr>
              <a:t>Common, everyday words</a:t>
            </a:r>
          </a:p>
          <a:p>
            <a:pPr lvl="1"/>
            <a:r>
              <a:rPr lang="en-US" smtClean="0">
                <a:effectLst/>
              </a:rPr>
              <a:t>Short sentences</a:t>
            </a:r>
          </a:p>
          <a:p>
            <a:pPr lvl="1"/>
            <a:r>
              <a:rPr lang="en-US" smtClean="0">
                <a:effectLst/>
              </a:rPr>
              <a:t>“You</a:t>
            </a:r>
            <a:r>
              <a:rPr lang="en-US" smtClean="0">
                <a:effectLst/>
                <a:sym typeface="WP TypographicSymbols"/>
              </a:rPr>
              <a:t>”</a:t>
            </a:r>
            <a:r>
              <a:rPr lang="en-US" smtClean="0">
                <a:effectLst/>
              </a:rPr>
              <a:t> and other pronouns</a:t>
            </a:r>
          </a:p>
          <a:p>
            <a:pPr lvl="1"/>
            <a:r>
              <a:rPr lang="en-US" smtClean="0">
                <a:effectLst/>
              </a:rPr>
              <a:t>Lists and tables</a:t>
            </a:r>
          </a:p>
          <a:p>
            <a:pPr lvl="1"/>
            <a:r>
              <a:rPr lang="en-US" smtClean="0">
                <a:effectLst/>
              </a:rPr>
              <a:t>Easy-to-read design features</a:t>
            </a:r>
          </a:p>
          <a:p>
            <a:pPr>
              <a:buFont typeface="Wingdings" pitchFamily="2" charset="2"/>
              <a:buNone/>
            </a:pPr>
            <a:endParaRPr lang="en-US" smtClean="0">
              <a:effectLst/>
            </a:endParaRPr>
          </a:p>
        </p:txBody>
      </p:sp>
      <p:sp>
        <p:nvSpPr>
          <p:cNvPr id="22532" name="Rectangle 4"/>
          <p:cNvSpPr>
            <a:spLocks noChangeArrowheads="1"/>
          </p:cNvSpPr>
          <p:nvPr/>
        </p:nvSpPr>
        <p:spPr bwMode="auto">
          <a:xfrm>
            <a:off x="8610600" y="6400800"/>
            <a:ext cx="268288" cy="274638"/>
          </a:xfrm>
          <a:prstGeom prst="rect">
            <a:avLst/>
          </a:prstGeom>
          <a:noFill/>
          <a:ln w="9525">
            <a:noFill/>
            <a:miter lim="800000"/>
            <a:headEnd/>
            <a:tailEnd/>
          </a:ln>
          <a:effectLst/>
        </p:spPr>
        <p:txBody>
          <a:bodyPr wrap="none">
            <a:spAutoFit/>
          </a:bodyPr>
          <a:lstStyle/>
          <a:p>
            <a:pPr eaLnBrk="0" hangingPunct="0"/>
            <a:fld id="{1CD3EEF2-B76A-4C95-86F3-2A57E28CE9A2}" type="slidenum">
              <a:rPr lang="en-US" sz="1200">
                <a:effectLst>
                  <a:outerShdw blurRad="38100" dist="38100" dir="2700000" algn="tl">
                    <a:srgbClr val="000000"/>
                  </a:outerShdw>
                </a:effectLst>
              </a:rPr>
              <a:pPr eaLnBrk="0" hangingPunct="0"/>
              <a:t>4</a:t>
            </a:fld>
            <a:endParaRPr lang="en-US" sz="1200">
              <a:effectLst>
                <a:outerShdw blurRad="38100" dist="38100" dir="2700000" algn="tl">
                  <a:srgbClr val="000000"/>
                </a:outerShdw>
              </a:effectLst>
            </a:endParaRPr>
          </a:p>
        </p:txBody>
      </p:sp>
    </p:spTree>
  </p:cSld>
  <p:clrMapOvr>
    <a:masterClrMapping/>
  </p:clrMapOvr>
  <p:transition spd="med">
    <p:pull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32D2CA6C-A729-4992-AF07-6640825CCC9B}" type="slidenum">
              <a:rPr lang="en-US" sz="1200">
                <a:effectLst>
                  <a:outerShdw blurRad="38100" dist="38100" dir="2700000" algn="tl">
                    <a:srgbClr val="000000"/>
                  </a:outerShdw>
                </a:effectLst>
              </a:rPr>
              <a:pPr algn="r">
                <a:defRPr/>
              </a:pPr>
              <a:t>40</a:t>
            </a:fld>
            <a:endParaRPr lang="en-US" sz="1200">
              <a:effectLst>
                <a:outerShdw blurRad="38100" dist="38100" dir="2700000" algn="tl">
                  <a:srgbClr val="000000"/>
                </a:outerShdw>
              </a:effectLst>
            </a:endParaRPr>
          </a:p>
        </p:txBody>
      </p:sp>
      <p:sp>
        <p:nvSpPr>
          <p:cNvPr id="168962" name="Rectangle 2"/>
          <p:cNvSpPr>
            <a:spLocks noGrp="1" noChangeArrowheads="1"/>
          </p:cNvSpPr>
          <p:nvPr>
            <p:ph type="title"/>
          </p:nvPr>
        </p:nvSpPr>
        <p:spPr/>
        <p:txBody>
          <a:bodyPr/>
          <a:lstStyle/>
          <a:p>
            <a:pPr eaLnBrk="1" hangingPunct="1">
              <a:defRPr/>
            </a:pPr>
            <a:r>
              <a:rPr lang="en-US" smtClean="0"/>
              <a:t>Use active, not passive voice</a:t>
            </a:r>
          </a:p>
        </p:txBody>
      </p:sp>
      <p:sp>
        <p:nvSpPr>
          <p:cNvPr id="168963" name="Rectangle 3"/>
          <p:cNvSpPr>
            <a:spLocks noGrp="1" noChangeArrowheads="1"/>
          </p:cNvSpPr>
          <p:nvPr>
            <p:ph type="body" idx="1"/>
          </p:nvPr>
        </p:nvSpPr>
        <p:spPr/>
        <p:txBody>
          <a:bodyPr/>
          <a:lstStyle/>
          <a:p>
            <a:pPr eaLnBrk="1" hangingPunct="1">
              <a:defRPr/>
            </a:pPr>
            <a:r>
              <a:rPr lang="en-US" sz="3600" smtClean="0"/>
              <a:t>Active voice is more clear, concise and direct</a:t>
            </a:r>
          </a:p>
          <a:p>
            <a:pPr eaLnBrk="1" hangingPunct="1">
              <a:defRPr/>
            </a:pPr>
            <a:r>
              <a:rPr lang="en-US" sz="3600" smtClean="0"/>
              <a:t>Passive is a characteristic of bureaucratese</a:t>
            </a:r>
          </a:p>
          <a:p>
            <a:pPr eaLnBrk="1" hangingPunct="1">
              <a:defRPr/>
            </a:pPr>
            <a:r>
              <a:rPr lang="en-US" sz="3600" smtClean="0"/>
              <a:t>“Mistakes were made.”</a:t>
            </a:r>
          </a:p>
        </p:txBody>
      </p:sp>
    </p:spTree>
  </p:cSld>
  <p:clrMapOvr>
    <a:masterClrMapping/>
  </p:clrMapOvr>
  <p:transition spd="med">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CC1DC4D-F10B-4C62-970E-1412CFE065BC}" type="slidenum">
              <a:rPr lang="en-US" sz="1200">
                <a:effectLst>
                  <a:outerShdw blurRad="38100" dist="38100" dir="2700000" algn="tl">
                    <a:srgbClr val="000000"/>
                  </a:outerShdw>
                </a:effectLst>
              </a:rPr>
              <a:pPr algn="r">
                <a:defRPr/>
              </a:pPr>
              <a:t>41</a:t>
            </a:fld>
            <a:endParaRPr lang="en-US" sz="1200">
              <a:effectLst>
                <a:outerShdw blurRad="38100" dist="38100" dir="2700000" algn="tl">
                  <a:srgbClr val="000000"/>
                </a:outerShdw>
              </a:effectLst>
            </a:endParaRPr>
          </a:p>
        </p:txBody>
      </p:sp>
      <p:sp>
        <p:nvSpPr>
          <p:cNvPr id="16386" name="Rectangle 2"/>
          <p:cNvSpPr>
            <a:spLocks noGrp="1" noChangeArrowheads="1"/>
          </p:cNvSpPr>
          <p:nvPr>
            <p:ph type="title"/>
          </p:nvPr>
        </p:nvSpPr>
        <p:spPr/>
        <p:txBody>
          <a:bodyPr/>
          <a:lstStyle/>
          <a:p>
            <a:pPr eaLnBrk="1" hangingPunct="1">
              <a:defRPr/>
            </a:pPr>
            <a:r>
              <a:rPr lang="en-US" smtClean="0"/>
              <a:t>Identifying passive voice</a:t>
            </a:r>
          </a:p>
        </p:txBody>
      </p:sp>
      <p:sp>
        <p:nvSpPr>
          <p:cNvPr id="16390" name="Rectangle 6"/>
          <p:cNvSpPr>
            <a:spLocks noGrp="1" noChangeArrowheads="1"/>
          </p:cNvSpPr>
          <p:nvPr>
            <p:ph type="body" idx="1"/>
          </p:nvPr>
        </p:nvSpPr>
        <p:spPr>
          <a:xfrm>
            <a:off x="457200" y="1143000"/>
            <a:ext cx="8229600" cy="4530725"/>
          </a:xfrm>
        </p:spPr>
        <p:txBody>
          <a:bodyPr/>
          <a:lstStyle/>
          <a:p>
            <a:pPr eaLnBrk="1" hangingPunct="1">
              <a:lnSpc>
                <a:spcPct val="90000"/>
              </a:lnSpc>
              <a:buFont typeface="Wingdings" pitchFamily="2" charset="2"/>
              <a:buNone/>
              <a:defRPr/>
            </a:pPr>
            <a:endParaRPr lang="en-US" sz="2900" smtClean="0">
              <a:solidFill>
                <a:srgbClr val="FFFFFF"/>
              </a:solidFill>
              <a:latin typeface="Times New Roman" pitchFamily="18" charset="0"/>
            </a:endParaRPr>
          </a:p>
          <a:p>
            <a:pPr eaLnBrk="1" hangingPunct="1">
              <a:lnSpc>
                <a:spcPct val="90000"/>
              </a:lnSpc>
              <a:buClr>
                <a:schemeClr val="tx1"/>
              </a:buClr>
              <a:defRPr/>
            </a:pPr>
            <a:r>
              <a:rPr lang="en-US" sz="2900" smtClean="0">
                <a:solidFill>
                  <a:srgbClr val="FFFFFF"/>
                </a:solidFill>
                <a:latin typeface="Arial Unicode MS" pitchFamily="34" charset="-128"/>
              </a:rPr>
              <a:t>   The person doing the action usually follows 	the verb.</a:t>
            </a:r>
          </a:p>
          <a:p>
            <a:pPr eaLnBrk="1" hangingPunct="1">
              <a:lnSpc>
                <a:spcPct val="90000"/>
              </a:lnSpc>
              <a:buClr>
                <a:schemeClr val="tx1"/>
              </a:buClr>
              <a:buFont typeface="Wingdings" pitchFamily="2" charset="2"/>
              <a:buNone/>
              <a:defRPr/>
            </a:pPr>
            <a:r>
              <a:rPr lang="en-US" sz="2900" smtClean="0">
                <a:solidFill>
                  <a:srgbClr val="FFFFFF"/>
                </a:solidFill>
                <a:latin typeface="Arial Unicode MS" pitchFamily="34" charset="-128"/>
              </a:rPr>
              <a:t>		</a:t>
            </a:r>
            <a:r>
              <a:rPr lang="en-US" sz="2900" b="1" i="1" smtClean="0">
                <a:solidFill>
                  <a:srgbClr val="FFFFFF"/>
                </a:solidFill>
                <a:latin typeface="Arial Unicode MS" pitchFamily="34" charset="-128"/>
              </a:rPr>
              <a:t>Example:</a:t>
            </a:r>
            <a:r>
              <a:rPr lang="en-US" sz="2900" smtClean="0">
                <a:solidFill>
                  <a:srgbClr val="FFFFFF"/>
                </a:solidFill>
                <a:latin typeface="Arial Unicode MS" pitchFamily="34" charset="-128"/>
              </a:rPr>
              <a:t>  Arlene </a:t>
            </a:r>
            <a:r>
              <a:rPr lang="en-US" sz="2900" u="sng" smtClean="0">
                <a:solidFill>
                  <a:srgbClr val="FF0000"/>
                </a:solidFill>
                <a:latin typeface="Arial Unicode MS" pitchFamily="34" charset="-128"/>
              </a:rPr>
              <a:t>was</a:t>
            </a:r>
            <a:r>
              <a:rPr lang="en-US" sz="2900" smtClean="0">
                <a:solidFill>
                  <a:srgbClr val="FF0000"/>
                </a:solidFill>
                <a:latin typeface="Arial Unicode MS" pitchFamily="34" charset="-128"/>
              </a:rPr>
              <a:t> </a:t>
            </a:r>
            <a:r>
              <a:rPr lang="en-US" sz="2900" u="sng" smtClean="0">
                <a:solidFill>
                  <a:srgbClr val="FFFF00"/>
                </a:solidFill>
                <a:latin typeface="Arial Unicode MS" pitchFamily="34" charset="-128"/>
              </a:rPr>
              <a:t>promoted</a:t>
            </a:r>
            <a:r>
              <a:rPr lang="en-US" sz="2900" smtClean="0">
                <a:solidFill>
                  <a:srgbClr val="FFFF00"/>
                </a:solidFill>
                <a:latin typeface="Arial Unicode MS" pitchFamily="34" charset="-128"/>
              </a:rPr>
              <a:t> </a:t>
            </a:r>
            <a:r>
              <a:rPr lang="en-US" sz="2900" smtClean="0">
                <a:solidFill>
                  <a:srgbClr val="FFFFFF"/>
                </a:solidFill>
                <a:latin typeface="Arial Unicode MS" pitchFamily="34" charset="-128"/>
              </a:rPr>
              <a:t>by her 	boss.</a:t>
            </a:r>
          </a:p>
          <a:p>
            <a:pPr eaLnBrk="1" hangingPunct="1">
              <a:lnSpc>
                <a:spcPct val="90000"/>
              </a:lnSpc>
              <a:buClr>
                <a:schemeClr val="tx1"/>
              </a:buClr>
              <a:buFont typeface="Wingdings" pitchFamily="2" charset="2"/>
              <a:buNone/>
              <a:defRPr/>
            </a:pPr>
            <a:endParaRPr lang="en-US" sz="2900" smtClean="0">
              <a:solidFill>
                <a:srgbClr val="FFFFFF"/>
              </a:solidFill>
              <a:latin typeface="Arial Unicode MS" pitchFamily="34" charset="-128"/>
            </a:endParaRPr>
          </a:p>
          <a:p>
            <a:pPr eaLnBrk="1" hangingPunct="1">
              <a:lnSpc>
                <a:spcPct val="90000"/>
              </a:lnSpc>
              <a:buClr>
                <a:schemeClr val="tx1"/>
              </a:buClr>
              <a:defRPr/>
            </a:pPr>
            <a:r>
              <a:rPr lang="en-US" sz="2900" smtClean="0">
                <a:solidFill>
                  <a:srgbClr val="FFFFFF"/>
                </a:solidFill>
                <a:latin typeface="Arial Unicode MS" pitchFamily="34" charset="-128"/>
              </a:rPr>
              <a:t>   The verb has two parts: The </a:t>
            </a:r>
            <a:r>
              <a:rPr lang="en-US" sz="2900" smtClean="0">
                <a:solidFill>
                  <a:srgbClr val="FF0000"/>
                </a:solidFill>
                <a:latin typeface="Arial Unicode MS" pitchFamily="34" charset="-128"/>
              </a:rPr>
              <a:t>verb </a:t>
            </a:r>
            <a:r>
              <a:rPr lang="en-US" sz="2900" smtClean="0">
                <a:solidFill>
                  <a:srgbClr val="FF0000"/>
                </a:solidFill>
                <a:latin typeface="Arial Unicode MS" pitchFamily="34" charset="-128"/>
                <a:sym typeface="WP TypographicSymbols" pitchFamily="2" charset="0"/>
              </a:rPr>
              <a:t>“</a:t>
            </a:r>
            <a:r>
              <a:rPr lang="en-US" sz="2900" smtClean="0">
                <a:solidFill>
                  <a:srgbClr val="FF0000"/>
                </a:solidFill>
                <a:latin typeface="Arial Unicode MS" pitchFamily="34" charset="-128"/>
              </a:rPr>
              <a:t>to be”</a:t>
            </a:r>
            <a:r>
              <a:rPr lang="en-US" sz="2900" smtClean="0">
                <a:solidFill>
                  <a:srgbClr val="FFFFFF"/>
                </a:solidFill>
                <a:latin typeface="Arial Unicode MS" pitchFamily="34" charset="-128"/>
              </a:rPr>
              <a:t> plus 	the </a:t>
            </a:r>
            <a:r>
              <a:rPr lang="en-US" sz="2900" smtClean="0">
                <a:solidFill>
                  <a:srgbClr val="FFFF00"/>
                </a:solidFill>
                <a:latin typeface="Arial Unicode MS" pitchFamily="34" charset="-128"/>
              </a:rPr>
              <a:t>past participle of another verb.</a:t>
            </a:r>
          </a:p>
          <a:p>
            <a:pPr eaLnBrk="1" hangingPunct="1">
              <a:lnSpc>
                <a:spcPct val="90000"/>
              </a:lnSpc>
              <a:buClr>
                <a:schemeClr val="tx1"/>
              </a:buClr>
              <a:buFont typeface="Wingdings" pitchFamily="2" charset="2"/>
              <a:buNone/>
              <a:defRPr/>
            </a:pPr>
            <a:r>
              <a:rPr lang="en-US" sz="2900" b="1" i="1" smtClean="0">
                <a:solidFill>
                  <a:srgbClr val="FFFFFF"/>
                </a:solidFill>
                <a:latin typeface="Arial Unicode MS" pitchFamily="34" charset="-128"/>
              </a:rPr>
              <a:t>		Example:</a:t>
            </a:r>
            <a:r>
              <a:rPr lang="en-US" sz="2900" smtClean="0">
                <a:solidFill>
                  <a:srgbClr val="FFFFFF"/>
                </a:solidFill>
                <a:latin typeface="Arial Unicode MS" pitchFamily="34" charset="-128"/>
              </a:rPr>
              <a:t> The house </a:t>
            </a:r>
            <a:r>
              <a:rPr lang="en-US" sz="2900" u="sng" smtClean="0">
                <a:solidFill>
                  <a:srgbClr val="FF0000"/>
                </a:solidFill>
                <a:latin typeface="Arial Unicode MS" pitchFamily="34" charset="-128"/>
              </a:rPr>
              <a:t>will be</a:t>
            </a:r>
            <a:r>
              <a:rPr lang="en-US" sz="2900" u="sng" smtClean="0">
                <a:solidFill>
                  <a:srgbClr val="0033CC"/>
                </a:solidFill>
                <a:latin typeface="Arial Unicode MS" pitchFamily="34" charset="-128"/>
              </a:rPr>
              <a:t> </a:t>
            </a:r>
            <a:r>
              <a:rPr lang="en-US" sz="2900" u="sng" smtClean="0">
                <a:solidFill>
                  <a:srgbClr val="FFFF00"/>
                </a:solidFill>
                <a:latin typeface="Arial Unicode MS" pitchFamily="34" charset="-128"/>
              </a:rPr>
              <a:t>leased</a:t>
            </a:r>
            <a:r>
              <a:rPr lang="en-US" sz="2900" smtClean="0">
                <a:solidFill>
                  <a:srgbClr val="FFFF00"/>
                </a:solidFill>
                <a:latin typeface="Arial Unicode MS" pitchFamily="34" charset="-128"/>
              </a:rPr>
              <a:t> </a:t>
            </a:r>
            <a:r>
              <a:rPr lang="en-US" sz="2900" smtClean="0">
                <a:solidFill>
                  <a:srgbClr val="FFFFFF"/>
                </a:solidFill>
                <a:latin typeface="Arial Unicode MS" pitchFamily="34" charset="-128"/>
              </a:rPr>
              <a:t>by      	Fred.</a:t>
            </a:r>
          </a:p>
          <a:p>
            <a:pPr eaLnBrk="1" hangingPunct="1">
              <a:lnSpc>
                <a:spcPct val="90000"/>
              </a:lnSpc>
              <a:buClr>
                <a:schemeClr val="tx1"/>
              </a:buClr>
              <a:buFont typeface="Wingdings" pitchFamily="2" charset="2"/>
              <a:buNone/>
              <a:defRPr/>
            </a:pPr>
            <a:endParaRPr lang="en-US" sz="2900" smtClean="0">
              <a:solidFill>
                <a:srgbClr val="FFFFFF"/>
              </a:solidFill>
              <a:latin typeface="Arial Unicode MS" pitchFamily="34" charset="-128"/>
            </a:endParaRPr>
          </a:p>
          <a:p>
            <a:pPr eaLnBrk="1" hangingPunct="1">
              <a:lnSpc>
                <a:spcPct val="90000"/>
              </a:lnSpc>
              <a:buFont typeface="Wingdings" pitchFamily="2" charset="2"/>
              <a:buNone/>
              <a:defRPr/>
            </a:pPr>
            <a:endParaRPr lang="en-US" sz="2900" smtClean="0">
              <a:solidFill>
                <a:srgbClr val="FFFFFF"/>
              </a:solidFill>
              <a:latin typeface="Times New Roman" pitchFamily="18" charset="0"/>
            </a:endParaRPr>
          </a:p>
          <a:p>
            <a:pPr eaLnBrk="1" hangingPunct="1">
              <a:lnSpc>
                <a:spcPct val="90000"/>
              </a:lnSpc>
              <a:defRPr/>
            </a:pPr>
            <a:endParaRPr lang="en-US" sz="2900" i="1" smtClean="0">
              <a:solidFill>
                <a:srgbClr val="FFFFFF"/>
              </a:solidFill>
              <a:latin typeface="Times New Roman" pitchFamily="18" charset="0"/>
            </a:endParaRPr>
          </a:p>
        </p:txBody>
      </p:sp>
    </p:spTree>
  </p:cSld>
  <p:clrMapOvr>
    <a:masterClrMapping/>
  </p:clrMapOvr>
  <p:transition spd="med">
    <p:pull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B3EA2659-A3B2-4EA3-B8C5-93D923216815}" type="slidenum">
              <a:rPr lang="en-US" sz="1200">
                <a:effectLst>
                  <a:outerShdw blurRad="38100" dist="38100" dir="2700000" algn="tl">
                    <a:srgbClr val="000000"/>
                  </a:outerShdw>
                </a:effectLst>
              </a:rPr>
              <a:pPr algn="r">
                <a:defRPr/>
              </a:pPr>
              <a:t>42</a:t>
            </a:fld>
            <a:endParaRPr lang="en-US" sz="1200">
              <a:effectLst>
                <a:outerShdw blurRad="38100" dist="38100" dir="2700000" algn="tl">
                  <a:srgbClr val="000000"/>
                </a:outerShdw>
              </a:effectLst>
            </a:endParaRPr>
          </a:p>
        </p:txBody>
      </p:sp>
      <p:sp>
        <p:nvSpPr>
          <p:cNvPr id="320514" name="Rectangle 2"/>
          <p:cNvSpPr>
            <a:spLocks noGrp="1" noChangeArrowheads="1"/>
          </p:cNvSpPr>
          <p:nvPr>
            <p:ph sz="half" idx="1"/>
          </p:nvPr>
        </p:nvSpPr>
        <p:spPr>
          <a:xfrm>
            <a:off x="457200" y="1600200"/>
            <a:ext cx="4033838" cy="4530725"/>
          </a:xfrm>
        </p:spPr>
        <p:txBody>
          <a:bodyPr/>
          <a:lstStyle/>
          <a:p>
            <a:pPr eaLnBrk="1" hangingPunct="1">
              <a:defRPr/>
            </a:pPr>
            <a:r>
              <a:rPr lang="en-US" sz="3200" b="1" i="1" smtClean="0"/>
              <a:t>Passive voice</a:t>
            </a:r>
            <a:r>
              <a:rPr lang="en-US" b="1" i="1" smtClean="0"/>
              <a:t> </a:t>
            </a:r>
            <a:endParaRPr lang="en-US" smtClean="0"/>
          </a:p>
          <a:p>
            <a:pPr eaLnBrk="1" hangingPunct="1">
              <a:buFont typeface="Wingdings" pitchFamily="2" charset="2"/>
              <a:buNone/>
              <a:defRPr/>
            </a:pPr>
            <a:r>
              <a:rPr lang="en-US" smtClean="0"/>
              <a:t>Can </a:t>
            </a:r>
            <a:r>
              <a:rPr lang="en-US" smtClean="0">
                <a:effectLst/>
              </a:rPr>
              <a:t>disguise</a:t>
            </a:r>
            <a:r>
              <a:rPr lang="en-US" smtClean="0"/>
              <a:t> who does what:</a:t>
            </a:r>
          </a:p>
          <a:p>
            <a:pPr eaLnBrk="1" hangingPunct="1">
              <a:buFont typeface="Wingdings" pitchFamily="2" charset="2"/>
              <a:buNone/>
              <a:defRPr/>
            </a:pPr>
            <a:r>
              <a:rPr lang="en-US" i="1" smtClean="0"/>
              <a:t>The memo was written yesterday.</a:t>
            </a:r>
          </a:p>
        </p:txBody>
      </p:sp>
      <p:sp>
        <p:nvSpPr>
          <p:cNvPr id="104451" name="Rectangle 3"/>
          <p:cNvSpPr>
            <a:spLocks noGrp="1" noChangeArrowheads="1"/>
          </p:cNvSpPr>
          <p:nvPr>
            <p:ph sz="half" idx="2"/>
          </p:nvPr>
        </p:nvSpPr>
        <p:spPr>
          <a:xfrm>
            <a:off x="4652963" y="1600200"/>
            <a:ext cx="4033837" cy="4530725"/>
          </a:xfrm>
        </p:spPr>
        <p:txBody>
          <a:bodyPr/>
          <a:lstStyle/>
          <a:p>
            <a:pPr eaLnBrk="1" hangingPunct="1"/>
            <a:r>
              <a:rPr lang="en-US" sz="3200" b="1" i="1" smtClean="0">
                <a:effectLst/>
              </a:rPr>
              <a:t>Active voice</a:t>
            </a:r>
            <a:endParaRPr lang="en-US" sz="3200" i="1" smtClean="0">
              <a:effectLst/>
            </a:endParaRPr>
          </a:p>
          <a:p>
            <a:pPr eaLnBrk="1" hangingPunct="1">
              <a:buFont typeface="Wingdings" pitchFamily="2" charset="2"/>
              <a:buNone/>
            </a:pPr>
            <a:r>
              <a:rPr lang="en-US" smtClean="0">
                <a:effectLst/>
              </a:rPr>
              <a:t>Makes it clear who does what: </a:t>
            </a:r>
          </a:p>
          <a:p>
            <a:pPr eaLnBrk="1" hangingPunct="1">
              <a:buFont typeface="Wingdings" pitchFamily="2" charset="2"/>
              <a:buNone/>
            </a:pPr>
            <a:r>
              <a:rPr lang="en-US" i="1" smtClean="0">
                <a:effectLst/>
              </a:rPr>
              <a:t>The Director wrote the memo yesterday.</a:t>
            </a:r>
            <a:endParaRPr lang="en-US" smtClean="0">
              <a:effectLst/>
            </a:endParaRPr>
          </a:p>
          <a:p>
            <a:pPr eaLnBrk="1" hangingPunct="1"/>
            <a:endParaRPr lang="en-US" smtClean="0">
              <a:effectLst/>
            </a:endParaRPr>
          </a:p>
        </p:txBody>
      </p:sp>
      <p:sp>
        <p:nvSpPr>
          <p:cNvPr id="104452" name="Rectangle 4"/>
          <p:cNvSpPr>
            <a:spLocks noChangeArrowheads="1"/>
          </p:cNvSpPr>
          <p:nvPr/>
        </p:nvSpPr>
        <p:spPr bwMode="auto">
          <a:xfrm>
            <a:off x="685800" y="838200"/>
            <a:ext cx="5868988" cy="641350"/>
          </a:xfrm>
          <a:prstGeom prst="rect">
            <a:avLst/>
          </a:prstGeom>
          <a:noFill/>
          <a:ln w="9525">
            <a:noFill/>
            <a:miter lim="800000"/>
            <a:headEnd/>
            <a:tailEnd/>
          </a:ln>
        </p:spPr>
        <p:txBody>
          <a:bodyPr wrap="none">
            <a:spAutoFit/>
          </a:bodyPr>
          <a:lstStyle/>
          <a:p>
            <a:pPr eaLnBrk="0" hangingPunct="0"/>
            <a:r>
              <a:rPr lang="en-US" sz="3600">
                <a:solidFill>
                  <a:schemeClr val="tx2"/>
                </a:solidFill>
                <a:latin typeface="Verdana" pitchFamily="34" charset="0"/>
              </a:rPr>
              <a:t>Why Avoid Passive Voice</a:t>
            </a:r>
          </a:p>
        </p:txBody>
      </p:sp>
    </p:spTree>
  </p:cSld>
  <p:clrMapOvr>
    <a:masterClrMapping/>
  </p:clrMapOvr>
  <p:transition spd="med">
    <p:pull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D7994F9-B4EA-4557-8067-5B06AAB93BE6}" type="slidenum">
              <a:rPr lang="en-US" sz="1200">
                <a:effectLst>
                  <a:outerShdw blurRad="38100" dist="38100" dir="2700000" algn="tl">
                    <a:srgbClr val="000000"/>
                  </a:outerShdw>
                </a:effectLst>
              </a:rPr>
              <a:pPr algn="r">
                <a:defRPr/>
              </a:pPr>
              <a:t>43</a:t>
            </a:fld>
            <a:endParaRPr lang="en-US" sz="1200">
              <a:effectLst>
                <a:outerShdw blurRad="38100" dist="38100" dir="2700000" algn="tl">
                  <a:srgbClr val="000000"/>
                </a:outerShdw>
              </a:effectLst>
            </a:endParaRPr>
          </a:p>
        </p:txBody>
      </p:sp>
      <p:sp>
        <p:nvSpPr>
          <p:cNvPr id="329730" name="Rectangle 2"/>
          <p:cNvSpPr>
            <a:spLocks noGrp="1" noChangeArrowheads="1"/>
          </p:cNvSpPr>
          <p:nvPr>
            <p:ph type="body" sz="half" idx="1"/>
          </p:nvPr>
        </p:nvSpPr>
        <p:spPr>
          <a:xfrm>
            <a:off x="457200" y="1600200"/>
            <a:ext cx="4033838" cy="4530725"/>
          </a:xfrm>
        </p:spPr>
        <p:txBody>
          <a:bodyPr/>
          <a:lstStyle/>
          <a:p>
            <a:pPr eaLnBrk="1" hangingPunct="1">
              <a:defRPr/>
            </a:pPr>
            <a:r>
              <a:rPr lang="en-US" sz="3200" b="1" i="1" smtClean="0"/>
              <a:t> Passive Voice</a:t>
            </a:r>
            <a:r>
              <a:rPr lang="en-US" b="1" i="1" smtClean="0"/>
              <a:t> </a:t>
            </a:r>
            <a:endParaRPr lang="en-US" smtClean="0"/>
          </a:p>
          <a:p>
            <a:pPr eaLnBrk="1" hangingPunct="1">
              <a:buFont typeface="Wingdings" pitchFamily="2" charset="2"/>
              <a:buNone/>
              <a:defRPr/>
            </a:pPr>
            <a:r>
              <a:rPr lang="en-US" smtClean="0"/>
              <a:t>Is wordy:</a:t>
            </a:r>
          </a:p>
          <a:p>
            <a:pPr eaLnBrk="1" hangingPunct="1">
              <a:buFont typeface="Wingdings" pitchFamily="2" charset="2"/>
              <a:buNone/>
              <a:defRPr/>
            </a:pPr>
            <a:r>
              <a:rPr lang="en-US" i="1" smtClean="0"/>
              <a:t>The application must be completed by </a:t>
            </a:r>
            <a:r>
              <a:rPr lang="en-US" i="1" smtClean="0">
                <a:effectLst/>
              </a:rPr>
              <a:t>the</a:t>
            </a:r>
            <a:r>
              <a:rPr lang="en-US" i="1" smtClean="0"/>
              <a:t> applicant and received by the financial office at the time designated by that office.</a:t>
            </a:r>
          </a:p>
          <a:p>
            <a:pPr algn="ctr" eaLnBrk="1" hangingPunct="1">
              <a:spcBef>
                <a:spcPct val="50000"/>
              </a:spcBef>
              <a:buClr>
                <a:schemeClr val="bg1"/>
              </a:buClr>
              <a:buFontTx/>
              <a:buNone/>
              <a:defRPr/>
            </a:pPr>
            <a:endParaRPr lang="en-US" i="1" smtClean="0">
              <a:cs typeface="Arial" charset="0"/>
            </a:endParaRPr>
          </a:p>
        </p:txBody>
      </p:sp>
      <p:sp>
        <p:nvSpPr>
          <p:cNvPr id="329731" name="Rectangle 3"/>
          <p:cNvSpPr>
            <a:spLocks noGrp="1" noChangeArrowheads="1"/>
          </p:cNvSpPr>
          <p:nvPr>
            <p:ph type="body" sz="half" idx="2"/>
          </p:nvPr>
        </p:nvSpPr>
        <p:spPr>
          <a:xfrm>
            <a:off x="4652963" y="1600200"/>
            <a:ext cx="4033837" cy="4530725"/>
          </a:xfrm>
        </p:spPr>
        <p:txBody>
          <a:bodyPr/>
          <a:lstStyle/>
          <a:p>
            <a:pPr eaLnBrk="1" hangingPunct="1">
              <a:defRPr/>
            </a:pPr>
            <a:r>
              <a:rPr lang="en-US" sz="3200" b="1" i="1" smtClean="0"/>
              <a:t>Active Voice</a:t>
            </a:r>
            <a:r>
              <a:rPr lang="en-US" sz="3200" b="1" smtClean="0"/>
              <a:t> </a:t>
            </a:r>
            <a:endParaRPr lang="en-US" sz="3200" smtClean="0"/>
          </a:p>
          <a:p>
            <a:pPr eaLnBrk="1" hangingPunct="1">
              <a:buFont typeface="Wingdings" pitchFamily="2" charset="2"/>
              <a:buNone/>
              <a:defRPr/>
            </a:pPr>
            <a:r>
              <a:rPr lang="en-US" smtClean="0"/>
              <a:t>Is </a:t>
            </a:r>
            <a:r>
              <a:rPr lang="en-US" smtClean="0">
                <a:effectLst/>
              </a:rPr>
              <a:t>concise</a:t>
            </a:r>
            <a:r>
              <a:rPr lang="en-US" smtClean="0"/>
              <a:t>:  </a:t>
            </a:r>
          </a:p>
          <a:p>
            <a:pPr eaLnBrk="1" hangingPunct="1">
              <a:buFont typeface="Wingdings" pitchFamily="2" charset="2"/>
              <a:buNone/>
              <a:defRPr/>
            </a:pPr>
            <a:r>
              <a:rPr lang="en-US" i="1" smtClean="0"/>
              <a:t>We must receive your completed application by the deadline that we establish.</a:t>
            </a:r>
          </a:p>
        </p:txBody>
      </p:sp>
      <p:sp>
        <p:nvSpPr>
          <p:cNvPr id="106500" name="Rectangle 4"/>
          <p:cNvSpPr>
            <a:spLocks noChangeArrowheads="1"/>
          </p:cNvSpPr>
          <p:nvPr/>
        </p:nvSpPr>
        <p:spPr bwMode="auto">
          <a:xfrm>
            <a:off x="762000" y="762000"/>
            <a:ext cx="6332538" cy="671513"/>
          </a:xfrm>
          <a:prstGeom prst="rect">
            <a:avLst/>
          </a:prstGeom>
          <a:noFill/>
          <a:ln w="9525">
            <a:noFill/>
            <a:miter lim="800000"/>
            <a:headEnd/>
            <a:tailEnd/>
          </a:ln>
        </p:spPr>
        <p:txBody>
          <a:bodyPr>
            <a:spAutoFit/>
          </a:bodyPr>
          <a:lstStyle/>
          <a:p>
            <a:pPr eaLnBrk="0" hangingPunct="0"/>
            <a:r>
              <a:rPr lang="en-US" sz="3800">
                <a:solidFill>
                  <a:schemeClr val="tx2"/>
                </a:solidFill>
                <a:latin typeface="Verdana" pitchFamily="34" charset="0"/>
              </a:rPr>
              <a:t>Why Avoid Passive Voice</a:t>
            </a:r>
          </a:p>
        </p:txBody>
      </p:sp>
    </p:spTree>
  </p:cSld>
  <p:clrMapOvr>
    <a:masterClrMapping/>
  </p:clrMapOvr>
  <p:transition spd="med">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003CC84A-F96D-4A3B-98E2-5CE21DA91F00}" type="slidenum">
              <a:rPr lang="en-US" sz="1200">
                <a:effectLst>
                  <a:outerShdw blurRad="38100" dist="38100" dir="2700000" algn="tl">
                    <a:srgbClr val="000000"/>
                  </a:outerShdw>
                </a:effectLst>
              </a:rPr>
              <a:pPr algn="r">
                <a:defRPr/>
              </a:pPr>
              <a:t>44</a:t>
            </a:fld>
            <a:endParaRPr lang="en-US" sz="1200">
              <a:effectLst>
                <a:outerShdw blurRad="38100" dist="38100" dir="2700000" algn="tl">
                  <a:srgbClr val="000000"/>
                </a:outerShdw>
              </a:effectLst>
            </a:endParaRPr>
          </a:p>
        </p:txBody>
      </p:sp>
      <p:sp>
        <p:nvSpPr>
          <p:cNvPr id="335874" name="Rectangle 2"/>
          <p:cNvSpPr>
            <a:spLocks noGrp="1" noChangeArrowheads="1"/>
          </p:cNvSpPr>
          <p:nvPr>
            <p:ph type="body" sz="half" idx="1"/>
          </p:nvPr>
        </p:nvSpPr>
        <p:spPr>
          <a:xfrm>
            <a:off x="457200" y="1600200"/>
            <a:ext cx="4033838" cy="4530725"/>
          </a:xfrm>
        </p:spPr>
        <p:txBody>
          <a:bodyPr/>
          <a:lstStyle/>
          <a:p>
            <a:pPr eaLnBrk="1" hangingPunct="1">
              <a:defRPr/>
            </a:pPr>
            <a:r>
              <a:rPr lang="en-US" sz="3200" b="1" i="1" smtClean="0"/>
              <a:t>Passive Voice</a:t>
            </a:r>
            <a:endParaRPr lang="en-US" sz="3200" i="1" smtClean="0"/>
          </a:p>
          <a:p>
            <a:pPr eaLnBrk="1" hangingPunct="1">
              <a:buFont typeface="Wingdings" pitchFamily="2" charset="2"/>
              <a:buNone/>
              <a:defRPr/>
            </a:pPr>
            <a:r>
              <a:rPr lang="en-US" smtClean="0"/>
              <a:t>Is awkward:</a:t>
            </a:r>
          </a:p>
          <a:p>
            <a:pPr eaLnBrk="1" hangingPunct="1">
              <a:buFont typeface="Wingdings" pitchFamily="2" charset="2"/>
              <a:buNone/>
              <a:defRPr/>
            </a:pPr>
            <a:r>
              <a:rPr lang="en-US" i="1" smtClean="0"/>
              <a:t>Consultation from respondents was obtained to determine the estimated burden.</a:t>
            </a:r>
          </a:p>
        </p:txBody>
      </p:sp>
      <p:sp>
        <p:nvSpPr>
          <p:cNvPr id="335875" name="Rectangle 3"/>
          <p:cNvSpPr>
            <a:spLocks noGrp="1" noChangeArrowheads="1"/>
          </p:cNvSpPr>
          <p:nvPr>
            <p:ph type="body" sz="half" idx="2"/>
          </p:nvPr>
        </p:nvSpPr>
        <p:spPr>
          <a:xfrm>
            <a:off x="4652963" y="1600200"/>
            <a:ext cx="4033837" cy="4530725"/>
          </a:xfrm>
        </p:spPr>
        <p:txBody>
          <a:bodyPr/>
          <a:lstStyle/>
          <a:p>
            <a:pPr eaLnBrk="1" hangingPunct="1">
              <a:defRPr/>
            </a:pPr>
            <a:r>
              <a:rPr lang="en-US" sz="3200" b="1" i="1" smtClean="0"/>
              <a:t>Active Voice</a:t>
            </a:r>
            <a:r>
              <a:rPr lang="en-US" sz="3600" b="1" smtClean="0"/>
              <a:t> </a:t>
            </a:r>
            <a:endParaRPr lang="en-US" sz="3600" smtClean="0"/>
          </a:p>
          <a:p>
            <a:pPr eaLnBrk="1" hangingPunct="1">
              <a:buFont typeface="Wingdings" pitchFamily="2" charset="2"/>
              <a:buNone/>
              <a:defRPr/>
            </a:pPr>
            <a:r>
              <a:rPr lang="en-US" smtClean="0"/>
              <a:t>Is natural:</a:t>
            </a:r>
          </a:p>
          <a:p>
            <a:pPr eaLnBrk="1" hangingPunct="1">
              <a:buFont typeface="Wingdings" pitchFamily="2" charset="2"/>
              <a:buNone/>
              <a:defRPr/>
            </a:pPr>
            <a:r>
              <a:rPr lang="en-US" i="1" smtClean="0"/>
              <a:t>We consulted with </a:t>
            </a:r>
            <a:r>
              <a:rPr lang="en-US" i="1" smtClean="0">
                <a:effectLst/>
              </a:rPr>
              <a:t>respondents</a:t>
            </a:r>
            <a:r>
              <a:rPr lang="en-US" i="1" smtClean="0"/>
              <a:t> to determine the estimated burden.</a:t>
            </a:r>
          </a:p>
        </p:txBody>
      </p:sp>
      <p:sp>
        <p:nvSpPr>
          <p:cNvPr id="108548" name="Rectangle 4"/>
          <p:cNvSpPr>
            <a:spLocks noChangeArrowheads="1"/>
          </p:cNvSpPr>
          <p:nvPr/>
        </p:nvSpPr>
        <p:spPr bwMode="auto">
          <a:xfrm>
            <a:off x="533400" y="914400"/>
            <a:ext cx="5868988" cy="641350"/>
          </a:xfrm>
          <a:prstGeom prst="rect">
            <a:avLst/>
          </a:prstGeom>
          <a:noFill/>
          <a:ln w="9525">
            <a:noFill/>
            <a:miter lim="800000"/>
            <a:headEnd/>
            <a:tailEnd/>
          </a:ln>
        </p:spPr>
        <p:txBody>
          <a:bodyPr wrap="none">
            <a:spAutoFit/>
          </a:bodyPr>
          <a:lstStyle/>
          <a:p>
            <a:pPr eaLnBrk="0" hangingPunct="0"/>
            <a:r>
              <a:rPr lang="en-US" sz="3600">
                <a:solidFill>
                  <a:schemeClr val="tx2"/>
                </a:solidFill>
                <a:latin typeface="Verdana" pitchFamily="34" charset="0"/>
              </a:rPr>
              <a:t>Why Avoid Passive Voice</a:t>
            </a:r>
          </a:p>
        </p:txBody>
      </p:sp>
    </p:spTree>
  </p:cSld>
  <p:clrMapOvr>
    <a:masterClrMapping/>
  </p:clrMapOvr>
  <p:transition spd="med">
    <p:pull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C723693-A2A1-4954-A5F6-674D592A22BD}" type="slidenum">
              <a:rPr lang="en-US" sz="1200">
                <a:effectLst>
                  <a:outerShdw blurRad="38100" dist="38100" dir="2700000" algn="tl">
                    <a:srgbClr val="000000"/>
                  </a:outerShdw>
                </a:effectLst>
              </a:rPr>
              <a:pPr algn="r">
                <a:defRPr/>
              </a:pPr>
              <a:t>45</a:t>
            </a:fld>
            <a:endParaRPr lang="en-US" sz="1200">
              <a:effectLst>
                <a:outerShdw blurRad="38100" dist="38100" dir="2700000" algn="tl">
                  <a:srgbClr val="000000"/>
                </a:outerShdw>
              </a:effectLst>
            </a:endParaRPr>
          </a:p>
        </p:txBody>
      </p:sp>
      <p:sp>
        <p:nvSpPr>
          <p:cNvPr id="229378" name="Rectangle 2"/>
          <p:cNvSpPr>
            <a:spLocks noGrp="1" noChangeArrowheads="1"/>
          </p:cNvSpPr>
          <p:nvPr>
            <p:ph type="title"/>
          </p:nvPr>
        </p:nvSpPr>
        <p:spPr/>
        <p:txBody>
          <a:bodyPr/>
          <a:lstStyle/>
          <a:p>
            <a:pPr eaLnBrk="1" hangingPunct="1">
              <a:defRPr/>
            </a:pPr>
            <a:r>
              <a:rPr lang="en-US" sz="4000" smtClean="0"/>
              <a:t>Passive to Active Voice Exercise</a:t>
            </a:r>
            <a:r>
              <a:rPr lang="en-US" smtClean="0"/>
              <a:t/>
            </a:r>
            <a:br>
              <a:rPr lang="en-US" smtClean="0"/>
            </a:br>
            <a:endParaRPr lang="en-US" sz="2800" smtClean="0"/>
          </a:p>
        </p:txBody>
      </p:sp>
      <p:sp>
        <p:nvSpPr>
          <p:cNvPr id="229381" name="Rectangle 5"/>
          <p:cNvSpPr>
            <a:spLocks noGrp="1" noChangeArrowheads="1"/>
          </p:cNvSpPr>
          <p:nvPr>
            <p:ph type="body" idx="1"/>
          </p:nvPr>
        </p:nvSpPr>
        <p:spPr>
          <a:xfrm>
            <a:off x="457200" y="1600200"/>
            <a:ext cx="8229600" cy="4525963"/>
          </a:xfrm>
        </p:spPr>
        <p:txBody>
          <a:bodyPr/>
          <a:lstStyle/>
          <a:p>
            <a:pPr marL="419100" indent="-419100" eaLnBrk="1" hangingPunct="1">
              <a:lnSpc>
                <a:spcPct val="90000"/>
              </a:lnSpc>
              <a:buClr>
                <a:srgbClr val="F3F36D"/>
              </a:buClr>
              <a:buFont typeface="Wingdings" pitchFamily="2" charset="2"/>
              <a:buAutoNum type="arabicPeriod"/>
              <a:defRPr/>
            </a:pPr>
            <a:r>
              <a:rPr lang="en-US" sz="2800" smtClean="0">
                <a:solidFill>
                  <a:srgbClr val="FFFFFF"/>
                </a:solidFill>
                <a:latin typeface="Arial Unicode MS" pitchFamily="34" charset="-128"/>
              </a:rPr>
              <a:t>Excess and/or unauthorized expenses, delays, or luxury accommodations and services will not be reimbursed by the company, but will be borne by the employee. </a:t>
            </a:r>
          </a:p>
          <a:p>
            <a:pPr marL="419100" indent="-419100" eaLnBrk="1" hangingPunct="1">
              <a:lnSpc>
                <a:spcPct val="90000"/>
              </a:lnSpc>
              <a:buClr>
                <a:srgbClr val="F3F36D"/>
              </a:buClr>
              <a:buFont typeface="Wingdings" pitchFamily="2" charset="2"/>
              <a:buAutoNum type="arabicPeriod"/>
              <a:defRPr/>
            </a:pPr>
            <a:endParaRPr lang="en-US" sz="2800" smtClean="0">
              <a:solidFill>
                <a:srgbClr val="FFFFFF"/>
              </a:solidFill>
              <a:latin typeface="Arial Unicode MS" pitchFamily="34" charset="-128"/>
            </a:endParaRPr>
          </a:p>
          <a:p>
            <a:pPr marL="419100" indent="-419100" eaLnBrk="1" hangingPunct="1">
              <a:lnSpc>
                <a:spcPct val="90000"/>
              </a:lnSpc>
              <a:buClr>
                <a:srgbClr val="F3F36D"/>
              </a:buClr>
              <a:buFont typeface="Wingdings" pitchFamily="2" charset="2"/>
              <a:buAutoNum type="arabicPeriod"/>
              <a:defRPr/>
            </a:pPr>
            <a:r>
              <a:rPr lang="en-US" sz="2800" smtClean="0">
                <a:solidFill>
                  <a:srgbClr val="FFFFFF"/>
                </a:solidFill>
                <a:latin typeface="Arial Unicode MS" pitchFamily="34" charset="-128"/>
              </a:rPr>
              <a:t>Your application has been denied by the Department of State. </a:t>
            </a:r>
          </a:p>
          <a:p>
            <a:pPr marL="419100" indent="-419100" eaLnBrk="1" hangingPunct="1">
              <a:lnSpc>
                <a:spcPct val="90000"/>
              </a:lnSpc>
              <a:buClr>
                <a:srgbClr val="F3F36D"/>
              </a:buClr>
              <a:buFont typeface="Wingdings" pitchFamily="2" charset="2"/>
              <a:buNone/>
              <a:defRPr/>
            </a:pPr>
            <a:endParaRPr lang="en-US" sz="2800" smtClean="0">
              <a:solidFill>
                <a:srgbClr val="FFFFFF"/>
              </a:solidFill>
              <a:latin typeface="Arial Unicode MS" pitchFamily="34" charset="-128"/>
            </a:endParaRPr>
          </a:p>
          <a:p>
            <a:pPr marL="419100" indent="-419100" eaLnBrk="1" hangingPunct="1">
              <a:lnSpc>
                <a:spcPct val="90000"/>
              </a:lnSpc>
              <a:buClr>
                <a:srgbClr val="F3F36D"/>
              </a:buClr>
              <a:buFont typeface="Wingdings" pitchFamily="2" charset="2"/>
              <a:buNone/>
              <a:defRPr/>
            </a:pPr>
            <a:r>
              <a:rPr lang="en-US" sz="2800" smtClean="0">
                <a:solidFill>
                  <a:srgbClr val="FFFF00"/>
                </a:solidFill>
                <a:latin typeface="Arial Unicode MS" pitchFamily="34" charset="-128"/>
              </a:rPr>
              <a:t>3.</a:t>
            </a:r>
            <a:r>
              <a:rPr lang="en-US" sz="2800" smtClean="0">
                <a:solidFill>
                  <a:srgbClr val="FFFFFF"/>
                </a:solidFill>
                <a:latin typeface="Arial Unicode MS" pitchFamily="34" charset="-128"/>
              </a:rPr>
              <a:t> The submission you filed will be reviewed by the judges. </a:t>
            </a:r>
          </a:p>
          <a:p>
            <a:pPr marL="419100" indent="-419100" eaLnBrk="1" hangingPunct="1">
              <a:lnSpc>
                <a:spcPct val="90000"/>
              </a:lnSpc>
              <a:defRPr/>
            </a:pPr>
            <a:endParaRPr lang="en-US" sz="2800" smtClean="0">
              <a:solidFill>
                <a:srgbClr val="FFFFFF"/>
              </a:solidFill>
              <a:latin typeface="Arial Unicode MS" pitchFamily="34"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E26BF85D-1C66-4680-91C9-4117E031DB51}" type="slidenum">
              <a:rPr lang="en-US" sz="1200">
                <a:effectLst>
                  <a:outerShdw blurRad="38100" dist="38100" dir="2700000" algn="tl">
                    <a:srgbClr val="000000"/>
                  </a:outerShdw>
                </a:effectLst>
              </a:rPr>
              <a:pPr algn="r">
                <a:defRPr/>
              </a:pPr>
              <a:t>46</a:t>
            </a:fld>
            <a:endParaRPr lang="en-US" sz="1200">
              <a:effectLst>
                <a:outerShdw blurRad="38100" dist="38100" dir="2700000" algn="tl">
                  <a:srgbClr val="000000"/>
                </a:outerShdw>
              </a:effectLst>
            </a:endParaRPr>
          </a:p>
        </p:txBody>
      </p:sp>
      <p:sp>
        <p:nvSpPr>
          <p:cNvPr id="112642" name="Text Box 2"/>
          <p:cNvSpPr txBox="1">
            <a:spLocks noChangeArrowheads="1"/>
          </p:cNvSpPr>
          <p:nvPr/>
        </p:nvSpPr>
        <p:spPr bwMode="auto">
          <a:xfrm>
            <a:off x="1066800" y="1066800"/>
            <a:ext cx="7086600" cy="641350"/>
          </a:xfrm>
          <a:prstGeom prst="rect">
            <a:avLst/>
          </a:prstGeom>
          <a:noFill/>
          <a:ln w="12700">
            <a:noFill/>
            <a:miter lim="800000"/>
            <a:headEnd/>
            <a:tailEnd/>
          </a:ln>
        </p:spPr>
        <p:txBody>
          <a:bodyPr>
            <a:spAutoFit/>
          </a:bodyPr>
          <a:lstStyle/>
          <a:p>
            <a:pPr eaLnBrk="0" hangingPunct="0">
              <a:spcBef>
                <a:spcPct val="50000"/>
              </a:spcBef>
            </a:pPr>
            <a:endParaRPr lang="en-US" sz="3600"/>
          </a:p>
        </p:txBody>
      </p:sp>
      <p:sp>
        <p:nvSpPr>
          <p:cNvPr id="231428" name="Rectangle 4"/>
          <p:cNvSpPr>
            <a:spLocks noChangeArrowheads="1"/>
          </p:cNvSpPr>
          <p:nvPr/>
        </p:nvSpPr>
        <p:spPr bwMode="auto">
          <a:xfrm>
            <a:off x="609600" y="1295400"/>
            <a:ext cx="8229600" cy="4525963"/>
          </a:xfrm>
          <a:prstGeom prst="rect">
            <a:avLst/>
          </a:prstGeom>
          <a:noFill/>
          <a:ln w="9525">
            <a:noFill/>
            <a:miter lim="800000"/>
            <a:headEnd/>
            <a:tailEnd/>
          </a:ln>
          <a:effectLst/>
        </p:spPr>
        <p:txBody>
          <a:bodyPr/>
          <a:lstStyle/>
          <a:p>
            <a:pPr marL="419100" indent="-419100">
              <a:spcBef>
                <a:spcPct val="20000"/>
              </a:spcBef>
              <a:buClr>
                <a:srgbClr val="F3F36D"/>
              </a:buClr>
              <a:buSzPct val="90000"/>
              <a:buFont typeface="Wingdings" pitchFamily="2" charset="2"/>
              <a:buAutoNum type="arabicPeriod"/>
              <a:defRPr/>
            </a:pPr>
            <a:r>
              <a:rPr lang="en-US" sz="2800">
                <a:effectLst>
                  <a:outerShdw blurRad="38100" dist="38100" dir="2700000" algn="tl">
                    <a:srgbClr val="000000"/>
                  </a:outerShdw>
                </a:effectLst>
                <a:latin typeface="Arial Unicode MS" pitchFamily="34" charset="-128"/>
              </a:rPr>
              <a:t>The company will not reimburse you for </a:t>
            </a:r>
          </a:p>
          <a:p>
            <a:pPr marL="671513" lvl="1" indent="-323850">
              <a:spcBef>
                <a:spcPct val="20000"/>
              </a:spcBef>
              <a:buClr>
                <a:srgbClr val="F3F36D"/>
              </a:buClr>
              <a:buFontTx/>
              <a:buChar char="–"/>
              <a:defRPr/>
            </a:pPr>
            <a:r>
              <a:rPr lang="en-US" sz="2800">
                <a:effectLst>
                  <a:outerShdw blurRad="38100" dist="38100" dir="2700000" algn="tl">
                    <a:srgbClr val="000000"/>
                  </a:outerShdw>
                </a:effectLst>
                <a:latin typeface="Arial Unicode MS" pitchFamily="34" charset="-128"/>
              </a:rPr>
              <a:t>unauthorized expenses, </a:t>
            </a:r>
          </a:p>
          <a:p>
            <a:pPr marL="671513" lvl="1" indent="-323850">
              <a:spcBef>
                <a:spcPct val="20000"/>
              </a:spcBef>
              <a:buClr>
                <a:srgbClr val="F3F36D"/>
              </a:buClr>
              <a:buFontTx/>
              <a:buChar char="–"/>
              <a:defRPr/>
            </a:pPr>
            <a:r>
              <a:rPr lang="en-US" sz="2800">
                <a:effectLst>
                  <a:outerShdw blurRad="38100" dist="38100" dir="2700000" algn="tl">
                    <a:srgbClr val="000000"/>
                  </a:outerShdw>
                </a:effectLst>
                <a:latin typeface="Arial Unicode MS" pitchFamily="34" charset="-128"/>
              </a:rPr>
              <a:t>delays, or </a:t>
            </a:r>
          </a:p>
          <a:p>
            <a:pPr marL="671513" lvl="1" indent="-323850">
              <a:spcBef>
                <a:spcPct val="20000"/>
              </a:spcBef>
              <a:buClr>
                <a:srgbClr val="F3F36D"/>
              </a:buClr>
              <a:buFontTx/>
              <a:buChar char="–"/>
              <a:defRPr/>
            </a:pPr>
            <a:r>
              <a:rPr lang="en-US" sz="2800">
                <a:effectLst>
                  <a:outerShdw blurRad="38100" dist="38100" dir="2700000" algn="tl">
                    <a:srgbClr val="000000"/>
                  </a:outerShdw>
                </a:effectLst>
                <a:latin typeface="Arial Unicode MS" pitchFamily="34" charset="-128"/>
              </a:rPr>
              <a:t>luxury accommodations and services. </a:t>
            </a:r>
          </a:p>
          <a:p>
            <a:pPr marL="671513" lvl="1" indent="-323850">
              <a:spcBef>
                <a:spcPct val="20000"/>
              </a:spcBef>
              <a:buClr>
                <a:srgbClr val="F3F36D"/>
              </a:buClr>
              <a:defRPr/>
            </a:pPr>
            <a:endParaRPr lang="en-US" sz="2800">
              <a:effectLst>
                <a:outerShdw blurRad="38100" dist="38100" dir="2700000" algn="tl">
                  <a:srgbClr val="000000"/>
                </a:outerShdw>
              </a:effectLst>
              <a:latin typeface="Arial Unicode MS" pitchFamily="34" charset="-128"/>
            </a:endParaRPr>
          </a:p>
          <a:p>
            <a:pPr marL="419100" indent="-419100">
              <a:spcBef>
                <a:spcPct val="20000"/>
              </a:spcBef>
              <a:buClr>
                <a:srgbClr val="F3F36D"/>
              </a:buClr>
              <a:buSzPct val="90000"/>
              <a:buFont typeface="Wingdings" pitchFamily="2" charset="2"/>
              <a:buNone/>
              <a:defRPr/>
            </a:pPr>
            <a:r>
              <a:rPr lang="en-US" sz="2800">
                <a:solidFill>
                  <a:srgbClr val="FFFF00"/>
                </a:solidFill>
                <a:effectLst>
                  <a:outerShdw blurRad="38100" dist="38100" dir="2700000" algn="tl">
                    <a:srgbClr val="000000"/>
                  </a:outerShdw>
                </a:effectLst>
                <a:latin typeface="Arial Unicode MS" pitchFamily="34" charset="-128"/>
              </a:rPr>
              <a:t>2.</a:t>
            </a:r>
            <a:r>
              <a:rPr lang="en-US" sz="2800">
                <a:effectLst>
                  <a:outerShdw blurRad="38100" dist="38100" dir="2700000" algn="tl">
                    <a:srgbClr val="000000"/>
                  </a:outerShdw>
                </a:effectLst>
                <a:latin typeface="Arial Unicode MS" pitchFamily="34" charset="-128"/>
              </a:rPr>
              <a:t> The Department of State has denied your application.</a:t>
            </a:r>
          </a:p>
          <a:p>
            <a:pPr marL="419100" indent="-419100">
              <a:spcBef>
                <a:spcPct val="20000"/>
              </a:spcBef>
              <a:buClr>
                <a:srgbClr val="F3F36D"/>
              </a:buClr>
              <a:buSzPct val="90000"/>
              <a:buFont typeface="Wingdings" pitchFamily="2" charset="2"/>
              <a:buNone/>
              <a:defRPr/>
            </a:pPr>
            <a:endParaRPr lang="en-US" sz="2800">
              <a:effectLst>
                <a:outerShdw blurRad="38100" dist="38100" dir="2700000" algn="tl">
                  <a:srgbClr val="000000"/>
                </a:outerShdw>
              </a:effectLst>
              <a:latin typeface="Arial Unicode MS" pitchFamily="34" charset="-128"/>
            </a:endParaRPr>
          </a:p>
          <a:p>
            <a:pPr marL="419100" indent="-419100">
              <a:spcBef>
                <a:spcPct val="20000"/>
              </a:spcBef>
              <a:buClr>
                <a:srgbClr val="F3F36D"/>
              </a:buClr>
              <a:buSzPct val="90000"/>
              <a:buFont typeface="Wingdings" pitchFamily="2" charset="2"/>
              <a:buNone/>
              <a:defRPr/>
            </a:pPr>
            <a:r>
              <a:rPr lang="en-US" sz="2800">
                <a:solidFill>
                  <a:srgbClr val="FFFF00"/>
                </a:solidFill>
                <a:effectLst>
                  <a:outerShdw blurRad="38100" dist="38100" dir="2700000" algn="tl">
                    <a:srgbClr val="000000"/>
                  </a:outerShdw>
                </a:effectLst>
                <a:latin typeface="Arial Unicode MS" pitchFamily="34" charset="-128"/>
              </a:rPr>
              <a:t>3.</a:t>
            </a:r>
            <a:r>
              <a:rPr lang="en-US" sz="2800">
                <a:effectLst>
                  <a:outerShdw blurRad="38100" dist="38100" dir="2700000" algn="tl">
                    <a:srgbClr val="000000"/>
                  </a:outerShdw>
                </a:effectLst>
                <a:latin typeface="Arial Unicode MS" pitchFamily="34" charset="-128"/>
              </a:rPr>
              <a:t> The judges will review your submission. </a:t>
            </a:r>
          </a:p>
          <a:p>
            <a:pPr marL="671513" lvl="1" indent="-323850">
              <a:spcBef>
                <a:spcPct val="20000"/>
              </a:spcBef>
              <a:buClr>
                <a:srgbClr val="F3F36D"/>
              </a:buClr>
              <a:defRPr/>
            </a:pPr>
            <a:endParaRPr lang="en-US" sz="2800">
              <a:effectLst>
                <a:outerShdw blurRad="38100" dist="38100" dir="2700000" algn="tl">
                  <a:srgbClr val="000000"/>
                </a:outerShdw>
              </a:effectLst>
              <a:latin typeface="Arial Unicode MS" pitchFamily="34" charset="-128"/>
            </a:endParaRPr>
          </a:p>
          <a:p>
            <a:pPr marL="671513" lvl="1" indent="-323850">
              <a:spcBef>
                <a:spcPct val="20000"/>
              </a:spcBef>
              <a:buClr>
                <a:srgbClr val="F3F36D"/>
              </a:buClr>
              <a:defRPr/>
            </a:pPr>
            <a:endParaRPr lang="en-US" sz="3800">
              <a:effectLst>
                <a:outerShdw blurRad="38100" dist="38100" dir="2700000" algn="tl">
                  <a:srgbClr val="000000"/>
                </a:outerShdw>
              </a:effectLst>
              <a:latin typeface="Times New Roman" pitchFamily="18" charset="0"/>
            </a:endParaRPr>
          </a:p>
        </p:txBody>
      </p:sp>
      <p:sp>
        <p:nvSpPr>
          <p:cNvPr id="112644" name="Text Box 6"/>
          <p:cNvSpPr txBox="1">
            <a:spLocks noChangeArrowheads="1"/>
          </p:cNvSpPr>
          <p:nvPr/>
        </p:nvSpPr>
        <p:spPr bwMode="auto">
          <a:xfrm>
            <a:off x="762000" y="457200"/>
            <a:ext cx="7086600" cy="579438"/>
          </a:xfrm>
          <a:prstGeom prst="rect">
            <a:avLst/>
          </a:prstGeom>
          <a:noFill/>
          <a:ln w="9525">
            <a:noFill/>
            <a:miter lim="800000"/>
            <a:headEnd/>
            <a:tailEnd/>
          </a:ln>
        </p:spPr>
        <p:txBody>
          <a:bodyPr>
            <a:spAutoFit/>
          </a:bodyPr>
          <a:lstStyle/>
          <a:p>
            <a:pPr eaLnBrk="0" hangingPunct="0">
              <a:spcBef>
                <a:spcPct val="50000"/>
              </a:spcBef>
            </a:pPr>
            <a:r>
              <a:rPr lang="en-US" sz="3200"/>
              <a:t>Possible Answers</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428">
                                            <p:txEl>
                                              <p:pRg st="0" end="0"/>
                                            </p:txEl>
                                          </p:spTgt>
                                        </p:tgtEl>
                                        <p:attrNameLst>
                                          <p:attrName>style.visibility</p:attrName>
                                        </p:attrNameLst>
                                      </p:cBhvr>
                                      <p:to>
                                        <p:strVal val="visible"/>
                                      </p:to>
                                    </p:set>
                                    <p:animEffect transition="in" filter="blinds(horizontal)">
                                      <p:cBhvr>
                                        <p:cTn id="7" dur="500"/>
                                        <p:tgtEl>
                                          <p:spTgt spid="23142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1428">
                                            <p:txEl>
                                              <p:pRg st="1" end="1"/>
                                            </p:txEl>
                                          </p:spTgt>
                                        </p:tgtEl>
                                        <p:attrNameLst>
                                          <p:attrName>style.visibility</p:attrName>
                                        </p:attrNameLst>
                                      </p:cBhvr>
                                      <p:to>
                                        <p:strVal val="visible"/>
                                      </p:to>
                                    </p:set>
                                    <p:animEffect transition="in" filter="blinds(horizontal)">
                                      <p:cBhvr>
                                        <p:cTn id="10" dur="500"/>
                                        <p:tgtEl>
                                          <p:spTgt spid="23142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1428">
                                            <p:txEl>
                                              <p:pRg st="2" end="2"/>
                                            </p:txEl>
                                          </p:spTgt>
                                        </p:tgtEl>
                                        <p:attrNameLst>
                                          <p:attrName>style.visibility</p:attrName>
                                        </p:attrNameLst>
                                      </p:cBhvr>
                                      <p:to>
                                        <p:strVal val="visible"/>
                                      </p:to>
                                    </p:set>
                                    <p:animEffect transition="in" filter="blinds(horizontal)">
                                      <p:cBhvr>
                                        <p:cTn id="13" dur="500"/>
                                        <p:tgtEl>
                                          <p:spTgt spid="23142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1428">
                                            <p:txEl>
                                              <p:pRg st="3" end="3"/>
                                            </p:txEl>
                                          </p:spTgt>
                                        </p:tgtEl>
                                        <p:attrNameLst>
                                          <p:attrName>style.visibility</p:attrName>
                                        </p:attrNameLst>
                                      </p:cBhvr>
                                      <p:to>
                                        <p:strVal val="visible"/>
                                      </p:to>
                                    </p:set>
                                    <p:animEffect transition="in" filter="blinds(horizontal)">
                                      <p:cBhvr>
                                        <p:cTn id="16" dur="500"/>
                                        <p:tgtEl>
                                          <p:spTgt spid="23142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31428">
                                            <p:txEl>
                                              <p:pRg st="5" end="5"/>
                                            </p:txEl>
                                          </p:spTgt>
                                        </p:tgtEl>
                                        <p:attrNameLst>
                                          <p:attrName>style.visibility</p:attrName>
                                        </p:attrNameLst>
                                      </p:cBhvr>
                                      <p:to>
                                        <p:strVal val="visible"/>
                                      </p:to>
                                    </p:set>
                                    <p:animEffect transition="in" filter="box(in)">
                                      <p:cBhvr>
                                        <p:cTn id="21" dur="500"/>
                                        <p:tgtEl>
                                          <p:spTgt spid="23142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31428">
                                            <p:txEl>
                                              <p:pRg st="7" end="7"/>
                                            </p:txEl>
                                          </p:spTgt>
                                        </p:tgtEl>
                                        <p:attrNameLst>
                                          <p:attrName>style.visibility</p:attrName>
                                        </p:attrNameLst>
                                      </p:cBhvr>
                                      <p:to>
                                        <p:strVal val="visible"/>
                                      </p:to>
                                    </p:set>
                                    <p:animEffect transition="in" filter="checkerboard(across)">
                                      <p:cBhvr>
                                        <p:cTn id="26" dur="500"/>
                                        <p:tgtEl>
                                          <p:spTgt spid="2314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493B8EF-FD3E-4C46-8F51-26F2700ED9A4}" type="slidenum">
              <a:rPr lang="en-US" sz="1200">
                <a:effectLst>
                  <a:outerShdw blurRad="38100" dist="38100" dir="2700000" algn="tl">
                    <a:srgbClr val="000000"/>
                  </a:outerShdw>
                </a:effectLst>
              </a:rPr>
              <a:pPr algn="r">
                <a:defRPr/>
              </a:pPr>
              <a:t>47</a:t>
            </a:fld>
            <a:endParaRPr lang="en-US" sz="1200">
              <a:effectLst>
                <a:outerShdw blurRad="38100" dist="38100" dir="2700000" algn="tl">
                  <a:srgbClr val="000000"/>
                </a:outerShdw>
              </a:effectLst>
            </a:endParaRPr>
          </a:p>
        </p:txBody>
      </p:sp>
      <p:sp>
        <p:nvSpPr>
          <p:cNvPr id="247810" name="Rectangle 2"/>
          <p:cNvSpPr>
            <a:spLocks noGrp="1" noChangeArrowheads="1"/>
          </p:cNvSpPr>
          <p:nvPr>
            <p:ph type="title"/>
          </p:nvPr>
        </p:nvSpPr>
        <p:spPr/>
        <p:txBody>
          <a:bodyPr/>
          <a:lstStyle/>
          <a:p>
            <a:pPr eaLnBrk="1" hangingPunct="1">
              <a:defRPr/>
            </a:pPr>
            <a:r>
              <a:rPr lang="en-US" smtClean="0"/>
              <a:t>Avoid hidden verbs</a:t>
            </a:r>
          </a:p>
        </p:txBody>
      </p:sp>
      <p:sp>
        <p:nvSpPr>
          <p:cNvPr id="247811" name="Rectangle 3"/>
          <p:cNvSpPr>
            <a:spLocks noGrp="1" noChangeArrowheads="1"/>
          </p:cNvSpPr>
          <p:nvPr>
            <p:ph type="body" idx="1"/>
          </p:nvPr>
        </p:nvSpPr>
        <p:spPr/>
        <p:txBody>
          <a:bodyPr/>
          <a:lstStyle/>
          <a:p>
            <a:pPr eaLnBrk="1" hangingPunct="1">
              <a:buFont typeface="Wingdings" pitchFamily="2" charset="2"/>
              <a:buNone/>
              <a:defRPr/>
            </a:pPr>
            <a:r>
              <a:rPr lang="en-US" smtClean="0"/>
              <a:t>Hidden verbs are verbs disguised as nouns.  They are generally longer than their true verb forms.</a:t>
            </a:r>
          </a:p>
          <a:p>
            <a:pPr eaLnBrk="1" hangingPunct="1">
              <a:buFont typeface="Wingdings" pitchFamily="2" charset="2"/>
              <a:buNone/>
              <a:defRPr/>
            </a:pPr>
            <a:endParaRPr lang="en-US" smtClean="0"/>
          </a:p>
          <a:p>
            <a:pPr eaLnBrk="1" hangingPunct="1">
              <a:buFont typeface="Wingdings" pitchFamily="2" charset="2"/>
              <a:buNone/>
              <a:defRPr/>
            </a:pPr>
            <a:endParaRPr lang="en-US" smtClean="0"/>
          </a:p>
          <a:p>
            <a:pPr eaLnBrk="1" hangingPunct="1">
              <a:buFont typeface="Wingdings" pitchFamily="2" charset="2"/>
              <a:buNone/>
              <a:defRPr/>
            </a:pPr>
            <a:endParaRPr lang="en-US" smtClean="0"/>
          </a:p>
        </p:txBody>
      </p:sp>
    </p:spTree>
  </p:cSld>
  <p:clrMapOvr>
    <a:masterClrMapping/>
  </p:clrMapOvr>
  <p:transition spd="med">
    <p:pull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AE7466C0-35E7-4D2F-AF9C-F2BD43BD103E}" type="slidenum">
              <a:rPr lang="en-US" sz="1200">
                <a:effectLst>
                  <a:outerShdw blurRad="38100" dist="38100" dir="2700000" algn="tl">
                    <a:srgbClr val="000000"/>
                  </a:outerShdw>
                </a:effectLst>
              </a:rPr>
              <a:pPr algn="r">
                <a:defRPr/>
              </a:pPr>
              <a:t>48</a:t>
            </a:fld>
            <a:endParaRPr lang="en-US" sz="1200">
              <a:effectLst>
                <a:outerShdw blurRad="38100" dist="38100" dir="2700000" algn="tl">
                  <a:srgbClr val="000000"/>
                </a:outerShdw>
              </a:effectLst>
            </a:endParaRPr>
          </a:p>
        </p:txBody>
      </p:sp>
      <p:sp>
        <p:nvSpPr>
          <p:cNvPr id="250885" name="Rectangle 5"/>
          <p:cNvSpPr>
            <a:spLocks noGrp="1" noChangeArrowheads="1"/>
          </p:cNvSpPr>
          <p:nvPr>
            <p:ph type="title"/>
          </p:nvPr>
        </p:nvSpPr>
        <p:spPr/>
        <p:txBody>
          <a:bodyPr/>
          <a:lstStyle/>
          <a:p>
            <a:pPr eaLnBrk="1" hangingPunct="1">
              <a:defRPr/>
            </a:pPr>
            <a:r>
              <a:rPr lang="en-US" smtClean="0"/>
              <a:t>Hidden Verbs</a:t>
            </a:r>
          </a:p>
        </p:txBody>
      </p:sp>
      <p:sp>
        <p:nvSpPr>
          <p:cNvPr id="250882" name="Rectangle 2"/>
          <p:cNvSpPr>
            <a:spLocks noGrp="1" noChangeArrowheads="1"/>
          </p:cNvSpPr>
          <p:nvPr>
            <p:ph type="body" sz="half" idx="4294967295"/>
          </p:nvPr>
        </p:nvSpPr>
        <p:spPr>
          <a:xfrm>
            <a:off x="609600" y="1905000"/>
            <a:ext cx="3810000" cy="4343400"/>
          </a:xfrm>
        </p:spPr>
        <p:txBody>
          <a:bodyPr/>
          <a:lstStyle/>
          <a:p>
            <a:pPr eaLnBrk="1" hangingPunct="1">
              <a:defRPr/>
            </a:pPr>
            <a:r>
              <a:rPr lang="en-US" sz="2400" smtClean="0"/>
              <a:t>Conduct an analysis</a:t>
            </a:r>
            <a:br>
              <a:rPr lang="en-US" sz="2400" smtClean="0"/>
            </a:br>
            <a:r>
              <a:rPr lang="en-US" sz="2400" smtClean="0"/>
              <a:t>	</a:t>
            </a:r>
          </a:p>
          <a:p>
            <a:pPr eaLnBrk="1" hangingPunct="1">
              <a:defRPr/>
            </a:pPr>
            <a:r>
              <a:rPr lang="en-US" sz="2400" smtClean="0"/>
              <a:t>Present a report</a:t>
            </a:r>
          </a:p>
          <a:p>
            <a:pPr eaLnBrk="1" hangingPunct="1">
              <a:buFont typeface="Wingdings" pitchFamily="2" charset="2"/>
              <a:buNone/>
              <a:defRPr/>
            </a:pPr>
            <a:r>
              <a:rPr lang="en-US" sz="2400" smtClean="0"/>
              <a:t>	</a:t>
            </a:r>
          </a:p>
          <a:p>
            <a:pPr eaLnBrk="1" hangingPunct="1">
              <a:defRPr/>
            </a:pPr>
            <a:r>
              <a:rPr lang="en-US" sz="2400" smtClean="0"/>
              <a:t>Do an assessment</a:t>
            </a:r>
            <a:br>
              <a:rPr lang="en-US" sz="2400" smtClean="0"/>
            </a:br>
            <a:endParaRPr lang="en-US" sz="2400" smtClean="0"/>
          </a:p>
          <a:p>
            <a:pPr eaLnBrk="1" hangingPunct="1">
              <a:defRPr/>
            </a:pPr>
            <a:r>
              <a:rPr lang="en-US" sz="2400" smtClean="0"/>
              <a:t>Provide assistance</a:t>
            </a:r>
          </a:p>
          <a:p>
            <a:pPr eaLnBrk="1" hangingPunct="1">
              <a:buFont typeface="Wingdings" pitchFamily="2" charset="2"/>
              <a:buNone/>
              <a:defRPr/>
            </a:pPr>
            <a:endParaRPr lang="en-US" sz="2400" smtClean="0"/>
          </a:p>
          <a:p>
            <a:pPr eaLnBrk="1" hangingPunct="1">
              <a:defRPr/>
            </a:pPr>
            <a:r>
              <a:rPr lang="en-US" sz="2400" smtClean="0"/>
              <a:t>Came to the conclusion of</a:t>
            </a:r>
          </a:p>
        </p:txBody>
      </p:sp>
      <p:sp>
        <p:nvSpPr>
          <p:cNvPr id="250883" name="Rectangle 3"/>
          <p:cNvSpPr>
            <a:spLocks noGrp="1" noChangeArrowheads="1"/>
          </p:cNvSpPr>
          <p:nvPr>
            <p:ph type="body" sz="half" idx="4294967295"/>
          </p:nvPr>
        </p:nvSpPr>
        <p:spPr>
          <a:xfrm>
            <a:off x="5334000" y="1905000"/>
            <a:ext cx="3810000" cy="4343400"/>
          </a:xfrm>
        </p:spPr>
        <p:txBody>
          <a:bodyPr/>
          <a:lstStyle/>
          <a:p>
            <a:pPr eaLnBrk="1" hangingPunct="1">
              <a:defRPr/>
            </a:pPr>
            <a:r>
              <a:rPr lang="en-US" sz="2400" smtClean="0"/>
              <a:t>Analyze</a:t>
            </a:r>
            <a:br>
              <a:rPr lang="en-US" sz="2400" smtClean="0"/>
            </a:br>
            <a:endParaRPr lang="en-US" sz="2400" smtClean="0"/>
          </a:p>
          <a:p>
            <a:pPr eaLnBrk="1" hangingPunct="1">
              <a:defRPr/>
            </a:pPr>
            <a:r>
              <a:rPr lang="en-US" sz="2400" smtClean="0"/>
              <a:t>Report</a:t>
            </a:r>
            <a:br>
              <a:rPr lang="en-US" sz="2400" smtClean="0"/>
            </a:br>
            <a:endParaRPr lang="en-US" sz="2400" smtClean="0"/>
          </a:p>
          <a:p>
            <a:pPr eaLnBrk="1" hangingPunct="1">
              <a:defRPr/>
            </a:pPr>
            <a:r>
              <a:rPr lang="en-US" sz="2400" smtClean="0"/>
              <a:t>Assess</a:t>
            </a:r>
            <a:br>
              <a:rPr lang="en-US" sz="2400" smtClean="0"/>
            </a:br>
            <a:endParaRPr lang="en-US" sz="2400" smtClean="0"/>
          </a:p>
          <a:p>
            <a:pPr eaLnBrk="1" hangingPunct="1">
              <a:defRPr/>
            </a:pPr>
            <a:r>
              <a:rPr lang="en-US" sz="2400" smtClean="0"/>
              <a:t>Help</a:t>
            </a:r>
          </a:p>
          <a:p>
            <a:pPr eaLnBrk="1" hangingPunct="1">
              <a:buFont typeface="Wingdings" pitchFamily="2" charset="2"/>
              <a:buNone/>
              <a:defRPr/>
            </a:pPr>
            <a:endParaRPr lang="en-US" sz="2400" smtClean="0"/>
          </a:p>
          <a:p>
            <a:pPr eaLnBrk="1" hangingPunct="1">
              <a:defRPr/>
            </a:pPr>
            <a:r>
              <a:rPr lang="en-US" sz="2400" smtClean="0"/>
              <a:t>Concluded</a:t>
            </a:r>
          </a:p>
          <a:p>
            <a:pPr eaLnBrk="1" hangingPunct="1">
              <a:defRPr/>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 calcmode="lin" valueType="num">
                                      <p:cBhvr additive="base">
                                        <p:cTn id="7" dur="500" fill="hold"/>
                                        <p:tgtEl>
                                          <p:spTgt spid="250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0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0883">
                                            <p:txEl>
                                              <p:pRg st="1" end="1"/>
                                            </p:txEl>
                                          </p:spTgt>
                                        </p:tgtEl>
                                        <p:attrNameLst>
                                          <p:attrName>style.visibility</p:attrName>
                                        </p:attrNameLst>
                                      </p:cBhvr>
                                      <p:to>
                                        <p:strVal val="visible"/>
                                      </p:to>
                                    </p:set>
                                    <p:anim calcmode="lin" valueType="num">
                                      <p:cBhvr additive="base">
                                        <p:cTn id="13" dur="500" fill="hold"/>
                                        <p:tgtEl>
                                          <p:spTgt spid="2508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0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0883">
                                            <p:txEl>
                                              <p:pRg st="2" end="2"/>
                                            </p:txEl>
                                          </p:spTgt>
                                        </p:tgtEl>
                                        <p:attrNameLst>
                                          <p:attrName>style.visibility</p:attrName>
                                        </p:attrNameLst>
                                      </p:cBhvr>
                                      <p:to>
                                        <p:strVal val="visible"/>
                                      </p:to>
                                    </p:set>
                                    <p:anim calcmode="lin" valueType="num">
                                      <p:cBhvr additive="base">
                                        <p:cTn id="19" dur="500" fill="hold"/>
                                        <p:tgtEl>
                                          <p:spTgt spid="2508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0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0883">
                                            <p:txEl>
                                              <p:pRg st="3" end="3"/>
                                            </p:txEl>
                                          </p:spTgt>
                                        </p:tgtEl>
                                        <p:attrNameLst>
                                          <p:attrName>style.visibility</p:attrName>
                                        </p:attrNameLst>
                                      </p:cBhvr>
                                      <p:to>
                                        <p:strVal val="visible"/>
                                      </p:to>
                                    </p:set>
                                    <p:anim calcmode="lin" valueType="num">
                                      <p:cBhvr additive="base">
                                        <p:cTn id="25" dur="500" fill="hold"/>
                                        <p:tgtEl>
                                          <p:spTgt spid="25088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0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50883">
                                            <p:txEl>
                                              <p:pRg st="5" end="5"/>
                                            </p:txEl>
                                          </p:spTgt>
                                        </p:tgtEl>
                                        <p:attrNameLst>
                                          <p:attrName>style.visibility</p:attrName>
                                        </p:attrNameLst>
                                      </p:cBhvr>
                                      <p:to>
                                        <p:strVal val="visible"/>
                                      </p:to>
                                    </p:set>
                                    <p:anim calcmode="lin" valueType="num">
                                      <p:cBhvr additive="base">
                                        <p:cTn id="31" dur="500" fill="hold"/>
                                        <p:tgtEl>
                                          <p:spTgt spid="2508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508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FD8A0EE4-8E9E-49E6-B533-3BE761360477}" type="slidenum">
              <a:rPr lang="en-US" sz="1200">
                <a:effectLst>
                  <a:outerShdw blurRad="38100" dist="38100" dir="2700000" algn="tl">
                    <a:srgbClr val="000000"/>
                  </a:outerShdw>
                </a:effectLst>
              </a:rPr>
              <a:pPr algn="r">
                <a:defRPr/>
              </a:pPr>
              <a:t>49</a:t>
            </a:fld>
            <a:endParaRPr lang="en-US" sz="1200">
              <a:effectLst>
                <a:outerShdw blurRad="38100" dist="38100" dir="2700000" algn="tl">
                  <a:srgbClr val="000000"/>
                </a:outerShdw>
              </a:effectLst>
            </a:endParaRPr>
          </a:p>
        </p:txBody>
      </p:sp>
      <p:sp>
        <p:nvSpPr>
          <p:cNvPr id="23554" name="Rectangle 2"/>
          <p:cNvSpPr>
            <a:spLocks noGrp="1" noChangeArrowheads="1"/>
          </p:cNvSpPr>
          <p:nvPr>
            <p:ph type="title"/>
          </p:nvPr>
        </p:nvSpPr>
        <p:spPr/>
        <p:txBody>
          <a:bodyPr/>
          <a:lstStyle/>
          <a:p>
            <a:pPr eaLnBrk="1" hangingPunct="1">
              <a:defRPr/>
            </a:pPr>
            <a:r>
              <a:rPr lang="en-US" smtClean="0"/>
              <a:t>Use consistent terms</a:t>
            </a:r>
          </a:p>
        </p:txBody>
      </p:sp>
      <p:sp>
        <p:nvSpPr>
          <p:cNvPr id="23555" name="Rectangle 3"/>
          <p:cNvSpPr>
            <a:spLocks noGrp="1" noChangeArrowheads="1"/>
          </p:cNvSpPr>
          <p:nvPr>
            <p:ph type="body" idx="1"/>
          </p:nvPr>
        </p:nvSpPr>
        <p:spPr/>
        <p:txBody>
          <a:bodyPr/>
          <a:lstStyle/>
          <a:p>
            <a:pPr eaLnBrk="1" hangingPunct="1">
              <a:defRPr/>
            </a:pPr>
            <a:r>
              <a:rPr lang="en-US" smtClean="0"/>
              <a:t>Avoid “</a:t>
            </a:r>
            <a:r>
              <a:rPr lang="en-US" b="1" i="1" smtClean="0">
                <a:solidFill>
                  <a:srgbClr val="FFFF00"/>
                </a:solidFill>
              </a:rPr>
              <a:t>Shall.</a:t>
            </a:r>
            <a:r>
              <a:rPr lang="en-US" smtClean="0"/>
              <a:t>”  It is ambiguous and is not used in everyday speech </a:t>
            </a:r>
          </a:p>
          <a:p>
            <a:pPr eaLnBrk="1" hangingPunct="1">
              <a:defRPr/>
            </a:pPr>
            <a:r>
              <a:rPr lang="en-US" smtClean="0"/>
              <a:t>Use “</a:t>
            </a:r>
            <a:r>
              <a:rPr lang="en-US" b="1" i="1" smtClean="0">
                <a:solidFill>
                  <a:srgbClr val="FFFF00"/>
                </a:solidFill>
              </a:rPr>
              <a:t>must</a:t>
            </a:r>
            <a:r>
              <a:rPr lang="en-US" smtClean="0"/>
              <a:t>” for an obligation</a:t>
            </a:r>
          </a:p>
          <a:p>
            <a:pPr eaLnBrk="1" hangingPunct="1">
              <a:defRPr/>
            </a:pPr>
            <a:r>
              <a:rPr lang="en-US" smtClean="0"/>
              <a:t>Use “</a:t>
            </a:r>
            <a:r>
              <a:rPr lang="en-US" b="1" i="1" smtClean="0">
                <a:solidFill>
                  <a:srgbClr val="FFFF00"/>
                </a:solidFill>
              </a:rPr>
              <a:t>must not</a:t>
            </a:r>
            <a:r>
              <a:rPr lang="en-US" smtClean="0"/>
              <a:t>” for a prohibition</a:t>
            </a:r>
          </a:p>
          <a:p>
            <a:pPr eaLnBrk="1" hangingPunct="1">
              <a:defRPr/>
            </a:pPr>
            <a:r>
              <a:rPr lang="en-US" smtClean="0"/>
              <a:t>Use “</a:t>
            </a:r>
            <a:r>
              <a:rPr lang="en-US" b="1" i="1" smtClean="0">
                <a:solidFill>
                  <a:srgbClr val="FFFF00"/>
                </a:solidFill>
              </a:rPr>
              <a:t>may</a:t>
            </a:r>
            <a:r>
              <a:rPr lang="en-US" smtClean="0"/>
              <a:t>” for a discretionary action</a:t>
            </a:r>
          </a:p>
          <a:p>
            <a:pPr eaLnBrk="1" hangingPunct="1">
              <a:defRPr/>
            </a:pPr>
            <a:r>
              <a:rPr lang="en-US" smtClean="0"/>
              <a:t>Use “</a:t>
            </a:r>
            <a:r>
              <a:rPr lang="en-US" b="1" i="1" smtClean="0">
                <a:solidFill>
                  <a:srgbClr val="FFFF00"/>
                </a:solidFill>
              </a:rPr>
              <a:t>should</a:t>
            </a:r>
            <a:r>
              <a:rPr lang="en-US" smtClean="0"/>
              <a:t>” for a  recommendation</a:t>
            </a:r>
          </a:p>
          <a:p>
            <a:pPr eaLnBrk="1" hangingPunct="1">
              <a:buFont typeface="Wingdings" pitchFamily="2" charset="2"/>
              <a:buNone/>
              <a:defRPr/>
            </a:pPr>
            <a:endParaRPr lang="en-US" smtClean="0"/>
          </a:p>
        </p:txBody>
      </p:sp>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35977ECB-C0BC-4F4F-BF10-E94F95E84785}" type="slidenum">
              <a:rPr lang="en-US" sz="1200">
                <a:effectLst>
                  <a:outerShdw blurRad="38100" dist="38100" dir="2700000" algn="tl">
                    <a:srgbClr val="000000"/>
                  </a:outerShdw>
                </a:effectLst>
              </a:rPr>
              <a:pPr algn="r">
                <a:defRPr/>
              </a:pPr>
              <a:t>5</a:t>
            </a:fld>
            <a:endParaRPr lang="en-US" sz="1200">
              <a:effectLst>
                <a:outerShdw blurRad="38100" dist="38100" dir="2700000" algn="tl">
                  <a:srgbClr val="000000"/>
                </a:outerShdw>
              </a:effectLst>
            </a:endParaRPr>
          </a:p>
        </p:txBody>
      </p:sp>
      <p:sp>
        <p:nvSpPr>
          <p:cNvPr id="361474" name="Rectangle 2"/>
          <p:cNvSpPr>
            <a:spLocks noGrp="1" noChangeArrowheads="1"/>
          </p:cNvSpPr>
          <p:nvPr>
            <p:ph type="title"/>
          </p:nvPr>
        </p:nvSpPr>
        <p:spPr>
          <a:xfrm>
            <a:off x="457200" y="277813"/>
            <a:ext cx="8229600" cy="944562"/>
          </a:xfrm>
        </p:spPr>
        <p:txBody>
          <a:bodyPr/>
          <a:lstStyle/>
          <a:p>
            <a:pPr eaLnBrk="1" hangingPunct="1"/>
            <a:r>
              <a:rPr lang="en-US" sz="3600" smtClean="0"/>
              <a:t>Plain Writing Act of 2010</a:t>
            </a:r>
          </a:p>
        </p:txBody>
      </p:sp>
      <p:sp>
        <p:nvSpPr>
          <p:cNvPr id="361475" name="Rectangle 3"/>
          <p:cNvSpPr>
            <a:spLocks noGrp="1" noChangeArrowheads="1"/>
          </p:cNvSpPr>
          <p:nvPr>
            <p:ph type="body" idx="1"/>
          </p:nvPr>
        </p:nvSpPr>
        <p:spPr>
          <a:xfrm>
            <a:off x="228600" y="1600200"/>
            <a:ext cx="8458200" cy="5257800"/>
          </a:xfrm>
        </p:spPr>
        <p:txBody>
          <a:bodyPr/>
          <a:lstStyle/>
          <a:p>
            <a:pPr marL="114300" indent="0" eaLnBrk="1" hangingPunct="1">
              <a:buFont typeface="Wingdings" pitchFamily="2" charset="2"/>
              <a:buNone/>
            </a:pPr>
            <a:r>
              <a:rPr lang="en-US" smtClean="0">
                <a:solidFill>
                  <a:srgbClr val="FFFF00"/>
                </a:solidFill>
              </a:rPr>
              <a:t>Requires executive agencies to use plain language in documents by October 13, 2011</a:t>
            </a:r>
          </a:p>
          <a:p>
            <a:pPr lvl="1" eaLnBrk="1" hangingPunct="1">
              <a:buFont typeface="Wingdings" pitchFamily="2" charset="2"/>
              <a:buChar char="§"/>
            </a:pPr>
            <a:r>
              <a:rPr lang="en-US" smtClean="0">
                <a:solidFill>
                  <a:srgbClr val="FFFF00"/>
                </a:solidFill>
              </a:rPr>
              <a:t>In all communications with general public – except regulations.</a:t>
            </a:r>
          </a:p>
          <a:p>
            <a:pPr marL="114300" indent="0" eaLnBrk="1" hangingPunct="1"/>
            <a:endParaRPr lang="en-US" smtClean="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Effect transition="in" filter="checkerboard(across)">
                                      <p:cBhvr>
                                        <p:cTn id="7" dur="500"/>
                                        <p:tgtEl>
                                          <p:spTgt spid="3614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1475">
                                            <p:txEl>
                                              <p:pRg st="1" end="1"/>
                                            </p:txEl>
                                          </p:spTgt>
                                        </p:tgtEl>
                                        <p:attrNameLst>
                                          <p:attrName>style.visibility</p:attrName>
                                        </p:attrNameLst>
                                      </p:cBhvr>
                                      <p:to>
                                        <p:strVal val="visible"/>
                                      </p:to>
                                    </p:set>
                                    <p:animEffect transition="in" filter="checkerboard(across)">
                                      <p:cBhvr>
                                        <p:cTn id="10" dur="500"/>
                                        <p:tgtEl>
                                          <p:spTgt spid="361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2266C007-07D1-4532-92D3-B52499635283}" type="slidenum">
              <a:rPr lang="en-US" sz="1200">
                <a:effectLst>
                  <a:outerShdw blurRad="38100" dist="38100" dir="2700000" algn="tl">
                    <a:srgbClr val="000000"/>
                  </a:outerShdw>
                </a:effectLst>
              </a:rPr>
              <a:pPr algn="r">
                <a:defRPr/>
              </a:pPr>
              <a:t>50</a:t>
            </a:fld>
            <a:endParaRPr lang="en-US" sz="1200">
              <a:effectLst>
                <a:outerShdw blurRad="38100" dist="38100" dir="2700000" algn="tl">
                  <a:srgbClr val="000000"/>
                </a:outerShdw>
              </a:effectLst>
            </a:endParaRPr>
          </a:p>
        </p:txBody>
      </p:sp>
      <p:sp>
        <p:nvSpPr>
          <p:cNvPr id="338946" name="Rectangle 2"/>
          <p:cNvSpPr>
            <a:spLocks noGrp="1" noChangeArrowheads="1"/>
          </p:cNvSpPr>
          <p:nvPr>
            <p:ph type="title"/>
          </p:nvPr>
        </p:nvSpPr>
        <p:spPr/>
        <p:txBody>
          <a:bodyPr/>
          <a:lstStyle/>
          <a:p>
            <a:pPr eaLnBrk="1" hangingPunct="1">
              <a:defRPr/>
            </a:pPr>
            <a:r>
              <a:rPr lang="en-US" b="1" smtClean="0"/>
              <a:t>Bryan A. Garner on </a:t>
            </a:r>
            <a:r>
              <a:rPr lang="en-US" b="1" i="1" smtClean="0"/>
              <a:t>“</a:t>
            </a:r>
            <a:r>
              <a:rPr lang="en-US" b="1" smtClean="0"/>
              <a:t>Shall”</a:t>
            </a:r>
          </a:p>
        </p:txBody>
      </p:sp>
      <p:sp>
        <p:nvSpPr>
          <p:cNvPr id="338947" name="Rectangle 3"/>
          <p:cNvSpPr>
            <a:spLocks noGrp="1" noChangeArrowheads="1"/>
          </p:cNvSpPr>
          <p:nvPr>
            <p:ph type="body" idx="1"/>
          </p:nvPr>
        </p:nvSpPr>
        <p:spPr>
          <a:xfrm>
            <a:off x="457200" y="1371600"/>
            <a:ext cx="8229600" cy="4525963"/>
          </a:xfrm>
        </p:spPr>
        <p:txBody>
          <a:bodyPr/>
          <a:lstStyle/>
          <a:p>
            <a:pPr eaLnBrk="1" hangingPunct="1">
              <a:lnSpc>
                <a:spcPct val="80000"/>
              </a:lnSpc>
              <a:buFont typeface="Wingdings" pitchFamily="2" charset="2"/>
              <a:buNone/>
              <a:defRPr/>
            </a:pPr>
            <a:r>
              <a:rPr lang="en-US" sz="2400" smtClean="0"/>
              <a:t>    </a:t>
            </a:r>
          </a:p>
          <a:p>
            <a:pPr eaLnBrk="1" hangingPunct="1">
              <a:lnSpc>
                <a:spcPct val="80000"/>
              </a:lnSpc>
              <a:buFont typeface="Wingdings" pitchFamily="2" charset="2"/>
              <a:buNone/>
              <a:defRPr/>
            </a:pPr>
            <a:r>
              <a:rPr lang="en-US" sz="2400" smtClean="0"/>
              <a:t>In just about every jurisdiction, courts have held that “shall</a:t>
            </a:r>
            <a:r>
              <a:rPr lang="en-US" sz="2400" i="1" smtClean="0"/>
              <a:t>” </a:t>
            </a:r>
            <a:r>
              <a:rPr lang="en-US" sz="2400" smtClean="0"/>
              <a:t>can mean not just “must”</a:t>
            </a:r>
            <a:r>
              <a:rPr lang="en-US" sz="2400" i="1" smtClean="0"/>
              <a:t> </a:t>
            </a:r>
            <a:r>
              <a:rPr lang="en-US" sz="2400" smtClean="0"/>
              <a:t>and “may,” but also “will”</a:t>
            </a:r>
            <a:r>
              <a:rPr lang="en-US" sz="2400" i="1" smtClean="0"/>
              <a:t> </a:t>
            </a:r>
            <a:r>
              <a:rPr lang="en-US" sz="2400" smtClean="0"/>
              <a:t>and “is</a:t>
            </a:r>
            <a:r>
              <a:rPr lang="en-US" sz="2400" i="1" smtClean="0"/>
              <a:t>.” </a:t>
            </a:r>
            <a:r>
              <a:rPr lang="en-US" sz="2400" smtClean="0"/>
              <a:t> The [U.S. Supreme] Court has [in various decisions]:</a:t>
            </a:r>
          </a:p>
          <a:p>
            <a:pPr eaLnBrk="1" hangingPunct="1">
              <a:lnSpc>
                <a:spcPct val="80000"/>
              </a:lnSpc>
              <a:defRPr/>
            </a:pPr>
            <a:endParaRPr lang="en-US" sz="2400" smtClean="0"/>
          </a:p>
          <a:p>
            <a:pPr eaLnBrk="1" hangingPunct="1">
              <a:lnSpc>
                <a:spcPct val="80000"/>
              </a:lnSpc>
              <a:defRPr/>
            </a:pPr>
            <a:r>
              <a:rPr lang="en-US" sz="2400" smtClean="0"/>
              <a:t>Held that a legislative amendment from “shall” to “may” had no substantive effect</a:t>
            </a:r>
          </a:p>
          <a:p>
            <a:pPr eaLnBrk="1" hangingPunct="1">
              <a:lnSpc>
                <a:spcPct val="80000"/>
              </a:lnSpc>
              <a:defRPr/>
            </a:pPr>
            <a:endParaRPr lang="en-US" sz="2400" smtClean="0"/>
          </a:p>
          <a:p>
            <a:pPr eaLnBrk="1" hangingPunct="1">
              <a:lnSpc>
                <a:spcPct val="80000"/>
              </a:lnSpc>
              <a:defRPr/>
            </a:pPr>
            <a:r>
              <a:rPr lang="en-US" sz="2400" smtClean="0"/>
              <a:t>Held that “shall” means “must” for existing rights, but that it need not be construed as mandatory when a new right is created</a:t>
            </a:r>
          </a:p>
          <a:p>
            <a:pPr eaLnBrk="1" hangingPunct="1">
              <a:lnSpc>
                <a:spcPct val="80000"/>
              </a:lnSpc>
              <a:defRPr/>
            </a:pPr>
            <a:endParaRPr lang="en-US" sz="2400" smtClean="0"/>
          </a:p>
          <a:p>
            <a:pPr eaLnBrk="1" hangingPunct="1">
              <a:lnSpc>
                <a:spcPct val="80000"/>
              </a:lnSpc>
              <a:defRPr/>
            </a:pPr>
            <a:r>
              <a:rPr lang="en-US" sz="2400" smtClean="0"/>
              <a:t>Acknowledged that, “legal writers sometimes misuse ‘shall’ to mean ‘should,’ ‘will,’ or even ‘may.’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C25FF324-8ABB-4F5F-B669-AF9D8C9DE242}" type="slidenum">
              <a:rPr lang="en-US" sz="1200">
                <a:effectLst>
                  <a:outerShdw blurRad="38100" dist="38100" dir="2700000" algn="tl">
                    <a:srgbClr val="000000"/>
                  </a:outerShdw>
                </a:effectLst>
              </a:rPr>
              <a:pPr algn="r">
                <a:defRPr/>
              </a:pPr>
              <a:t>51</a:t>
            </a:fld>
            <a:endParaRPr lang="en-US" sz="1200">
              <a:effectLst>
                <a:outerShdw blurRad="38100" dist="38100" dir="2700000" algn="tl">
                  <a:srgbClr val="000000"/>
                </a:outerShdw>
              </a:effectLst>
            </a:endParaRPr>
          </a:p>
        </p:txBody>
      </p:sp>
      <p:sp>
        <p:nvSpPr>
          <p:cNvPr id="27650" name="Rectangle 2"/>
          <p:cNvSpPr>
            <a:spLocks noGrp="1" noChangeArrowheads="1"/>
          </p:cNvSpPr>
          <p:nvPr>
            <p:ph type="title"/>
          </p:nvPr>
        </p:nvSpPr>
        <p:spPr/>
        <p:txBody>
          <a:bodyPr/>
          <a:lstStyle/>
          <a:p>
            <a:pPr eaLnBrk="1" hangingPunct="1">
              <a:defRPr/>
            </a:pPr>
            <a:r>
              <a:rPr lang="en-US" smtClean="0"/>
              <a:t>Don’t sound so bureaucratic</a:t>
            </a:r>
          </a:p>
        </p:txBody>
      </p:sp>
      <p:sp>
        <p:nvSpPr>
          <p:cNvPr id="27651" name="Rectangle 3"/>
          <p:cNvSpPr>
            <a:spLocks noGrp="1" noChangeArrowheads="1"/>
          </p:cNvSpPr>
          <p:nvPr>
            <p:ph type="body" idx="1"/>
          </p:nvPr>
        </p:nvSpPr>
        <p:spPr>
          <a:xfrm>
            <a:off x="457200" y="1600200"/>
            <a:ext cx="8229600" cy="2851150"/>
          </a:xfrm>
        </p:spPr>
        <p:txBody>
          <a:bodyPr/>
          <a:lstStyle/>
          <a:p>
            <a:pPr eaLnBrk="1" hangingPunct="1">
              <a:lnSpc>
                <a:spcPct val="90000"/>
              </a:lnSpc>
              <a:defRPr/>
            </a:pPr>
            <a:r>
              <a:rPr lang="en-US" sz="3600" smtClean="0"/>
              <a:t>Limit jargon and acronyms</a:t>
            </a:r>
          </a:p>
          <a:p>
            <a:pPr eaLnBrk="1" hangingPunct="1">
              <a:lnSpc>
                <a:spcPct val="90000"/>
              </a:lnSpc>
              <a:buFont typeface="Wingdings" pitchFamily="2" charset="2"/>
              <a:buNone/>
              <a:defRPr/>
            </a:pPr>
            <a:endParaRPr lang="en-US" sz="3600" smtClean="0"/>
          </a:p>
          <a:p>
            <a:pPr eaLnBrk="1" hangingPunct="1">
              <a:lnSpc>
                <a:spcPct val="90000"/>
              </a:lnSpc>
              <a:defRPr/>
            </a:pPr>
            <a:r>
              <a:rPr lang="en-US" sz="3600" smtClean="0"/>
              <a:t>Contractions aren’t bad</a:t>
            </a:r>
          </a:p>
          <a:p>
            <a:pPr eaLnBrk="1" hangingPunct="1">
              <a:lnSpc>
                <a:spcPct val="90000"/>
              </a:lnSpc>
              <a:buFont typeface="Wingdings" pitchFamily="2" charset="2"/>
              <a:buNone/>
              <a:defRPr/>
            </a:pPr>
            <a:endParaRPr lang="en-US" sz="3600" smtClean="0"/>
          </a:p>
          <a:p>
            <a:pPr eaLnBrk="1" hangingPunct="1">
              <a:lnSpc>
                <a:spcPct val="90000"/>
              </a:lnSpc>
              <a:defRPr/>
            </a:pPr>
            <a:r>
              <a:rPr lang="en-US" sz="3600" smtClean="0"/>
              <a:t>Use everyday words</a:t>
            </a:r>
          </a:p>
        </p:txBody>
      </p:sp>
    </p:spTree>
  </p:cSld>
  <p:clrMapOvr>
    <a:masterClrMapping/>
  </p:clrMapOvr>
  <p:transition spd="med">
    <p:pull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091D5B1-5004-4F2B-B947-23F7B7D5B2C8}" type="slidenum">
              <a:rPr lang="en-US" sz="1200">
                <a:effectLst>
                  <a:outerShdw blurRad="38100" dist="38100" dir="2700000" algn="tl">
                    <a:srgbClr val="000000"/>
                  </a:outerShdw>
                </a:effectLst>
              </a:rPr>
              <a:pPr algn="r">
                <a:defRPr/>
              </a:pPr>
              <a:t>52</a:t>
            </a:fld>
            <a:endParaRPr lang="en-US" sz="1200">
              <a:effectLst>
                <a:outerShdw blurRad="38100" dist="38100" dir="2700000" algn="tl">
                  <a:srgbClr val="000000"/>
                </a:outerShdw>
              </a:effectLst>
            </a:endParaRPr>
          </a:p>
        </p:txBody>
      </p:sp>
      <p:sp>
        <p:nvSpPr>
          <p:cNvPr id="166914" name="Rectangle 2"/>
          <p:cNvSpPr>
            <a:spLocks noGrp="1" noChangeArrowheads="1"/>
          </p:cNvSpPr>
          <p:nvPr>
            <p:ph type="title"/>
          </p:nvPr>
        </p:nvSpPr>
        <p:spPr/>
        <p:txBody>
          <a:bodyPr/>
          <a:lstStyle/>
          <a:p>
            <a:pPr eaLnBrk="1" hangingPunct="1">
              <a:defRPr/>
            </a:pPr>
            <a:r>
              <a:rPr lang="en-US" smtClean="0"/>
              <a:t>Two kinds of jargon</a:t>
            </a:r>
          </a:p>
        </p:txBody>
      </p:sp>
      <p:sp>
        <p:nvSpPr>
          <p:cNvPr id="166915" name="Rectangle 3"/>
          <p:cNvSpPr>
            <a:spLocks noGrp="1" noChangeArrowheads="1"/>
          </p:cNvSpPr>
          <p:nvPr>
            <p:ph type="body" idx="1"/>
          </p:nvPr>
        </p:nvSpPr>
        <p:spPr>
          <a:xfrm>
            <a:off x="457200" y="1600200"/>
            <a:ext cx="8229600" cy="2514600"/>
          </a:xfrm>
        </p:spPr>
        <p:txBody>
          <a:bodyPr/>
          <a:lstStyle/>
          <a:p>
            <a:pPr eaLnBrk="1" hangingPunct="1">
              <a:defRPr/>
            </a:pPr>
            <a:r>
              <a:rPr lang="en-US" sz="3600" smtClean="0"/>
              <a:t>Necessary technical terms</a:t>
            </a:r>
          </a:p>
          <a:p>
            <a:pPr eaLnBrk="1" hangingPunct="1">
              <a:buFont typeface="Wingdings" pitchFamily="2" charset="2"/>
              <a:buNone/>
              <a:defRPr/>
            </a:pPr>
            <a:r>
              <a:rPr lang="en-US" sz="3600" smtClean="0"/>
              <a:t>	</a:t>
            </a:r>
            <a:r>
              <a:rPr lang="en-US" sz="2400" smtClean="0"/>
              <a:t>Example:</a:t>
            </a:r>
            <a:r>
              <a:rPr lang="en-US" sz="3600" smtClean="0"/>
              <a:t> </a:t>
            </a:r>
            <a:r>
              <a:rPr lang="en-US" sz="2400" smtClean="0"/>
              <a:t>Habeas corpus, plaintiff</a:t>
            </a:r>
          </a:p>
          <a:p>
            <a:pPr eaLnBrk="1" hangingPunct="1">
              <a:buFont typeface="Wingdings" pitchFamily="2" charset="2"/>
              <a:buNone/>
              <a:defRPr/>
            </a:pPr>
            <a:endParaRPr lang="en-US" sz="2400" smtClean="0"/>
          </a:p>
          <a:p>
            <a:pPr eaLnBrk="1" hangingPunct="1">
              <a:defRPr/>
            </a:pPr>
            <a:r>
              <a:rPr lang="en-US" sz="3600" smtClean="0"/>
              <a:t>Obscure and often pretentious language marked by circumlocutions and long words</a:t>
            </a:r>
          </a:p>
          <a:p>
            <a:pPr eaLnBrk="1" hangingPunct="1">
              <a:buFont typeface="Wingdings" pitchFamily="2" charset="2"/>
              <a:buNone/>
              <a:defRPr/>
            </a:pPr>
            <a:r>
              <a:rPr lang="en-US" sz="3600" smtClean="0"/>
              <a:t>	</a:t>
            </a:r>
            <a:r>
              <a:rPr lang="en-US" sz="2400" smtClean="0"/>
              <a:t>Example: Hereby, Wherefore, ab initio</a:t>
            </a:r>
          </a:p>
        </p:txBody>
      </p:sp>
      <p:graphicFrame>
        <p:nvGraphicFramePr>
          <p:cNvPr id="166917" name="Object 5"/>
          <p:cNvGraphicFramePr>
            <a:graphicFrameLocks noChangeAspect="1"/>
          </p:cNvGraphicFramePr>
          <p:nvPr/>
        </p:nvGraphicFramePr>
        <p:xfrm>
          <a:off x="6629400" y="4800600"/>
          <a:ext cx="1981200" cy="1323975"/>
        </p:xfrm>
        <a:graphic>
          <a:graphicData uri="http://schemas.openxmlformats.org/presentationml/2006/ole">
            <p:oleObj spid="_x0000_s8194" name="Clip" r:id="rId4" imgW="597600" imgH="423000" progId="">
              <p:embed/>
            </p:oleObj>
          </a:graphicData>
        </a:graphic>
      </p:graphicFrame>
      <p:graphicFrame>
        <p:nvGraphicFramePr>
          <p:cNvPr id="166918" name="Object 6"/>
          <p:cNvGraphicFramePr>
            <a:graphicFrameLocks noChangeAspect="1"/>
          </p:cNvGraphicFramePr>
          <p:nvPr/>
        </p:nvGraphicFramePr>
        <p:xfrm>
          <a:off x="6934200" y="1371600"/>
          <a:ext cx="1752600" cy="1736725"/>
        </p:xfrm>
        <a:graphic>
          <a:graphicData uri="http://schemas.openxmlformats.org/presentationml/2006/ole">
            <p:oleObj spid="_x0000_s8195" name="Clip" r:id="rId5" imgW="766080" imgH="757800" progId="">
              <p:embed/>
            </p:oleObj>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0" dur="500"/>
                                        <p:tgtEl>
                                          <p:spTgt spid="166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166918"/>
                                        </p:tgtEl>
                                        <p:attrNameLst>
                                          <p:attrName>style.visibility</p:attrName>
                                        </p:attrNameLst>
                                      </p:cBhvr>
                                      <p:to>
                                        <p:strVal val="visible"/>
                                      </p:to>
                                    </p:set>
                                    <p:anim calcmode="lin" valueType="num">
                                      <p:cBhvr additive="base">
                                        <p:cTn id="15" dur="500" fill="hold"/>
                                        <p:tgtEl>
                                          <p:spTgt spid="166918"/>
                                        </p:tgtEl>
                                        <p:attrNameLst>
                                          <p:attrName>ppt_x</p:attrName>
                                        </p:attrNameLst>
                                      </p:cBhvr>
                                      <p:tavLst>
                                        <p:tav tm="0">
                                          <p:val>
                                            <p:strVal val="0-#ppt_w/2"/>
                                          </p:val>
                                        </p:tav>
                                        <p:tav tm="100000">
                                          <p:val>
                                            <p:strVal val="#ppt_x"/>
                                          </p:val>
                                        </p:tav>
                                      </p:tavLst>
                                    </p:anim>
                                    <p:anim calcmode="lin" valueType="num">
                                      <p:cBhvr additive="base">
                                        <p:cTn id="16" dur="500" fill="hold"/>
                                        <p:tgtEl>
                                          <p:spTgt spid="16691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21" dur="500"/>
                                        <p:tgtEl>
                                          <p:spTgt spid="16691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24" dur="500"/>
                                        <p:tgtEl>
                                          <p:spTgt spid="1669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66917"/>
                                        </p:tgtEl>
                                        <p:attrNameLst>
                                          <p:attrName>style.visibility</p:attrName>
                                        </p:attrNameLst>
                                      </p:cBhvr>
                                      <p:to>
                                        <p:strVal val="visible"/>
                                      </p:to>
                                    </p:set>
                                    <p:anim calcmode="lin" valueType="num">
                                      <p:cBhvr additive="base">
                                        <p:cTn id="29" dur="500" fill="hold"/>
                                        <p:tgtEl>
                                          <p:spTgt spid="166917"/>
                                        </p:tgtEl>
                                        <p:attrNameLst>
                                          <p:attrName>ppt_x</p:attrName>
                                        </p:attrNameLst>
                                      </p:cBhvr>
                                      <p:tavLst>
                                        <p:tav tm="0">
                                          <p:val>
                                            <p:strVal val="0-#ppt_w/2"/>
                                          </p:val>
                                        </p:tav>
                                        <p:tav tm="100000">
                                          <p:val>
                                            <p:strVal val="#ppt_x"/>
                                          </p:val>
                                        </p:tav>
                                      </p:tavLst>
                                    </p:anim>
                                    <p:anim calcmode="lin" valueType="num">
                                      <p:cBhvr additive="base">
                                        <p:cTn id="30" dur="500" fill="hold"/>
                                        <p:tgtEl>
                                          <p:spTgt spid="1669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3"/>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123CACC2-388C-49B0-A6E1-BE5A4CFFEE54}" type="slidenum">
              <a:rPr lang="en-US" sz="1200">
                <a:effectLst>
                  <a:outerShdw blurRad="38100" dist="38100" dir="2700000" algn="tl">
                    <a:srgbClr val="000000"/>
                  </a:outerShdw>
                </a:effectLst>
              </a:rPr>
              <a:pPr algn="r">
                <a:defRPr/>
              </a:pPr>
              <a:t>53</a:t>
            </a:fld>
            <a:endParaRPr lang="en-US" sz="1200">
              <a:effectLst>
                <a:outerShdw blurRad="38100" dist="38100" dir="2700000" algn="tl">
                  <a:srgbClr val="000000"/>
                </a:outerShdw>
              </a:effectLst>
            </a:endParaRPr>
          </a:p>
        </p:txBody>
      </p:sp>
      <p:sp>
        <p:nvSpPr>
          <p:cNvPr id="128002" name="Rectangle 79"/>
          <p:cNvSpPr>
            <a:spLocks noChangeArrowheads="1"/>
          </p:cNvSpPr>
          <p:nvPr/>
        </p:nvSpPr>
        <p:spPr bwMode="auto">
          <a:xfrm>
            <a:off x="304800" y="228600"/>
            <a:ext cx="8458200" cy="6400800"/>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p>
        </p:txBody>
      </p:sp>
      <p:grpSp>
        <p:nvGrpSpPr>
          <p:cNvPr id="128003" name="Group 2"/>
          <p:cNvGrpSpPr>
            <a:grpSpLocks/>
          </p:cNvGrpSpPr>
          <p:nvPr/>
        </p:nvGrpSpPr>
        <p:grpSpPr bwMode="auto">
          <a:xfrm>
            <a:off x="457200" y="304800"/>
            <a:ext cx="7988300" cy="6184900"/>
            <a:chOff x="342" y="144"/>
            <a:chExt cx="5032" cy="3896"/>
          </a:xfrm>
        </p:grpSpPr>
        <p:sp>
          <p:nvSpPr>
            <p:cNvPr id="128004" name="Rectangle 3"/>
            <p:cNvSpPr>
              <a:spLocks noChangeArrowheads="1"/>
            </p:cNvSpPr>
            <p:nvPr/>
          </p:nvSpPr>
          <p:spPr bwMode="auto">
            <a:xfrm>
              <a:off x="2081" y="1401"/>
              <a:ext cx="1226"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DBRITE</a:t>
              </a:r>
              <a:endParaRPr lang="en-US" sz="4000">
                <a:latin typeface="Times New Roman" pitchFamily="18" charset="0"/>
              </a:endParaRPr>
            </a:p>
          </p:txBody>
        </p:sp>
        <p:sp>
          <p:nvSpPr>
            <p:cNvPr id="128005" name="Freeform 4"/>
            <p:cNvSpPr>
              <a:spLocks/>
            </p:cNvSpPr>
            <p:nvPr/>
          </p:nvSpPr>
          <p:spPr bwMode="auto">
            <a:xfrm>
              <a:off x="399" y="1811"/>
              <a:ext cx="4975" cy="2229"/>
            </a:xfrm>
            <a:custGeom>
              <a:avLst/>
              <a:gdLst>
                <a:gd name="T0" fmla="*/ 3442 w 4975"/>
                <a:gd name="T1" fmla="*/ 1147 h 2229"/>
                <a:gd name="T2" fmla="*/ 3757 w 4975"/>
                <a:gd name="T3" fmla="*/ 1272 h 2229"/>
                <a:gd name="T4" fmla="*/ 4248 w 4975"/>
                <a:gd name="T5" fmla="*/ 1426 h 2229"/>
                <a:gd name="T6" fmla="*/ 4004 w 4975"/>
                <a:gd name="T7" fmla="*/ 1502 h 2229"/>
                <a:gd name="T8" fmla="*/ 4133 w 4975"/>
                <a:gd name="T9" fmla="*/ 1640 h 2229"/>
                <a:gd name="T10" fmla="*/ 4300 w 4975"/>
                <a:gd name="T11" fmla="*/ 1642 h 2229"/>
                <a:gd name="T12" fmla="*/ 4564 w 4975"/>
                <a:gd name="T13" fmla="*/ 1658 h 2229"/>
                <a:gd name="T14" fmla="*/ 4885 w 4975"/>
                <a:gd name="T15" fmla="*/ 1767 h 2229"/>
                <a:gd name="T16" fmla="*/ 4975 w 4975"/>
                <a:gd name="T17" fmla="*/ 1972 h 2229"/>
                <a:gd name="T18" fmla="*/ 4877 w 4975"/>
                <a:gd name="T19" fmla="*/ 2109 h 2229"/>
                <a:gd name="T20" fmla="*/ 4539 w 4975"/>
                <a:gd name="T21" fmla="*/ 2227 h 2229"/>
                <a:gd name="T22" fmla="*/ 4152 w 4975"/>
                <a:gd name="T23" fmla="*/ 2034 h 2229"/>
                <a:gd name="T24" fmla="*/ 4334 w 4975"/>
                <a:gd name="T25" fmla="*/ 1838 h 2229"/>
                <a:gd name="T26" fmla="*/ 4507 w 4975"/>
                <a:gd name="T27" fmla="*/ 1807 h 2229"/>
                <a:gd name="T28" fmla="*/ 4716 w 4975"/>
                <a:gd name="T29" fmla="*/ 1750 h 2229"/>
                <a:gd name="T30" fmla="*/ 4825 w 4975"/>
                <a:gd name="T31" fmla="*/ 1926 h 2229"/>
                <a:gd name="T32" fmla="*/ 4931 w 4975"/>
                <a:gd name="T33" fmla="*/ 2086 h 2229"/>
                <a:gd name="T34" fmla="*/ 4933 w 4975"/>
                <a:gd name="T35" fmla="*/ 2016 h 2229"/>
                <a:gd name="T36" fmla="*/ 4879 w 4975"/>
                <a:gd name="T37" fmla="*/ 1909 h 2229"/>
                <a:gd name="T38" fmla="*/ 4837 w 4975"/>
                <a:gd name="T39" fmla="*/ 1815 h 2229"/>
                <a:gd name="T40" fmla="*/ 4773 w 4975"/>
                <a:gd name="T41" fmla="*/ 1704 h 2229"/>
                <a:gd name="T42" fmla="*/ 4626 w 4975"/>
                <a:gd name="T43" fmla="*/ 1675 h 2229"/>
                <a:gd name="T44" fmla="*/ 4584 w 4975"/>
                <a:gd name="T45" fmla="*/ 1696 h 2229"/>
                <a:gd name="T46" fmla="*/ 4528 w 4975"/>
                <a:gd name="T47" fmla="*/ 1733 h 2229"/>
                <a:gd name="T48" fmla="*/ 4426 w 4975"/>
                <a:gd name="T49" fmla="*/ 1711 h 2229"/>
                <a:gd name="T50" fmla="*/ 4336 w 4975"/>
                <a:gd name="T51" fmla="*/ 1660 h 2229"/>
                <a:gd name="T52" fmla="*/ 4244 w 4975"/>
                <a:gd name="T53" fmla="*/ 1711 h 2229"/>
                <a:gd name="T54" fmla="*/ 4194 w 4975"/>
                <a:gd name="T55" fmla="*/ 1717 h 2229"/>
                <a:gd name="T56" fmla="*/ 4117 w 4975"/>
                <a:gd name="T57" fmla="*/ 1650 h 2229"/>
                <a:gd name="T58" fmla="*/ 3979 w 4975"/>
                <a:gd name="T59" fmla="*/ 1734 h 2229"/>
                <a:gd name="T60" fmla="*/ 3806 w 4975"/>
                <a:gd name="T61" fmla="*/ 1631 h 2229"/>
                <a:gd name="T62" fmla="*/ 3605 w 4975"/>
                <a:gd name="T63" fmla="*/ 1639 h 2229"/>
                <a:gd name="T64" fmla="*/ 3448 w 4975"/>
                <a:gd name="T65" fmla="*/ 1642 h 2229"/>
                <a:gd name="T66" fmla="*/ 3359 w 4975"/>
                <a:gd name="T67" fmla="*/ 1692 h 2229"/>
                <a:gd name="T68" fmla="*/ 3181 w 4975"/>
                <a:gd name="T69" fmla="*/ 1518 h 2229"/>
                <a:gd name="T70" fmla="*/ 3072 w 4975"/>
                <a:gd name="T71" fmla="*/ 1429 h 2229"/>
                <a:gd name="T72" fmla="*/ 2724 w 4975"/>
                <a:gd name="T73" fmla="*/ 1474 h 2229"/>
                <a:gd name="T74" fmla="*/ 2548 w 4975"/>
                <a:gd name="T75" fmla="*/ 1529 h 2229"/>
                <a:gd name="T76" fmla="*/ 2273 w 4975"/>
                <a:gd name="T77" fmla="*/ 1431 h 2229"/>
                <a:gd name="T78" fmla="*/ 2093 w 4975"/>
                <a:gd name="T79" fmla="*/ 1487 h 2229"/>
                <a:gd name="T80" fmla="*/ 1226 w 4975"/>
                <a:gd name="T81" fmla="*/ 1813 h 2229"/>
                <a:gd name="T82" fmla="*/ 418 w 4975"/>
                <a:gd name="T83" fmla="*/ 1604 h 2229"/>
                <a:gd name="T84" fmla="*/ 9 w 4975"/>
                <a:gd name="T85" fmla="*/ 1422 h 2229"/>
                <a:gd name="T86" fmla="*/ 378 w 4975"/>
                <a:gd name="T87" fmla="*/ 1284 h 2229"/>
                <a:gd name="T88" fmla="*/ 550 w 4975"/>
                <a:gd name="T89" fmla="*/ 1639 h 2229"/>
                <a:gd name="T90" fmla="*/ 1145 w 4975"/>
                <a:gd name="T91" fmla="*/ 1807 h 2229"/>
                <a:gd name="T92" fmla="*/ 1197 w 4975"/>
                <a:gd name="T93" fmla="*/ 1616 h 2229"/>
                <a:gd name="T94" fmla="*/ 1947 w 4975"/>
                <a:gd name="T95" fmla="*/ 1539 h 2229"/>
                <a:gd name="T96" fmla="*/ 1815 w 4975"/>
                <a:gd name="T97" fmla="*/ 1243 h 2229"/>
                <a:gd name="T98" fmla="*/ 815 w 4975"/>
                <a:gd name="T99" fmla="*/ 1357 h 2229"/>
                <a:gd name="T100" fmla="*/ 581 w 4975"/>
                <a:gd name="T101" fmla="*/ 1052 h 2229"/>
                <a:gd name="T102" fmla="*/ 773 w 4975"/>
                <a:gd name="T103" fmla="*/ 300 h 2229"/>
                <a:gd name="T104" fmla="*/ 1648 w 4975"/>
                <a:gd name="T105" fmla="*/ 194 h 2229"/>
                <a:gd name="T106" fmla="*/ 1941 w 4975"/>
                <a:gd name="T107" fmla="*/ 879 h 2229"/>
                <a:gd name="T108" fmla="*/ 2139 w 4975"/>
                <a:gd name="T109" fmla="*/ 714 h 2229"/>
                <a:gd name="T110" fmla="*/ 2434 w 4975"/>
                <a:gd name="T111" fmla="*/ 557 h 2229"/>
                <a:gd name="T112" fmla="*/ 2498 w 4975"/>
                <a:gd name="T113" fmla="*/ 348 h 2229"/>
                <a:gd name="T114" fmla="*/ 2490 w 4975"/>
                <a:gd name="T115" fmla="*/ 16 h 2229"/>
                <a:gd name="T116" fmla="*/ 2504 w 4975"/>
                <a:gd name="T117" fmla="*/ 394 h 2229"/>
                <a:gd name="T118" fmla="*/ 2529 w 4975"/>
                <a:gd name="T119" fmla="*/ 628 h 2229"/>
                <a:gd name="T120" fmla="*/ 2922 w 4975"/>
                <a:gd name="T121" fmla="*/ 770 h 2229"/>
                <a:gd name="T122" fmla="*/ 3110 w 4975"/>
                <a:gd name="T123" fmla="*/ 963 h 2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75"/>
                <a:gd name="T187" fmla="*/ 0 h 2229"/>
                <a:gd name="T188" fmla="*/ 4975 w 4975"/>
                <a:gd name="T189" fmla="*/ 2229 h 2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75" h="2229">
                  <a:moveTo>
                    <a:pt x="3233" y="996"/>
                  </a:moveTo>
                  <a:lnTo>
                    <a:pt x="3246" y="1011"/>
                  </a:lnTo>
                  <a:lnTo>
                    <a:pt x="3258" y="1030"/>
                  </a:lnTo>
                  <a:lnTo>
                    <a:pt x="3269" y="1052"/>
                  </a:lnTo>
                  <a:lnTo>
                    <a:pt x="3281" y="1071"/>
                  </a:lnTo>
                  <a:lnTo>
                    <a:pt x="3286" y="1080"/>
                  </a:lnTo>
                  <a:lnTo>
                    <a:pt x="3292" y="1090"/>
                  </a:lnTo>
                  <a:lnTo>
                    <a:pt x="3300" y="1098"/>
                  </a:lnTo>
                  <a:lnTo>
                    <a:pt x="3308" y="1103"/>
                  </a:lnTo>
                  <a:lnTo>
                    <a:pt x="3317" y="1107"/>
                  </a:lnTo>
                  <a:lnTo>
                    <a:pt x="3327" y="1111"/>
                  </a:lnTo>
                  <a:lnTo>
                    <a:pt x="3338" y="1113"/>
                  </a:lnTo>
                  <a:lnTo>
                    <a:pt x="3350" y="1111"/>
                  </a:lnTo>
                  <a:lnTo>
                    <a:pt x="3367" y="1113"/>
                  </a:lnTo>
                  <a:lnTo>
                    <a:pt x="3382" y="1117"/>
                  </a:lnTo>
                  <a:lnTo>
                    <a:pt x="3398" y="1123"/>
                  </a:lnTo>
                  <a:lnTo>
                    <a:pt x="3413" y="1130"/>
                  </a:lnTo>
                  <a:lnTo>
                    <a:pt x="3442" y="1147"/>
                  </a:lnTo>
                  <a:lnTo>
                    <a:pt x="3471" y="1169"/>
                  </a:lnTo>
                  <a:lnTo>
                    <a:pt x="3484" y="1178"/>
                  </a:lnTo>
                  <a:lnTo>
                    <a:pt x="3499" y="1186"/>
                  </a:lnTo>
                  <a:lnTo>
                    <a:pt x="3515" y="1194"/>
                  </a:lnTo>
                  <a:lnTo>
                    <a:pt x="3530" y="1197"/>
                  </a:lnTo>
                  <a:lnTo>
                    <a:pt x="3545" y="1201"/>
                  </a:lnTo>
                  <a:lnTo>
                    <a:pt x="3561" y="1201"/>
                  </a:lnTo>
                  <a:lnTo>
                    <a:pt x="3578" y="1197"/>
                  </a:lnTo>
                  <a:lnTo>
                    <a:pt x="3595" y="1192"/>
                  </a:lnTo>
                  <a:lnTo>
                    <a:pt x="3636" y="1201"/>
                  </a:lnTo>
                  <a:lnTo>
                    <a:pt x="3676" y="1217"/>
                  </a:lnTo>
                  <a:lnTo>
                    <a:pt x="3695" y="1224"/>
                  </a:lnTo>
                  <a:lnTo>
                    <a:pt x="3712" y="1234"/>
                  </a:lnTo>
                  <a:lnTo>
                    <a:pt x="3730" y="1243"/>
                  </a:lnTo>
                  <a:lnTo>
                    <a:pt x="3747" y="1257"/>
                  </a:lnTo>
                  <a:lnTo>
                    <a:pt x="3749" y="1266"/>
                  </a:lnTo>
                  <a:lnTo>
                    <a:pt x="3751" y="1270"/>
                  </a:lnTo>
                  <a:lnTo>
                    <a:pt x="3757" y="1272"/>
                  </a:lnTo>
                  <a:lnTo>
                    <a:pt x="3762" y="1272"/>
                  </a:lnTo>
                  <a:lnTo>
                    <a:pt x="3770" y="1272"/>
                  </a:lnTo>
                  <a:lnTo>
                    <a:pt x="3778" y="1272"/>
                  </a:lnTo>
                  <a:lnTo>
                    <a:pt x="3783" y="1274"/>
                  </a:lnTo>
                  <a:lnTo>
                    <a:pt x="3787" y="1278"/>
                  </a:lnTo>
                  <a:lnTo>
                    <a:pt x="3812" y="1289"/>
                  </a:lnTo>
                  <a:lnTo>
                    <a:pt x="3837" y="1301"/>
                  </a:lnTo>
                  <a:lnTo>
                    <a:pt x="3860" y="1316"/>
                  </a:lnTo>
                  <a:lnTo>
                    <a:pt x="3881" y="1332"/>
                  </a:lnTo>
                  <a:lnTo>
                    <a:pt x="3906" y="1416"/>
                  </a:lnTo>
                  <a:lnTo>
                    <a:pt x="3954" y="1422"/>
                  </a:lnTo>
                  <a:lnTo>
                    <a:pt x="4008" y="1426"/>
                  </a:lnTo>
                  <a:lnTo>
                    <a:pt x="4064" y="1428"/>
                  </a:lnTo>
                  <a:lnTo>
                    <a:pt x="4119" y="1428"/>
                  </a:lnTo>
                  <a:lnTo>
                    <a:pt x="4169" y="1428"/>
                  </a:lnTo>
                  <a:lnTo>
                    <a:pt x="4209" y="1428"/>
                  </a:lnTo>
                  <a:lnTo>
                    <a:pt x="4238" y="1426"/>
                  </a:lnTo>
                  <a:lnTo>
                    <a:pt x="4248" y="1426"/>
                  </a:lnTo>
                  <a:lnTo>
                    <a:pt x="4238" y="1428"/>
                  </a:lnTo>
                  <a:lnTo>
                    <a:pt x="4213" y="1429"/>
                  </a:lnTo>
                  <a:lnTo>
                    <a:pt x="4173" y="1433"/>
                  </a:lnTo>
                  <a:lnTo>
                    <a:pt x="4125" y="1435"/>
                  </a:lnTo>
                  <a:lnTo>
                    <a:pt x="4073" y="1439"/>
                  </a:lnTo>
                  <a:lnTo>
                    <a:pt x="4019" y="1441"/>
                  </a:lnTo>
                  <a:lnTo>
                    <a:pt x="3968" y="1441"/>
                  </a:lnTo>
                  <a:lnTo>
                    <a:pt x="3922" y="1439"/>
                  </a:lnTo>
                  <a:lnTo>
                    <a:pt x="3920" y="1445"/>
                  </a:lnTo>
                  <a:lnTo>
                    <a:pt x="3920" y="1451"/>
                  </a:lnTo>
                  <a:lnTo>
                    <a:pt x="3920" y="1456"/>
                  </a:lnTo>
                  <a:lnTo>
                    <a:pt x="3920" y="1464"/>
                  </a:lnTo>
                  <a:lnTo>
                    <a:pt x="3923" y="1477"/>
                  </a:lnTo>
                  <a:lnTo>
                    <a:pt x="3925" y="1489"/>
                  </a:lnTo>
                  <a:lnTo>
                    <a:pt x="3952" y="1495"/>
                  </a:lnTo>
                  <a:lnTo>
                    <a:pt x="3981" y="1497"/>
                  </a:lnTo>
                  <a:lnTo>
                    <a:pt x="3993" y="1499"/>
                  </a:lnTo>
                  <a:lnTo>
                    <a:pt x="4004" y="1502"/>
                  </a:lnTo>
                  <a:lnTo>
                    <a:pt x="4016" y="1506"/>
                  </a:lnTo>
                  <a:lnTo>
                    <a:pt x="4027" y="1514"/>
                  </a:lnTo>
                  <a:lnTo>
                    <a:pt x="4037" y="1522"/>
                  </a:lnTo>
                  <a:lnTo>
                    <a:pt x="4046" y="1529"/>
                  </a:lnTo>
                  <a:lnTo>
                    <a:pt x="4054" y="1539"/>
                  </a:lnTo>
                  <a:lnTo>
                    <a:pt x="4060" y="1550"/>
                  </a:lnTo>
                  <a:lnTo>
                    <a:pt x="4065" y="1573"/>
                  </a:lnTo>
                  <a:lnTo>
                    <a:pt x="4067" y="1594"/>
                  </a:lnTo>
                  <a:lnTo>
                    <a:pt x="4067" y="1604"/>
                  </a:lnTo>
                  <a:lnTo>
                    <a:pt x="4069" y="1616"/>
                  </a:lnTo>
                  <a:lnTo>
                    <a:pt x="4073" y="1625"/>
                  </a:lnTo>
                  <a:lnTo>
                    <a:pt x="4077" y="1635"/>
                  </a:lnTo>
                  <a:lnTo>
                    <a:pt x="4085" y="1631"/>
                  </a:lnTo>
                  <a:lnTo>
                    <a:pt x="4092" y="1631"/>
                  </a:lnTo>
                  <a:lnTo>
                    <a:pt x="4100" y="1631"/>
                  </a:lnTo>
                  <a:lnTo>
                    <a:pt x="4106" y="1631"/>
                  </a:lnTo>
                  <a:lnTo>
                    <a:pt x="4119" y="1635"/>
                  </a:lnTo>
                  <a:lnTo>
                    <a:pt x="4133" y="1640"/>
                  </a:lnTo>
                  <a:lnTo>
                    <a:pt x="4146" y="1644"/>
                  </a:lnTo>
                  <a:lnTo>
                    <a:pt x="4159" y="1646"/>
                  </a:lnTo>
                  <a:lnTo>
                    <a:pt x="4167" y="1644"/>
                  </a:lnTo>
                  <a:lnTo>
                    <a:pt x="4173" y="1642"/>
                  </a:lnTo>
                  <a:lnTo>
                    <a:pt x="4179" y="1637"/>
                  </a:lnTo>
                  <a:lnTo>
                    <a:pt x="4186" y="1631"/>
                  </a:lnTo>
                  <a:lnTo>
                    <a:pt x="4198" y="1631"/>
                  </a:lnTo>
                  <a:lnTo>
                    <a:pt x="4209" y="1637"/>
                  </a:lnTo>
                  <a:lnTo>
                    <a:pt x="4221" y="1642"/>
                  </a:lnTo>
                  <a:lnTo>
                    <a:pt x="4232" y="1648"/>
                  </a:lnTo>
                  <a:lnTo>
                    <a:pt x="4244" y="1654"/>
                  </a:lnTo>
                  <a:lnTo>
                    <a:pt x="4255" y="1656"/>
                  </a:lnTo>
                  <a:lnTo>
                    <a:pt x="4261" y="1656"/>
                  </a:lnTo>
                  <a:lnTo>
                    <a:pt x="4267" y="1654"/>
                  </a:lnTo>
                  <a:lnTo>
                    <a:pt x="4273" y="1650"/>
                  </a:lnTo>
                  <a:lnTo>
                    <a:pt x="4278" y="1646"/>
                  </a:lnTo>
                  <a:lnTo>
                    <a:pt x="4290" y="1642"/>
                  </a:lnTo>
                  <a:lnTo>
                    <a:pt x="4300" y="1642"/>
                  </a:lnTo>
                  <a:lnTo>
                    <a:pt x="4311" y="1642"/>
                  </a:lnTo>
                  <a:lnTo>
                    <a:pt x="4321" y="1644"/>
                  </a:lnTo>
                  <a:lnTo>
                    <a:pt x="4340" y="1650"/>
                  </a:lnTo>
                  <a:lnTo>
                    <a:pt x="4357" y="1656"/>
                  </a:lnTo>
                  <a:lnTo>
                    <a:pt x="4376" y="1662"/>
                  </a:lnTo>
                  <a:lnTo>
                    <a:pt x="4394" y="1665"/>
                  </a:lnTo>
                  <a:lnTo>
                    <a:pt x="4403" y="1665"/>
                  </a:lnTo>
                  <a:lnTo>
                    <a:pt x="4411" y="1664"/>
                  </a:lnTo>
                  <a:lnTo>
                    <a:pt x="4420" y="1660"/>
                  </a:lnTo>
                  <a:lnTo>
                    <a:pt x="4430" y="1654"/>
                  </a:lnTo>
                  <a:lnTo>
                    <a:pt x="4442" y="1658"/>
                  </a:lnTo>
                  <a:lnTo>
                    <a:pt x="4451" y="1662"/>
                  </a:lnTo>
                  <a:lnTo>
                    <a:pt x="4463" y="1664"/>
                  </a:lnTo>
                  <a:lnTo>
                    <a:pt x="4474" y="1664"/>
                  </a:lnTo>
                  <a:lnTo>
                    <a:pt x="4497" y="1664"/>
                  </a:lnTo>
                  <a:lnTo>
                    <a:pt x="4520" y="1662"/>
                  </a:lnTo>
                  <a:lnTo>
                    <a:pt x="4543" y="1660"/>
                  </a:lnTo>
                  <a:lnTo>
                    <a:pt x="4564" y="1658"/>
                  </a:lnTo>
                  <a:lnTo>
                    <a:pt x="4587" y="1658"/>
                  </a:lnTo>
                  <a:lnTo>
                    <a:pt x="4607" y="1660"/>
                  </a:lnTo>
                  <a:lnTo>
                    <a:pt x="4628" y="1658"/>
                  </a:lnTo>
                  <a:lnTo>
                    <a:pt x="4649" y="1656"/>
                  </a:lnTo>
                  <a:lnTo>
                    <a:pt x="4670" y="1654"/>
                  </a:lnTo>
                  <a:lnTo>
                    <a:pt x="4691" y="1654"/>
                  </a:lnTo>
                  <a:lnTo>
                    <a:pt x="4714" y="1658"/>
                  </a:lnTo>
                  <a:lnTo>
                    <a:pt x="4733" y="1662"/>
                  </a:lnTo>
                  <a:lnTo>
                    <a:pt x="4754" y="1669"/>
                  </a:lnTo>
                  <a:lnTo>
                    <a:pt x="4772" y="1679"/>
                  </a:lnTo>
                  <a:lnTo>
                    <a:pt x="4787" y="1683"/>
                  </a:lnTo>
                  <a:lnTo>
                    <a:pt x="4800" y="1690"/>
                  </a:lnTo>
                  <a:lnTo>
                    <a:pt x="4812" y="1696"/>
                  </a:lnTo>
                  <a:lnTo>
                    <a:pt x="4825" y="1706"/>
                  </a:lnTo>
                  <a:lnTo>
                    <a:pt x="4848" y="1725"/>
                  </a:lnTo>
                  <a:lnTo>
                    <a:pt x="4869" y="1744"/>
                  </a:lnTo>
                  <a:lnTo>
                    <a:pt x="4877" y="1756"/>
                  </a:lnTo>
                  <a:lnTo>
                    <a:pt x="4885" y="1767"/>
                  </a:lnTo>
                  <a:lnTo>
                    <a:pt x="4889" y="1773"/>
                  </a:lnTo>
                  <a:lnTo>
                    <a:pt x="4891" y="1779"/>
                  </a:lnTo>
                  <a:lnTo>
                    <a:pt x="4892" y="1784"/>
                  </a:lnTo>
                  <a:lnTo>
                    <a:pt x="4891" y="1792"/>
                  </a:lnTo>
                  <a:lnTo>
                    <a:pt x="4904" y="1798"/>
                  </a:lnTo>
                  <a:lnTo>
                    <a:pt x="4915" y="1805"/>
                  </a:lnTo>
                  <a:lnTo>
                    <a:pt x="4925" y="1815"/>
                  </a:lnTo>
                  <a:lnTo>
                    <a:pt x="4933" y="1825"/>
                  </a:lnTo>
                  <a:lnTo>
                    <a:pt x="4939" y="1836"/>
                  </a:lnTo>
                  <a:lnTo>
                    <a:pt x="4942" y="1850"/>
                  </a:lnTo>
                  <a:lnTo>
                    <a:pt x="4946" y="1861"/>
                  </a:lnTo>
                  <a:lnTo>
                    <a:pt x="4948" y="1875"/>
                  </a:lnTo>
                  <a:lnTo>
                    <a:pt x="4954" y="1901"/>
                  </a:lnTo>
                  <a:lnTo>
                    <a:pt x="4958" y="1926"/>
                  </a:lnTo>
                  <a:lnTo>
                    <a:pt x="4960" y="1940"/>
                  </a:lnTo>
                  <a:lnTo>
                    <a:pt x="4963" y="1951"/>
                  </a:lnTo>
                  <a:lnTo>
                    <a:pt x="4969" y="1963"/>
                  </a:lnTo>
                  <a:lnTo>
                    <a:pt x="4975" y="1972"/>
                  </a:lnTo>
                  <a:lnTo>
                    <a:pt x="4975" y="1993"/>
                  </a:lnTo>
                  <a:lnTo>
                    <a:pt x="4975" y="2016"/>
                  </a:lnTo>
                  <a:lnTo>
                    <a:pt x="4973" y="2028"/>
                  </a:lnTo>
                  <a:lnTo>
                    <a:pt x="4969" y="2038"/>
                  </a:lnTo>
                  <a:lnTo>
                    <a:pt x="4967" y="2043"/>
                  </a:lnTo>
                  <a:lnTo>
                    <a:pt x="4963" y="2047"/>
                  </a:lnTo>
                  <a:lnTo>
                    <a:pt x="4958" y="2051"/>
                  </a:lnTo>
                  <a:lnTo>
                    <a:pt x="4952" y="2053"/>
                  </a:lnTo>
                  <a:lnTo>
                    <a:pt x="4954" y="2064"/>
                  </a:lnTo>
                  <a:lnTo>
                    <a:pt x="4952" y="2076"/>
                  </a:lnTo>
                  <a:lnTo>
                    <a:pt x="4948" y="2086"/>
                  </a:lnTo>
                  <a:lnTo>
                    <a:pt x="4944" y="2093"/>
                  </a:lnTo>
                  <a:lnTo>
                    <a:pt x="4937" y="2101"/>
                  </a:lnTo>
                  <a:lnTo>
                    <a:pt x="4927" y="2109"/>
                  </a:lnTo>
                  <a:lnTo>
                    <a:pt x="4917" y="2112"/>
                  </a:lnTo>
                  <a:lnTo>
                    <a:pt x="4906" y="2116"/>
                  </a:lnTo>
                  <a:lnTo>
                    <a:pt x="4891" y="2114"/>
                  </a:lnTo>
                  <a:lnTo>
                    <a:pt x="4877" y="2109"/>
                  </a:lnTo>
                  <a:lnTo>
                    <a:pt x="4869" y="2107"/>
                  </a:lnTo>
                  <a:lnTo>
                    <a:pt x="4862" y="2107"/>
                  </a:lnTo>
                  <a:lnTo>
                    <a:pt x="4856" y="2107"/>
                  </a:lnTo>
                  <a:lnTo>
                    <a:pt x="4848" y="2109"/>
                  </a:lnTo>
                  <a:lnTo>
                    <a:pt x="4850" y="2128"/>
                  </a:lnTo>
                  <a:lnTo>
                    <a:pt x="4848" y="2149"/>
                  </a:lnTo>
                  <a:lnTo>
                    <a:pt x="4846" y="2158"/>
                  </a:lnTo>
                  <a:lnTo>
                    <a:pt x="4844" y="2168"/>
                  </a:lnTo>
                  <a:lnTo>
                    <a:pt x="4841" y="2178"/>
                  </a:lnTo>
                  <a:lnTo>
                    <a:pt x="4835" y="2185"/>
                  </a:lnTo>
                  <a:lnTo>
                    <a:pt x="4810" y="2195"/>
                  </a:lnTo>
                  <a:lnTo>
                    <a:pt x="4785" y="2203"/>
                  </a:lnTo>
                  <a:lnTo>
                    <a:pt x="4760" y="2208"/>
                  </a:lnTo>
                  <a:lnTo>
                    <a:pt x="4737" y="2214"/>
                  </a:lnTo>
                  <a:lnTo>
                    <a:pt x="4689" y="2222"/>
                  </a:lnTo>
                  <a:lnTo>
                    <a:pt x="4639" y="2226"/>
                  </a:lnTo>
                  <a:lnTo>
                    <a:pt x="4589" y="2226"/>
                  </a:lnTo>
                  <a:lnTo>
                    <a:pt x="4539" y="2227"/>
                  </a:lnTo>
                  <a:lnTo>
                    <a:pt x="4488" y="2227"/>
                  </a:lnTo>
                  <a:lnTo>
                    <a:pt x="4434" y="2229"/>
                  </a:lnTo>
                  <a:lnTo>
                    <a:pt x="4419" y="2227"/>
                  </a:lnTo>
                  <a:lnTo>
                    <a:pt x="4403" y="2224"/>
                  </a:lnTo>
                  <a:lnTo>
                    <a:pt x="4388" y="2218"/>
                  </a:lnTo>
                  <a:lnTo>
                    <a:pt x="4372" y="2212"/>
                  </a:lnTo>
                  <a:lnTo>
                    <a:pt x="4357" y="2204"/>
                  </a:lnTo>
                  <a:lnTo>
                    <a:pt x="4342" y="2195"/>
                  </a:lnTo>
                  <a:lnTo>
                    <a:pt x="4328" y="2183"/>
                  </a:lnTo>
                  <a:lnTo>
                    <a:pt x="4317" y="2170"/>
                  </a:lnTo>
                  <a:lnTo>
                    <a:pt x="4263" y="2133"/>
                  </a:lnTo>
                  <a:lnTo>
                    <a:pt x="4209" y="2101"/>
                  </a:lnTo>
                  <a:lnTo>
                    <a:pt x="4196" y="2093"/>
                  </a:lnTo>
                  <a:lnTo>
                    <a:pt x="4186" y="2082"/>
                  </a:lnTo>
                  <a:lnTo>
                    <a:pt x="4175" y="2072"/>
                  </a:lnTo>
                  <a:lnTo>
                    <a:pt x="4165" y="2061"/>
                  </a:lnTo>
                  <a:lnTo>
                    <a:pt x="4158" y="2047"/>
                  </a:lnTo>
                  <a:lnTo>
                    <a:pt x="4152" y="2034"/>
                  </a:lnTo>
                  <a:lnTo>
                    <a:pt x="4146" y="2016"/>
                  </a:lnTo>
                  <a:lnTo>
                    <a:pt x="4144" y="1999"/>
                  </a:lnTo>
                  <a:lnTo>
                    <a:pt x="4142" y="1982"/>
                  </a:lnTo>
                  <a:lnTo>
                    <a:pt x="4142" y="1969"/>
                  </a:lnTo>
                  <a:lnTo>
                    <a:pt x="4142" y="1959"/>
                  </a:lnTo>
                  <a:lnTo>
                    <a:pt x="4146" y="1951"/>
                  </a:lnTo>
                  <a:lnTo>
                    <a:pt x="4154" y="1936"/>
                  </a:lnTo>
                  <a:lnTo>
                    <a:pt x="4163" y="1917"/>
                  </a:lnTo>
                  <a:lnTo>
                    <a:pt x="4183" y="1903"/>
                  </a:lnTo>
                  <a:lnTo>
                    <a:pt x="4204" y="1894"/>
                  </a:lnTo>
                  <a:lnTo>
                    <a:pt x="4223" y="1888"/>
                  </a:lnTo>
                  <a:lnTo>
                    <a:pt x="4242" y="1882"/>
                  </a:lnTo>
                  <a:lnTo>
                    <a:pt x="4261" y="1876"/>
                  </a:lnTo>
                  <a:lnTo>
                    <a:pt x="4280" y="1871"/>
                  </a:lnTo>
                  <a:lnTo>
                    <a:pt x="4301" y="1861"/>
                  </a:lnTo>
                  <a:lnTo>
                    <a:pt x="4321" y="1850"/>
                  </a:lnTo>
                  <a:lnTo>
                    <a:pt x="4326" y="1844"/>
                  </a:lnTo>
                  <a:lnTo>
                    <a:pt x="4334" y="1838"/>
                  </a:lnTo>
                  <a:lnTo>
                    <a:pt x="4342" y="1836"/>
                  </a:lnTo>
                  <a:lnTo>
                    <a:pt x="4349" y="1834"/>
                  </a:lnTo>
                  <a:lnTo>
                    <a:pt x="4367" y="1830"/>
                  </a:lnTo>
                  <a:lnTo>
                    <a:pt x="4384" y="1828"/>
                  </a:lnTo>
                  <a:lnTo>
                    <a:pt x="4399" y="1827"/>
                  </a:lnTo>
                  <a:lnTo>
                    <a:pt x="4415" y="1821"/>
                  </a:lnTo>
                  <a:lnTo>
                    <a:pt x="4420" y="1817"/>
                  </a:lnTo>
                  <a:lnTo>
                    <a:pt x="4426" y="1811"/>
                  </a:lnTo>
                  <a:lnTo>
                    <a:pt x="4430" y="1804"/>
                  </a:lnTo>
                  <a:lnTo>
                    <a:pt x="4434" y="1796"/>
                  </a:lnTo>
                  <a:lnTo>
                    <a:pt x="4447" y="1788"/>
                  </a:lnTo>
                  <a:lnTo>
                    <a:pt x="4461" y="1782"/>
                  </a:lnTo>
                  <a:lnTo>
                    <a:pt x="4466" y="1781"/>
                  </a:lnTo>
                  <a:lnTo>
                    <a:pt x="4474" y="1781"/>
                  </a:lnTo>
                  <a:lnTo>
                    <a:pt x="4480" y="1782"/>
                  </a:lnTo>
                  <a:lnTo>
                    <a:pt x="4488" y="1784"/>
                  </a:lnTo>
                  <a:lnTo>
                    <a:pt x="4497" y="1798"/>
                  </a:lnTo>
                  <a:lnTo>
                    <a:pt x="4507" y="1807"/>
                  </a:lnTo>
                  <a:lnTo>
                    <a:pt x="4516" y="1813"/>
                  </a:lnTo>
                  <a:lnTo>
                    <a:pt x="4528" y="1819"/>
                  </a:lnTo>
                  <a:lnTo>
                    <a:pt x="4539" y="1823"/>
                  </a:lnTo>
                  <a:lnTo>
                    <a:pt x="4551" y="1823"/>
                  </a:lnTo>
                  <a:lnTo>
                    <a:pt x="4562" y="1823"/>
                  </a:lnTo>
                  <a:lnTo>
                    <a:pt x="4576" y="1823"/>
                  </a:lnTo>
                  <a:lnTo>
                    <a:pt x="4601" y="1819"/>
                  </a:lnTo>
                  <a:lnTo>
                    <a:pt x="4628" y="1813"/>
                  </a:lnTo>
                  <a:lnTo>
                    <a:pt x="4641" y="1811"/>
                  </a:lnTo>
                  <a:lnTo>
                    <a:pt x="4655" y="1809"/>
                  </a:lnTo>
                  <a:lnTo>
                    <a:pt x="4666" y="1809"/>
                  </a:lnTo>
                  <a:lnTo>
                    <a:pt x="4679" y="1811"/>
                  </a:lnTo>
                  <a:lnTo>
                    <a:pt x="4687" y="1802"/>
                  </a:lnTo>
                  <a:lnTo>
                    <a:pt x="4693" y="1792"/>
                  </a:lnTo>
                  <a:lnTo>
                    <a:pt x="4699" y="1781"/>
                  </a:lnTo>
                  <a:lnTo>
                    <a:pt x="4702" y="1769"/>
                  </a:lnTo>
                  <a:lnTo>
                    <a:pt x="4708" y="1758"/>
                  </a:lnTo>
                  <a:lnTo>
                    <a:pt x="4716" y="1750"/>
                  </a:lnTo>
                  <a:lnTo>
                    <a:pt x="4720" y="1748"/>
                  </a:lnTo>
                  <a:lnTo>
                    <a:pt x="4726" y="1744"/>
                  </a:lnTo>
                  <a:lnTo>
                    <a:pt x="4731" y="1744"/>
                  </a:lnTo>
                  <a:lnTo>
                    <a:pt x="4739" y="1744"/>
                  </a:lnTo>
                  <a:lnTo>
                    <a:pt x="4754" y="1748"/>
                  </a:lnTo>
                  <a:lnTo>
                    <a:pt x="4766" y="1756"/>
                  </a:lnTo>
                  <a:lnTo>
                    <a:pt x="4773" y="1763"/>
                  </a:lnTo>
                  <a:lnTo>
                    <a:pt x="4781" y="1771"/>
                  </a:lnTo>
                  <a:lnTo>
                    <a:pt x="4785" y="1781"/>
                  </a:lnTo>
                  <a:lnTo>
                    <a:pt x="4789" y="1790"/>
                  </a:lnTo>
                  <a:lnTo>
                    <a:pt x="4791" y="1802"/>
                  </a:lnTo>
                  <a:lnTo>
                    <a:pt x="4793" y="1813"/>
                  </a:lnTo>
                  <a:lnTo>
                    <a:pt x="4793" y="1838"/>
                  </a:lnTo>
                  <a:lnTo>
                    <a:pt x="4793" y="1863"/>
                  </a:lnTo>
                  <a:lnTo>
                    <a:pt x="4795" y="1888"/>
                  </a:lnTo>
                  <a:lnTo>
                    <a:pt x="4798" y="1913"/>
                  </a:lnTo>
                  <a:lnTo>
                    <a:pt x="4814" y="1919"/>
                  </a:lnTo>
                  <a:lnTo>
                    <a:pt x="4825" y="1926"/>
                  </a:lnTo>
                  <a:lnTo>
                    <a:pt x="4837" y="1936"/>
                  </a:lnTo>
                  <a:lnTo>
                    <a:pt x="4844" y="1945"/>
                  </a:lnTo>
                  <a:lnTo>
                    <a:pt x="4850" y="1959"/>
                  </a:lnTo>
                  <a:lnTo>
                    <a:pt x="4856" y="1974"/>
                  </a:lnTo>
                  <a:lnTo>
                    <a:pt x="4856" y="1990"/>
                  </a:lnTo>
                  <a:lnTo>
                    <a:pt x="4856" y="2005"/>
                  </a:lnTo>
                  <a:lnTo>
                    <a:pt x="4856" y="2032"/>
                  </a:lnTo>
                  <a:lnTo>
                    <a:pt x="4854" y="2059"/>
                  </a:lnTo>
                  <a:lnTo>
                    <a:pt x="4854" y="2072"/>
                  </a:lnTo>
                  <a:lnTo>
                    <a:pt x="4858" y="2084"/>
                  </a:lnTo>
                  <a:lnTo>
                    <a:pt x="4862" y="2087"/>
                  </a:lnTo>
                  <a:lnTo>
                    <a:pt x="4866" y="2093"/>
                  </a:lnTo>
                  <a:lnTo>
                    <a:pt x="4871" y="2095"/>
                  </a:lnTo>
                  <a:lnTo>
                    <a:pt x="4879" y="2099"/>
                  </a:lnTo>
                  <a:lnTo>
                    <a:pt x="4894" y="2099"/>
                  </a:lnTo>
                  <a:lnTo>
                    <a:pt x="4906" y="2097"/>
                  </a:lnTo>
                  <a:lnTo>
                    <a:pt x="4919" y="2093"/>
                  </a:lnTo>
                  <a:lnTo>
                    <a:pt x="4931" y="2086"/>
                  </a:lnTo>
                  <a:lnTo>
                    <a:pt x="4933" y="2076"/>
                  </a:lnTo>
                  <a:lnTo>
                    <a:pt x="4935" y="2068"/>
                  </a:lnTo>
                  <a:lnTo>
                    <a:pt x="4937" y="2059"/>
                  </a:lnTo>
                  <a:lnTo>
                    <a:pt x="4937" y="2049"/>
                  </a:lnTo>
                  <a:lnTo>
                    <a:pt x="4933" y="2043"/>
                  </a:lnTo>
                  <a:lnTo>
                    <a:pt x="4925" y="2039"/>
                  </a:lnTo>
                  <a:lnTo>
                    <a:pt x="4919" y="2038"/>
                  </a:lnTo>
                  <a:lnTo>
                    <a:pt x="4912" y="2038"/>
                  </a:lnTo>
                  <a:lnTo>
                    <a:pt x="4906" y="2036"/>
                  </a:lnTo>
                  <a:lnTo>
                    <a:pt x="4900" y="2034"/>
                  </a:lnTo>
                  <a:lnTo>
                    <a:pt x="4896" y="2028"/>
                  </a:lnTo>
                  <a:lnTo>
                    <a:pt x="4894" y="2020"/>
                  </a:lnTo>
                  <a:lnTo>
                    <a:pt x="4898" y="2016"/>
                  </a:lnTo>
                  <a:lnTo>
                    <a:pt x="4902" y="2015"/>
                  </a:lnTo>
                  <a:lnTo>
                    <a:pt x="4908" y="2013"/>
                  </a:lnTo>
                  <a:lnTo>
                    <a:pt x="4914" y="2013"/>
                  </a:lnTo>
                  <a:lnTo>
                    <a:pt x="4925" y="2015"/>
                  </a:lnTo>
                  <a:lnTo>
                    <a:pt x="4933" y="2016"/>
                  </a:lnTo>
                  <a:lnTo>
                    <a:pt x="4939" y="2022"/>
                  </a:lnTo>
                  <a:lnTo>
                    <a:pt x="4942" y="2026"/>
                  </a:lnTo>
                  <a:lnTo>
                    <a:pt x="4948" y="2030"/>
                  </a:lnTo>
                  <a:lnTo>
                    <a:pt x="4954" y="2032"/>
                  </a:lnTo>
                  <a:lnTo>
                    <a:pt x="4960" y="2020"/>
                  </a:lnTo>
                  <a:lnTo>
                    <a:pt x="4963" y="2009"/>
                  </a:lnTo>
                  <a:lnTo>
                    <a:pt x="4963" y="1997"/>
                  </a:lnTo>
                  <a:lnTo>
                    <a:pt x="4962" y="1984"/>
                  </a:lnTo>
                  <a:lnTo>
                    <a:pt x="4954" y="1961"/>
                  </a:lnTo>
                  <a:lnTo>
                    <a:pt x="4946" y="1938"/>
                  </a:lnTo>
                  <a:lnTo>
                    <a:pt x="4927" y="1940"/>
                  </a:lnTo>
                  <a:lnTo>
                    <a:pt x="4908" y="1938"/>
                  </a:lnTo>
                  <a:lnTo>
                    <a:pt x="4898" y="1936"/>
                  </a:lnTo>
                  <a:lnTo>
                    <a:pt x="4891" y="1932"/>
                  </a:lnTo>
                  <a:lnTo>
                    <a:pt x="4883" y="1928"/>
                  </a:lnTo>
                  <a:lnTo>
                    <a:pt x="4877" y="1921"/>
                  </a:lnTo>
                  <a:lnTo>
                    <a:pt x="4877" y="1915"/>
                  </a:lnTo>
                  <a:lnTo>
                    <a:pt x="4879" y="1909"/>
                  </a:lnTo>
                  <a:lnTo>
                    <a:pt x="4883" y="1907"/>
                  </a:lnTo>
                  <a:lnTo>
                    <a:pt x="4889" y="1905"/>
                  </a:lnTo>
                  <a:lnTo>
                    <a:pt x="4898" y="1901"/>
                  </a:lnTo>
                  <a:lnTo>
                    <a:pt x="4910" y="1899"/>
                  </a:lnTo>
                  <a:lnTo>
                    <a:pt x="4939" y="1909"/>
                  </a:lnTo>
                  <a:lnTo>
                    <a:pt x="4939" y="1896"/>
                  </a:lnTo>
                  <a:lnTo>
                    <a:pt x="4939" y="1884"/>
                  </a:lnTo>
                  <a:lnTo>
                    <a:pt x="4935" y="1871"/>
                  </a:lnTo>
                  <a:lnTo>
                    <a:pt x="4931" y="1857"/>
                  </a:lnTo>
                  <a:lnTo>
                    <a:pt x="4925" y="1846"/>
                  </a:lnTo>
                  <a:lnTo>
                    <a:pt x="4919" y="1834"/>
                  </a:lnTo>
                  <a:lnTo>
                    <a:pt x="4910" y="1825"/>
                  </a:lnTo>
                  <a:lnTo>
                    <a:pt x="4900" y="1817"/>
                  </a:lnTo>
                  <a:lnTo>
                    <a:pt x="4881" y="1819"/>
                  </a:lnTo>
                  <a:lnTo>
                    <a:pt x="4864" y="1821"/>
                  </a:lnTo>
                  <a:lnTo>
                    <a:pt x="4854" y="1821"/>
                  </a:lnTo>
                  <a:lnTo>
                    <a:pt x="4846" y="1819"/>
                  </a:lnTo>
                  <a:lnTo>
                    <a:pt x="4837" y="1815"/>
                  </a:lnTo>
                  <a:lnTo>
                    <a:pt x="4829" y="1807"/>
                  </a:lnTo>
                  <a:lnTo>
                    <a:pt x="4831" y="1800"/>
                  </a:lnTo>
                  <a:lnTo>
                    <a:pt x="4835" y="1796"/>
                  </a:lnTo>
                  <a:lnTo>
                    <a:pt x="4839" y="1792"/>
                  </a:lnTo>
                  <a:lnTo>
                    <a:pt x="4844" y="1788"/>
                  </a:lnTo>
                  <a:lnTo>
                    <a:pt x="4858" y="1786"/>
                  </a:lnTo>
                  <a:lnTo>
                    <a:pt x="4869" y="1784"/>
                  </a:lnTo>
                  <a:lnTo>
                    <a:pt x="4869" y="1777"/>
                  </a:lnTo>
                  <a:lnTo>
                    <a:pt x="4868" y="1769"/>
                  </a:lnTo>
                  <a:lnTo>
                    <a:pt x="4864" y="1761"/>
                  </a:lnTo>
                  <a:lnTo>
                    <a:pt x="4860" y="1756"/>
                  </a:lnTo>
                  <a:lnTo>
                    <a:pt x="4850" y="1742"/>
                  </a:lnTo>
                  <a:lnTo>
                    <a:pt x="4837" y="1731"/>
                  </a:lnTo>
                  <a:lnTo>
                    <a:pt x="4823" y="1719"/>
                  </a:lnTo>
                  <a:lnTo>
                    <a:pt x="4808" y="1710"/>
                  </a:lnTo>
                  <a:lnTo>
                    <a:pt x="4793" y="1702"/>
                  </a:lnTo>
                  <a:lnTo>
                    <a:pt x="4779" y="1694"/>
                  </a:lnTo>
                  <a:lnTo>
                    <a:pt x="4773" y="1704"/>
                  </a:lnTo>
                  <a:lnTo>
                    <a:pt x="4770" y="1713"/>
                  </a:lnTo>
                  <a:lnTo>
                    <a:pt x="4766" y="1717"/>
                  </a:lnTo>
                  <a:lnTo>
                    <a:pt x="4762" y="1721"/>
                  </a:lnTo>
                  <a:lnTo>
                    <a:pt x="4756" y="1723"/>
                  </a:lnTo>
                  <a:lnTo>
                    <a:pt x="4750" y="1725"/>
                  </a:lnTo>
                  <a:lnTo>
                    <a:pt x="4737" y="1721"/>
                  </a:lnTo>
                  <a:lnTo>
                    <a:pt x="4724" y="1719"/>
                  </a:lnTo>
                  <a:lnTo>
                    <a:pt x="4718" y="1715"/>
                  </a:lnTo>
                  <a:lnTo>
                    <a:pt x="4714" y="1711"/>
                  </a:lnTo>
                  <a:lnTo>
                    <a:pt x="4710" y="1706"/>
                  </a:lnTo>
                  <a:lnTo>
                    <a:pt x="4710" y="1700"/>
                  </a:lnTo>
                  <a:lnTo>
                    <a:pt x="4724" y="1675"/>
                  </a:lnTo>
                  <a:lnTo>
                    <a:pt x="4714" y="1669"/>
                  </a:lnTo>
                  <a:lnTo>
                    <a:pt x="4701" y="1665"/>
                  </a:lnTo>
                  <a:lnTo>
                    <a:pt x="4689" y="1664"/>
                  </a:lnTo>
                  <a:lnTo>
                    <a:pt x="4676" y="1664"/>
                  </a:lnTo>
                  <a:lnTo>
                    <a:pt x="4649" y="1669"/>
                  </a:lnTo>
                  <a:lnTo>
                    <a:pt x="4626" y="1675"/>
                  </a:lnTo>
                  <a:lnTo>
                    <a:pt x="4632" y="1685"/>
                  </a:lnTo>
                  <a:lnTo>
                    <a:pt x="4639" y="1696"/>
                  </a:lnTo>
                  <a:lnTo>
                    <a:pt x="4643" y="1702"/>
                  </a:lnTo>
                  <a:lnTo>
                    <a:pt x="4645" y="1708"/>
                  </a:lnTo>
                  <a:lnTo>
                    <a:pt x="4643" y="1713"/>
                  </a:lnTo>
                  <a:lnTo>
                    <a:pt x="4639" y="1721"/>
                  </a:lnTo>
                  <a:lnTo>
                    <a:pt x="4635" y="1727"/>
                  </a:lnTo>
                  <a:lnTo>
                    <a:pt x="4632" y="1729"/>
                  </a:lnTo>
                  <a:lnTo>
                    <a:pt x="4626" y="1731"/>
                  </a:lnTo>
                  <a:lnTo>
                    <a:pt x="4620" y="1731"/>
                  </a:lnTo>
                  <a:lnTo>
                    <a:pt x="4608" y="1729"/>
                  </a:lnTo>
                  <a:lnTo>
                    <a:pt x="4599" y="1725"/>
                  </a:lnTo>
                  <a:lnTo>
                    <a:pt x="4593" y="1721"/>
                  </a:lnTo>
                  <a:lnTo>
                    <a:pt x="4589" y="1715"/>
                  </a:lnTo>
                  <a:lnTo>
                    <a:pt x="4587" y="1711"/>
                  </a:lnTo>
                  <a:lnTo>
                    <a:pt x="4584" y="1706"/>
                  </a:lnTo>
                  <a:lnTo>
                    <a:pt x="4584" y="1700"/>
                  </a:lnTo>
                  <a:lnTo>
                    <a:pt x="4584" y="1696"/>
                  </a:lnTo>
                  <a:lnTo>
                    <a:pt x="4584" y="1690"/>
                  </a:lnTo>
                  <a:lnTo>
                    <a:pt x="4585" y="1685"/>
                  </a:lnTo>
                  <a:lnTo>
                    <a:pt x="4589" y="1683"/>
                  </a:lnTo>
                  <a:lnTo>
                    <a:pt x="4591" y="1681"/>
                  </a:lnTo>
                  <a:lnTo>
                    <a:pt x="4593" y="1677"/>
                  </a:lnTo>
                  <a:lnTo>
                    <a:pt x="4593" y="1673"/>
                  </a:lnTo>
                  <a:lnTo>
                    <a:pt x="4584" y="1669"/>
                  </a:lnTo>
                  <a:lnTo>
                    <a:pt x="4574" y="1667"/>
                  </a:lnTo>
                  <a:lnTo>
                    <a:pt x="4564" y="1667"/>
                  </a:lnTo>
                  <a:lnTo>
                    <a:pt x="4555" y="1667"/>
                  </a:lnTo>
                  <a:lnTo>
                    <a:pt x="4536" y="1671"/>
                  </a:lnTo>
                  <a:lnTo>
                    <a:pt x="4516" y="1675"/>
                  </a:lnTo>
                  <a:lnTo>
                    <a:pt x="4524" y="1692"/>
                  </a:lnTo>
                  <a:lnTo>
                    <a:pt x="4534" y="1710"/>
                  </a:lnTo>
                  <a:lnTo>
                    <a:pt x="4536" y="1719"/>
                  </a:lnTo>
                  <a:lnTo>
                    <a:pt x="4534" y="1725"/>
                  </a:lnTo>
                  <a:lnTo>
                    <a:pt x="4532" y="1729"/>
                  </a:lnTo>
                  <a:lnTo>
                    <a:pt x="4528" y="1733"/>
                  </a:lnTo>
                  <a:lnTo>
                    <a:pt x="4524" y="1734"/>
                  </a:lnTo>
                  <a:lnTo>
                    <a:pt x="4516" y="1736"/>
                  </a:lnTo>
                  <a:lnTo>
                    <a:pt x="4501" y="1734"/>
                  </a:lnTo>
                  <a:lnTo>
                    <a:pt x="4486" y="1731"/>
                  </a:lnTo>
                  <a:lnTo>
                    <a:pt x="4480" y="1727"/>
                  </a:lnTo>
                  <a:lnTo>
                    <a:pt x="4474" y="1721"/>
                  </a:lnTo>
                  <a:lnTo>
                    <a:pt x="4470" y="1715"/>
                  </a:lnTo>
                  <a:lnTo>
                    <a:pt x="4470" y="1706"/>
                  </a:lnTo>
                  <a:lnTo>
                    <a:pt x="4478" y="1675"/>
                  </a:lnTo>
                  <a:lnTo>
                    <a:pt x="4472" y="1673"/>
                  </a:lnTo>
                  <a:lnTo>
                    <a:pt x="4463" y="1671"/>
                  </a:lnTo>
                  <a:lnTo>
                    <a:pt x="4455" y="1669"/>
                  </a:lnTo>
                  <a:lnTo>
                    <a:pt x="4447" y="1669"/>
                  </a:lnTo>
                  <a:lnTo>
                    <a:pt x="4428" y="1671"/>
                  </a:lnTo>
                  <a:lnTo>
                    <a:pt x="4413" y="1673"/>
                  </a:lnTo>
                  <a:lnTo>
                    <a:pt x="4419" y="1683"/>
                  </a:lnTo>
                  <a:lnTo>
                    <a:pt x="4422" y="1696"/>
                  </a:lnTo>
                  <a:lnTo>
                    <a:pt x="4426" y="1711"/>
                  </a:lnTo>
                  <a:lnTo>
                    <a:pt x="4426" y="1727"/>
                  </a:lnTo>
                  <a:lnTo>
                    <a:pt x="4415" y="1734"/>
                  </a:lnTo>
                  <a:lnTo>
                    <a:pt x="4405" y="1738"/>
                  </a:lnTo>
                  <a:lnTo>
                    <a:pt x="4399" y="1738"/>
                  </a:lnTo>
                  <a:lnTo>
                    <a:pt x="4394" y="1738"/>
                  </a:lnTo>
                  <a:lnTo>
                    <a:pt x="4388" y="1736"/>
                  </a:lnTo>
                  <a:lnTo>
                    <a:pt x="4382" y="1733"/>
                  </a:lnTo>
                  <a:lnTo>
                    <a:pt x="4378" y="1729"/>
                  </a:lnTo>
                  <a:lnTo>
                    <a:pt x="4372" y="1725"/>
                  </a:lnTo>
                  <a:lnTo>
                    <a:pt x="4371" y="1719"/>
                  </a:lnTo>
                  <a:lnTo>
                    <a:pt x="4367" y="1713"/>
                  </a:lnTo>
                  <a:lnTo>
                    <a:pt x="4365" y="1700"/>
                  </a:lnTo>
                  <a:lnTo>
                    <a:pt x="4365" y="1688"/>
                  </a:lnTo>
                  <a:lnTo>
                    <a:pt x="4369" y="1681"/>
                  </a:lnTo>
                  <a:lnTo>
                    <a:pt x="4371" y="1673"/>
                  </a:lnTo>
                  <a:lnTo>
                    <a:pt x="4359" y="1667"/>
                  </a:lnTo>
                  <a:lnTo>
                    <a:pt x="4348" y="1664"/>
                  </a:lnTo>
                  <a:lnTo>
                    <a:pt x="4336" y="1660"/>
                  </a:lnTo>
                  <a:lnTo>
                    <a:pt x="4323" y="1658"/>
                  </a:lnTo>
                  <a:lnTo>
                    <a:pt x="4309" y="1658"/>
                  </a:lnTo>
                  <a:lnTo>
                    <a:pt x="4296" y="1658"/>
                  </a:lnTo>
                  <a:lnTo>
                    <a:pt x="4284" y="1662"/>
                  </a:lnTo>
                  <a:lnTo>
                    <a:pt x="4273" y="1667"/>
                  </a:lnTo>
                  <a:lnTo>
                    <a:pt x="4277" y="1671"/>
                  </a:lnTo>
                  <a:lnTo>
                    <a:pt x="4280" y="1679"/>
                  </a:lnTo>
                  <a:lnTo>
                    <a:pt x="4282" y="1685"/>
                  </a:lnTo>
                  <a:lnTo>
                    <a:pt x="4284" y="1690"/>
                  </a:lnTo>
                  <a:lnTo>
                    <a:pt x="4284" y="1706"/>
                  </a:lnTo>
                  <a:lnTo>
                    <a:pt x="4284" y="1721"/>
                  </a:lnTo>
                  <a:lnTo>
                    <a:pt x="4282" y="1723"/>
                  </a:lnTo>
                  <a:lnTo>
                    <a:pt x="4278" y="1725"/>
                  </a:lnTo>
                  <a:lnTo>
                    <a:pt x="4275" y="1727"/>
                  </a:lnTo>
                  <a:lnTo>
                    <a:pt x="4271" y="1727"/>
                  </a:lnTo>
                  <a:lnTo>
                    <a:pt x="4261" y="1727"/>
                  </a:lnTo>
                  <a:lnTo>
                    <a:pt x="4254" y="1725"/>
                  </a:lnTo>
                  <a:lnTo>
                    <a:pt x="4244" y="1711"/>
                  </a:lnTo>
                  <a:lnTo>
                    <a:pt x="4236" y="1698"/>
                  </a:lnTo>
                  <a:lnTo>
                    <a:pt x="4234" y="1692"/>
                  </a:lnTo>
                  <a:lnTo>
                    <a:pt x="4232" y="1685"/>
                  </a:lnTo>
                  <a:lnTo>
                    <a:pt x="4234" y="1677"/>
                  </a:lnTo>
                  <a:lnTo>
                    <a:pt x="4240" y="1669"/>
                  </a:lnTo>
                  <a:lnTo>
                    <a:pt x="4223" y="1662"/>
                  </a:lnTo>
                  <a:lnTo>
                    <a:pt x="4209" y="1652"/>
                  </a:lnTo>
                  <a:lnTo>
                    <a:pt x="4202" y="1650"/>
                  </a:lnTo>
                  <a:lnTo>
                    <a:pt x="4192" y="1648"/>
                  </a:lnTo>
                  <a:lnTo>
                    <a:pt x="4184" y="1648"/>
                  </a:lnTo>
                  <a:lnTo>
                    <a:pt x="4173" y="1652"/>
                  </a:lnTo>
                  <a:lnTo>
                    <a:pt x="4183" y="1665"/>
                  </a:lnTo>
                  <a:lnTo>
                    <a:pt x="4192" y="1681"/>
                  </a:lnTo>
                  <a:lnTo>
                    <a:pt x="4196" y="1687"/>
                  </a:lnTo>
                  <a:lnTo>
                    <a:pt x="4198" y="1694"/>
                  </a:lnTo>
                  <a:lnTo>
                    <a:pt x="4198" y="1704"/>
                  </a:lnTo>
                  <a:lnTo>
                    <a:pt x="4196" y="1711"/>
                  </a:lnTo>
                  <a:lnTo>
                    <a:pt x="4194" y="1717"/>
                  </a:lnTo>
                  <a:lnTo>
                    <a:pt x="4190" y="1721"/>
                  </a:lnTo>
                  <a:lnTo>
                    <a:pt x="4186" y="1725"/>
                  </a:lnTo>
                  <a:lnTo>
                    <a:pt x="4181" y="1727"/>
                  </a:lnTo>
                  <a:lnTo>
                    <a:pt x="4175" y="1729"/>
                  </a:lnTo>
                  <a:lnTo>
                    <a:pt x="4169" y="1729"/>
                  </a:lnTo>
                  <a:lnTo>
                    <a:pt x="4163" y="1729"/>
                  </a:lnTo>
                  <a:lnTo>
                    <a:pt x="4158" y="1727"/>
                  </a:lnTo>
                  <a:lnTo>
                    <a:pt x="4150" y="1719"/>
                  </a:lnTo>
                  <a:lnTo>
                    <a:pt x="4148" y="1710"/>
                  </a:lnTo>
                  <a:lnTo>
                    <a:pt x="4146" y="1698"/>
                  </a:lnTo>
                  <a:lnTo>
                    <a:pt x="4146" y="1688"/>
                  </a:lnTo>
                  <a:lnTo>
                    <a:pt x="4146" y="1679"/>
                  </a:lnTo>
                  <a:lnTo>
                    <a:pt x="4146" y="1667"/>
                  </a:lnTo>
                  <a:lnTo>
                    <a:pt x="4144" y="1664"/>
                  </a:lnTo>
                  <a:lnTo>
                    <a:pt x="4142" y="1660"/>
                  </a:lnTo>
                  <a:lnTo>
                    <a:pt x="4138" y="1656"/>
                  </a:lnTo>
                  <a:lnTo>
                    <a:pt x="4135" y="1652"/>
                  </a:lnTo>
                  <a:lnTo>
                    <a:pt x="4117" y="1650"/>
                  </a:lnTo>
                  <a:lnTo>
                    <a:pt x="4100" y="1648"/>
                  </a:lnTo>
                  <a:lnTo>
                    <a:pt x="4092" y="1648"/>
                  </a:lnTo>
                  <a:lnTo>
                    <a:pt x="4085" y="1650"/>
                  </a:lnTo>
                  <a:lnTo>
                    <a:pt x="4077" y="1654"/>
                  </a:lnTo>
                  <a:lnTo>
                    <a:pt x="4071" y="1660"/>
                  </a:lnTo>
                  <a:lnTo>
                    <a:pt x="4077" y="1669"/>
                  </a:lnTo>
                  <a:lnTo>
                    <a:pt x="4079" y="1677"/>
                  </a:lnTo>
                  <a:lnTo>
                    <a:pt x="4077" y="1681"/>
                  </a:lnTo>
                  <a:lnTo>
                    <a:pt x="4073" y="1685"/>
                  </a:lnTo>
                  <a:lnTo>
                    <a:pt x="4067" y="1690"/>
                  </a:lnTo>
                  <a:lnTo>
                    <a:pt x="4062" y="1694"/>
                  </a:lnTo>
                  <a:lnTo>
                    <a:pt x="4058" y="1700"/>
                  </a:lnTo>
                  <a:lnTo>
                    <a:pt x="4056" y="1710"/>
                  </a:lnTo>
                  <a:lnTo>
                    <a:pt x="4044" y="1715"/>
                  </a:lnTo>
                  <a:lnTo>
                    <a:pt x="4033" y="1721"/>
                  </a:lnTo>
                  <a:lnTo>
                    <a:pt x="4019" y="1725"/>
                  </a:lnTo>
                  <a:lnTo>
                    <a:pt x="4008" y="1729"/>
                  </a:lnTo>
                  <a:lnTo>
                    <a:pt x="3979" y="1734"/>
                  </a:lnTo>
                  <a:lnTo>
                    <a:pt x="3952" y="1736"/>
                  </a:lnTo>
                  <a:lnTo>
                    <a:pt x="3923" y="1736"/>
                  </a:lnTo>
                  <a:lnTo>
                    <a:pt x="3895" y="1734"/>
                  </a:lnTo>
                  <a:lnTo>
                    <a:pt x="3868" y="1731"/>
                  </a:lnTo>
                  <a:lnTo>
                    <a:pt x="3843" y="1725"/>
                  </a:lnTo>
                  <a:lnTo>
                    <a:pt x="3837" y="1719"/>
                  </a:lnTo>
                  <a:lnTo>
                    <a:pt x="3833" y="1713"/>
                  </a:lnTo>
                  <a:lnTo>
                    <a:pt x="3831" y="1706"/>
                  </a:lnTo>
                  <a:lnTo>
                    <a:pt x="3829" y="1700"/>
                  </a:lnTo>
                  <a:lnTo>
                    <a:pt x="3829" y="1687"/>
                  </a:lnTo>
                  <a:lnTo>
                    <a:pt x="3829" y="1673"/>
                  </a:lnTo>
                  <a:lnTo>
                    <a:pt x="3829" y="1660"/>
                  </a:lnTo>
                  <a:lnTo>
                    <a:pt x="3828" y="1648"/>
                  </a:lnTo>
                  <a:lnTo>
                    <a:pt x="3826" y="1640"/>
                  </a:lnTo>
                  <a:lnTo>
                    <a:pt x="3824" y="1635"/>
                  </a:lnTo>
                  <a:lnTo>
                    <a:pt x="3820" y="1629"/>
                  </a:lnTo>
                  <a:lnTo>
                    <a:pt x="3814" y="1625"/>
                  </a:lnTo>
                  <a:lnTo>
                    <a:pt x="3806" y="1631"/>
                  </a:lnTo>
                  <a:lnTo>
                    <a:pt x="3797" y="1635"/>
                  </a:lnTo>
                  <a:lnTo>
                    <a:pt x="3787" y="1639"/>
                  </a:lnTo>
                  <a:lnTo>
                    <a:pt x="3778" y="1640"/>
                  </a:lnTo>
                  <a:lnTo>
                    <a:pt x="3766" y="1640"/>
                  </a:lnTo>
                  <a:lnTo>
                    <a:pt x="3757" y="1639"/>
                  </a:lnTo>
                  <a:lnTo>
                    <a:pt x="3747" y="1637"/>
                  </a:lnTo>
                  <a:lnTo>
                    <a:pt x="3737" y="1635"/>
                  </a:lnTo>
                  <a:lnTo>
                    <a:pt x="3732" y="1627"/>
                  </a:lnTo>
                  <a:lnTo>
                    <a:pt x="3726" y="1623"/>
                  </a:lnTo>
                  <a:lnTo>
                    <a:pt x="3720" y="1623"/>
                  </a:lnTo>
                  <a:lnTo>
                    <a:pt x="3712" y="1625"/>
                  </a:lnTo>
                  <a:lnTo>
                    <a:pt x="3699" y="1633"/>
                  </a:lnTo>
                  <a:lnTo>
                    <a:pt x="3686" y="1637"/>
                  </a:lnTo>
                  <a:lnTo>
                    <a:pt x="3661" y="1639"/>
                  </a:lnTo>
                  <a:lnTo>
                    <a:pt x="3638" y="1635"/>
                  </a:lnTo>
                  <a:lnTo>
                    <a:pt x="3626" y="1635"/>
                  </a:lnTo>
                  <a:lnTo>
                    <a:pt x="3615" y="1635"/>
                  </a:lnTo>
                  <a:lnTo>
                    <a:pt x="3605" y="1639"/>
                  </a:lnTo>
                  <a:lnTo>
                    <a:pt x="3595" y="1642"/>
                  </a:lnTo>
                  <a:lnTo>
                    <a:pt x="3586" y="1646"/>
                  </a:lnTo>
                  <a:lnTo>
                    <a:pt x="3576" y="1648"/>
                  </a:lnTo>
                  <a:lnTo>
                    <a:pt x="3568" y="1648"/>
                  </a:lnTo>
                  <a:lnTo>
                    <a:pt x="3559" y="1646"/>
                  </a:lnTo>
                  <a:lnTo>
                    <a:pt x="3545" y="1639"/>
                  </a:lnTo>
                  <a:lnTo>
                    <a:pt x="3532" y="1631"/>
                  </a:lnTo>
                  <a:lnTo>
                    <a:pt x="3526" y="1627"/>
                  </a:lnTo>
                  <a:lnTo>
                    <a:pt x="3521" y="1625"/>
                  </a:lnTo>
                  <a:lnTo>
                    <a:pt x="3515" y="1623"/>
                  </a:lnTo>
                  <a:lnTo>
                    <a:pt x="3509" y="1623"/>
                  </a:lnTo>
                  <a:lnTo>
                    <a:pt x="3503" y="1625"/>
                  </a:lnTo>
                  <a:lnTo>
                    <a:pt x="3497" y="1629"/>
                  </a:lnTo>
                  <a:lnTo>
                    <a:pt x="3490" y="1637"/>
                  </a:lnTo>
                  <a:lnTo>
                    <a:pt x="3482" y="1646"/>
                  </a:lnTo>
                  <a:lnTo>
                    <a:pt x="3471" y="1646"/>
                  </a:lnTo>
                  <a:lnTo>
                    <a:pt x="3459" y="1644"/>
                  </a:lnTo>
                  <a:lnTo>
                    <a:pt x="3448" y="1642"/>
                  </a:lnTo>
                  <a:lnTo>
                    <a:pt x="3436" y="1640"/>
                  </a:lnTo>
                  <a:lnTo>
                    <a:pt x="3427" y="1635"/>
                  </a:lnTo>
                  <a:lnTo>
                    <a:pt x="3417" y="1631"/>
                  </a:lnTo>
                  <a:lnTo>
                    <a:pt x="3407" y="1623"/>
                  </a:lnTo>
                  <a:lnTo>
                    <a:pt x="3398" y="1616"/>
                  </a:lnTo>
                  <a:lnTo>
                    <a:pt x="3396" y="1602"/>
                  </a:lnTo>
                  <a:lnTo>
                    <a:pt x="3394" y="1587"/>
                  </a:lnTo>
                  <a:lnTo>
                    <a:pt x="3388" y="1591"/>
                  </a:lnTo>
                  <a:lnTo>
                    <a:pt x="3382" y="1598"/>
                  </a:lnTo>
                  <a:lnTo>
                    <a:pt x="3380" y="1604"/>
                  </a:lnTo>
                  <a:lnTo>
                    <a:pt x="3379" y="1612"/>
                  </a:lnTo>
                  <a:lnTo>
                    <a:pt x="3377" y="1629"/>
                  </a:lnTo>
                  <a:lnTo>
                    <a:pt x="3379" y="1646"/>
                  </a:lnTo>
                  <a:lnTo>
                    <a:pt x="3377" y="1662"/>
                  </a:lnTo>
                  <a:lnTo>
                    <a:pt x="3373" y="1677"/>
                  </a:lnTo>
                  <a:lnTo>
                    <a:pt x="3371" y="1683"/>
                  </a:lnTo>
                  <a:lnTo>
                    <a:pt x="3365" y="1688"/>
                  </a:lnTo>
                  <a:lnTo>
                    <a:pt x="3359" y="1692"/>
                  </a:lnTo>
                  <a:lnTo>
                    <a:pt x="3350" y="1696"/>
                  </a:lnTo>
                  <a:lnTo>
                    <a:pt x="3298" y="1702"/>
                  </a:lnTo>
                  <a:lnTo>
                    <a:pt x="3250" y="1706"/>
                  </a:lnTo>
                  <a:lnTo>
                    <a:pt x="3225" y="1706"/>
                  </a:lnTo>
                  <a:lnTo>
                    <a:pt x="3202" y="1706"/>
                  </a:lnTo>
                  <a:lnTo>
                    <a:pt x="3179" y="1702"/>
                  </a:lnTo>
                  <a:lnTo>
                    <a:pt x="3156" y="1694"/>
                  </a:lnTo>
                  <a:lnTo>
                    <a:pt x="3148" y="1685"/>
                  </a:lnTo>
                  <a:lnTo>
                    <a:pt x="3143" y="1671"/>
                  </a:lnTo>
                  <a:lnTo>
                    <a:pt x="3137" y="1658"/>
                  </a:lnTo>
                  <a:lnTo>
                    <a:pt x="3133" y="1644"/>
                  </a:lnTo>
                  <a:lnTo>
                    <a:pt x="3133" y="1629"/>
                  </a:lnTo>
                  <a:lnTo>
                    <a:pt x="3133" y="1614"/>
                  </a:lnTo>
                  <a:lnTo>
                    <a:pt x="3135" y="1600"/>
                  </a:lnTo>
                  <a:lnTo>
                    <a:pt x="3141" y="1587"/>
                  </a:lnTo>
                  <a:lnTo>
                    <a:pt x="3152" y="1562"/>
                  </a:lnTo>
                  <a:lnTo>
                    <a:pt x="3166" y="1539"/>
                  </a:lnTo>
                  <a:lnTo>
                    <a:pt x="3181" y="1518"/>
                  </a:lnTo>
                  <a:lnTo>
                    <a:pt x="3200" y="1499"/>
                  </a:lnTo>
                  <a:lnTo>
                    <a:pt x="3210" y="1489"/>
                  </a:lnTo>
                  <a:lnTo>
                    <a:pt x="3221" y="1481"/>
                  </a:lnTo>
                  <a:lnTo>
                    <a:pt x="3233" y="1476"/>
                  </a:lnTo>
                  <a:lnTo>
                    <a:pt x="3244" y="1470"/>
                  </a:lnTo>
                  <a:lnTo>
                    <a:pt x="3258" y="1464"/>
                  </a:lnTo>
                  <a:lnTo>
                    <a:pt x="3269" y="1460"/>
                  </a:lnTo>
                  <a:lnTo>
                    <a:pt x="3283" y="1456"/>
                  </a:lnTo>
                  <a:lnTo>
                    <a:pt x="3298" y="1454"/>
                  </a:lnTo>
                  <a:lnTo>
                    <a:pt x="3302" y="1451"/>
                  </a:lnTo>
                  <a:lnTo>
                    <a:pt x="3304" y="1445"/>
                  </a:lnTo>
                  <a:lnTo>
                    <a:pt x="3306" y="1439"/>
                  </a:lnTo>
                  <a:lnTo>
                    <a:pt x="3306" y="1433"/>
                  </a:lnTo>
                  <a:lnTo>
                    <a:pt x="3258" y="1429"/>
                  </a:lnTo>
                  <a:lnTo>
                    <a:pt x="3212" y="1428"/>
                  </a:lnTo>
                  <a:lnTo>
                    <a:pt x="3166" y="1428"/>
                  </a:lnTo>
                  <a:lnTo>
                    <a:pt x="3119" y="1429"/>
                  </a:lnTo>
                  <a:lnTo>
                    <a:pt x="3072" y="1429"/>
                  </a:lnTo>
                  <a:lnTo>
                    <a:pt x="3025" y="1431"/>
                  </a:lnTo>
                  <a:lnTo>
                    <a:pt x="2978" y="1433"/>
                  </a:lnTo>
                  <a:lnTo>
                    <a:pt x="2930" y="1435"/>
                  </a:lnTo>
                  <a:lnTo>
                    <a:pt x="2924" y="1447"/>
                  </a:lnTo>
                  <a:lnTo>
                    <a:pt x="2918" y="1454"/>
                  </a:lnTo>
                  <a:lnTo>
                    <a:pt x="2910" y="1462"/>
                  </a:lnTo>
                  <a:lnTo>
                    <a:pt x="2903" y="1470"/>
                  </a:lnTo>
                  <a:lnTo>
                    <a:pt x="2887" y="1481"/>
                  </a:lnTo>
                  <a:lnTo>
                    <a:pt x="2868" y="1493"/>
                  </a:lnTo>
                  <a:lnTo>
                    <a:pt x="2836" y="1493"/>
                  </a:lnTo>
                  <a:lnTo>
                    <a:pt x="2803" y="1491"/>
                  </a:lnTo>
                  <a:lnTo>
                    <a:pt x="2788" y="1489"/>
                  </a:lnTo>
                  <a:lnTo>
                    <a:pt x="2772" y="1485"/>
                  </a:lnTo>
                  <a:lnTo>
                    <a:pt x="2757" y="1479"/>
                  </a:lnTo>
                  <a:lnTo>
                    <a:pt x="2743" y="1470"/>
                  </a:lnTo>
                  <a:lnTo>
                    <a:pt x="2738" y="1472"/>
                  </a:lnTo>
                  <a:lnTo>
                    <a:pt x="2732" y="1474"/>
                  </a:lnTo>
                  <a:lnTo>
                    <a:pt x="2724" y="1474"/>
                  </a:lnTo>
                  <a:lnTo>
                    <a:pt x="2718" y="1474"/>
                  </a:lnTo>
                  <a:lnTo>
                    <a:pt x="2705" y="1472"/>
                  </a:lnTo>
                  <a:lnTo>
                    <a:pt x="2692" y="1470"/>
                  </a:lnTo>
                  <a:lnTo>
                    <a:pt x="2686" y="1470"/>
                  </a:lnTo>
                  <a:lnTo>
                    <a:pt x="2680" y="1470"/>
                  </a:lnTo>
                  <a:lnTo>
                    <a:pt x="2674" y="1472"/>
                  </a:lnTo>
                  <a:lnTo>
                    <a:pt x="2671" y="1474"/>
                  </a:lnTo>
                  <a:lnTo>
                    <a:pt x="2667" y="1477"/>
                  </a:lnTo>
                  <a:lnTo>
                    <a:pt x="2665" y="1483"/>
                  </a:lnTo>
                  <a:lnTo>
                    <a:pt x="2663" y="1491"/>
                  </a:lnTo>
                  <a:lnTo>
                    <a:pt x="2663" y="1500"/>
                  </a:lnTo>
                  <a:lnTo>
                    <a:pt x="2651" y="1512"/>
                  </a:lnTo>
                  <a:lnTo>
                    <a:pt x="2644" y="1525"/>
                  </a:lnTo>
                  <a:lnTo>
                    <a:pt x="2624" y="1508"/>
                  </a:lnTo>
                  <a:lnTo>
                    <a:pt x="2605" y="1516"/>
                  </a:lnTo>
                  <a:lnTo>
                    <a:pt x="2586" y="1522"/>
                  </a:lnTo>
                  <a:lnTo>
                    <a:pt x="2567" y="1527"/>
                  </a:lnTo>
                  <a:lnTo>
                    <a:pt x="2548" y="1529"/>
                  </a:lnTo>
                  <a:lnTo>
                    <a:pt x="2527" y="1531"/>
                  </a:lnTo>
                  <a:lnTo>
                    <a:pt x="2505" y="1533"/>
                  </a:lnTo>
                  <a:lnTo>
                    <a:pt x="2486" y="1533"/>
                  </a:lnTo>
                  <a:lnTo>
                    <a:pt x="2465" y="1531"/>
                  </a:lnTo>
                  <a:lnTo>
                    <a:pt x="2444" y="1529"/>
                  </a:lnTo>
                  <a:lnTo>
                    <a:pt x="2423" y="1525"/>
                  </a:lnTo>
                  <a:lnTo>
                    <a:pt x="2404" y="1522"/>
                  </a:lnTo>
                  <a:lnTo>
                    <a:pt x="2385" y="1516"/>
                  </a:lnTo>
                  <a:lnTo>
                    <a:pt x="2365" y="1510"/>
                  </a:lnTo>
                  <a:lnTo>
                    <a:pt x="2346" y="1502"/>
                  </a:lnTo>
                  <a:lnTo>
                    <a:pt x="2329" y="1495"/>
                  </a:lnTo>
                  <a:lnTo>
                    <a:pt x="2312" y="1487"/>
                  </a:lnTo>
                  <a:lnTo>
                    <a:pt x="2302" y="1483"/>
                  </a:lnTo>
                  <a:lnTo>
                    <a:pt x="2296" y="1477"/>
                  </a:lnTo>
                  <a:lnTo>
                    <a:pt x="2291" y="1472"/>
                  </a:lnTo>
                  <a:lnTo>
                    <a:pt x="2285" y="1464"/>
                  </a:lnTo>
                  <a:lnTo>
                    <a:pt x="2279" y="1449"/>
                  </a:lnTo>
                  <a:lnTo>
                    <a:pt x="2273" y="1431"/>
                  </a:lnTo>
                  <a:lnTo>
                    <a:pt x="2266" y="1416"/>
                  </a:lnTo>
                  <a:lnTo>
                    <a:pt x="2256" y="1405"/>
                  </a:lnTo>
                  <a:lnTo>
                    <a:pt x="2250" y="1401"/>
                  </a:lnTo>
                  <a:lnTo>
                    <a:pt x="2243" y="1397"/>
                  </a:lnTo>
                  <a:lnTo>
                    <a:pt x="2233" y="1395"/>
                  </a:lnTo>
                  <a:lnTo>
                    <a:pt x="2222" y="1395"/>
                  </a:lnTo>
                  <a:lnTo>
                    <a:pt x="2204" y="1391"/>
                  </a:lnTo>
                  <a:lnTo>
                    <a:pt x="2187" y="1389"/>
                  </a:lnTo>
                  <a:lnTo>
                    <a:pt x="2168" y="1389"/>
                  </a:lnTo>
                  <a:lnTo>
                    <a:pt x="2149" y="1389"/>
                  </a:lnTo>
                  <a:lnTo>
                    <a:pt x="2112" y="1393"/>
                  </a:lnTo>
                  <a:lnTo>
                    <a:pt x="2080" y="1397"/>
                  </a:lnTo>
                  <a:lnTo>
                    <a:pt x="2080" y="1476"/>
                  </a:lnTo>
                  <a:lnTo>
                    <a:pt x="2083" y="1477"/>
                  </a:lnTo>
                  <a:lnTo>
                    <a:pt x="2089" y="1479"/>
                  </a:lnTo>
                  <a:lnTo>
                    <a:pt x="2091" y="1481"/>
                  </a:lnTo>
                  <a:lnTo>
                    <a:pt x="2091" y="1483"/>
                  </a:lnTo>
                  <a:lnTo>
                    <a:pt x="2093" y="1487"/>
                  </a:lnTo>
                  <a:lnTo>
                    <a:pt x="2091" y="1489"/>
                  </a:lnTo>
                  <a:lnTo>
                    <a:pt x="2024" y="1520"/>
                  </a:lnTo>
                  <a:lnTo>
                    <a:pt x="1959" y="1552"/>
                  </a:lnTo>
                  <a:lnTo>
                    <a:pt x="1924" y="1568"/>
                  </a:lnTo>
                  <a:lnTo>
                    <a:pt x="1891" y="1583"/>
                  </a:lnTo>
                  <a:lnTo>
                    <a:pt x="1859" y="1596"/>
                  </a:lnTo>
                  <a:lnTo>
                    <a:pt x="1824" y="1610"/>
                  </a:lnTo>
                  <a:lnTo>
                    <a:pt x="1786" y="1629"/>
                  </a:lnTo>
                  <a:lnTo>
                    <a:pt x="1749" y="1644"/>
                  </a:lnTo>
                  <a:lnTo>
                    <a:pt x="1709" y="1662"/>
                  </a:lnTo>
                  <a:lnTo>
                    <a:pt x="1671" y="1675"/>
                  </a:lnTo>
                  <a:lnTo>
                    <a:pt x="1590" y="1702"/>
                  </a:lnTo>
                  <a:lnTo>
                    <a:pt x="1510" y="1725"/>
                  </a:lnTo>
                  <a:lnTo>
                    <a:pt x="1427" y="1748"/>
                  </a:lnTo>
                  <a:lnTo>
                    <a:pt x="1347" y="1773"/>
                  </a:lnTo>
                  <a:lnTo>
                    <a:pt x="1306" y="1784"/>
                  </a:lnTo>
                  <a:lnTo>
                    <a:pt x="1266" y="1800"/>
                  </a:lnTo>
                  <a:lnTo>
                    <a:pt x="1226" y="1813"/>
                  </a:lnTo>
                  <a:lnTo>
                    <a:pt x="1187" y="1828"/>
                  </a:lnTo>
                  <a:lnTo>
                    <a:pt x="1141" y="1830"/>
                  </a:lnTo>
                  <a:lnTo>
                    <a:pt x="1095" y="1828"/>
                  </a:lnTo>
                  <a:lnTo>
                    <a:pt x="1051" y="1825"/>
                  </a:lnTo>
                  <a:lnTo>
                    <a:pt x="1007" y="1819"/>
                  </a:lnTo>
                  <a:lnTo>
                    <a:pt x="963" y="1809"/>
                  </a:lnTo>
                  <a:lnTo>
                    <a:pt x="921" y="1798"/>
                  </a:lnTo>
                  <a:lnTo>
                    <a:pt x="878" y="1786"/>
                  </a:lnTo>
                  <a:lnTo>
                    <a:pt x="834" y="1771"/>
                  </a:lnTo>
                  <a:lnTo>
                    <a:pt x="752" y="1740"/>
                  </a:lnTo>
                  <a:lnTo>
                    <a:pt x="667" y="1708"/>
                  </a:lnTo>
                  <a:lnTo>
                    <a:pt x="585" y="1675"/>
                  </a:lnTo>
                  <a:lnTo>
                    <a:pt x="502" y="1642"/>
                  </a:lnTo>
                  <a:lnTo>
                    <a:pt x="485" y="1633"/>
                  </a:lnTo>
                  <a:lnTo>
                    <a:pt x="468" y="1625"/>
                  </a:lnTo>
                  <a:lnTo>
                    <a:pt x="449" y="1617"/>
                  </a:lnTo>
                  <a:lnTo>
                    <a:pt x="431" y="1614"/>
                  </a:lnTo>
                  <a:lnTo>
                    <a:pt x="418" y="1604"/>
                  </a:lnTo>
                  <a:lnTo>
                    <a:pt x="408" y="1596"/>
                  </a:lnTo>
                  <a:lnTo>
                    <a:pt x="401" y="1587"/>
                  </a:lnTo>
                  <a:lnTo>
                    <a:pt x="393" y="1575"/>
                  </a:lnTo>
                  <a:lnTo>
                    <a:pt x="389" y="1564"/>
                  </a:lnTo>
                  <a:lnTo>
                    <a:pt x="385" y="1552"/>
                  </a:lnTo>
                  <a:lnTo>
                    <a:pt x="383" y="1541"/>
                  </a:lnTo>
                  <a:lnTo>
                    <a:pt x="383" y="1529"/>
                  </a:lnTo>
                  <a:lnTo>
                    <a:pt x="381" y="1502"/>
                  </a:lnTo>
                  <a:lnTo>
                    <a:pt x="381" y="1477"/>
                  </a:lnTo>
                  <a:lnTo>
                    <a:pt x="379" y="1451"/>
                  </a:lnTo>
                  <a:lnTo>
                    <a:pt x="376" y="1428"/>
                  </a:lnTo>
                  <a:lnTo>
                    <a:pt x="314" y="1422"/>
                  </a:lnTo>
                  <a:lnTo>
                    <a:pt x="251" y="1418"/>
                  </a:lnTo>
                  <a:lnTo>
                    <a:pt x="188" y="1416"/>
                  </a:lnTo>
                  <a:lnTo>
                    <a:pt x="128" y="1418"/>
                  </a:lnTo>
                  <a:lnTo>
                    <a:pt x="76" y="1418"/>
                  </a:lnTo>
                  <a:lnTo>
                    <a:pt x="36" y="1420"/>
                  </a:lnTo>
                  <a:lnTo>
                    <a:pt x="9" y="1422"/>
                  </a:lnTo>
                  <a:lnTo>
                    <a:pt x="0" y="1422"/>
                  </a:lnTo>
                  <a:lnTo>
                    <a:pt x="28" y="1406"/>
                  </a:lnTo>
                  <a:lnTo>
                    <a:pt x="38" y="1406"/>
                  </a:lnTo>
                  <a:lnTo>
                    <a:pt x="67" y="1405"/>
                  </a:lnTo>
                  <a:lnTo>
                    <a:pt x="109" y="1401"/>
                  </a:lnTo>
                  <a:lnTo>
                    <a:pt x="159" y="1399"/>
                  </a:lnTo>
                  <a:lnTo>
                    <a:pt x="214" y="1395"/>
                  </a:lnTo>
                  <a:lnTo>
                    <a:pt x="270" y="1395"/>
                  </a:lnTo>
                  <a:lnTo>
                    <a:pt x="322" y="1397"/>
                  </a:lnTo>
                  <a:lnTo>
                    <a:pt x="366" y="1401"/>
                  </a:lnTo>
                  <a:lnTo>
                    <a:pt x="368" y="1362"/>
                  </a:lnTo>
                  <a:lnTo>
                    <a:pt x="364" y="1322"/>
                  </a:lnTo>
                  <a:lnTo>
                    <a:pt x="364" y="1301"/>
                  </a:lnTo>
                  <a:lnTo>
                    <a:pt x="364" y="1282"/>
                  </a:lnTo>
                  <a:lnTo>
                    <a:pt x="368" y="1265"/>
                  </a:lnTo>
                  <a:lnTo>
                    <a:pt x="374" y="1247"/>
                  </a:lnTo>
                  <a:lnTo>
                    <a:pt x="379" y="1247"/>
                  </a:lnTo>
                  <a:lnTo>
                    <a:pt x="378" y="1284"/>
                  </a:lnTo>
                  <a:lnTo>
                    <a:pt x="378" y="1322"/>
                  </a:lnTo>
                  <a:lnTo>
                    <a:pt x="379" y="1359"/>
                  </a:lnTo>
                  <a:lnTo>
                    <a:pt x="385" y="1397"/>
                  </a:lnTo>
                  <a:lnTo>
                    <a:pt x="389" y="1433"/>
                  </a:lnTo>
                  <a:lnTo>
                    <a:pt x="395" y="1470"/>
                  </a:lnTo>
                  <a:lnTo>
                    <a:pt x="399" y="1506"/>
                  </a:lnTo>
                  <a:lnTo>
                    <a:pt x="401" y="1541"/>
                  </a:lnTo>
                  <a:lnTo>
                    <a:pt x="406" y="1556"/>
                  </a:lnTo>
                  <a:lnTo>
                    <a:pt x="412" y="1568"/>
                  </a:lnTo>
                  <a:lnTo>
                    <a:pt x="420" y="1579"/>
                  </a:lnTo>
                  <a:lnTo>
                    <a:pt x="429" y="1587"/>
                  </a:lnTo>
                  <a:lnTo>
                    <a:pt x="441" y="1594"/>
                  </a:lnTo>
                  <a:lnTo>
                    <a:pt x="450" y="1602"/>
                  </a:lnTo>
                  <a:lnTo>
                    <a:pt x="462" y="1608"/>
                  </a:lnTo>
                  <a:lnTo>
                    <a:pt x="475" y="1612"/>
                  </a:lnTo>
                  <a:lnTo>
                    <a:pt x="500" y="1621"/>
                  </a:lnTo>
                  <a:lnTo>
                    <a:pt x="525" y="1629"/>
                  </a:lnTo>
                  <a:lnTo>
                    <a:pt x="550" y="1639"/>
                  </a:lnTo>
                  <a:lnTo>
                    <a:pt x="573" y="1652"/>
                  </a:lnTo>
                  <a:lnTo>
                    <a:pt x="592" y="1656"/>
                  </a:lnTo>
                  <a:lnTo>
                    <a:pt x="617" y="1664"/>
                  </a:lnTo>
                  <a:lnTo>
                    <a:pt x="646" y="1675"/>
                  </a:lnTo>
                  <a:lnTo>
                    <a:pt x="673" y="1687"/>
                  </a:lnTo>
                  <a:lnTo>
                    <a:pt x="721" y="1708"/>
                  </a:lnTo>
                  <a:lnTo>
                    <a:pt x="740" y="1717"/>
                  </a:lnTo>
                  <a:lnTo>
                    <a:pt x="792" y="1734"/>
                  </a:lnTo>
                  <a:lnTo>
                    <a:pt x="846" y="1752"/>
                  </a:lnTo>
                  <a:lnTo>
                    <a:pt x="898" y="1769"/>
                  </a:lnTo>
                  <a:lnTo>
                    <a:pt x="951" y="1786"/>
                  </a:lnTo>
                  <a:lnTo>
                    <a:pt x="978" y="1792"/>
                  </a:lnTo>
                  <a:lnTo>
                    <a:pt x="1005" y="1798"/>
                  </a:lnTo>
                  <a:lnTo>
                    <a:pt x="1032" y="1804"/>
                  </a:lnTo>
                  <a:lnTo>
                    <a:pt x="1059" y="1807"/>
                  </a:lnTo>
                  <a:lnTo>
                    <a:pt x="1087" y="1809"/>
                  </a:lnTo>
                  <a:lnTo>
                    <a:pt x="1116" y="1809"/>
                  </a:lnTo>
                  <a:lnTo>
                    <a:pt x="1145" y="1807"/>
                  </a:lnTo>
                  <a:lnTo>
                    <a:pt x="1174" y="1804"/>
                  </a:lnTo>
                  <a:lnTo>
                    <a:pt x="1176" y="1756"/>
                  </a:lnTo>
                  <a:lnTo>
                    <a:pt x="1178" y="1710"/>
                  </a:lnTo>
                  <a:lnTo>
                    <a:pt x="1182" y="1664"/>
                  </a:lnTo>
                  <a:lnTo>
                    <a:pt x="1185" y="1617"/>
                  </a:lnTo>
                  <a:lnTo>
                    <a:pt x="1187" y="1570"/>
                  </a:lnTo>
                  <a:lnTo>
                    <a:pt x="1185" y="1523"/>
                  </a:lnTo>
                  <a:lnTo>
                    <a:pt x="1183" y="1500"/>
                  </a:lnTo>
                  <a:lnTo>
                    <a:pt x="1182" y="1477"/>
                  </a:lnTo>
                  <a:lnTo>
                    <a:pt x="1178" y="1454"/>
                  </a:lnTo>
                  <a:lnTo>
                    <a:pt x="1172" y="1429"/>
                  </a:lnTo>
                  <a:lnTo>
                    <a:pt x="1180" y="1424"/>
                  </a:lnTo>
                  <a:lnTo>
                    <a:pt x="1187" y="1422"/>
                  </a:lnTo>
                  <a:lnTo>
                    <a:pt x="1193" y="1429"/>
                  </a:lnTo>
                  <a:lnTo>
                    <a:pt x="1199" y="1477"/>
                  </a:lnTo>
                  <a:lnTo>
                    <a:pt x="1199" y="1525"/>
                  </a:lnTo>
                  <a:lnTo>
                    <a:pt x="1199" y="1571"/>
                  </a:lnTo>
                  <a:lnTo>
                    <a:pt x="1197" y="1616"/>
                  </a:lnTo>
                  <a:lnTo>
                    <a:pt x="1193" y="1662"/>
                  </a:lnTo>
                  <a:lnTo>
                    <a:pt x="1191" y="1706"/>
                  </a:lnTo>
                  <a:lnTo>
                    <a:pt x="1191" y="1754"/>
                  </a:lnTo>
                  <a:lnTo>
                    <a:pt x="1193" y="1802"/>
                  </a:lnTo>
                  <a:lnTo>
                    <a:pt x="1241" y="1788"/>
                  </a:lnTo>
                  <a:lnTo>
                    <a:pt x="1289" y="1773"/>
                  </a:lnTo>
                  <a:lnTo>
                    <a:pt x="1337" y="1758"/>
                  </a:lnTo>
                  <a:lnTo>
                    <a:pt x="1387" y="1742"/>
                  </a:lnTo>
                  <a:lnTo>
                    <a:pt x="1435" y="1729"/>
                  </a:lnTo>
                  <a:lnTo>
                    <a:pt x="1485" y="1713"/>
                  </a:lnTo>
                  <a:lnTo>
                    <a:pt x="1533" y="1698"/>
                  </a:lnTo>
                  <a:lnTo>
                    <a:pt x="1583" y="1685"/>
                  </a:lnTo>
                  <a:lnTo>
                    <a:pt x="1644" y="1664"/>
                  </a:lnTo>
                  <a:lnTo>
                    <a:pt x="1705" y="1640"/>
                  </a:lnTo>
                  <a:lnTo>
                    <a:pt x="1767" y="1617"/>
                  </a:lnTo>
                  <a:lnTo>
                    <a:pt x="1826" y="1593"/>
                  </a:lnTo>
                  <a:lnTo>
                    <a:pt x="1888" y="1566"/>
                  </a:lnTo>
                  <a:lnTo>
                    <a:pt x="1947" y="1539"/>
                  </a:lnTo>
                  <a:lnTo>
                    <a:pt x="2005" y="1510"/>
                  </a:lnTo>
                  <a:lnTo>
                    <a:pt x="2064" y="1481"/>
                  </a:lnTo>
                  <a:lnTo>
                    <a:pt x="2064" y="1437"/>
                  </a:lnTo>
                  <a:lnTo>
                    <a:pt x="2066" y="1393"/>
                  </a:lnTo>
                  <a:lnTo>
                    <a:pt x="2066" y="1347"/>
                  </a:lnTo>
                  <a:lnTo>
                    <a:pt x="2068" y="1303"/>
                  </a:lnTo>
                  <a:lnTo>
                    <a:pt x="2068" y="1261"/>
                  </a:lnTo>
                  <a:lnTo>
                    <a:pt x="2064" y="1217"/>
                  </a:lnTo>
                  <a:lnTo>
                    <a:pt x="2060" y="1174"/>
                  </a:lnTo>
                  <a:lnTo>
                    <a:pt x="2051" y="1134"/>
                  </a:lnTo>
                  <a:lnTo>
                    <a:pt x="2024" y="1155"/>
                  </a:lnTo>
                  <a:lnTo>
                    <a:pt x="1997" y="1172"/>
                  </a:lnTo>
                  <a:lnTo>
                    <a:pt x="1968" y="1190"/>
                  </a:lnTo>
                  <a:lnTo>
                    <a:pt x="1939" y="1203"/>
                  </a:lnTo>
                  <a:lnTo>
                    <a:pt x="1909" y="1215"/>
                  </a:lnTo>
                  <a:lnTo>
                    <a:pt x="1878" y="1226"/>
                  </a:lnTo>
                  <a:lnTo>
                    <a:pt x="1847" y="1234"/>
                  </a:lnTo>
                  <a:lnTo>
                    <a:pt x="1815" y="1243"/>
                  </a:lnTo>
                  <a:lnTo>
                    <a:pt x="1751" y="1259"/>
                  </a:lnTo>
                  <a:lnTo>
                    <a:pt x="1688" y="1274"/>
                  </a:lnTo>
                  <a:lnTo>
                    <a:pt x="1655" y="1282"/>
                  </a:lnTo>
                  <a:lnTo>
                    <a:pt x="1625" y="1291"/>
                  </a:lnTo>
                  <a:lnTo>
                    <a:pt x="1594" y="1303"/>
                  </a:lnTo>
                  <a:lnTo>
                    <a:pt x="1563" y="1314"/>
                  </a:lnTo>
                  <a:lnTo>
                    <a:pt x="1523" y="1330"/>
                  </a:lnTo>
                  <a:lnTo>
                    <a:pt x="1483" y="1341"/>
                  </a:lnTo>
                  <a:lnTo>
                    <a:pt x="1441" y="1353"/>
                  </a:lnTo>
                  <a:lnTo>
                    <a:pt x="1398" y="1364"/>
                  </a:lnTo>
                  <a:lnTo>
                    <a:pt x="1356" y="1374"/>
                  </a:lnTo>
                  <a:lnTo>
                    <a:pt x="1314" y="1383"/>
                  </a:lnTo>
                  <a:lnTo>
                    <a:pt x="1274" y="1395"/>
                  </a:lnTo>
                  <a:lnTo>
                    <a:pt x="1231" y="1410"/>
                  </a:lnTo>
                  <a:lnTo>
                    <a:pt x="1128" y="1401"/>
                  </a:lnTo>
                  <a:lnTo>
                    <a:pt x="1022" y="1389"/>
                  </a:lnTo>
                  <a:lnTo>
                    <a:pt x="919" y="1374"/>
                  </a:lnTo>
                  <a:lnTo>
                    <a:pt x="815" y="1357"/>
                  </a:lnTo>
                  <a:lnTo>
                    <a:pt x="711" y="1335"/>
                  </a:lnTo>
                  <a:lnTo>
                    <a:pt x="610" y="1312"/>
                  </a:lnTo>
                  <a:lnTo>
                    <a:pt x="510" y="1286"/>
                  </a:lnTo>
                  <a:lnTo>
                    <a:pt x="412" y="1257"/>
                  </a:lnTo>
                  <a:lnTo>
                    <a:pt x="401" y="1253"/>
                  </a:lnTo>
                  <a:lnTo>
                    <a:pt x="389" y="1247"/>
                  </a:lnTo>
                  <a:lnTo>
                    <a:pt x="383" y="1243"/>
                  </a:lnTo>
                  <a:lnTo>
                    <a:pt x="379" y="1240"/>
                  </a:lnTo>
                  <a:lnTo>
                    <a:pt x="376" y="1236"/>
                  </a:lnTo>
                  <a:lnTo>
                    <a:pt x="374" y="1230"/>
                  </a:lnTo>
                  <a:lnTo>
                    <a:pt x="389" y="1222"/>
                  </a:lnTo>
                  <a:lnTo>
                    <a:pt x="402" y="1211"/>
                  </a:lnTo>
                  <a:lnTo>
                    <a:pt x="449" y="1188"/>
                  </a:lnTo>
                  <a:lnTo>
                    <a:pt x="497" y="1167"/>
                  </a:lnTo>
                  <a:lnTo>
                    <a:pt x="543" y="1146"/>
                  </a:lnTo>
                  <a:lnTo>
                    <a:pt x="591" y="1126"/>
                  </a:lnTo>
                  <a:lnTo>
                    <a:pt x="585" y="1088"/>
                  </a:lnTo>
                  <a:lnTo>
                    <a:pt x="581" y="1052"/>
                  </a:lnTo>
                  <a:lnTo>
                    <a:pt x="579" y="1013"/>
                  </a:lnTo>
                  <a:lnTo>
                    <a:pt x="579" y="973"/>
                  </a:lnTo>
                  <a:lnTo>
                    <a:pt x="581" y="935"/>
                  </a:lnTo>
                  <a:lnTo>
                    <a:pt x="585" y="896"/>
                  </a:lnTo>
                  <a:lnTo>
                    <a:pt x="587" y="858"/>
                  </a:lnTo>
                  <a:lnTo>
                    <a:pt x="589" y="819"/>
                  </a:lnTo>
                  <a:lnTo>
                    <a:pt x="594" y="758"/>
                  </a:lnTo>
                  <a:lnTo>
                    <a:pt x="602" y="697"/>
                  </a:lnTo>
                  <a:lnTo>
                    <a:pt x="612" y="637"/>
                  </a:lnTo>
                  <a:lnTo>
                    <a:pt x="623" y="578"/>
                  </a:lnTo>
                  <a:lnTo>
                    <a:pt x="639" y="520"/>
                  </a:lnTo>
                  <a:lnTo>
                    <a:pt x="656" y="463"/>
                  </a:lnTo>
                  <a:lnTo>
                    <a:pt x="677" y="407"/>
                  </a:lnTo>
                  <a:lnTo>
                    <a:pt x="702" y="350"/>
                  </a:lnTo>
                  <a:lnTo>
                    <a:pt x="719" y="336"/>
                  </a:lnTo>
                  <a:lnTo>
                    <a:pt x="736" y="323"/>
                  </a:lnTo>
                  <a:lnTo>
                    <a:pt x="754" y="311"/>
                  </a:lnTo>
                  <a:lnTo>
                    <a:pt x="773" y="300"/>
                  </a:lnTo>
                  <a:lnTo>
                    <a:pt x="813" y="279"/>
                  </a:lnTo>
                  <a:lnTo>
                    <a:pt x="851" y="259"/>
                  </a:lnTo>
                  <a:lnTo>
                    <a:pt x="890" y="252"/>
                  </a:lnTo>
                  <a:lnTo>
                    <a:pt x="926" y="244"/>
                  </a:lnTo>
                  <a:lnTo>
                    <a:pt x="963" y="236"/>
                  </a:lnTo>
                  <a:lnTo>
                    <a:pt x="999" y="229"/>
                  </a:lnTo>
                  <a:lnTo>
                    <a:pt x="1034" y="219"/>
                  </a:lnTo>
                  <a:lnTo>
                    <a:pt x="1070" y="209"/>
                  </a:lnTo>
                  <a:lnTo>
                    <a:pt x="1107" y="200"/>
                  </a:lnTo>
                  <a:lnTo>
                    <a:pt x="1143" y="188"/>
                  </a:lnTo>
                  <a:lnTo>
                    <a:pt x="1185" y="185"/>
                  </a:lnTo>
                  <a:lnTo>
                    <a:pt x="1228" y="181"/>
                  </a:lnTo>
                  <a:lnTo>
                    <a:pt x="1272" y="179"/>
                  </a:lnTo>
                  <a:lnTo>
                    <a:pt x="1314" y="177"/>
                  </a:lnTo>
                  <a:lnTo>
                    <a:pt x="1396" y="177"/>
                  </a:lnTo>
                  <a:lnTo>
                    <a:pt x="1481" y="181"/>
                  </a:lnTo>
                  <a:lnTo>
                    <a:pt x="1563" y="186"/>
                  </a:lnTo>
                  <a:lnTo>
                    <a:pt x="1648" y="194"/>
                  </a:lnTo>
                  <a:lnTo>
                    <a:pt x="1730" y="202"/>
                  </a:lnTo>
                  <a:lnTo>
                    <a:pt x="1817" y="209"/>
                  </a:lnTo>
                  <a:lnTo>
                    <a:pt x="1824" y="229"/>
                  </a:lnTo>
                  <a:lnTo>
                    <a:pt x="1830" y="248"/>
                  </a:lnTo>
                  <a:lnTo>
                    <a:pt x="1834" y="269"/>
                  </a:lnTo>
                  <a:lnTo>
                    <a:pt x="1838" y="290"/>
                  </a:lnTo>
                  <a:lnTo>
                    <a:pt x="1844" y="334"/>
                  </a:lnTo>
                  <a:lnTo>
                    <a:pt x="1855" y="378"/>
                  </a:lnTo>
                  <a:lnTo>
                    <a:pt x="1867" y="442"/>
                  </a:lnTo>
                  <a:lnTo>
                    <a:pt x="1878" y="505"/>
                  </a:lnTo>
                  <a:lnTo>
                    <a:pt x="1891" y="568"/>
                  </a:lnTo>
                  <a:lnTo>
                    <a:pt x="1901" y="631"/>
                  </a:lnTo>
                  <a:lnTo>
                    <a:pt x="1911" y="695"/>
                  </a:lnTo>
                  <a:lnTo>
                    <a:pt x="1918" y="760"/>
                  </a:lnTo>
                  <a:lnTo>
                    <a:pt x="1924" y="825"/>
                  </a:lnTo>
                  <a:lnTo>
                    <a:pt x="1928" y="890"/>
                  </a:lnTo>
                  <a:lnTo>
                    <a:pt x="1936" y="887"/>
                  </a:lnTo>
                  <a:lnTo>
                    <a:pt x="1941" y="879"/>
                  </a:lnTo>
                  <a:lnTo>
                    <a:pt x="1947" y="871"/>
                  </a:lnTo>
                  <a:lnTo>
                    <a:pt x="1953" y="862"/>
                  </a:lnTo>
                  <a:lnTo>
                    <a:pt x="1966" y="842"/>
                  </a:lnTo>
                  <a:lnTo>
                    <a:pt x="1980" y="827"/>
                  </a:lnTo>
                  <a:lnTo>
                    <a:pt x="1987" y="819"/>
                  </a:lnTo>
                  <a:lnTo>
                    <a:pt x="1995" y="814"/>
                  </a:lnTo>
                  <a:lnTo>
                    <a:pt x="2003" y="808"/>
                  </a:lnTo>
                  <a:lnTo>
                    <a:pt x="2010" y="804"/>
                  </a:lnTo>
                  <a:lnTo>
                    <a:pt x="2028" y="798"/>
                  </a:lnTo>
                  <a:lnTo>
                    <a:pt x="2045" y="793"/>
                  </a:lnTo>
                  <a:lnTo>
                    <a:pt x="2062" y="789"/>
                  </a:lnTo>
                  <a:lnTo>
                    <a:pt x="2080" y="781"/>
                  </a:lnTo>
                  <a:lnTo>
                    <a:pt x="2087" y="777"/>
                  </a:lnTo>
                  <a:lnTo>
                    <a:pt x="2095" y="772"/>
                  </a:lnTo>
                  <a:lnTo>
                    <a:pt x="2103" y="764"/>
                  </a:lnTo>
                  <a:lnTo>
                    <a:pt x="2108" y="756"/>
                  </a:lnTo>
                  <a:lnTo>
                    <a:pt x="2122" y="733"/>
                  </a:lnTo>
                  <a:lnTo>
                    <a:pt x="2139" y="714"/>
                  </a:lnTo>
                  <a:lnTo>
                    <a:pt x="2156" y="699"/>
                  </a:lnTo>
                  <a:lnTo>
                    <a:pt x="2175" y="685"/>
                  </a:lnTo>
                  <a:lnTo>
                    <a:pt x="2197" y="674"/>
                  </a:lnTo>
                  <a:lnTo>
                    <a:pt x="2220" y="664"/>
                  </a:lnTo>
                  <a:lnTo>
                    <a:pt x="2243" y="658"/>
                  </a:lnTo>
                  <a:lnTo>
                    <a:pt x="2266" y="653"/>
                  </a:lnTo>
                  <a:lnTo>
                    <a:pt x="2316" y="645"/>
                  </a:lnTo>
                  <a:lnTo>
                    <a:pt x="2367" y="641"/>
                  </a:lnTo>
                  <a:lnTo>
                    <a:pt x="2417" y="639"/>
                  </a:lnTo>
                  <a:lnTo>
                    <a:pt x="2465" y="635"/>
                  </a:lnTo>
                  <a:lnTo>
                    <a:pt x="2505" y="637"/>
                  </a:lnTo>
                  <a:lnTo>
                    <a:pt x="2504" y="626"/>
                  </a:lnTo>
                  <a:lnTo>
                    <a:pt x="2498" y="616"/>
                  </a:lnTo>
                  <a:lnTo>
                    <a:pt x="2490" y="607"/>
                  </a:lnTo>
                  <a:lnTo>
                    <a:pt x="2482" y="597"/>
                  </a:lnTo>
                  <a:lnTo>
                    <a:pt x="2463" y="582"/>
                  </a:lnTo>
                  <a:lnTo>
                    <a:pt x="2444" y="564"/>
                  </a:lnTo>
                  <a:lnTo>
                    <a:pt x="2434" y="557"/>
                  </a:lnTo>
                  <a:lnTo>
                    <a:pt x="2427" y="549"/>
                  </a:lnTo>
                  <a:lnTo>
                    <a:pt x="2421" y="539"/>
                  </a:lnTo>
                  <a:lnTo>
                    <a:pt x="2417" y="530"/>
                  </a:lnTo>
                  <a:lnTo>
                    <a:pt x="2417" y="518"/>
                  </a:lnTo>
                  <a:lnTo>
                    <a:pt x="2417" y="507"/>
                  </a:lnTo>
                  <a:lnTo>
                    <a:pt x="2423" y="493"/>
                  </a:lnTo>
                  <a:lnTo>
                    <a:pt x="2431" y="480"/>
                  </a:lnTo>
                  <a:lnTo>
                    <a:pt x="2434" y="470"/>
                  </a:lnTo>
                  <a:lnTo>
                    <a:pt x="2438" y="461"/>
                  </a:lnTo>
                  <a:lnTo>
                    <a:pt x="2442" y="451"/>
                  </a:lnTo>
                  <a:lnTo>
                    <a:pt x="2448" y="443"/>
                  </a:lnTo>
                  <a:lnTo>
                    <a:pt x="2461" y="426"/>
                  </a:lnTo>
                  <a:lnTo>
                    <a:pt x="2475" y="411"/>
                  </a:lnTo>
                  <a:lnTo>
                    <a:pt x="2486" y="394"/>
                  </a:lnTo>
                  <a:lnTo>
                    <a:pt x="2494" y="376"/>
                  </a:lnTo>
                  <a:lnTo>
                    <a:pt x="2498" y="367"/>
                  </a:lnTo>
                  <a:lnTo>
                    <a:pt x="2498" y="359"/>
                  </a:lnTo>
                  <a:lnTo>
                    <a:pt x="2498" y="348"/>
                  </a:lnTo>
                  <a:lnTo>
                    <a:pt x="2496" y="338"/>
                  </a:lnTo>
                  <a:lnTo>
                    <a:pt x="2475" y="309"/>
                  </a:lnTo>
                  <a:lnTo>
                    <a:pt x="2452" y="282"/>
                  </a:lnTo>
                  <a:lnTo>
                    <a:pt x="2448" y="275"/>
                  </a:lnTo>
                  <a:lnTo>
                    <a:pt x="2444" y="267"/>
                  </a:lnTo>
                  <a:lnTo>
                    <a:pt x="2440" y="259"/>
                  </a:lnTo>
                  <a:lnTo>
                    <a:pt x="2438" y="252"/>
                  </a:lnTo>
                  <a:lnTo>
                    <a:pt x="2438" y="242"/>
                  </a:lnTo>
                  <a:lnTo>
                    <a:pt x="2438" y="234"/>
                  </a:lnTo>
                  <a:lnTo>
                    <a:pt x="2442" y="225"/>
                  </a:lnTo>
                  <a:lnTo>
                    <a:pt x="2446" y="215"/>
                  </a:lnTo>
                  <a:lnTo>
                    <a:pt x="2461" y="163"/>
                  </a:lnTo>
                  <a:lnTo>
                    <a:pt x="2477" y="110"/>
                  </a:lnTo>
                  <a:lnTo>
                    <a:pt x="2481" y="83"/>
                  </a:lnTo>
                  <a:lnTo>
                    <a:pt x="2484" y="54"/>
                  </a:lnTo>
                  <a:lnTo>
                    <a:pt x="2486" y="27"/>
                  </a:lnTo>
                  <a:lnTo>
                    <a:pt x="2486" y="0"/>
                  </a:lnTo>
                  <a:lnTo>
                    <a:pt x="2490" y="16"/>
                  </a:lnTo>
                  <a:lnTo>
                    <a:pt x="2494" y="31"/>
                  </a:lnTo>
                  <a:lnTo>
                    <a:pt x="2496" y="44"/>
                  </a:lnTo>
                  <a:lnTo>
                    <a:pt x="2496" y="60"/>
                  </a:lnTo>
                  <a:lnTo>
                    <a:pt x="2494" y="91"/>
                  </a:lnTo>
                  <a:lnTo>
                    <a:pt x="2486" y="121"/>
                  </a:lnTo>
                  <a:lnTo>
                    <a:pt x="2467" y="183"/>
                  </a:lnTo>
                  <a:lnTo>
                    <a:pt x="2452" y="244"/>
                  </a:lnTo>
                  <a:lnTo>
                    <a:pt x="2459" y="261"/>
                  </a:lnTo>
                  <a:lnTo>
                    <a:pt x="2469" y="277"/>
                  </a:lnTo>
                  <a:lnTo>
                    <a:pt x="2481" y="292"/>
                  </a:lnTo>
                  <a:lnTo>
                    <a:pt x="2492" y="309"/>
                  </a:lnTo>
                  <a:lnTo>
                    <a:pt x="2504" y="325"/>
                  </a:lnTo>
                  <a:lnTo>
                    <a:pt x="2513" y="340"/>
                  </a:lnTo>
                  <a:lnTo>
                    <a:pt x="2515" y="350"/>
                  </a:lnTo>
                  <a:lnTo>
                    <a:pt x="2519" y="359"/>
                  </a:lnTo>
                  <a:lnTo>
                    <a:pt x="2519" y="369"/>
                  </a:lnTo>
                  <a:lnTo>
                    <a:pt x="2519" y="378"/>
                  </a:lnTo>
                  <a:lnTo>
                    <a:pt x="2504" y="394"/>
                  </a:lnTo>
                  <a:lnTo>
                    <a:pt x="2490" y="409"/>
                  </a:lnTo>
                  <a:lnTo>
                    <a:pt x="2479" y="426"/>
                  </a:lnTo>
                  <a:lnTo>
                    <a:pt x="2467" y="443"/>
                  </a:lnTo>
                  <a:lnTo>
                    <a:pt x="2456" y="463"/>
                  </a:lnTo>
                  <a:lnTo>
                    <a:pt x="2446" y="482"/>
                  </a:lnTo>
                  <a:lnTo>
                    <a:pt x="2438" y="501"/>
                  </a:lnTo>
                  <a:lnTo>
                    <a:pt x="2431" y="522"/>
                  </a:lnTo>
                  <a:lnTo>
                    <a:pt x="2434" y="530"/>
                  </a:lnTo>
                  <a:lnTo>
                    <a:pt x="2440" y="537"/>
                  </a:lnTo>
                  <a:lnTo>
                    <a:pt x="2446" y="545"/>
                  </a:lnTo>
                  <a:lnTo>
                    <a:pt x="2452" y="553"/>
                  </a:lnTo>
                  <a:lnTo>
                    <a:pt x="2467" y="564"/>
                  </a:lnTo>
                  <a:lnTo>
                    <a:pt x="2482" y="576"/>
                  </a:lnTo>
                  <a:lnTo>
                    <a:pt x="2500" y="589"/>
                  </a:lnTo>
                  <a:lnTo>
                    <a:pt x="2513" y="603"/>
                  </a:lnTo>
                  <a:lnTo>
                    <a:pt x="2519" y="610"/>
                  </a:lnTo>
                  <a:lnTo>
                    <a:pt x="2523" y="618"/>
                  </a:lnTo>
                  <a:lnTo>
                    <a:pt x="2529" y="628"/>
                  </a:lnTo>
                  <a:lnTo>
                    <a:pt x="2530" y="637"/>
                  </a:lnTo>
                  <a:lnTo>
                    <a:pt x="2563" y="643"/>
                  </a:lnTo>
                  <a:lnTo>
                    <a:pt x="2596" y="649"/>
                  </a:lnTo>
                  <a:lnTo>
                    <a:pt x="2628" y="655"/>
                  </a:lnTo>
                  <a:lnTo>
                    <a:pt x="2663" y="658"/>
                  </a:lnTo>
                  <a:lnTo>
                    <a:pt x="2680" y="662"/>
                  </a:lnTo>
                  <a:lnTo>
                    <a:pt x="2707" y="672"/>
                  </a:lnTo>
                  <a:lnTo>
                    <a:pt x="2738" y="679"/>
                  </a:lnTo>
                  <a:lnTo>
                    <a:pt x="2766" y="685"/>
                  </a:lnTo>
                  <a:lnTo>
                    <a:pt x="2784" y="689"/>
                  </a:lnTo>
                  <a:lnTo>
                    <a:pt x="2801" y="695"/>
                  </a:lnTo>
                  <a:lnTo>
                    <a:pt x="2818" y="701"/>
                  </a:lnTo>
                  <a:lnTo>
                    <a:pt x="2834" y="706"/>
                  </a:lnTo>
                  <a:lnTo>
                    <a:pt x="2851" y="714"/>
                  </a:lnTo>
                  <a:lnTo>
                    <a:pt x="2864" y="722"/>
                  </a:lnTo>
                  <a:lnTo>
                    <a:pt x="2880" y="731"/>
                  </a:lnTo>
                  <a:lnTo>
                    <a:pt x="2893" y="743"/>
                  </a:lnTo>
                  <a:lnTo>
                    <a:pt x="2922" y="770"/>
                  </a:lnTo>
                  <a:lnTo>
                    <a:pt x="2930" y="785"/>
                  </a:lnTo>
                  <a:lnTo>
                    <a:pt x="2937" y="800"/>
                  </a:lnTo>
                  <a:lnTo>
                    <a:pt x="2947" y="818"/>
                  </a:lnTo>
                  <a:lnTo>
                    <a:pt x="2958" y="831"/>
                  </a:lnTo>
                  <a:lnTo>
                    <a:pt x="2999" y="850"/>
                  </a:lnTo>
                  <a:lnTo>
                    <a:pt x="3041" y="867"/>
                  </a:lnTo>
                  <a:lnTo>
                    <a:pt x="3050" y="873"/>
                  </a:lnTo>
                  <a:lnTo>
                    <a:pt x="3058" y="879"/>
                  </a:lnTo>
                  <a:lnTo>
                    <a:pt x="3068" y="887"/>
                  </a:lnTo>
                  <a:lnTo>
                    <a:pt x="3073" y="894"/>
                  </a:lnTo>
                  <a:lnTo>
                    <a:pt x="3079" y="902"/>
                  </a:lnTo>
                  <a:lnTo>
                    <a:pt x="3083" y="912"/>
                  </a:lnTo>
                  <a:lnTo>
                    <a:pt x="3087" y="923"/>
                  </a:lnTo>
                  <a:lnTo>
                    <a:pt x="3087" y="936"/>
                  </a:lnTo>
                  <a:lnTo>
                    <a:pt x="3091" y="944"/>
                  </a:lnTo>
                  <a:lnTo>
                    <a:pt x="3095" y="952"/>
                  </a:lnTo>
                  <a:lnTo>
                    <a:pt x="3102" y="958"/>
                  </a:lnTo>
                  <a:lnTo>
                    <a:pt x="3110" y="963"/>
                  </a:lnTo>
                  <a:lnTo>
                    <a:pt x="3129" y="971"/>
                  </a:lnTo>
                  <a:lnTo>
                    <a:pt x="3152" y="979"/>
                  </a:lnTo>
                  <a:lnTo>
                    <a:pt x="3198" y="988"/>
                  </a:lnTo>
                  <a:lnTo>
                    <a:pt x="3233" y="996"/>
                  </a:lnTo>
                  <a:close/>
                </a:path>
              </a:pathLst>
            </a:custGeom>
            <a:solidFill>
              <a:srgbClr val="1F1A17"/>
            </a:solidFill>
            <a:ln w="9525">
              <a:noFill/>
              <a:round/>
              <a:headEnd/>
              <a:tailEnd/>
            </a:ln>
          </p:spPr>
          <p:txBody>
            <a:bodyPr/>
            <a:lstStyle/>
            <a:p>
              <a:pPr eaLnBrk="0" hangingPunct="0"/>
              <a:endParaRPr lang="en-US"/>
            </a:p>
          </p:txBody>
        </p:sp>
        <p:sp>
          <p:nvSpPr>
            <p:cNvPr id="128006" name="Freeform 5"/>
            <p:cNvSpPr>
              <a:spLocks/>
            </p:cNvSpPr>
            <p:nvPr/>
          </p:nvSpPr>
          <p:spPr bwMode="auto">
            <a:xfrm>
              <a:off x="2851" y="1650"/>
              <a:ext cx="19" cy="50"/>
            </a:xfrm>
            <a:custGeom>
              <a:avLst/>
              <a:gdLst>
                <a:gd name="T0" fmla="*/ 19 w 19"/>
                <a:gd name="T1" fmla="*/ 16 h 50"/>
                <a:gd name="T2" fmla="*/ 15 w 19"/>
                <a:gd name="T3" fmla="*/ 25 h 50"/>
                <a:gd name="T4" fmla="*/ 15 w 19"/>
                <a:gd name="T5" fmla="*/ 37 h 50"/>
                <a:gd name="T6" fmla="*/ 13 w 19"/>
                <a:gd name="T7" fmla="*/ 42 h 50"/>
                <a:gd name="T8" fmla="*/ 11 w 19"/>
                <a:gd name="T9" fmla="*/ 46 h 50"/>
                <a:gd name="T10" fmla="*/ 7 w 19"/>
                <a:gd name="T11" fmla="*/ 50 h 50"/>
                <a:gd name="T12" fmla="*/ 0 w 19"/>
                <a:gd name="T13" fmla="*/ 50 h 50"/>
                <a:gd name="T14" fmla="*/ 4 w 19"/>
                <a:gd name="T15" fmla="*/ 0 h 50"/>
                <a:gd name="T16" fmla="*/ 9 w 19"/>
                <a:gd name="T17" fmla="*/ 2 h 50"/>
                <a:gd name="T18" fmla="*/ 13 w 19"/>
                <a:gd name="T19" fmla="*/ 6 h 50"/>
                <a:gd name="T20" fmla="*/ 17 w 19"/>
                <a:gd name="T21" fmla="*/ 10 h 50"/>
                <a:gd name="T22" fmla="*/ 19 w 19"/>
                <a:gd name="T23" fmla="*/ 16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50"/>
                <a:gd name="T38" fmla="*/ 19 w 19"/>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50">
                  <a:moveTo>
                    <a:pt x="19" y="16"/>
                  </a:moveTo>
                  <a:lnTo>
                    <a:pt x="15" y="25"/>
                  </a:lnTo>
                  <a:lnTo>
                    <a:pt x="15" y="37"/>
                  </a:lnTo>
                  <a:lnTo>
                    <a:pt x="13" y="42"/>
                  </a:lnTo>
                  <a:lnTo>
                    <a:pt x="11" y="46"/>
                  </a:lnTo>
                  <a:lnTo>
                    <a:pt x="7" y="50"/>
                  </a:lnTo>
                  <a:lnTo>
                    <a:pt x="0" y="50"/>
                  </a:lnTo>
                  <a:lnTo>
                    <a:pt x="4" y="0"/>
                  </a:lnTo>
                  <a:lnTo>
                    <a:pt x="9" y="2"/>
                  </a:lnTo>
                  <a:lnTo>
                    <a:pt x="13" y="6"/>
                  </a:lnTo>
                  <a:lnTo>
                    <a:pt x="17" y="10"/>
                  </a:lnTo>
                  <a:lnTo>
                    <a:pt x="19" y="16"/>
                  </a:lnTo>
                  <a:close/>
                </a:path>
              </a:pathLst>
            </a:custGeom>
            <a:solidFill>
              <a:srgbClr val="1F1A17"/>
            </a:solidFill>
            <a:ln w="9525">
              <a:noFill/>
              <a:round/>
              <a:headEnd/>
              <a:tailEnd/>
            </a:ln>
          </p:spPr>
          <p:txBody>
            <a:bodyPr/>
            <a:lstStyle/>
            <a:p>
              <a:pPr eaLnBrk="0" hangingPunct="0"/>
              <a:endParaRPr lang="en-US"/>
            </a:p>
          </p:txBody>
        </p:sp>
        <p:sp>
          <p:nvSpPr>
            <p:cNvPr id="128007" name="Freeform 6"/>
            <p:cNvSpPr>
              <a:spLocks/>
            </p:cNvSpPr>
            <p:nvPr/>
          </p:nvSpPr>
          <p:spPr bwMode="auto">
            <a:xfrm>
              <a:off x="995" y="2011"/>
              <a:ext cx="1086" cy="1047"/>
            </a:xfrm>
            <a:custGeom>
              <a:avLst/>
              <a:gdLst>
                <a:gd name="T0" fmla="*/ 1031 w 1086"/>
                <a:gd name="T1" fmla="*/ 38 h 1047"/>
                <a:gd name="T2" fmla="*/ 916 w 1086"/>
                <a:gd name="T3" fmla="*/ 54 h 1047"/>
                <a:gd name="T4" fmla="*/ 829 w 1086"/>
                <a:gd name="T5" fmla="*/ 69 h 1047"/>
                <a:gd name="T6" fmla="*/ 774 w 1086"/>
                <a:gd name="T7" fmla="*/ 80 h 1047"/>
                <a:gd name="T8" fmla="*/ 718 w 1086"/>
                <a:gd name="T9" fmla="*/ 98 h 1047"/>
                <a:gd name="T10" fmla="*/ 668 w 1086"/>
                <a:gd name="T11" fmla="*/ 121 h 1047"/>
                <a:gd name="T12" fmla="*/ 632 w 1086"/>
                <a:gd name="T13" fmla="*/ 144 h 1047"/>
                <a:gd name="T14" fmla="*/ 614 w 1086"/>
                <a:gd name="T15" fmla="*/ 163 h 1047"/>
                <a:gd name="T16" fmla="*/ 603 w 1086"/>
                <a:gd name="T17" fmla="*/ 184 h 1047"/>
                <a:gd name="T18" fmla="*/ 595 w 1086"/>
                <a:gd name="T19" fmla="*/ 209 h 1047"/>
                <a:gd name="T20" fmla="*/ 586 w 1086"/>
                <a:gd name="T21" fmla="*/ 326 h 1047"/>
                <a:gd name="T22" fmla="*/ 576 w 1086"/>
                <a:gd name="T23" fmla="*/ 527 h 1047"/>
                <a:gd name="T24" fmla="*/ 572 w 1086"/>
                <a:gd name="T25" fmla="*/ 731 h 1047"/>
                <a:gd name="T26" fmla="*/ 574 w 1086"/>
                <a:gd name="T27" fmla="*/ 934 h 1047"/>
                <a:gd name="T28" fmla="*/ 564 w 1086"/>
                <a:gd name="T29" fmla="*/ 1045 h 1047"/>
                <a:gd name="T30" fmla="*/ 444 w 1086"/>
                <a:gd name="T31" fmla="*/ 1047 h 1047"/>
                <a:gd name="T32" fmla="*/ 321 w 1086"/>
                <a:gd name="T33" fmla="*/ 1043 h 1047"/>
                <a:gd name="T34" fmla="*/ 198 w 1086"/>
                <a:gd name="T35" fmla="*/ 1034 h 1047"/>
                <a:gd name="T36" fmla="*/ 79 w 1086"/>
                <a:gd name="T37" fmla="*/ 1020 h 1047"/>
                <a:gd name="T38" fmla="*/ 46 w 1086"/>
                <a:gd name="T39" fmla="*/ 1007 h 1047"/>
                <a:gd name="T40" fmla="*/ 18 w 1086"/>
                <a:gd name="T41" fmla="*/ 986 h 1047"/>
                <a:gd name="T42" fmla="*/ 12 w 1086"/>
                <a:gd name="T43" fmla="*/ 924 h 1047"/>
                <a:gd name="T44" fmla="*/ 4 w 1086"/>
                <a:gd name="T45" fmla="*/ 890 h 1047"/>
                <a:gd name="T46" fmla="*/ 0 w 1086"/>
                <a:gd name="T47" fmla="*/ 834 h 1047"/>
                <a:gd name="T48" fmla="*/ 4 w 1086"/>
                <a:gd name="T49" fmla="*/ 761 h 1047"/>
                <a:gd name="T50" fmla="*/ 8 w 1086"/>
                <a:gd name="T51" fmla="*/ 687 h 1047"/>
                <a:gd name="T52" fmla="*/ 14 w 1086"/>
                <a:gd name="T53" fmla="*/ 589 h 1047"/>
                <a:gd name="T54" fmla="*/ 29 w 1086"/>
                <a:gd name="T55" fmla="*/ 468 h 1047"/>
                <a:gd name="T56" fmla="*/ 52 w 1086"/>
                <a:gd name="T57" fmla="*/ 351 h 1047"/>
                <a:gd name="T58" fmla="*/ 79 w 1086"/>
                <a:gd name="T59" fmla="*/ 265 h 1047"/>
                <a:gd name="T60" fmla="*/ 102 w 1086"/>
                <a:gd name="T61" fmla="*/ 209 h 1047"/>
                <a:gd name="T62" fmla="*/ 137 w 1086"/>
                <a:gd name="T63" fmla="*/ 155 h 1047"/>
                <a:gd name="T64" fmla="*/ 206 w 1086"/>
                <a:gd name="T65" fmla="*/ 161 h 1047"/>
                <a:gd name="T66" fmla="*/ 307 w 1086"/>
                <a:gd name="T67" fmla="*/ 159 h 1047"/>
                <a:gd name="T68" fmla="*/ 409 w 1086"/>
                <a:gd name="T69" fmla="*/ 165 h 1047"/>
                <a:gd name="T70" fmla="*/ 511 w 1086"/>
                <a:gd name="T71" fmla="*/ 171 h 1047"/>
                <a:gd name="T72" fmla="*/ 572 w 1086"/>
                <a:gd name="T73" fmla="*/ 167 h 1047"/>
                <a:gd name="T74" fmla="*/ 576 w 1086"/>
                <a:gd name="T75" fmla="*/ 153 h 1047"/>
                <a:gd name="T76" fmla="*/ 568 w 1086"/>
                <a:gd name="T77" fmla="*/ 146 h 1047"/>
                <a:gd name="T78" fmla="*/ 551 w 1086"/>
                <a:gd name="T79" fmla="*/ 140 h 1047"/>
                <a:gd name="T80" fmla="*/ 493 w 1086"/>
                <a:gd name="T81" fmla="*/ 138 h 1047"/>
                <a:gd name="T82" fmla="*/ 396 w 1086"/>
                <a:gd name="T83" fmla="*/ 134 h 1047"/>
                <a:gd name="T84" fmla="*/ 300 w 1086"/>
                <a:gd name="T85" fmla="*/ 132 h 1047"/>
                <a:gd name="T86" fmla="*/ 202 w 1086"/>
                <a:gd name="T87" fmla="*/ 138 h 1047"/>
                <a:gd name="T88" fmla="*/ 177 w 1086"/>
                <a:gd name="T89" fmla="*/ 130 h 1047"/>
                <a:gd name="T90" fmla="*/ 227 w 1086"/>
                <a:gd name="T91" fmla="*/ 103 h 1047"/>
                <a:gd name="T92" fmla="*/ 303 w 1086"/>
                <a:gd name="T93" fmla="*/ 77 h 1047"/>
                <a:gd name="T94" fmla="*/ 411 w 1086"/>
                <a:gd name="T95" fmla="*/ 50 h 1047"/>
                <a:gd name="T96" fmla="*/ 518 w 1086"/>
                <a:gd name="T97" fmla="*/ 25 h 1047"/>
                <a:gd name="T98" fmla="*/ 633 w 1086"/>
                <a:gd name="T99" fmla="*/ 6 h 1047"/>
                <a:gd name="T100" fmla="*/ 764 w 1086"/>
                <a:gd name="T101" fmla="*/ 0 h 1047"/>
                <a:gd name="T102" fmla="*/ 896 w 1086"/>
                <a:gd name="T103" fmla="*/ 4 h 1047"/>
                <a:gd name="T104" fmla="*/ 992 w 1086"/>
                <a:gd name="T105" fmla="*/ 11 h 1047"/>
                <a:gd name="T106" fmla="*/ 1056 w 1086"/>
                <a:gd name="T107" fmla="*/ 21 h 10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86"/>
                <a:gd name="T163" fmla="*/ 0 h 1047"/>
                <a:gd name="T164" fmla="*/ 1086 w 1086"/>
                <a:gd name="T165" fmla="*/ 1047 h 10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86" h="1047">
                  <a:moveTo>
                    <a:pt x="1086" y="29"/>
                  </a:moveTo>
                  <a:lnTo>
                    <a:pt x="1031" y="38"/>
                  </a:lnTo>
                  <a:lnTo>
                    <a:pt x="973" y="46"/>
                  </a:lnTo>
                  <a:lnTo>
                    <a:pt x="916" y="54"/>
                  </a:lnTo>
                  <a:lnTo>
                    <a:pt x="858" y="63"/>
                  </a:lnTo>
                  <a:lnTo>
                    <a:pt x="829" y="69"/>
                  </a:lnTo>
                  <a:lnTo>
                    <a:pt x="800" y="75"/>
                  </a:lnTo>
                  <a:lnTo>
                    <a:pt x="774" y="80"/>
                  </a:lnTo>
                  <a:lnTo>
                    <a:pt x="745" y="88"/>
                  </a:lnTo>
                  <a:lnTo>
                    <a:pt x="718" y="98"/>
                  </a:lnTo>
                  <a:lnTo>
                    <a:pt x="693" y="109"/>
                  </a:lnTo>
                  <a:lnTo>
                    <a:pt x="668" y="121"/>
                  </a:lnTo>
                  <a:lnTo>
                    <a:pt x="643" y="136"/>
                  </a:lnTo>
                  <a:lnTo>
                    <a:pt x="632" y="144"/>
                  </a:lnTo>
                  <a:lnTo>
                    <a:pt x="622" y="153"/>
                  </a:lnTo>
                  <a:lnTo>
                    <a:pt x="614" y="163"/>
                  </a:lnTo>
                  <a:lnTo>
                    <a:pt x="607" y="173"/>
                  </a:lnTo>
                  <a:lnTo>
                    <a:pt x="603" y="184"/>
                  </a:lnTo>
                  <a:lnTo>
                    <a:pt x="597" y="197"/>
                  </a:lnTo>
                  <a:lnTo>
                    <a:pt x="595" y="209"/>
                  </a:lnTo>
                  <a:lnTo>
                    <a:pt x="593" y="222"/>
                  </a:lnTo>
                  <a:lnTo>
                    <a:pt x="586" y="326"/>
                  </a:lnTo>
                  <a:lnTo>
                    <a:pt x="580" y="426"/>
                  </a:lnTo>
                  <a:lnTo>
                    <a:pt x="576" y="527"/>
                  </a:lnTo>
                  <a:lnTo>
                    <a:pt x="574" y="629"/>
                  </a:lnTo>
                  <a:lnTo>
                    <a:pt x="572" y="731"/>
                  </a:lnTo>
                  <a:lnTo>
                    <a:pt x="574" y="832"/>
                  </a:lnTo>
                  <a:lnTo>
                    <a:pt x="574" y="934"/>
                  </a:lnTo>
                  <a:lnTo>
                    <a:pt x="576" y="1040"/>
                  </a:lnTo>
                  <a:lnTo>
                    <a:pt x="564" y="1045"/>
                  </a:lnTo>
                  <a:lnTo>
                    <a:pt x="503" y="1047"/>
                  </a:lnTo>
                  <a:lnTo>
                    <a:pt x="444" y="1047"/>
                  </a:lnTo>
                  <a:lnTo>
                    <a:pt x="382" y="1045"/>
                  </a:lnTo>
                  <a:lnTo>
                    <a:pt x="321" y="1043"/>
                  </a:lnTo>
                  <a:lnTo>
                    <a:pt x="259" y="1040"/>
                  </a:lnTo>
                  <a:lnTo>
                    <a:pt x="198" y="1034"/>
                  </a:lnTo>
                  <a:lnTo>
                    <a:pt x="138" y="1028"/>
                  </a:lnTo>
                  <a:lnTo>
                    <a:pt x="79" y="1020"/>
                  </a:lnTo>
                  <a:lnTo>
                    <a:pt x="64" y="1015"/>
                  </a:lnTo>
                  <a:lnTo>
                    <a:pt x="46" y="1007"/>
                  </a:lnTo>
                  <a:lnTo>
                    <a:pt x="33" y="997"/>
                  </a:lnTo>
                  <a:lnTo>
                    <a:pt x="18" y="986"/>
                  </a:lnTo>
                  <a:lnTo>
                    <a:pt x="18" y="940"/>
                  </a:lnTo>
                  <a:lnTo>
                    <a:pt x="12" y="924"/>
                  </a:lnTo>
                  <a:lnTo>
                    <a:pt x="8" y="907"/>
                  </a:lnTo>
                  <a:lnTo>
                    <a:pt x="4" y="890"/>
                  </a:lnTo>
                  <a:lnTo>
                    <a:pt x="2" y="871"/>
                  </a:lnTo>
                  <a:lnTo>
                    <a:pt x="0" y="834"/>
                  </a:lnTo>
                  <a:lnTo>
                    <a:pt x="2" y="798"/>
                  </a:lnTo>
                  <a:lnTo>
                    <a:pt x="4" y="761"/>
                  </a:lnTo>
                  <a:lnTo>
                    <a:pt x="6" y="723"/>
                  </a:lnTo>
                  <a:lnTo>
                    <a:pt x="8" y="687"/>
                  </a:lnTo>
                  <a:lnTo>
                    <a:pt x="8" y="650"/>
                  </a:lnTo>
                  <a:lnTo>
                    <a:pt x="14" y="589"/>
                  </a:lnTo>
                  <a:lnTo>
                    <a:pt x="19" y="529"/>
                  </a:lnTo>
                  <a:lnTo>
                    <a:pt x="29" y="468"/>
                  </a:lnTo>
                  <a:lnTo>
                    <a:pt x="39" y="408"/>
                  </a:lnTo>
                  <a:lnTo>
                    <a:pt x="52" y="351"/>
                  </a:lnTo>
                  <a:lnTo>
                    <a:pt x="69" y="293"/>
                  </a:lnTo>
                  <a:lnTo>
                    <a:pt x="79" y="265"/>
                  </a:lnTo>
                  <a:lnTo>
                    <a:pt x="90" y="238"/>
                  </a:lnTo>
                  <a:lnTo>
                    <a:pt x="102" y="209"/>
                  </a:lnTo>
                  <a:lnTo>
                    <a:pt x="115" y="184"/>
                  </a:lnTo>
                  <a:lnTo>
                    <a:pt x="137" y="155"/>
                  </a:lnTo>
                  <a:lnTo>
                    <a:pt x="154" y="169"/>
                  </a:lnTo>
                  <a:lnTo>
                    <a:pt x="206" y="161"/>
                  </a:lnTo>
                  <a:lnTo>
                    <a:pt x="255" y="159"/>
                  </a:lnTo>
                  <a:lnTo>
                    <a:pt x="307" y="159"/>
                  </a:lnTo>
                  <a:lnTo>
                    <a:pt x="357" y="161"/>
                  </a:lnTo>
                  <a:lnTo>
                    <a:pt x="409" y="165"/>
                  </a:lnTo>
                  <a:lnTo>
                    <a:pt x="461" y="167"/>
                  </a:lnTo>
                  <a:lnTo>
                    <a:pt x="511" y="171"/>
                  </a:lnTo>
                  <a:lnTo>
                    <a:pt x="564" y="171"/>
                  </a:lnTo>
                  <a:lnTo>
                    <a:pt x="572" y="167"/>
                  </a:lnTo>
                  <a:lnTo>
                    <a:pt x="576" y="159"/>
                  </a:lnTo>
                  <a:lnTo>
                    <a:pt x="576" y="153"/>
                  </a:lnTo>
                  <a:lnTo>
                    <a:pt x="572" y="150"/>
                  </a:lnTo>
                  <a:lnTo>
                    <a:pt x="568" y="146"/>
                  </a:lnTo>
                  <a:lnTo>
                    <a:pt x="562" y="144"/>
                  </a:lnTo>
                  <a:lnTo>
                    <a:pt x="551" y="140"/>
                  </a:lnTo>
                  <a:lnTo>
                    <a:pt x="539" y="138"/>
                  </a:lnTo>
                  <a:lnTo>
                    <a:pt x="493" y="138"/>
                  </a:lnTo>
                  <a:lnTo>
                    <a:pt x="445" y="136"/>
                  </a:lnTo>
                  <a:lnTo>
                    <a:pt x="396" y="134"/>
                  </a:lnTo>
                  <a:lnTo>
                    <a:pt x="348" y="132"/>
                  </a:lnTo>
                  <a:lnTo>
                    <a:pt x="300" y="132"/>
                  </a:lnTo>
                  <a:lnTo>
                    <a:pt x="250" y="134"/>
                  </a:lnTo>
                  <a:lnTo>
                    <a:pt x="202" y="138"/>
                  </a:lnTo>
                  <a:lnTo>
                    <a:pt x="154" y="144"/>
                  </a:lnTo>
                  <a:lnTo>
                    <a:pt x="177" y="130"/>
                  </a:lnTo>
                  <a:lnTo>
                    <a:pt x="202" y="117"/>
                  </a:lnTo>
                  <a:lnTo>
                    <a:pt x="227" y="103"/>
                  </a:lnTo>
                  <a:lnTo>
                    <a:pt x="252" y="94"/>
                  </a:lnTo>
                  <a:lnTo>
                    <a:pt x="303" y="77"/>
                  </a:lnTo>
                  <a:lnTo>
                    <a:pt x="357" y="61"/>
                  </a:lnTo>
                  <a:lnTo>
                    <a:pt x="411" y="50"/>
                  </a:lnTo>
                  <a:lnTo>
                    <a:pt x="465" y="38"/>
                  </a:lnTo>
                  <a:lnTo>
                    <a:pt x="518" y="25"/>
                  </a:lnTo>
                  <a:lnTo>
                    <a:pt x="572" y="9"/>
                  </a:lnTo>
                  <a:lnTo>
                    <a:pt x="633" y="6"/>
                  </a:lnTo>
                  <a:lnTo>
                    <a:pt x="699" y="2"/>
                  </a:lnTo>
                  <a:lnTo>
                    <a:pt x="764" y="0"/>
                  </a:lnTo>
                  <a:lnTo>
                    <a:pt x="829" y="0"/>
                  </a:lnTo>
                  <a:lnTo>
                    <a:pt x="896" y="4"/>
                  </a:lnTo>
                  <a:lnTo>
                    <a:pt x="962" y="8"/>
                  </a:lnTo>
                  <a:lnTo>
                    <a:pt x="992" y="11"/>
                  </a:lnTo>
                  <a:lnTo>
                    <a:pt x="1025" y="15"/>
                  </a:lnTo>
                  <a:lnTo>
                    <a:pt x="1056" y="21"/>
                  </a:lnTo>
                  <a:lnTo>
                    <a:pt x="1086" y="29"/>
                  </a:lnTo>
                  <a:close/>
                </a:path>
              </a:pathLst>
            </a:custGeom>
            <a:solidFill>
              <a:srgbClr val="FFFFFF"/>
            </a:solidFill>
            <a:ln w="9525">
              <a:noFill/>
              <a:round/>
              <a:headEnd/>
              <a:tailEnd/>
            </a:ln>
          </p:spPr>
          <p:txBody>
            <a:bodyPr/>
            <a:lstStyle/>
            <a:p>
              <a:pPr eaLnBrk="0" hangingPunct="0"/>
              <a:endParaRPr lang="en-US"/>
            </a:p>
          </p:txBody>
        </p:sp>
        <p:sp>
          <p:nvSpPr>
            <p:cNvPr id="128008" name="Freeform 7"/>
            <p:cNvSpPr>
              <a:spLocks/>
            </p:cNvSpPr>
            <p:nvPr/>
          </p:nvSpPr>
          <p:spPr bwMode="auto">
            <a:xfrm>
              <a:off x="1588" y="2049"/>
              <a:ext cx="718" cy="1023"/>
            </a:xfrm>
            <a:custGeom>
              <a:avLst/>
              <a:gdLst>
                <a:gd name="T0" fmla="*/ 655 w 718"/>
                <a:gd name="T1" fmla="*/ 163 h 1023"/>
                <a:gd name="T2" fmla="*/ 683 w 718"/>
                <a:gd name="T3" fmla="*/ 321 h 1023"/>
                <a:gd name="T4" fmla="*/ 706 w 718"/>
                <a:gd name="T5" fmla="*/ 484 h 1023"/>
                <a:gd name="T6" fmla="*/ 716 w 718"/>
                <a:gd name="T7" fmla="*/ 608 h 1023"/>
                <a:gd name="T8" fmla="*/ 718 w 718"/>
                <a:gd name="T9" fmla="*/ 691 h 1023"/>
                <a:gd name="T10" fmla="*/ 712 w 718"/>
                <a:gd name="T11" fmla="*/ 754 h 1023"/>
                <a:gd name="T12" fmla="*/ 704 w 718"/>
                <a:gd name="T13" fmla="*/ 785 h 1023"/>
                <a:gd name="T14" fmla="*/ 699 w 718"/>
                <a:gd name="T15" fmla="*/ 792 h 1023"/>
                <a:gd name="T16" fmla="*/ 689 w 718"/>
                <a:gd name="T17" fmla="*/ 796 h 1023"/>
                <a:gd name="T18" fmla="*/ 676 w 718"/>
                <a:gd name="T19" fmla="*/ 794 h 1023"/>
                <a:gd name="T20" fmla="*/ 662 w 718"/>
                <a:gd name="T21" fmla="*/ 798 h 1023"/>
                <a:gd name="T22" fmla="*/ 668 w 718"/>
                <a:gd name="T23" fmla="*/ 833 h 1023"/>
                <a:gd name="T24" fmla="*/ 630 w 718"/>
                <a:gd name="T25" fmla="*/ 852 h 1023"/>
                <a:gd name="T26" fmla="*/ 587 w 718"/>
                <a:gd name="T27" fmla="*/ 867 h 1023"/>
                <a:gd name="T28" fmla="*/ 547 w 718"/>
                <a:gd name="T29" fmla="*/ 886 h 1023"/>
                <a:gd name="T30" fmla="*/ 476 w 718"/>
                <a:gd name="T31" fmla="*/ 919 h 1023"/>
                <a:gd name="T32" fmla="*/ 371 w 718"/>
                <a:gd name="T33" fmla="*/ 959 h 1023"/>
                <a:gd name="T34" fmla="*/ 261 w 718"/>
                <a:gd name="T35" fmla="*/ 992 h 1023"/>
                <a:gd name="T36" fmla="*/ 152 w 718"/>
                <a:gd name="T37" fmla="*/ 1015 h 1023"/>
                <a:gd name="T38" fmla="*/ 73 w 718"/>
                <a:gd name="T39" fmla="*/ 1019 h 1023"/>
                <a:gd name="T40" fmla="*/ 39 w 718"/>
                <a:gd name="T41" fmla="*/ 1019 h 1023"/>
                <a:gd name="T42" fmla="*/ 17 w 718"/>
                <a:gd name="T43" fmla="*/ 1015 h 1023"/>
                <a:gd name="T44" fmla="*/ 4 w 718"/>
                <a:gd name="T45" fmla="*/ 906 h 1023"/>
                <a:gd name="T46" fmla="*/ 0 w 718"/>
                <a:gd name="T47" fmla="*/ 697 h 1023"/>
                <a:gd name="T48" fmla="*/ 2 w 718"/>
                <a:gd name="T49" fmla="*/ 489 h 1023"/>
                <a:gd name="T50" fmla="*/ 14 w 718"/>
                <a:gd name="T51" fmla="*/ 286 h 1023"/>
                <a:gd name="T52" fmla="*/ 21 w 718"/>
                <a:gd name="T53" fmla="*/ 177 h 1023"/>
                <a:gd name="T54" fmla="*/ 25 w 718"/>
                <a:gd name="T55" fmla="*/ 163 h 1023"/>
                <a:gd name="T56" fmla="*/ 35 w 718"/>
                <a:gd name="T57" fmla="*/ 146 h 1023"/>
                <a:gd name="T58" fmla="*/ 67 w 718"/>
                <a:gd name="T59" fmla="*/ 121 h 1023"/>
                <a:gd name="T60" fmla="*/ 117 w 718"/>
                <a:gd name="T61" fmla="*/ 94 h 1023"/>
                <a:gd name="T62" fmla="*/ 175 w 718"/>
                <a:gd name="T63" fmla="*/ 73 h 1023"/>
                <a:gd name="T64" fmla="*/ 263 w 718"/>
                <a:gd name="T65" fmla="*/ 52 h 1023"/>
                <a:gd name="T66" fmla="*/ 386 w 718"/>
                <a:gd name="T67" fmla="*/ 35 h 1023"/>
                <a:gd name="T68" fmla="*/ 509 w 718"/>
                <a:gd name="T69" fmla="*/ 18 h 1023"/>
                <a:gd name="T70" fmla="*/ 582 w 718"/>
                <a:gd name="T71" fmla="*/ 2 h 1023"/>
                <a:gd name="T72" fmla="*/ 599 w 718"/>
                <a:gd name="T73" fmla="*/ 0 h 1023"/>
                <a:gd name="T74" fmla="*/ 612 w 718"/>
                <a:gd name="T75" fmla="*/ 6 h 1023"/>
                <a:gd name="T76" fmla="*/ 620 w 718"/>
                <a:gd name="T77" fmla="*/ 18 h 1023"/>
                <a:gd name="T78" fmla="*/ 631 w 718"/>
                <a:gd name="T79" fmla="*/ 58 h 10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18"/>
                <a:gd name="T121" fmla="*/ 0 h 1023"/>
                <a:gd name="T122" fmla="*/ 718 w 718"/>
                <a:gd name="T123" fmla="*/ 1023 h 10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18" h="1023">
                  <a:moveTo>
                    <a:pt x="637" y="88"/>
                  </a:moveTo>
                  <a:lnTo>
                    <a:pt x="655" y="163"/>
                  </a:lnTo>
                  <a:lnTo>
                    <a:pt x="670" y="240"/>
                  </a:lnTo>
                  <a:lnTo>
                    <a:pt x="683" y="321"/>
                  </a:lnTo>
                  <a:lnTo>
                    <a:pt x="697" y="401"/>
                  </a:lnTo>
                  <a:lnTo>
                    <a:pt x="706" y="484"/>
                  </a:lnTo>
                  <a:lnTo>
                    <a:pt x="714" y="566"/>
                  </a:lnTo>
                  <a:lnTo>
                    <a:pt x="716" y="608"/>
                  </a:lnTo>
                  <a:lnTo>
                    <a:pt x="718" y="649"/>
                  </a:lnTo>
                  <a:lnTo>
                    <a:pt x="718" y="691"/>
                  </a:lnTo>
                  <a:lnTo>
                    <a:pt x="718" y="733"/>
                  </a:lnTo>
                  <a:lnTo>
                    <a:pt x="712" y="754"/>
                  </a:lnTo>
                  <a:lnTo>
                    <a:pt x="706" y="779"/>
                  </a:lnTo>
                  <a:lnTo>
                    <a:pt x="704" y="785"/>
                  </a:lnTo>
                  <a:lnTo>
                    <a:pt x="702" y="789"/>
                  </a:lnTo>
                  <a:lnTo>
                    <a:pt x="699" y="792"/>
                  </a:lnTo>
                  <a:lnTo>
                    <a:pt x="695" y="794"/>
                  </a:lnTo>
                  <a:lnTo>
                    <a:pt x="689" y="796"/>
                  </a:lnTo>
                  <a:lnTo>
                    <a:pt x="683" y="796"/>
                  </a:lnTo>
                  <a:lnTo>
                    <a:pt x="676" y="794"/>
                  </a:lnTo>
                  <a:lnTo>
                    <a:pt x="668" y="791"/>
                  </a:lnTo>
                  <a:lnTo>
                    <a:pt x="662" y="798"/>
                  </a:lnTo>
                  <a:lnTo>
                    <a:pt x="685" y="821"/>
                  </a:lnTo>
                  <a:lnTo>
                    <a:pt x="668" y="833"/>
                  </a:lnTo>
                  <a:lnTo>
                    <a:pt x="649" y="842"/>
                  </a:lnTo>
                  <a:lnTo>
                    <a:pt x="630" y="852"/>
                  </a:lnTo>
                  <a:lnTo>
                    <a:pt x="608" y="860"/>
                  </a:lnTo>
                  <a:lnTo>
                    <a:pt x="587" y="867"/>
                  </a:lnTo>
                  <a:lnTo>
                    <a:pt x="568" y="877"/>
                  </a:lnTo>
                  <a:lnTo>
                    <a:pt x="547" y="886"/>
                  </a:lnTo>
                  <a:lnTo>
                    <a:pt x="528" y="896"/>
                  </a:lnTo>
                  <a:lnTo>
                    <a:pt x="476" y="919"/>
                  </a:lnTo>
                  <a:lnTo>
                    <a:pt x="424" y="940"/>
                  </a:lnTo>
                  <a:lnTo>
                    <a:pt x="371" y="959"/>
                  </a:lnTo>
                  <a:lnTo>
                    <a:pt x="317" y="977"/>
                  </a:lnTo>
                  <a:lnTo>
                    <a:pt x="261" y="992"/>
                  </a:lnTo>
                  <a:lnTo>
                    <a:pt x="207" y="1005"/>
                  </a:lnTo>
                  <a:lnTo>
                    <a:pt x="152" y="1015"/>
                  </a:lnTo>
                  <a:lnTo>
                    <a:pt x="94" y="1023"/>
                  </a:lnTo>
                  <a:lnTo>
                    <a:pt x="73" y="1019"/>
                  </a:lnTo>
                  <a:lnTo>
                    <a:pt x="50" y="1019"/>
                  </a:lnTo>
                  <a:lnTo>
                    <a:pt x="39" y="1019"/>
                  </a:lnTo>
                  <a:lnTo>
                    <a:pt x="27" y="1019"/>
                  </a:lnTo>
                  <a:lnTo>
                    <a:pt x="17" y="1015"/>
                  </a:lnTo>
                  <a:lnTo>
                    <a:pt x="6" y="1009"/>
                  </a:lnTo>
                  <a:lnTo>
                    <a:pt x="4" y="906"/>
                  </a:lnTo>
                  <a:lnTo>
                    <a:pt x="0" y="800"/>
                  </a:lnTo>
                  <a:lnTo>
                    <a:pt x="0" y="697"/>
                  </a:lnTo>
                  <a:lnTo>
                    <a:pt x="0" y="593"/>
                  </a:lnTo>
                  <a:lnTo>
                    <a:pt x="2" y="489"/>
                  </a:lnTo>
                  <a:lnTo>
                    <a:pt x="6" y="388"/>
                  </a:lnTo>
                  <a:lnTo>
                    <a:pt x="14" y="286"/>
                  </a:lnTo>
                  <a:lnTo>
                    <a:pt x="21" y="184"/>
                  </a:lnTo>
                  <a:lnTo>
                    <a:pt x="21" y="177"/>
                  </a:lnTo>
                  <a:lnTo>
                    <a:pt x="23" y="169"/>
                  </a:lnTo>
                  <a:lnTo>
                    <a:pt x="25" y="163"/>
                  </a:lnTo>
                  <a:lnTo>
                    <a:pt x="27" y="158"/>
                  </a:lnTo>
                  <a:lnTo>
                    <a:pt x="35" y="146"/>
                  </a:lnTo>
                  <a:lnTo>
                    <a:pt x="44" y="136"/>
                  </a:lnTo>
                  <a:lnTo>
                    <a:pt x="67" y="121"/>
                  </a:lnTo>
                  <a:lnTo>
                    <a:pt x="90" y="106"/>
                  </a:lnTo>
                  <a:lnTo>
                    <a:pt x="117" y="94"/>
                  </a:lnTo>
                  <a:lnTo>
                    <a:pt x="146" y="83"/>
                  </a:lnTo>
                  <a:lnTo>
                    <a:pt x="175" y="73"/>
                  </a:lnTo>
                  <a:lnTo>
                    <a:pt x="204" y="65"/>
                  </a:lnTo>
                  <a:lnTo>
                    <a:pt x="263" y="52"/>
                  </a:lnTo>
                  <a:lnTo>
                    <a:pt x="324" y="42"/>
                  </a:lnTo>
                  <a:lnTo>
                    <a:pt x="386" y="35"/>
                  </a:lnTo>
                  <a:lnTo>
                    <a:pt x="447" y="27"/>
                  </a:lnTo>
                  <a:lnTo>
                    <a:pt x="509" y="18"/>
                  </a:lnTo>
                  <a:lnTo>
                    <a:pt x="570" y="6"/>
                  </a:lnTo>
                  <a:lnTo>
                    <a:pt x="582" y="2"/>
                  </a:lnTo>
                  <a:lnTo>
                    <a:pt x="591" y="0"/>
                  </a:lnTo>
                  <a:lnTo>
                    <a:pt x="599" y="0"/>
                  </a:lnTo>
                  <a:lnTo>
                    <a:pt x="607" y="2"/>
                  </a:lnTo>
                  <a:lnTo>
                    <a:pt x="612" y="6"/>
                  </a:lnTo>
                  <a:lnTo>
                    <a:pt x="616" y="12"/>
                  </a:lnTo>
                  <a:lnTo>
                    <a:pt x="620" y="18"/>
                  </a:lnTo>
                  <a:lnTo>
                    <a:pt x="624" y="25"/>
                  </a:lnTo>
                  <a:lnTo>
                    <a:pt x="631" y="58"/>
                  </a:lnTo>
                  <a:lnTo>
                    <a:pt x="637" y="88"/>
                  </a:lnTo>
                  <a:close/>
                </a:path>
              </a:pathLst>
            </a:custGeom>
            <a:solidFill>
              <a:srgbClr val="FFFFFF"/>
            </a:solidFill>
            <a:ln w="9525">
              <a:noFill/>
              <a:round/>
              <a:headEnd/>
              <a:tailEnd/>
            </a:ln>
          </p:spPr>
          <p:txBody>
            <a:bodyPr/>
            <a:lstStyle/>
            <a:p>
              <a:pPr eaLnBrk="0" hangingPunct="0"/>
              <a:endParaRPr lang="en-US"/>
            </a:p>
          </p:txBody>
        </p:sp>
        <p:sp>
          <p:nvSpPr>
            <p:cNvPr id="128009" name="Freeform 8"/>
            <p:cNvSpPr>
              <a:spLocks/>
            </p:cNvSpPr>
            <p:nvPr/>
          </p:nvSpPr>
          <p:spPr bwMode="auto">
            <a:xfrm>
              <a:off x="2313" y="2469"/>
              <a:ext cx="1583" cy="793"/>
            </a:xfrm>
            <a:custGeom>
              <a:avLst/>
              <a:gdLst>
                <a:gd name="T0" fmla="*/ 603 w 1583"/>
                <a:gd name="T1" fmla="*/ 89 h 793"/>
                <a:gd name="T2" fmla="*/ 605 w 1583"/>
                <a:gd name="T3" fmla="*/ 135 h 793"/>
                <a:gd name="T4" fmla="*/ 666 w 1583"/>
                <a:gd name="T5" fmla="*/ 12 h 793"/>
                <a:gd name="T6" fmla="*/ 854 w 1583"/>
                <a:gd name="T7" fmla="*/ 52 h 793"/>
                <a:gd name="T8" fmla="*/ 952 w 1583"/>
                <a:gd name="T9" fmla="*/ 100 h 793"/>
                <a:gd name="T10" fmla="*/ 989 w 1583"/>
                <a:gd name="T11" fmla="*/ 123 h 793"/>
                <a:gd name="T12" fmla="*/ 1071 w 1583"/>
                <a:gd name="T13" fmla="*/ 208 h 793"/>
                <a:gd name="T14" fmla="*/ 1140 w 1583"/>
                <a:gd name="T15" fmla="*/ 255 h 793"/>
                <a:gd name="T16" fmla="*/ 1163 w 1583"/>
                <a:gd name="T17" fmla="*/ 307 h 793"/>
                <a:gd name="T18" fmla="*/ 1236 w 1583"/>
                <a:gd name="T19" fmla="*/ 336 h 793"/>
                <a:gd name="T20" fmla="*/ 1309 w 1583"/>
                <a:gd name="T21" fmla="*/ 363 h 793"/>
                <a:gd name="T22" fmla="*/ 1392 w 1583"/>
                <a:gd name="T23" fmla="*/ 472 h 793"/>
                <a:gd name="T24" fmla="*/ 1472 w 1583"/>
                <a:gd name="T25" fmla="*/ 482 h 793"/>
                <a:gd name="T26" fmla="*/ 1583 w 1583"/>
                <a:gd name="T27" fmla="*/ 551 h 793"/>
                <a:gd name="T28" fmla="*/ 1516 w 1583"/>
                <a:gd name="T29" fmla="*/ 582 h 793"/>
                <a:gd name="T30" fmla="*/ 1451 w 1583"/>
                <a:gd name="T31" fmla="*/ 624 h 793"/>
                <a:gd name="T32" fmla="*/ 1397 w 1583"/>
                <a:gd name="T33" fmla="*/ 729 h 793"/>
                <a:gd name="T34" fmla="*/ 1207 w 1583"/>
                <a:gd name="T35" fmla="*/ 750 h 793"/>
                <a:gd name="T36" fmla="*/ 1021 w 1583"/>
                <a:gd name="T37" fmla="*/ 722 h 793"/>
                <a:gd name="T38" fmla="*/ 1125 w 1583"/>
                <a:gd name="T39" fmla="*/ 706 h 793"/>
                <a:gd name="T40" fmla="*/ 1169 w 1583"/>
                <a:gd name="T41" fmla="*/ 670 h 793"/>
                <a:gd name="T42" fmla="*/ 1181 w 1583"/>
                <a:gd name="T43" fmla="*/ 605 h 793"/>
                <a:gd name="T44" fmla="*/ 1104 w 1583"/>
                <a:gd name="T45" fmla="*/ 516 h 793"/>
                <a:gd name="T46" fmla="*/ 1065 w 1583"/>
                <a:gd name="T47" fmla="*/ 453 h 793"/>
                <a:gd name="T48" fmla="*/ 1023 w 1583"/>
                <a:gd name="T49" fmla="*/ 405 h 793"/>
                <a:gd name="T50" fmla="*/ 920 w 1583"/>
                <a:gd name="T51" fmla="*/ 403 h 793"/>
                <a:gd name="T52" fmla="*/ 862 w 1583"/>
                <a:gd name="T53" fmla="*/ 363 h 793"/>
                <a:gd name="T54" fmla="*/ 826 w 1583"/>
                <a:gd name="T55" fmla="*/ 363 h 793"/>
                <a:gd name="T56" fmla="*/ 778 w 1583"/>
                <a:gd name="T57" fmla="*/ 374 h 793"/>
                <a:gd name="T58" fmla="*/ 858 w 1583"/>
                <a:gd name="T59" fmla="*/ 390 h 793"/>
                <a:gd name="T60" fmla="*/ 900 w 1583"/>
                <a:gd name="T61" fmla="*/ 660 h 793"/>
                <a:gd name="T62" fmla="*/ 877 w 1583"/>
                <a:gd name="T63" fmla="*/ 758 h 793"/>
                <a:gd name="T64" fmla="*/ 772 w 1583"/>
                <a:gd name="T65" fmla="*/ 775 h 793"/>
                <a:gd name="T66" fmla="*/ 749 w 1583"/>
                <a:gd name="T67" fmla="*/ 658 h 793"/>
                <a:gd name="T68" fmla="*/ 682 w 1583"/>
                <a:gd name="T69" fmla="*/ 505 h 793"/>
                <a:gd name="T70" fmla="*/ 570 w 1583"/>
                <a:gd name="T71" fmla="*/ 449 h 793"/>
                <a:gd name="T72" fmla="*/ 365 w 1583"/>
                <a:gd name="T73" fmla="*/ 436 h 793"/>
                <a:gd name="T74" fmla="*/ 386 w 1583"/>
                <a:gd name="T75" fmla="*/ 397 h 793"/>
                <a:gd name="T76" fmla="*/ 494 w 1583"/>
                <a:gd name="T77" fmla="*/ 407 h 793"/>
                <a:gd name="T78" fmla="*/ 676 w 1583"/>
                <a:gd name="T79" fmla="*/ 447 h 793"/>
                <a:gd name="T80" fmla="*/ 785 w 1583"/>
                <a:gd name="T81" fmla="*/ 349 h 793"/>
                <a:gd name="T82" fmla="*/ 804 w 1583"/>
                <a:gd name="T83" fmla="*/ 273 h 793"/>
                <a:gd name="T84" fmla="*/ 768 w 1583"/>
                <a:gd name="T85" fmla="*/ 240 h 793"/>
                <a:gd name="T86" fmla="*/ 616 w 1583"/>
                <a:gd name="T87" fmla="*/ 202 h 793"/>
                <a:gd name="T88" fmla="*/ 494 w 1583"/>
                <a:gd name="T89" fmla="*/ 221 h 793"/>
                <a:gd name="T90" fmla="*/ 384 w 1583"/>
                <a:gd name="T91" fmla="*/ 277 h 793"/>
                <a:gd name="T92" fmla="*/ 298 w 1583"/>
                <a:gd name="T93" fmla="*/ 344 h 793"/>
                <a:gd name="T94" fmla="*/ 235 w 1583"/>
                <a:gd name="T95" fmla="*/ 407 h 793"/>
                <a:gd name="T96" fmla="*/ 217 w 1583"/>
                <a:gd name="T97" fmla="*/ 564 h 793"/>
                <a:gd name="T98" fmla="*/ 166 w 1583"/>
                <a:gd name="T99" fmla="*/ 574 h 793"/>
                <a:gd name="T100" fmla="*/ 41 w 1583"/>
                <a:gd name="T101" fmla="*/ 392 h 793"/>
                <a:gd name="T102" fmla="*/ 18 w 1583"/>
                <a:gd name="T103" fmla="*/ 317 h 793"/>
                <a:gd name="T104" fmla="*/ 81 w 1583"/>
                <a:gd name="T105" fmla="*/ 186 h 793"/>
                <a:gd name="T106" fmla="*/ 121 w 1583"/>
                <a:gd name="T107" fmla="*/ 158 h 793"/>
                <a:gd name="T108" fmla="*/ 177 w 1583"/>
                <a:gd name="T109" fmla="*/ 140 h 793"/>
                <a:gd name="T110" fmla="*/ 250 w 1583"/>
                <a:gd name="T111" fmla="*/ 64 h 793"/>
                <a:gd name="T112" fmla="*/ 317 w 1583"/>
                <a:gd name="T113" fmla="*/ 27 h 793"/>
                <a:gd name="T114" fmla="*/ 402 w 1583"/>
                <a:gd name="T115" fmla="*/ 10 h 793"/>
                <a:gd name="T116" fmla="*/ 547 w 1583"/>
                <a:gd name="T117" fmla="*/ 0 h 793"/>
                <a:gd name="T118" fmla="*/ 607 w 1583"/>
                <a:gd name="T119" fmla="*/ 6 h 7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83"/>
                <a:gd name="T181" fmla="*/ 0 h 793"/>
                <a:gd name="T182" fmla="*/ 1583 w 1583"/>
                <a:gd name="T183" fmla="*/ 793 h 7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83" h="793">
                  <a:moveTo>
                    <a:pt x="611" y="16"/>
                  </a:moveTo>
                  <a:lnTo>
                    <a:pt x="613" y="35"/>
                  </a:lnTo>
                  <a:lnTo>
                    <a:pt x="613" y="54"/>
                  </a:lnTo>
                  <a:lnTo>
                    <a:pt x="609" y="71"/>
                  </a:lnTo>
                  <a:lnTo>
                    <a:pt x="603" y="89"/>
                  </a:lnTo>
                  <a:lnTo>
                    <a:pt x="591" y="121"/>
                  </a:lnTo>
                  <a:lnTo>
                    <a:pt x="584" y="154"/>
                  </a:lnTo>
                  <a:lnTo>
                    <a:pt x="591" y="148"/>
                  </a:lnTo>
                  <a:lnTo>
                    <a:pt x="599" y="142"/>
                  </a:lnTo>
                  <a:lnTo>
                    <a:pt x="605" y="135"/>
                  </a:lnTo>
                  <a:lnTo>
                    <a:pt x="611" y="125"/>
                  </a:lnTo>
                  <a:lnTo>
                    <a:pt x="622" y="106"/>
                  </a:lnTo>
                  <a:lnTo>
                    <a:pt x="630" y="89"/>
                  </a:lnTo>
                  <a:lnTo>
                    <a:pt x="628" y="4"/>
                  </a:lnTo>
                  <a:lnTo>
                    <a:pt x="666" y="12"/>
                  </a:lnTo>
                  <a:lnTo>
                    <a:pt x="705" y="20"/>
                  </a:lnTo>
                  <a:lnTo>
                    <a:pt x="743" y="27"/>
                  </a:lnTo>
                  <a:lnTo>
                    <a:pt x="781" y="35"/>
                  </a:lnTo>
                  <a:lnTo>
                    <a:pt x="818" y="43"/>
                  </a:lnTo>
                  <a:lnTo>
                    <a:pt x="854" y="52"/>
                  </a:lnTo>
                  <a:lnTo>
                    <a:pt x="891" y="64"/>
                  </a:lnTo>
                  <a:lnTo>
                    <a:pt x="927" y="79"/>
                  </a:lnTo>
                  <a:lnTo>
                    <a:pt x="939" y="87"/>
                  </a:lnTo>
                  <a:lnTo>
                    <a:pt x="948" y="96"/>
                  </a:lnTo>
                  <a:lnTo>
                    <a:pt x="952" y="100"/>
                  </a:lnTo>
                  <a:lnTo>
                    <a:pt x="958" y="102"/>
                  </a:lnTo>
                  <a:lnTo>
                    <a:pt x="964" y="104"/>
                  </a:lnTo>
                  <a:lnTo>
                    <a:pt x="969" y="104"/>
                  </a:lnTo>
                  <a:lnTo>
                    <a:pt x="981" y="114"/>
                  </a:lnTo>
                  <a:lnTo>
                    <a:pt x="989" y="123"/>
                  </a:lnTo>
                  <a:lnTo>
                    <a:pt x="998" y="133"/>
                  </a:lnTo>
                  <a:lnTo>
                    <a:pt x="1006" y="144"/>
                  </a:lnTo>
                  <a:lnTo>
                    <a:pt x="1019" y="167"/>
                  </a:lnTo>
                  <a:lnTo>
                    <a:pt x="1033" y="188"/>
                  </a:lnTo>
                  <a:lnTo>
                    <a:pt x="1071" y="208"/>
                  </a:lnTo>
                  <a:lnTo>
                    <a:pt x="1110" y="227"/>
                  </a:lnTo>
                  <a:lnTo>
                    <a:pt x="1119" y="232"/>
                  </a:lnTo>
                  <a:lnTo>
                    <a:pt x="1127" y="240"/>
                  </a:lnTo>
                  <a:lnTo>
                    <a:pt x="1135" y="246"/>
                  </a:lnTo>
                  <a:lnTo>
                    <a:pt x="1140" y="255"/>
                  </a:lnTo>
                  <a:lnTo>
                    <a:pt x="1146" y="263"/>
                  </a:lnTo>
                  <a:lnTo>
                    <a:pt x="1150" y="275"/>
                  </a:lnTo>
                  <a:lnTo>
                    <a:pt x="1154" y="284"/>
                  </a:lnTo>
                  <a:lnTo>
                    <a:pt x="1156" y="298"/>
                  </a:lnTo>
                  <a:lnTo>
                    <a:pt x="1163" y="307"/>
                  </a:lnTo>
                  <a:lnTo>
                    <a:pt x="1173" y="315"/>
                  </a:lnTo>
                  <a:lnTo>
                    <a:pt x="1182" y="321"/>
                  </a:lnTo>
                  <a:lnTo>
                    <a:pt x="1192" y="325"/>
                  </a:lnTo>
                  <a:lnTo>
                    <a:pt x="1213" y="332"/>
                  </a:lnTo>
                  <a:lnTo>
                    <a:pt x="1236" y="336"/>
                  </a:lnTo>
                  <a:lnTo>
                    <a:pt x="1259" y="340"/>
                  </a:lnTo>
                  <a:lnTo>
                    <a:pt x="1280" y="346"/>
                  </a:lnTo>
                  <a:lnTo>
                    <a:pt x="1290" y="349"/>
                  </a:lnTo>
                  <a:lnTo>
                    <a:pt x="1300" y="355"/>
                  </a:lnTo>
                  <a:lnTo>
                    <a:pt x="1309" y="363"/>
                  </a:lnTo>
                  <a:lnTo>
                    <a:pt x="1317" y="371"/>
                  </a:lnTo>
                  <a:lnTo>
                    <a:pt x="1336" y="397"/>
                  </a:lnTo>
                  <a:lnTo>
                    <a:pt x="1353" y="422"/>
                  </a:lnTo>
                  <a:lnTo>
                    <a:pt x="1371" y="449"/>
                  </a:lnTo>
                  <a:lnTo>
                    <a:pt x="1392" y="472"/>
                  </a:lnTo>
                  <a:lnTo>
                    <a:pt x="1405" y="472"/>
                  </a:lnTo>
                  <a:lnTo>
                    <a:pt x="1420" y="472"/>
                  </a:lnTo>
                  <a:lnTo>
                    <a:pt x="1434" y="472"/>
                  </a:lnTo>
                  <a:lnTo>
                    <a:pt x="1447" y="474"/>
                  </a:lnTo>
                  <a:lnTo>
                    <a:pt x="1472" y="482"/>
                  </a:lnTo>
                  <a:lnTo>
                    <a:pt x="1495" y="491"/>
                  </a:lnTo>
                  <a:lnTo>
                    <a:pt x="1518" y="505"/>
                  </a:lnTo>
                  <a:lnTo>
                    <a:pt x="1541" y="518"/>
                  </a:lnTo>
                  <a:lnTo>
                    <a:pt x="1562" y="534"/>
                  </a:lnTo>
                  <a:lnTo>
                    <a:pt x="1583" y="551"/>
                  </a:lnTo>
                  <a:lnTo>
                    <a:pt x="1574" y="559"/>
                  </a:lnTo>
                  <a:lnTo>
                    <a:pt x="1564" y="566"/>
                  </a:lnTo>
                  <a:lnTo>
                    <a:pt x="1553" y="570"/>
                  </a:lnTo>
                  <a:lnTo>
                    <a:pt x="1541" y="574"/>
                  </a:lnTo>
                  <a:lnTo>
                    <a:pt x="1516" y="582"/>
                  </a:lnTo>
                  <a:lnTo>
                    <a:pt x="1493" y="593"/>
                  </a:lnTo>
                  <a:lnTo>
                    <a:pt x="1482" y="599"/>
                  </a:lnTo>
                  <a:lnTo>
                    <a:pt x="1470" y="608"/>
                  </a:lnTo>
                  <a:lnTo>
                    <a:pt x="1461" y="616"/>
                  </a:lnTo>
                  <a:lnTo>
                    <a:pt x="1451" y="624"/>
                  </a:lnTo>
                  <a:lnTo>
                    <a:pt x="1436" y="643"/>
                  </a:lnTo>
                  <a:lnTo>
                    <a:pt x="1424" y="662"/>
                  </a:lnTo>
                  <a:lnTo>
                    <a:pt x="1413" y="683"/>
                  </a:lnTo>
                  <a:lnTo>
                    <a:pt x="1405" y="706"/>
                  </a:lnTo>
                  <a:lnTo>
                    <a:pt x="1397" y="729"/>
                  </a:lnTo>
                  <a:lnTo>
                    <a:pt x="1392" y="754"/>
                  </a:lnTo>
                  <a:lnTo>
                    <a:pt x="1346" y="750"/>
                  </a:lnTo>
                  <a:lnTo>
                    <a:pt x="1300" y="748"/>
                  </a:lnTo>
                  <a:lnTo>
                    <a:pt x="1253" y="748"/>
                  </a:lnTo>
                  <a:lnTo>
                    <a:pt x="1207" y="750"/>
                  </a:lnTo>
                  <a:lnTo>
                    <a:pt x="1161" y="754"/>
                  </a:lnTo>
                  <a:lnTo>
                    <a:pt x="1113" y="756"/>
                  </a:lnTo>
                  <a:lnTo>
                    <a:pt x="1067" y="758"/>
                  </a:lnTo>
                  <a:lnTo>
                    <a:pt x="1021" y="758"/>
                  </a:lnTo>
                  <a:lnTo>
                    <a:pt x="1021" y="722"/>
                  </a:lnTo>
                  <a:lnTo>
                    <a:pt x="1044" y="724"/>
                  </a:lnTo>
                  <a:lnTo>
                    <a:pt x="1069" y="722"/>
                  </a:lnTo>
                  <a:lnTo>
                    <a:pt x="1092" y="718"/>
                  </a:lnTo>
                  <a:lnTo>
                    <a:pt x="1115" y="710"/>
                  </a:lnTo>
                  <a:lnTo>
                    <a:pt x="1125" y="706"/>
                  </a:lnTo>
                  <a:lnTo>
                    <a:pt x="1135" y="701"/>
                  </a:lnTo>
                  <a:lnTo>
                    <a:pt x="1144" y="695"/>
                  </a:lnTo>
                  <a:lnTo>
                    <a:pt x="1154" y="687"/>
                  </a:lnTo>
                  <a:lnTo>
                    <a:pt x="1161" y="679"/>
                  </a:lnTo>
                  <a:lnTo>
                    <a:pt x="1169" y="670"/>
                  </a:lnTo>
                  <a:lnTo>
                    <a:pt x="1177" y="658"/>
                  </a:lnTo>
                  <a:lnTo>
                    <a:pt x="1182" y="647"/>
                  </a:lnTo>
                  <a:lnTo>
                    <a:pt x="1184" y="631"/>
                  </a:lnTo>
                  <a:lnTo>
                    <a:pt x="1184" y="618"/>
                  </a:lnTo>
                  <a:lnTo>
                    <a:pt x="1181" y="605"/>
                  </a:lnTo>
                  <a:lnTo>
                    <a:pt x="1177" y="591"/>
                  </a:lnTo>
                  <a:lnTo>
                    <a:pt x="1165" y="566"/>
                  </a:lnTo>
                  <a:lnTo>
                    <a:pt x="1150" y="543"/>
                  </a:lnTo>
                  <a:lnTo>
                    <a:pt x="1127" y="530"/>
                  </a:lnTo>
                  <a:lnTo>
                    <a:pt x="1104" y="516"/>
                  </a:lnTo>
                  <a:lnTo>
                    <a:pt x="1081" y="505"/>
                  </a:lnTo>
                  <a:lnTo>
                    <a:pt x="1056" y="497"/>
                  </a:lnTo>
                  <a:lnTo>
                    <a:pt x="1062" y="480"/>
                  </a:lnTo>
                  <a:lnTo>
                    <a:pt x="1065" y="461"/>
                  </a:lnTo>
                  <a:lnTo>
                    <a:pt x="1065" y="453"/>
                  </a:lnTo>
                  <a:lnTo>
                    <a:pt x="1065" y="443"/>
                  </a:lnTo>
                  <a:lnTo>
                    <a:pt x="1064" y="434"/>
                  </a:lnTo>
                  <a:lnTo>
                    <a:pt x="1060" y="426"/>
                  </a:lnTo>
                  <a:lnTo>
                    <a:pt x="1042" y="413"/>
                  </a:lnTo>
                  <a:lnTo>
                    <a:pt x="1023" y="405"/>
                  </a:lnTo>
                  <a:lnTo>
                    <a:pt x="1004" y="399"/>
                  </a:lnTo>
                  <a:lnTo>
                    <a:pt x="983" y="396"/>
                  </a:lnTo>
                  <a:lnTo>
                    <a:pt x="962" y="396"/>
                  </a:lnTo>
                  <a:lnTo>
                    <a:pt x="941" y="397"/>
                  </a:lnTo>
                  <a:lnTo>
                    <a:pt x="920" y="403"/>
                  </a:lnTo>
                  <a:lnTo>
                    <a:pt x="900" y="411"/>
                  </a:lnTo>
                  <a:lnTo>
                    <a:pt x="889" y="392"/>
                  </a:lnTo>
                  <a:lnTo>
                    <a:pt x="877" y="374"/>
                  </a:lnTo>
                  <a:lnTo>
                    <a:pt x="870" y="367"/>
                  </a:lnTo>
                  <a:lnTo>
                    <a:pt x="862" y="363"/>
                  </a:lnTo>
                  <a:lnTo>
                    <a:pt x="858" y="361"/>
                  </a:lnTo>
                  <a:lnTo>
                    <a:pt x="852" y="361"/>
                  </a:lnTo>
                  <a:lnTo>
                    <a:pt x="847" y="363"/>
                  </a:lnTo>
                  <a:lnTo>
                    <a:pt x="841" y="365"/>
                  </a:lnTo>
                  <a:lnTo>
                    <a:pt x="826" y="363"/>
                  </a:lnTo>
                  <a:lnTo>
                    <a:pt x="806" y="361"/>
                  </a:lnTo>
                  <a:lnTo>
                    <a:pt x="799" y="363"/>
                  </a:lnTo>
                  <a:lnTo>
                    <a:pt x="791" y="363"/>
                  </a:lnTo>
                  <a:lnTo>
                    <a:pt x="783" y="369"/>
                  </a:lnTo>
                  <a:lnTo>
                    <a:pt x="778" y="374"/>
                  </a:lnTo>
                  <a:lnTo>
                    <a:pt x="778" y="380"/>
                  </a:lnTo>
                  <a:lnTo>
                    <a:pt x="799" y="380"/>
                  </a:lnTo>
                  <a:lnTo>
                    <a:pt x="818" y="382"/>
                  </a:lnTo>
                  <a:lnTo>
                    <a:pt x="837" y="384"/>
                  </a:lnTo>
                  <a:lnTo>
                    <a:pt x="858" y="390"/>
                  </a:lnTo>
                  <a:lnTo>
                    <a:pt x="900" y="509"/>
                  </a:lnTo>
                  <a:lnTo>
                    <a:pt x="902" y="532"/>
                  </a:lnTo>
                  <a:lnTo>
                    <a:pt x="904" y="589"/>
                  </a:lnTo>
                  <a:lnTo>
                    <a:pt x="904" y="624"/>
                  </a:lnTo>
                  <a:lnTo>
                    <a:pt x="900" y="660"/>
                  </a:lnTo>
                  <a:lnTo>
                    <a:pt x="897" y="695"/>
                  </a:lnTo>
                  <a:lnTo>
                    <a:pt x="889" y="725"/>
                  </a:lnTo>
                  <a:lnTo>
                    <a:pt x="885" y="739"/>
                  </a:lnTo>
                  <a:lnTo>
                    <a:pt x="881" y="750"/>
                  </a:lnTo>
                  <a:lnTo>
                    <a:pt x="877" y="758"/>
                  </a:lnTo>
                  <a:lnTo>
                    <a:pt x="872" y="766"/>
                  </a:lnTo>
                  <a:lnTo>
                    <a:pt x="860" y="777"/>
                  </a:lnTo>
                  <a:lnTo>
                    <a:pt x="847" y="793"/>
                  </a:lnTo>
                  <a:lnTo>
                    <a:pt x="768" y="793"/>
                  </a:lnTo>
                  <a:lnTo>
                    <a:pt x="772" y="775"/>
                  </a:lnTo>
                  <a:lnTo>
                    <a:pt x="772" y="758"/>
                  </a:lnTo>
                  <a:lnTo>
                    <a:pt x="770" y="741"/>
                  </a:lnTo>
                  <a:lnTo>
                    <a:pt x="768" y="724"/>
                  </a:lnTo>
                  <a:lnTo>
                    <a:pt x="760" y="691"/>
                  </a:lnTo>
                  <a:lnTo>
                    <a:pt x="749" y="658"/>
                  </a:lnTo>
                  <a:lnTo>
                    <a:pt x="735" y="626"/>
                  </a:lnTo>
                  <a:lnTo>
                    <a:pt x="722" y="591"/>
                  </a:lnTo>
                  <a:lnTo>
                    <a:pt x="709" y="559"/>
                  </a:lnTo>
                  <a:lnTo>
                    <a:pt x="701" y="524"/>
                  </a:lnTo>
                  <a:lnTo>
                    <a:pt x="682" y="505"/>
                  </a:lnTo>
                  <a:lnTo>
                    <a:pt x="662" y="488"/>
                  </a:lnTo>
                  <a:lnTo>
                    <a:pt x="641" y="474"/>
                  </a:lnTo>
                  <a:lnTo>
                    <a:pt x="618" y="463"/>
                  </a:lnTo>
                  <a:lnTo>
                    <a:pt x="595" y="455"/>
                  </a:lnTo>
                  <a:lnTo>
                    <a:pt x="570" y="449"/>
                  </a:lnTo>
                  <a:lnTo>
                    <a:pt x="544" y="443"/>
                  </a:lnTo>
                  <a:lnTo>
                    <a:pt x="519" y="442"/>
                  </a:lnTo>
                  <a:lnTo>
                    <a:pt x="467" y="438"/>
                  </a:lnTo>
                  <a:lnTo>
                    <a:pt x="415" y="438"/>
                  </a:lnTo>
                  <a:lnTo>
                    <a:pt x="365" y="436"/>
                  </a:lnTo>
                  <a:lnTo>
                    <a:pt x="321" y="432"/>
                  </a:lnTo>
                  <a:lnTo>
                    <a:pt x="321" y="405"/>
                  </a:lnTo>
                  <a:lnTo>
                    <a:pt x="342" y="401"/>
                  </a:lnTo>
                  <a:lnTo>
                    <a:pt x="365" y="397"/>
                  </a:lnTo>
                  <a:lnTo>
                    <a:pt x="386" y="397"/>
                  </a:lnTo>
                  <a:lnTo>
                    <a:pt x="409" y="397"/>
                  </a:lnTo>
                  <a:lnTo>
                    <a:pt x="430" y="397"/>
                  </a:lnTo>
                  <a:lnTo>
                    <a:pt x="451" y="399"/>
                  </a:lnTo>
                  <a:lnTo>
                    <a:pt x="473" y="403"/>
                  </a:lnTo>
                  <a:lnTo>
                    <a:pt x="494" y="407"/>
                  </a:lnTo>
                  <a:lnTo>
                    <a:pt x="534" y="419"/>
                  </a:lnTo>
                  <a:lnTo>
                    <a:pt x="574" y="430"/>
                  </a:lnTo>
                  <a:lnTo>
                    <a:pt x="613" y="445"/>
                  </a:lnTo>
                  <a:lnTo>
                    <a:pt x="653" y="461"/>
                  </a:lnTo>
                  <a:lnTo>
                    <a:pt x="676" y="447"/>
                  </a:lnTo>
                  <a:lnTo>
                    <a:pt x="699" y="432"/>
                  </a:lnTo>
                  <a:lnTo>
                    <a:pt x="722" y="413"/>
                  </a:lnTo>
                  <a:lnTo>
                    <a:pt x="745" y="394"/>
                  </a:lnTo>
                  <a:lnTo>
                    <a:pt x="766" y="372"/>
                  </a:lnTo>
                  <a:lnTo>
                    <a:pt x="785" y="349"/>
                  </a:lnTo>
                  <a:lnTo>
                    <a:pt x="801" y="326"/>
                  </a:lnTo>
                  <a:lnTo>
                    <a:pt x="814" y="303"/>
                  </a:lnTo>
                  <a:lnTo>
                    <a:pt x="812" y="292"/>
                  </a:lnTo>
                  <a:lnTo>
                    <a:pt x="808" y="282"/>
                  </a:lnTo>
                  <a:lnTo>
                    <a:pt x="804" y="273"/>
                  </a:lnTo>
                  <a:lnTo>
                    <a:pt x="799" y="265"/>
                  </a:lnTo>
                  <a:lnTo>
                    <a:pt x="793" y="257"/>
                  </a:lnTo>
                  <a:lnTo>
                    <a:pt x="785" y="252"/>
                  </a:lnTo>
                  <a:lnTo>
                    <a:pt x="778" y="246"/>
                  </a:lnTo>
                  <a:lnTo>
                    <a:pt x="768" y="240"/>
                  </a:lnTo>
                  <a:lnTo>
                    <a:pt x="730" y="223"/>
                  </a:lnTo>
                  <a:lnTo>
                    <a:pt x="691" y="209"/>
                  </a:lnTo>
                  <a:lnTo>
                    <a:pt x="666" y="206"/>
                  </a:lnTo>
                  <a:lnTo>
                    <a:pt x="641" y="202"/>
                  </a:lnTo>
                  <a:lnTo>
                    <a:pt x="616" y="202"/>
                  </a:lnTo>
                  <a:lnTo>
                    <a:pt x="591" y="202"/>
                  </a:lnTo>
                  <a:lnTo>
                    <a:pt x="567" y="204"/>
                  </a:lnTo>
                  <a:lnTo>
                    <a:pt x="542" y="208"/>
                  </a:lnTo>
                  <a:lnTo>
                    <a:pt x="517" y="213"/>
                  </a:lnTo>
                  <a:lnTo>
                    <a:pt x="494" y="221"/>
                  </a:lnTo>
                  <a:lnTo>
                    <a:pt x="471" y="229"/>
                  </a:lnTo>
                  <a:lnTo>
                    <a:pt x="448" y="238"/>
                  </a:lnTo>
                  <a:lnTo>
                    <a:pt x="426" y="250"/>
                  </a:lnTo>
                  <a:lnTo>
                    <a:pt x="405" y="263"/>
                  </a:lnTo>
                  <a:lnTo>
                    <a:pt x="384" y="277"/>
                  </a:lnTo>
                  <a:lnTo>
                    <a:pt x="365" y="294"/>
                  </a:lnTo>
                  <a:lnTo>
                    <a:pt x="348" y="311"/>
                  </a:lnTo>
                  <a:lnTo>
                    <a:pt x="332" y="328"/>
                  </a:lnTo>
                  <a:lnTo>
                    <a:pt x="315" y="334"/>
                  </a:lnTo>
                  <a:lnTo>
                    <a:pt x="298" y="344"/>
                  </a:lnTo>
                  <a:lnTo>
                    <a:pt x="284" y="353"/>
                  </a:lnTo>
                  <a:lnTo>
                    <a:pt x="269" y="365"/>
                  </a:lnTo>
                  <a:lnTo>
                    <a:pt x="256" y="378"/>
                  </a:lnTo>
                  <a:lnTo>
                    <a:pt x="244" y="392"/>
                  </a:lnTo>
                  <a:lnTo>
                    <a:pt x="235" y="407"/>
                  </a:lnTo>
                  <a:lnTo>
                    <a:pt x="223" y="422"/>
                  </a:lnTo>
                  <a:lnTo>
                    <a:pt x="219" y="459"/>
                  </a:lnTo>
                  <a:lnTo>
                    <a:pt x="215" y="493"/>
                  </a:lnTo>
                  <a:lnTo>
                    <a:pt x="215" y="530"/>
                  </a:lnTo>
                  <a:lnTo>
                    <a:pt x="217" y="564"/>
                  </a:lnTo>
                  <a:lnTo>
                    <a:pt x="225" y="635"/>
                  </a:lnTo>
                  <a:lnTo>
                    <a:pt x="237" y="706"/>
                  </a:lnTo>
                  <a:lnTo>
                    <a:pt x="171" y="710"/>
                  </a:lnTo>
                  <a:lnTo>
                    <a:pt x="169" y="643"/>
                  </a:lnTo>
                  <a:lnTo>
                    <a:pt x="166" y="574"/>
                  </a:lnTo>
                  <a:lnTo>
                    <a:pt x="164" y="505"/>
                  </a:lnTo>
                  <a:lnTo>
                    <a:pt x="162" y="438"/>
                  </a:lnTo>
                  <a:lnTo>
                    <a:pt x="123" y="420"/>
                  </a:lnTo>
                  <a:lnTo>
                    <a:pt x="83" y="405"/>
                  </a:lnTo>
                  <a:lnTo>
                    <a:pt x="41" y="392"/>
                  </a:lnTo>
                  <a:lnTo>
                    <a:pt x="0" y="378"/>
                  </a:lnTo>
                  <a:lnTo>
                    <a:pt x="6" y="363"/>
                  </a:lnTo>
                  <a:lnTo>
                    <a:pt x="12" y="349"/>
                  </a:lnTo>
                  <a:lnTo>
                    <a:pt x="16" y="334"/>
                  </a:lnTo>
                  <a:lnTo>
                    <a:pt x="18" y="317"/>
                  </a:lnTo>
                  <a:lnTo>
                    <a:pt x="22" y="284"/>
                  </a:lnTo>
                  <a:lnTo>
                    <a:pt x="22" y="255"/>
                  </a:lnTo>
                  <a:lnTo>
                    <a:pt x="33" y="255"/>
                  </a:lnTo>
                  <a:lnTo>
                    <a:pt x="56" y="221"/>
                  </a:lnTo>
                  <a:lnTo>
                    <a:pt x="81" y="186"/>
                  </a:lnTo>
                  <a:lnTo>
                    <a:pt x="89" y="179"/>
                  </a:lnTo>
                  <a:lnTo>
                    <a:pt x="96" y="171"/>
                  </a:lnTo>
                  <a:lnTo>
                    <a:pt x="104" y="165"/>
                  </a:lnTo>
                  <a:lnTo>
                    <a:pt x="112" y="161"/>
                  </a:lnTo>
                  <a:lnTo>
                    <a:pt x="121" y="158"/>
                  </a:lnTo>
                  <a:lnTo>
                    <a:pt x="133" y="156"/>
                  </a:lnTo>
                  <a:lnTo>
                    <a:pt x="144" y="156"/>
                  </a:lnTo>
                  <a:lnTo>
                    <a:pt x="156" y="156"/>
                  </a:lnTo>
                  <a:lnTo>
                    <a:pt x="167" y="150"/>
                  </a:lnTo>
                  <a:lnTo>
                    <a:pt x="177" y="140"/>
                  </a:lnTo>
                  <a:lnTo>
                    <a:pt x="187" y="133"/>
                  </a:lnTo>
                  <a:lnTo>
                    <a:pt x="196" y="123"/>
                  </a:lnTo>
                  <a:lnTo>
                    <a:pt x="213" y="104"/>
                  </a:lnTo>
                  <a:lnTo>
                    <a:pt x="233" y="83"/>
                  </a:lnTo>
                  <a:lnTo>
                    <a:pt x="250" y="64"/>
                  </a:lnTo>
                  <a:lnTo>
                    <a:pt x="269" y="46"/>
                  </a:lnTo>
                  <a:lnTo>
                    <a:pt x="281" y="41"/>
                  </a:lnTo>
                  <a:lnTo>
                    <a:pt x="292" y="35"/>
                  </a:lnTo>
                  <a:lnTo>
                    <a:pt x="304" y="31"/>
                  </a:lnTo>
                  <a:lnTo>
                    <a:pt x="317" y="27"/>
                  </a:lnTo>
                  <a:lnTo>
                    <a:pt x="331" y="21"/>
                  </a:lnTo>
                  <a:lnTo>
                    <a:pt x="346" y="18"/>
                  </a:lnTo>
                  <a:lnTo>
                    <a:pt x="361" y="14"/>
                  </a:lnTo>
                  <a:lnTo>
                    <a:pt x="375" y="12"/>
                  </a:lnTo>
                  <a:lnTo>
                    <a:pt x="402" y="10"/>
                  </a:lnTo>
                  <a:lnTo>
                    <a:pt x="430" y="10"/>
                  </a:lnTo>
                  <a:lnTo>
                    <a:pt x="457" y="10"/>
                  </a:lnTo>
                  <a:lnTo>
                    <a:pt x="486" y="10"/>
                  </a:lnTo>
                  <a:lnTo>
                    <a:pt x="517" y="6"/>
                  </a:lnTo>
                  <a:lnTo>
                    <a:pt x="547" y="0"/>
                  </a:lnTo>
                  <a:lnTo>
                    <a:pt x="565" y="0"/>
                  </a:lnTo>
                  <a:lnTo>
                    <a:pt x="584" y="0"/>
                  </a:lnTo>
                  <a:lnTo>
                    <a:pt x="591" y="0"/>
                  </a:lnTo>
                  <a:lnTo>
                    <a:pt x="599" y="2"/>
                  </a:lnTo>
                  <a:lnTo>
                    <a:pt x="607" y="6"/>
                  </a:lnTo>
                  <a:lnTo>
                    <a:pt x="611" y="16"/>
                  </a:lnTo>
                  <a:close/>
                </a:path>
              </a:pathLst>
            </a:custGeom>
            <a:solidFill>
              <a:srgbClr val="FFFFFF"/>
            </a:solidFill>
            <a:ln w="9525">
              <a:noFill/>
              <a:round/>
              <a:headEnd/>
              <a:tailEnd/>
            </a:ln>
          </p:spPr>
          <p:txBody>
            <a:bodyPr/>
            <a:lstStyle/>
            <a:p>
              <a:pPr eaLnBrk="0" hangingPunct="0"/>
              <a:endParaRPr lang="en-US"/>
            </a:p>
          </p:txBody>
        </p:sp>
        <p:sp>
          <p:nvSpPr>
            <p:cNvPr id="128010" name="Freeform 9"/>
            <p:cNvSpPr>
              <a:spLocks/>
            </p:cNvSpPr>
            <p:nvPr/>
          </p:nvSpPr>
          <p:spPr bwMode="auto">
            <a:xfrm>
              <a:off x="2711" y="2694"/>
              <a:ext cx="207" cy="153"/>
            </a:xfrm>
            <a:custGeom>
              <a:avLst/>
              <a:gdLst>
                <a:gd name="T0" fmla="*/ 50 w 207"/>
                <a:gd name="T1" fmla="*/ 153 h 153"/>
                <a:gd name="T2" fmla="*/ 0 w 207"/>
                <a:gd name="T3" fmla="*/ 149 h 153"/>
                <a:gd name="T4" fmla="*/ 15 w 207"/>
                <a:gd name="T5" fmla="*/ 128 h 153"/>
                <a:gd name="T6" fmla="*/ 32 w 207"/>
                <a:gd name="T7" fmla="*/ 107 h 153"/>
                <a:gd name="T8" fmla="*/ 50 w 207"/>
                <a:gd name="T9" fmla="*/ 88 h 153"/>
                <a:gd name="T10" fmla="*/ 71 w 207"/>
                <a:gd name="T11" fmla="*/ 69 h 153"/>
                <a:gd name="T12" fmla="*/ 92 w 207"/>
                <a:gd name="T13" fmla="*/ 52 h 153"/>
                <a:gd name="T14" fmla="*/ 113 w 207"/>
                <a:gd name="T15" fmla="*/ 34 h 153"/>
                <a:gd name="T16" fmla="*/ 136 w 207"/>
                <a:gd name="T17" fmla="*/ 19 h 153"/>
                <a:gd name="T18" fmla="*/ 159 w 207"/>
                <a:gd name="T19" fmla="*/ 4 h 153"/>
                <a:gd name="T20" fmla="*/ 170 w 207"/>
                <a:gd name="T21" fmla="*/ 4 h 153"/>
                <a:gd name="T22" fmla="*/ 134 w 207"/>
                <a:gd name="T23" fmla="*/ 34 h 153"/>
                <a:gd name="T24" fmla="*/ 96 w 207"/>
                <a:gd name="T25" fmla="*/ 65 h 153"/>
                <a:gd name="T26" fmla="*/ 76 w 207"/>
                <a:gd name="T27" fmla="*/ 80 h 153"/>
                <a:gd name="T28" fmla="*/ 59 w 207"/>
                <a:gd name="T29" fmla="*/ 98 h 153"/>
                <a:gd name="T30" fmla="*/ 42 w 207"/>
                <a:gd name="T31" fmla="*/ 113 h 153"/>
                <a:gd name="T32" fmla="*/ 27 w 207"/>
                <a:gd name="T33" fmla="*/ 132 h 153"/>
                <a:gd name="T34" fmla="*/ 27 w 207"/>
                <a:gd name="T35" fmla="*/ 136 h 153"/>
                <a:gd name="T36" fmla="*/ 30 w 207"/>
                <a:gd name="T37" fmla="*/ 140 h 153"/>
                <a:gd name="T38" fmla="*/ 40 w 207"/>
                <a:gd name="T39" fmla="*/ 134 h 153"/>
                <a:gd name="T40" fmla="*/ 50 w 207"/>
                <a:gd name="T41" fmla="*/ 126 h 153"/>
                <a:gd name="T42" fmla="*/ 86 w 207"/>
                <a:gd name="T43" fmla="*/ 92 h 153"/>
                <a:gd name="T44" fmla="*/ 124 w 207"/>
                <a:gd name="T45" fmla="*/ 59 h 153"/>
                <a:gd name="T46" fmla="*/ 165 w 207"/>
                <a:gd name="T47" fmla="*/ 29 h 153"/>
                <a:gd name="T48" fmla="*/ 207 w 207"/>
                <a:gd name="T49" fmla="*/ 0 h 153"/>
                <a:gd name="T50" fmla="*/ 170 w 207"/>
                <a:gd name="T51" fmla="*/ 36 h 153"/>
                <a:gd name="T52" fmla="*/ 130 w 207"/>
                <a:gd name="T53" fmla="*/ 75 h 153"/>
                <a:gd name="T54" fmla="*/ 88 w 207"/>
                <a:gd name="T55" fmla="*/ 115 h 153"/>
                <a:gd name="T56" fmla="*/ 50 w 207"/>
                <a:gd name="T57" fmla="*/ 153 h 1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7"/>
                <a:gd name="T88" fmla="*/ 0 h 153"/>
                <a:gd name="T89" fmla="*/ 207 w 207"/>
                <a:gd name="T90" fmla="*/ 153 h 1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7" h="153">
                  <a:moveTo>
                    <a:pt x="50" y="153"/>
                  </a:moveTo>
                  <a:lnTo>
                    <a:pt x="0" y="149"/>
                  </a:lnTo>
                  <a:lnTo>
                    <a:pt x="15" y="128"/>
                  </a:lnTo>
                  <a:lnTo>
                    <a:pt x="32" y="107"/>
                  </a:lnTo>
                  <a:lnTo>
                    <a:pt x="50" y="88"/>
                  </a:lnTo>
                  <a:lnTo>
                    <a:pt x="71" y="69"/>
                  </a:lnTo>
                  <a:lnTo>
                    <a:pt x="92" y="52"/>
                  </a:lnTo>
                  <a:lnTo>
                    <a:pt x="113" y="34"/>
                  </a:lnTo>
                  <a:lnTo>
                    <a:pt x="136" y="19"/>
                  </a:lnTo>
                  <a:lnTo>
                    <a:pt x="159" y="4"/>
                  </a:lnTo>
                  <a:lnTo>
                    <a:pt x="170" y="4"/>
                  </a:lnTo>
                  <a:lnTo>
                    <a:pt x="134" y="34"/>
                  </a:lnTo>
                  <a:lnTo>
                    <a:pt x="96" y="65"/>
                  </a:lnTo>
                  <a:lnTo>
                    <a:pt x="76" y="80"/>
                  </a:lnTo>
                  <a:lnTo>
                    <a:pt x="59" y="98"/>
                  </a:lnTo>
                  <a:lnTo>
                    <a:pt x="42" y="113"/>
                  </a:lnTo>
                  <a:lnTo>
                    <a:pt x="27" y="132"/>
                  </a:lnTo>
                  <a:lnTo>
                    <a:pt x="27" y="136"/>
                  </a:lnTo>
                  <a:lnTo>
                    <a:pt x="30" y="140"/>
                  </a:lnTo>
                  <a:lnTo>
                    <a:pt x="40" y="134"/>
                  </a:lnTo>
                  <a:lnTo>
                    <a:pt x="50" y="126"/>
                  </a:lnTo>
                  <a:lnTo>
                    <a:pt x="86" y="92"/>
                  </a:lnTo>
                  <a:lnTo>
                    <a:pt x="124" y="59"/>
                  </a:lnTo>
                  <a:lnTo>
                    <a:pt x="165" y="29"/>
                  </a:lnTo>
                  <a:lnTo>
                    <a:pt x="207" y="0"/>
                  </a:lnTo>
                  <a:lnTo>
                    <a:pt x="170" y="36"/>
                  </a:lnTo>
                  <a:lnTo>
                    <a:pt x="130" y="75"/>
                  </a:lnTo>
                  <a:lnTo>
                    <a:pt x="88" y="115"/>
                  </a:lnTo>
                  <a:lnTo>
                    <a:pt x="50" y="153"/>
                  </a:lnTo>
                  <a:close/>
                </a:path>
              </a:pathLst>
            </a:custGeom>
            <a:solidFill>
              <a:srgbClr val="FFFFFF"/>
            </a:solidFill>
            <a:ln w="9525">
              <a:noFill/>
              <a:round/>
              <a:headEnd/>
              <a:tailEnd/>
            </a:ln>
          </p:spPr>
          <p:txBody>
            <a:bodyPr/>
            <a:lstStyle/>
            <a:p>
              <a:pPr eaLnBrk="0" hangingPunct="0"/>
              <a:endParaRPr lang="en-US"/>
            </a:p>
          </p:txBody>
        </p:sp>
        <p:sp>
          <p:nvSpPr>
            <p:cNvPr id="128011" name="Freeform 10"/>
            <p:cNvSpPr>
              <a:spLocks/>
            </p:cNvSpPr>
            <p:nvPr/>
          </p:nvSpPr>
          <p:spPr bwMode="auto">
            <a:xfrm>
              <a:off x="2789" y="2698"/>
              <a:ext cx="177" cy="151"/>
            </a:xfrm>
            <a:custGeom>
              <a:avLst/>
              <a:gdLst>
                <a:gd name="T0" fmla="*/ 177 w 177"/>
                <a:gd name="T1" fmla="*/ 0 h 151"/>
                <a:gd name="T2" fmla="*/ 137 w 177"/>
                <a:gd name="T3" fmla="*/ 40 h 151"/>
                <a:gd name="T4" fmla="*/ 94 w 177"/>
                <a:gd name="T5" fmla="*/ 80 h 151"/>
                <a:gd name="T6" fmla="*/ 50 w 177"/>
                <a:gd name="T7" fmla="*/ 117 h 151"/>
                <a:gd name="T8" fmla="*/ 2 w 177"/>
                <a:gd name="T9" fmla="*/ 151 h 151"/>
                <a:gd name="T10" fmla="*/ 0 w 177"/>
                <a:gd name="T11" fmla="*/ 149 h 151"/>
                <a:gd name="T12" fmla="*/ 37 w 177"/>
                <a:gd name="T13" fmla="*/ 109 h 151"/>
                <a:gd name="T14" fmla="*/ 81 w 177"/>
                <a:gd name="T15" fmla="*/ 67 h 151"/>
                <a:gd name="T16" fmla="*/ 104 w 177"/>
                <a:gd name="T17" fmla="*/ 48 h 151"/>
                <a:gd name="T18" fmla="*/ 127 w 177"/>
                <a:gd name="T19" fmla="*/ 28 h 151"/>
                <a:gd name="T20" fmla="*/ 152 w 177"/>
                <a:gd name="T21" fmla="*/ 13 h 151"/>
                <a:gd name="T22" fmla="*/ 177 w 177"/>
                <a:gd name="T23" fmla="*/ 0 h 1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7"/>
                <a:gd name="T37" fmla="*/ 0 h 151"/>
                <a:gd name="T38" fmla="*/ 177 w 177"/>
                <a:gd name="T39" fmla="*/ 151 h 1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7" h="151">
                  <a:moveTo>
                    <a:pt x="177" y="0"/>
                  </a:moveTo>
                  <a:lnTo>
                    <a:pt x="137" y="40"/>
                  </a:lnTo>
                  <a:lnTo>
                    <a:pt x="94" y="80"/>
                  </a:lnTo>
                  <a:lnTo>
                    <a:pt x="50" y="117"/>
                  </a:lnTo>
                  <a:lnTo>
                    <a:pt x="2" y="151"/>
                  </a:lnTo>
                  <a:lnTo>
                    <a:pt x="0" y="149"/>
                  </a:lnTo>
                  <a:lnTo>
                    <a:pt x="37" y="109"/>
                  </a:lnTo>
                  <a:lnTo>
                    <a:pt x="81" y="67"/>
                  </a:lnTo>
                  <a:lnTo>
                    <a:pt x="104" y="48"/>
                  </a:lnTo>
                  <a:lnTo>
                    <a:pt x="127" y="28"/>
                  </a:lnTo>
                  <a:lnTo>
                    <a:pt x="152" y="13"/>
                  </a:lnTo>
                  <a:lnTo>
                    <a:pt x="177" y="0"/>
                  </a:lnTo>
                  <a:close/>
                </a:path>
              </a:pathLst>
            </a:custGeom>
            <a:solidFill>
              <a:srgbClr val="FFFFFF"/>
            </a:solidFill>
            <a:ln w="9525">
              <a:noFill/>
              <a:round/>
              <a:headEnd/>
              <a:tailEnd/>
            </a:ln>
          </p:spPr>
          <p:txBody>
            <a:bodyPr/>
            <a:lstStyle/>
            <a:p>
              <a:pPr eaLnBrk="0" hangingPunct="0"/>
              <a:endParaRPr lang="en-US"/>
            </a:p>
          </p:txBody>
        </p:sp>
        <p:sp>
          <p:nvSpPr>
            <p:cNvPr id="128012" name="Freeform 11"/>
            <p:cNvSpPr>
              <a:spLocks/>
            </p:cNvSpPr>
            <p:nvPr/>
          </p:nvSpPr>
          <p:spPr bwMode="auto">
            <a:xfrm>
              <a:off x="2816" y="2700"/>
              <a:ext cx="194" cy="163"/>
            </a:xfrm>
            <a:custGeom>
              <a:avLst/>
              <a:gdLst>
                <a:gd name="T0" fmla="*/ 194 w 194"/>
                <a:gd name="T1" fmla="*/ 5 h 163"/>
                <a:gd name="T2" fmla="*/ 21 w 194"/>
                <a:gd name="T3" fmla="*/ 163 h 163"/>
                <a:gd name="T4" fmla="*/ 10 w 194"/>
                <a:gd name="T5" fmla="*/ 157 h 163"/>
                <a:gd name="T6" fmla="*/ 0 w 194"/>
                <a:gd name="T7" fmla="*/ 155 h 163"/>
                <a:gd name="T8" fmla="*/ 44 w 194"/>
                <a:gd name="T9" fmla="*/ 117 h 163"/>
                <a:gd name="T10" fmla="*/ 92 w 194"/>
                <a:gd name="T11" fmla="*/ 78 h 163"/>
                <a:gd name="T12" fmla="*/ 136 w 194"/>
                <a:gd name="T13" fmla="*/ 38 h 163"/>
                <a:gd name="T14" fmla="*/ 179 w 194"/>
                <a:gd name="T15" fmla="*/ 0 h 163"/>
                <a:gd name="T16" fmla="*/ 186 w 194"/>
                <a:gd name="T17" fmla="*/ 3 h 163"/>
                <a:gd name="T18" fmla="*/ 194 w 194"/>
                <a:gd name="T19" fmla="*/ 5 h 1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63"/>
                <a:gd name="T32" fmla="*/ 194 w 194"/>
                <a:gd name="T33" fmla="*/ 163 h 1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63">
                  <a:moveTo>
                    <a:pt x="194" y="5"/>
                  </a:moveTo>
                  <a:lnTo>
                    <a:pt x="21" y="163"/>
                  </a:lnTo>
                  <a:lnTo>
                    <a:pt x="10" y="157"/>
                  </a:lnTo>
                  <a:lnTo>
                    <a:pt x="0" y="155"/>
                  </a:lnTo>
                  <a:lnTo>
                    <a:pt x="44" y="117"/>
                  </a:lnTo>
                  <a:lnTo>
                    <a:pt x="92" y="78"/>
                  </a:lnTo>
                  <a:lnTo>
                    <a:pt x="136" y="38"/>
                  </a:lnTo>
                  <a:lnTo>
                    <a:pt x="179" y="0"/>
                  </a:lnTo>
                  <a:lnTo>
                    <a:pt x="186" y="3"/>
                  </a:lnTo>
                  <a:lnTo>
                    <a:pt x="194" y="5"/>
                  </a:lnTo>
                  <a:close/>
                </a:path>
              </a:pathLst>
            </a:custGeom>
            <a:solidFill>
              <a:srgbClr val="FFFFFF"/>
            </a:solidFill>
            <a:ln w="9525">
              <a:noFill/>
              <a:round/>
              <a:headEnd/>
              <a:tailEnd/>
            </a:ln>
          </p:spPr>
          <p:txBody>
            <a:bodyPr/>
            <a:lstStyle/>
            <a:p>
              <a:pPr eaLnBrk="0" hangingPunct="0"/>
              <a:endParaRPr lang="en-US"/>
            </a:p>
          </p:txBody>
        </p:sp>
        <p:sp>
          <p:nvSpPr>
            <p:cNvPr id="128013" name="Freeform 12"/>
            <p:cNvSpPr>
              <a:spLocks/>
            </p:cNvSpPr>
            <p:nvPr/>
          </p:nvSpPr>
          <p:spPr bwMode="auto">
            <a:xfrm>
              <a:off x="2855" y="2713"/>
              <a:ext cx="193" cy="161"/>
            </a:xfrm>
            <a:custGeom>
              <a:avLst/>
              <a:gdLst>
                <a:gd name="T0" fmla="*/ 193 w 193"/>
                <a:gd name="T1" fmla="*/ 4 h 161"/>
                <a:gd name="T2" fmla="*/ 155 w 193"/>
                <a:gd name="T3" fmla="*/ 44 h 161"/>
                <a:gd name="T4" fmla="*/ 115 w 193"/>
                <a:gd name="T5" fmla="*/ 82 h 161"/>
                <a:gd name="T6" fmla="*/ 71 w 193"/>
                <a:gd name="T7" fmla="*/ 121 h 161"/>
                <a:gd name="T8" fmla="*/ 30 w 193"/>
                <a:gd name="T9" fmla="*/ 161 h 161"/>
                <a:gd name="T10" fmla="*/ 15 w 193"/>
                <a:gd name="T11" fmla="*/ 155 h 161"/>
                <a:gd name="T12" fmla="*/ 0 w 193"/>
                <a:gd name="T13" fmla="*/ 152 h 161"/>
                <a:gd name="T14" fmla="*/ 42 w 193"/>
                <a:gd name="T15" fmla="*/ 113 h 161"/>
                <a:gd name="T16" fmla="*/ 86 w 193"/>
                <a:gd name="T17" fmla="*/ 73 h 161"/>
                <a:gd name="T18" fmla="*/ 109 w 193"/>
                <a:gd name="T19" fmla="*/ 54 h 161"/>
                <a:gd name="T20" fmla="*/ 132 w 193"/>
                <a:gd name="T21" fmla="*/ 34 h 161"/>
                <a:gd name="T22" fmla="*/ 155 w 193"/>
                <a:gd name="T23" fmla="*/ 15 h 161"/>
                <a:gd name="T24" fmla="*/ 178 w 193"/>
                <a:gd name="T25" fmla="*/ 0 h 161"/>
                <a:gd name="T26" fmla="*/ 193 w 193"/>
                <a:gd name="T27" fmla="*/ 4 h 1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3"/>
                <a:gd name="T43" fmla="*/ 0 h 161"/>
                <a:gd name="T44" fmla="*/ 193 w 193"/>
                <a:gd name="T45" fmla="*/ 161 h 1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3" h="161">
                  <a:moveTo>
                    <a:pt x="193" y="4"/>
                  </a:moveTo>
                  <a:lnTo>
                    <a:pt x="155" y="44"/>
                  </a:lnTo>
                  <a:lnTo>
                    <a:pt x="115" y="82"/>
                  </a:lnTo>
                  <a:lnTo>
                    <a:pt x="71" y="121"/>
                  </a:lnTo>
                  <a:lnTo>
                    <a:pt x="30" y="161"/>
                  </a:lnTo>
                  <a:lnTo>
                    <a:pt x="15" y="155"/>
                  </a:lnTo>
                  <a:lnTo>
                    <a:pt x="0" y="152"/>
                  </a:lnTo>
                  <a:lnTo>
                    <a:pt x="42" y="113"/>
                  </a:lnTo>
                  <a:lnTo>
                    <a:pt x="86" y="73"/>
                  </a:lnTo>
                  <a:lnTo>
                    <a:pt x="109" y="54"/>
                  </a:lnTo>
                  <a:lnTo>
                    <a:pt x="132" y="34"/>
                  </a:lnTo>
                  <a:lnTo>
                    <a:pt x="155" y="15"/>
                  </a:lnTo>
                  <a:lnTo>
                    <a:pt x="178" y="0"/>
                  </a:lnTo>
                  <a:lnTo>
                    <a:pt x="193" y="4"/>
                  </a:lnTo>
                  <a:close/>
                </a:path>
              </a:pathLst>
            </a:custGeom>
            <a:solidFill>
              <a:srgbClr val="FFFFFF"/>
            </a:solidFill>
            <a:ln w="9525">
              <a:noFill/>
              <a:round/>
              <a:headEnd/>
              <a:tailEnd/>
            </a:ln>
          </p:spPr>
          <p:txBody>
            <a:bodyPr/>
            <a:lstStyle/>
            <a:p>
              <a:pPr eaLnBrk="0" hangingPunct="0"/>
              <a:endParaRPr lang="en-US"/>
            </a:p>
          </p:txBody>
        </p:sp>
        <p:sp>
          <p:nvSpPr>
            <p:cNvPr id="128014" name="Freeform 13"/>
            <p:cNvSpPr>
              <a:spLocks/>
            </p:cNvSpPr>
            <p:nvPr/>
          </p:nvSpPr>
          <p:spPr bwMode="auto">
            <a:xfrm>
              <a:off x="2904" y="2726"/>
              <a:ext cx="169" cy="163"/>
            </a:xfrm>
            <a:custGeom>
              <a:avLst/>
              <a:gdLst>
                <a:gd name="T0" fmla="*/ 169 w 169"/>
                <a:gd name="T1" fmla="*/ 6 h 163"/>
                <a:gd name="T2" fmla="*/ 156 w 169"/>
                <a:gd name="T3" fmla="*/ 25 h 163"/>
                <a:gd name="T4" fmla="*/ 139 w 169"/>
                <a:gd name="T5" fmla="*/ 45 h 163"/>
                <a:gd name="T6" fmla="*/ 121 w 169"/>
                <a:gd name="T7" fmla="*/ 64 h 163"/>
                <a:gd name="T8" fmla="*/ 102 w 169"/>
                <a:gd name="T9" fmla="*/ 83 h 163"/>
                <a:gd name="T10" fmla="*/ 64 w 169"/>
                <a:gd name="T11" fmla="*/ 121 h 163"/>
                <a:gd name="T12" fmla="*/ 31 w 169"/>
                <a:gd name="T13" fmla="*/ 162 h 163"/>
                <a:gd name="T14" fmla="*/ 25 w 169"/>
                <a:gd name="T15" fmla="*/ 163 h 163"/>
                <a:gd name="T16" fmla="*/ 18 w 169"/>
                <a:gd name="T17" fmla="*/ 162 h 163"/>
                <a:gd name="T18" fmla="*/ 10 w 169"/>
                <a:gd name="T19" fmla="*/ 158 h 163"/>
                <a:gd name="T20" fmla="*/ 0 w 169"/>
                <a:gd name="T21" fmla="*/ 156 h 163"/>
                <a:gd name="T22" fmla="*/ 0 w 169"/>
                <a:gd name="T23" fmla="*/ 150 h 163"/>
                <a:gd name="T24" fmla="*/ 4 w 169"/>
                <a:gd name="T25" fmla="*/ 144 h 163"/>
                <a:gd name="T26" fmla="*/ 8 w 169"/>
                <a:gd name="T27" fmla="*/ 140 h 163"/>
                <a:gd name="T28" fmla="*/ 14 w 169"/>
                <a:gd name="T29" fmla="*/ 137 h 163"/>
                <a:gd name="T30" fmla="*/ 25 w 169"/>
                <a:gd name="T31" fmla="*/ 127 h 163"/>
                <a:gd name="T32" fmla="*/ 35 w 169"/>
                <a:gd name="T33" fmla="*/ 117 h 163"/>
                <a:gd name="T34" fmla="*/ 64 w 169"/>
                <a:gd name="T35" fmla="*/ 91 h 163"/>
                <a:gd name="T36" fmla="*/ 98 w 169"/>
                <a:gd name="T37" fmla="*/ 64 h 163"/>
                <a:gd name="T38" fmla="*/ 116 w 169"/>
                <a:gd name="T39" fmla="*/ 48 h 163"/>
                <a:gd name="T40" fmla="*/ 131 w 169"/>
                <a:gd name="T41" fmla="*/ 33 h 163"/>
                <a:gd name="T42" fmla="*/ 146 w 169"/>
                <a:gd name="T43" fmla="*/ 18 h 163"/>
                <a:gd name="T44" fmla="*/ 160 w 169"/>
                <a:gd name="T45" fmla="*/ 0 h 163"/>
                <a:gd name="T46" fmla="*/ 166 w 169"/>
                <a:gd name="T47" fmla="*/ 2 h 163"/>
                <a:gd name="T48" fmla="*/ 169 w 169"/>
                <a:gd name="T49" fmla="*/ 6 h 1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9"/>
                <a:gd name="T76" fmla="*/ 0 h 163"/>
                <a:gd name="T77" fmla="*/ 169 w 169"/>
                <a:gd name="T78" fmla="*/ 163 h 1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9" h="163">
                  <a:moveTo>
                    <a:pt x="169" y="6"/>
                  </a:moveTo>
                  <a:lnTo>
                    <a:pt x="156" y="25"/>
                  </a:lnTo>
                  <a:lnTo>
                    <a:pt x="139" y="45"/>
                  </a:lnTo>
                  <a:lnTo>
                    <a:pt x="121" y="64"/>
                  </a:lnTo>
                  <a:lnTo>
                    <a:pt x="102" y="83"/>
                  </a:lnTo>
                  <a:lnTo>
                    <a:pt x="64" y="121"/>
                  </a:lnTo>
                  <a:lnTo>
                    <a:pt x="31" y="162"/>
                  </a:lnTo>
                  <a:lnTo>
                    <a:pt x="25" y="163"/>
                  </a:lnTo>
                  <a:lnTo>
                    <a:pt x="18" y="162"/>
                  </a:lnTo>
                  <a:lnTo>
                    <a:pt x="10" y="158"/>
                  </a:lnTo>
                  <a:lnTo>
                    <a:pt x="0" y="156"/>
                  </a:lnTo>
                  <a:lnTo>
                    <a:pt x="0" y="150"/>
                  </a:lnTo>
                  <a:lnTo>
                    <a:pt x="4" y="144"/>
                  </a:lnTo>
                  <a:lnTo>
                    <a:pt x="8" y="140"/>
                  </a:lnTo>
                  <a:lnTo>
                    <a:pt x="14" y="137"/>
                  </a:lnTo>
                  <a:lnTo>
                    <a:pt x="25" y="127"/>
                  </a:lnTo>
                  <a:lnTo>
                    <a:pt x="35" y="117"/>
                  </a:lnTo>
                  <a:lnTo>
                    <a:pt x="64" y="91"/>
                  </a:lnTo>
                  <a:lnTo>
                    <a:pt x="98" y="64"/>
                  </a:lnTo>
                  <a:lnTo>
                    <a:pt x="116" y="48"/>
                  </a:lnTo>
                  <a:lnTo>
                    <a:pt x="131" y="33"/>
                  </a:lnTo>
                  <a:lnTo>
                    <a:pt x="146" y="18"/>
                  </a:lnTo>
                  <a:lnTo>
                    <a:pt x="160" y="0"/>
                  </a:lnTo>
                  <a:lnTo>
                    <a:pt x="166" y="2"/>
                  </a:lnTo>
                  <a:lnTo>
                    <a:pt x="169" y="6"/>
                  </a:lnTo>
                  <a:close/>
                </a:path>
              </a:pathLst>
            </a:custGeom>
            <a:solidFill>
              <a:srgbClr val="FFFFFF"/>
            </a:solidFill>
            <a:ln w="9525">
              <a:noFill/>
              <a:round/>
              <a:headEnd/>
              <a:tailEnd/>
            </a:ln>
          </p:spPr>
          <p:txBody>
            <a:bodyPr/>
            <a:lstStyle/>
            <a:p>
              <a:pPr eaLnBrk="0" hangingPunct="0"/>
              <a:endParaRPr lang="en-US"/>
            </a:p>
          </p:txBody>
        </p:sp>
        <p:sp>
          <p:nvSpPr>
            <p:cNvPr id="128015" name="Freeform 14"/>
            <p:cNvSpPr>
              <a:spLocks/>
            </p:cNvSpPr>
            <p:nvPr/>
          </p:nvSpPr>
          <p:spPr bwMode="auto">
            <a:xfrm>
              <a:off x="2636" y="2736"/>
              <a:ext cx="144" cy="113"/>
            </a:xfrm>
            <a:custGeom>
              <a:avLst/>
              <a:gdLst>
                <a:gd name="T0" fmla="*/ 25 w 144"/>
                <a:gd name="T1" fmla="*/ 98 h 113"/>
                <a:gd name="T2" fmla="*/ 29 w 144"/>
                <a:gd name="T3" fmla="*/ 104 h 113"/>
                <a:gd name="T4" fmla="*/ 144 w 144"/>
                <a:gd name="T5" fmla="*/ 4 h 113"/>
                <a:gd name="T6" fmla="*/ 121 w 144"/>
                <a:gd name="T7" fmla="*/ 25 h 113"/>
                <a:gd name="T8" fmla="*/ 96 w 144"/>
                <a:gd name="T9" fmla="*/ 52 h 113"/>
                <a:gd name="T10" fmla="*/ 84 w 144"/>
                <a:gd name="T11" fmla="*/ 65 h 113"/>
                <a:gd name="T12" fmla="*/ 73 w 144"/>
                <a:gd name="T13" fmla="*/ 79 h 113"/>
                <a:gd name="T14" fmla="*/ 65 w 144"/>
                <a:gd name="T15" fmla="*/ 94 h 113"/>
                <a:gd name="T16" fmla="*/ 59 w 144"/>
                <a:gd name="T17" fmla="*/ 111 h 113"/>
                <a:gd name="T18" fmla="*/ 0 w 144"/>
                <a:gd name="T19" fmla="*/ 113 h 113"/>
                <a:gd name="T20" fmla="*/ 8 w 144"/>
                <a:gd name="T21" fmla="*/ 96 h 113"/>
                <a:gd name="T22" fmla="*/ 19 w 144"/>
                <a:gd name="T23" fmla="*/ 79 h 113"/>
                <a:gd name="T24" fmla="*/ 32 w 144"/>
                <a:gd name="T25" fmla="*/ 63 h 113"/>
                <a:gd name="T26" fmla="*/ 48 w 144"/>
                <a:gd name="T27" fmla="*/ 48 h 113"/>
                <a:gd name="T28" fmla="*/ 63 w 144"/>
                <a:gd name="T29" fmla="*/ 33 h 113"/>
                <a:gd name="T30" fmla="*/ 82 w 144"/>
                <a:gd name="T31" fmla="*/ 21 h 113"/>
                <a:gd name="T32" fmla="*/ 100 w 144"/>
                <a:gd name="T33" fmla="*/ 10 h 113"/>
                <a:gd name="T34" fmla="*/ 117 w 144"/>
                <a:gd name="T35" fmla="*/ 0 h 113"/>
                <a:gd name="T36" fmla="*/ 92 w 144"/>
                <a:gd name="T37" fmla="*/ 23 h 113"/>
                <a:gd name="T38" fmla="*/ 65 w 144"/>
                <a:gd name="T39" fmla="*/ 48 h 113"/>
                <a:gd name="T40" fmla="*/ 54 w 144"/>
                <a:gd name="T41" fmla="*/ 59 h 113"/>
                <a:gd name="T42" fmla="*/ 42 w 144"/>
                <a:gd name="T43" fmla="*/ 73 h 113"/>
                <a:gd name="T44" fmla="*/ 32 w 144"/>
                <a:gd name="T45" fmla="*/ 84 h 113"/>
                <a:gd name="T46" fmla="*/ 25 w 144"/>
                <a:gd name="T47" fmla="*/ 98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4"/>
                <a:gd name="T73" fmla="*/ 0 h 113"/>
                <a:gd name="T74" fmla="*/ 144 w 144"/>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4" h="113">
                  <a:moveTo>
                    <a:pt x="25" y="98"/>
                  </a:moveTo>
                  <a:lnTo>
                    <a:pt x="29" y="104"/>
                  </a:lnTo>
                  <a:lnTo>
                    <a:pt x="144" y="4"/>
                  </a:lnTo>
                  <a:lnTo>
                    <a:pt x="121" y="25"/>
                  </a:lnTo>
                  <a:lnTo>
                    <a:pt x="96" y="52"/>
                  </a:lnTo>
                  <a:lnTo>
                    <a:pt x="84" y="65"/>
                  </a:lnTo>
                  <a:lnTo>
                    <a:pt x="73" y="79"/>
                  </a:lnTo>
                  <a:lnTo>
                    <a:pt x="65" y="94"/>
                  </a:lnTo>
                  <a:lnTo>
                    <a:pt x="59" y="111"/>
                  </a:lnTo>
                  <a:lnTo>
                    <a:pt x="0" y="113"/>
                  </a:lnTo>
                  <a:lnTo>
                    <a:pt x="8" y="96"/>
                  </a:lnTo>
                  <a:lnTo>
                    <a:pt x="19" y="79"/>
                  </a:lnTo>
                  <a:lnTo>
                    <a:pt x="32" y="63"/>
                  </a:lnTo>
                  <a:lnTo>
                    <a:pt x="48" y="48"/>
                  </a:lnTo>
                  <a:lnTo>
                    <a:pt x="63" y="33"/>
                  </a:lnTo>
                  <a:lnTo>
                    <a:pt x="82" y="21"/>
                  </a:lnTo>
                  <a:lnTo>
                    <a:pt x="100" y="10"/>
                  </a:lnTo>
                  <a:lnTo>
                    <a:pt x="117" y="0"/>
                  </a:lnTo>
                  <a:lnTo>
                    <a:pt x="92" y="23"/>
                  </a:lnTo>
                  <a:lnTo>
                    <a:pt x="65" y="48"/>
                  </a:lnTo>
                  <a:lnTo>
                    <a:pt x="54" y="59"/>
                  </a:lnTo>
                  <a:lnTo>
                    <a:pt x="42" y="73"/>
                  </a:lnTo>
                  <a:lnTo>
                    <a:pt x="32" y="84"/>
                  </a:lnTo>
                  <a:lnTo>
                    <a:pt x="25" y="98"/>
                  </a:lnTo>
                  <a:close/>
                </a:path>
              </a:pathLst>
            </a:custGeom>
            <a:solidFill>
              <a:srgbClr val="FFFFFF"/>
            </a:solidFill>
            <a:ln w="9525">
              <a:noFill/>
              <a:round/>
              <a:headEnd/>
              <a:tailEnd/>
            </a:ln>
          </p:spPr>
          <p:txBody>
            <a:bodyPr/>
            <a:lstStyle/>
            <a:p>
              <a:pPr eaLnBrk="0" hangingPunct="0"/>
              <a:endParaRPr lang="en-US"/>
            </a:p>
          </p:txBody>
        </p:sp>
        <p:sp>
          <p:nvSpPr>
            <p:cNvPr id="128016" name="Freeform 15"/>
            <p:cNvSpPr>
              <a:spLocks/>
            </p:cNvSpPr>
            <p:nvPr/>
          </p:nvSpPr>
          <p:spPr bwMode="auto">
            <a:xfrm>
              <a:off x="2951" y="2744"/>
              <a:ext cx="143" cy="159"/>
            </a:xfrm>
            <a:custGeom>
              <a:avLst/>
              <a:gdLst>
                <a:gd name="T0" fmla="*/ 143 w 143"/>
                <a:gd name="T1" fmla="*/ 3 h 159"/>
                <a:gd name="T2" fmla="*/ 128 w 143"/>
                <a:gd name="T3" fmla="*/ 25 h 159"/>
                <a:gd name="T4" fmla="*/ 111 w 143"/>
                <a:gd name="T5" fmla="*/ 44 h 159"/>
                <a:gd name="T6" fmla="*/ 94 w 143"/>
                <a:gd name="T7" fmla="*/ 63 h 159"/>
                <a:gd name="T8" fmla="*/ 74 w 143"/>
                <a:gd name="T9" fmla="*/ 80 h 159"/>
                <a:gd name="T10" fmla="*/ 57 w 143"/>
                <a:gd name="T11" fmla="*/ 97 h 159"/>
                <a:gd name="T12" fmla="*/ 40 w 143"/>
                <a:gd name="T13" fmla="*/ 117 h 159"/>
                <a:gd name="T14" fmla="*/ 24 w 143"/>
                <a:gd name="T15" fmla="*/ 138 h 159"/>
                <a:gd name="T16" fmla="*/ 11 w 143"/>
                <a:gd name="T17" fmla="*/ 159 h 159"/>
                <a:gd name="T18" fmla="*/ 0 w 143"/>
                <a:gd name="T19" fmla="*/ 153 h 159"/>
                <a:gd name="T20" fmla="*/ 13 w 143"/>
                <a:gd name="T21" fmla="*/ 134 h 159"/>
                <a:gd name="T22" fmla="*/ 30 w 143"/>
                <a:gd name="T23" fmla="*/ 115 h 159"/>
                <a:gd name="T24" fmla="*/ 49 w 143"/>
                <a:gd name="T25" fmla="*/ 96 h 159"/>
                <a:gd name="T26" fmla="*/ 69 w 143"/>
                <a:gd name="T27" fmla="*/ 76 h 159"/>
                <a:gd name="T28" fmla="*/ 107 w 143"/>
                <a:gd name="T29" fmla="*/ 38 h 159"/>
                <a:gd name="T30" fmla="*/ 140 w 143"/>
                <a:gd name="T31" fmla="*/ 0 h 159"/>
                <a:gd name="T32" fmla="*/ 143 w 143"/>
                <a:gd name="T33" fmla="*/ 3 h 1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3"/>
                <a:gd name="T52" fmla="*/ 0 h 159"/>
                <a:gd name="T53" fmla="*/ 143 w 143"/>
                <a:gd name="T54" fmla="*/ 159 h 1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3" h="159">
                  <a:moveTo>
                    <a:pt x="143" y="3"/>
                  </a:moveTo>
                  <a:lnTo>
                    <a:pt x="128" y="25"/>
                  </a:lnTo>
                  <a:lnTo>
                    <a:pt x="111" y="44"/>
                  </a:lnTo>
                  <a:lnTo>
                    <a:pt x="94" y="63"/>
                  </a:lnTo>
                  <a:lnTo>
                    <a:pt x="74" y="80"/>
                  </a:lnTo>
                  <a:lnTo>
                    <a:pt x="57" y="97"/>
                  </a:lnTo>
                  <a:lnTo>
                    <a:pt x="40" y="117"/>
                  </a:lnTo>
                  <a:lnTo>
                    <a:pt x="24" y="138"/>
                  </a:lnTo>
                  <a:lnTo>
                    <a:pt x="11" y="159"/>
                  </a:lnTo>
                  <a:lnTo>
                    <a:pt x="0" y="153"/>
                  </a:lnTo>
                  <a:lnTo>
                    <a:pt x="13" y="134"/>
                  </a:lnTo>
                  <a:lnTo>
                    <a:pt x="30" y="115"/>
                  </a:lnTo>
                  <a:lnTo>
                    <a:pt x="49" y="96"/>
                  </a:lnTo>
                  <a:lnTo>
                    <a:pt x="69" y="76"/>
                  </a:lnTo>
                  <a:lnTo>
                    <a:pt x="107" y="38"/>
                  </a:lnTo>
                  <a:lnTo>
                    <a:pt x="140" y="0"/>
                  </a:lnTo>
                  <a:lnTo>
                    <a:pt x="143" y="3"/>
                  </a:lnTo>
                  <a:close/>
                </a:path>
              </a:pathLst>
            </a:custGeom>
            <a:solidFill>
              <a:srgbClr val="FFFFFF"/>
            </a:solidFill>
            <a:ln w="9525">
              <a:noFill/>
              <a:round/>
              <a:headEnd/>
              <a:tailEnd/>
            </a:ln>
          </p:spPr>
          <p:txBody>
            <a:bodyPr/>
            <a:lstStyle/>
            <a:p>
              <a:pPr eaLnBrk="0" hangingPunct="0"/>
              <a:endParaRPr lang="en-US"/>
            </a:p>
          </p:txBody>
        </p:sp>
        <p:sp>
          <p:nvSpPr>
            <p:cNvPr id="128017" name="Freeform 16"/>
            <p:cNvSpPr>
              <a:spLocks/>
            </p:cNvSpPr>
            <p:nvPr/>
          </p:nvSpPr>
          <p:spPr bwMode="auto">
            <a:xfrm>
              <a:off x="2985" y="2772"/>
              <a:ext cx="115" cy="119"/>
            </a:xfrm>
            <a:custGeom>
              <a:avLst/>
              <a:gdLst>
                <a:gd name="T0" fmla="*/ 0 w 115"/>
                <a:gd name="T1" fmla="*/ 119 h 119"/>
                <a:gd name="T2" fmla="*/ 115 w 115"/>
                <a:gd name="T3" fmla="*/ 0 h 119"/>
                <a:gd name="T4" fmla="*/ 108 w 115"/>
                <a:gd name="T5" fmla="*/ 20 h 119"/>
                <a:gd name="T6" fmla="*/ 96 w 115"/>
                <a:gd name="T7" fmla="*/ 37 h 119"/>
                <a:gd name="T8" fmla="*/ 83 w 115"/>
                <a:gd name="T9" fmla="*/ 54 h 119"/>
                <a:gd name="T10" fmla="*/ 69 w 115"/>
                <a:gd name="T11" fmla="*/ 69 h 119"/>
                <a:gd name="T12" fmla="*/ 52 w 115"/>
                <a:gd name="T13" fmla="*/ 83 h 119"/>
                <a:gd name="T14" fmla="*/ 37 w 115"/>
                <a:gd name="T15" fmla="*/ 96 h 119"/>
                <a:gd name="T16" fmla="*/ 19 w 115"/>
                <a:gd name="T17" fmla="*/ 110 h 119"/>
                <a:gd name="T18" fmla="*/ 0 w 115"/>
                <a:gd name="T19" fmla="*/ 119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19"/>
                <a:gd name="T32" fmla="*/ 115 w 115"/>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19">
                  <a:moveTo>
                    <a:pt x="0" y="119"/>
                  </a:moveTo>
                  <a:lnTo>
                    <a:pt x="115" y="0"/>
                  </a:lnTo>
                  <a:lnTo>
                    <a:pt x="108" y="20"/>
                  </a:lnTo>
                  <a:lnTo>
                    <a:pt x="96" y="37"/>
                  </a:lnTo>
                  <a:lnTo>
                    <a:pt x="83" y="54"/>
                  </a:lnTo>
                  <a:lnTo>
                    <a:pt x="69" y="69"/>
                  </a:lnTo>
                  <a:lnTo>
                    <a:pt x="52" y="83"/>
                  </a:lnTo>
                  <a:lnTo>
                    <a:pt x="37" y="96"/>
                  </a:lnTo>
                  <a:lnTo>
                    <a:pt x="19" y="110"/>
                  </a:lnTo>
                  <a:lnTo>
                    <a:pt x="0" y="119"/>
                  </a:lnTo>
                  <a:close/>
                </a:path>
              </a:pathLst>
            </a:custGeom>
            <a:solidFill>
              <a:srgbClr val="FFFFFF"/>
            </a:solidFill>
            <a:ln w="9525">
              <a:noFill/>
              <a:round/>
              <a:headEnd/>
              <a:tailEnd/>
            </a:ln>
          </p:spPr>
          <p:txBody>
            <a:bodyPr/>
            <a:lstStyle/>
            <a:p>
              <a:pPr eaLnBrk="0" hangingPunct="0"/>
              <a:endParaRPr lang="en-US"/>
            </a:p>
          </p:txBody>
        </p:sp>
        <p:sp>
          <p:nvSpPr>
            <p:cNvPr id="128018" name="Freeform 17"/>
            <p:cNvSpPr>
              <a:spLocks/>
            </p:cNvSpPr>
            <p:nvPr/>
          </p:nvSpPr>
          <p:spPr bwMode="auto">
            <a:xfrm>
              <a:off x="2548" y="2843"/>
              <a:ext cx="94" cy="338"/>
            </a:xfrm>
            <a:custGeom>
              <a:avLst/>
              <a:gdLst>
                <a:gd name="T0" fmla="*/ 36 w 94"/>
                <a:gd name="T1" fmla="*/ 94 h 338"/>
                <a:gd name="T2" fmla="*/ 34 w 94"/>
                <a:gd name="T3" fmla="*/ 110 h 338"/>
                <a:gd name="T4" fmla="*/ 34 w 94"/>
                <a:gd name="T5" fmla="*/ 125 h 338"/>
                <a:gd name="T6" fmla="*/ 34 w 94"/>
                <a:gd name="T7" fmla="*/ 142 h 338"/>
                <a:gd name="T8" fmla="*/ 36 w 94"/>
                <a:gd name="T9" fmla="*/ 158 h 338"/>
                <a:gd name="T10" fmla="*/ 42 w 94"/>
                <a:gd name="T11" fmla="*/ 188 h 338"/>
                <a:gd name="T12" fmla="*/ 49 w 94"/>
                <a:gd name="T13" fmla="*/ 219 h 338"/>
                <a:gd name="T14" fmla="*/ 71 w 94"/>
                <a:gd name="T15" fmla="*/ 280 h 338"/>
                <a:gd name="T16" fmla="*/ 94 w 94"/>
                <a:gd name="T17" fmla="*/ 338 h 338"/>
                <a:gd name="T18" fmla="*/ 76 w 94"/>
                <a:gd name="T19" fmla="*/ 334 h 338"/>
                <a:gd name="T20" fmla="*/ 57 w 94"/>
                <a:gd name="T21" fmla="*/ 330 h 338"/>
                <a:gd name="T22" fmla="*/ 48 w 94"/>
                <a:gd name="T23" fmla="*/ 330 h 338"/>
                <a:gd name="T24" fmla="*/ 40 w 94"/>
                <a:gd name="T25" fmla="*/ 328 h 338"/>
                <a:gd name="T26" fmla="*/ 30 w 94"/>
                <a:gd name="T27" fmla="*/ 325 h 338"/>
                <a:gd name="T28" fmla="*/ 23 w 94"/>
                <a:gd name="T29" fmla="*/ 321 h 338"/>
                <a:gd name="T30" fmla="*/ 17 w 94"/>
                <a:gd name="T31" fmla="*/ 279 h 338"/>
                <a:gd name="T32" fmla="*/ 9 w 94"/>
                <a:gd name="T33" fmla="*/ 236 h 338"/>
                <a:gd name="T34" fmla="*/ 3 w 94"/>
                <a:gd name="T35" fmla="*/ 192 h 338"/>
                <a:gd name="T36" fmla="*/ 0 w 94"/>
                <a:gd name="T37" fmla="*/ 150 h 338"/>
                <a:gd name="T38" fmla="*/ 0 w 94"/>
                <a:gd name="T39" fmla="*/ 129 h 338"/>
                <a:gd name="T40" fmla="*/ 2 w 94"/>
                <a:gd name="T41" fmla="*/ 108 h 338"/>
                <a:gd name="T42" fmla="*/ 5 w 94"/>
                <a:gd name="T43" fmla="*/ 87 h 338"/>
                <a:gd name="T44" fmla="*/ 11 w 94"/>
                <a:gd name="T45" fmla="*/ 68 h 338"/>
                <a:gd name="T46" fmla="*/ 21 w 94"/>
                <a:gd name="T47" fmla="*/ 48 h 338"/>
                <a:gd name="T48" fmla="*/ 30 w 94"/>
                <a:gd name="T49" fmla="*/ 31 h 338"/>
                <a:gd name="T50" fmla="*/ 46 w 94"/>
                <a:gd name="T51" fmla="*/ 16 h 338"/>
                <a:gd name="T52" fmla="*/ 61 w 94"/>
                <a:gd name="T53" fmla="*/ 0 h 338"/>
                <a:gd name="T54" fmla="*/ 57 w 94"/>
                <a:gd name="T55" fmla="*/ 12 h 338"/>
                <a:gd name="T56" fmla="*/ 53 w 94"/>
                <a:gd name="T57" fmla="*/ 25 h 338"/>
                <a:gd name="T58" fmla="*/ 51 w 94"/>
                <a:gd name="T59" fmla="*/ 37 h 338"/>
                <a:gd name="T60" fmla="*/ 51 w 94"/>
                <a:gd name="T61" fmla="*/ 48 h 338"/>
                <a:gd name="T62" fmla="*/ 49 w 94"/>
                <a:gd name="T63" fmla="*/ 60 h 338"/>
                <a:gd name="T64" fmla="*/ 48 w 94"/>
                <a:gd name="T65" fmla="*/ 69 h 338"/>
                <a:gd name="T66" fmla="*/ 44 w 94"/>
                <a:gd name="T67" fmla="*/ 81 h 338"/>
                <a:gd name="T68" fmla="*/ 36 w 94"/>
                <a:gd name="T69" fmla="*/ 94 h 3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338"/>
                <a:gd name="T107" fmla="*/ 94 w 94"/>
                <a:gd name="T108" fmla="*/ 338 h 3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338">
                  <a:moveTo>
                    <a:pt x="36" y="94"/>
                  </a:moveTo>
                  <a:lnTo>
                    <a:pt x="34" y="110"/>
                  </a:lnTo>
                  <a:lnTo>
                    <a:pt x="34" y="125"/>
                  </a:lnTo>
                  <a:lnTo>
                    <a:pt x="34" y="142"/>
                  </a:lnTo>
                  <a:lnTo>
                    <a:pt x="36" y="158"/>
                  </a:lnTo>
                  <a:lnTo>
                    <a:pt x="42" y="188"/>
                  </a:lnTo>
                  <a:lnTo>
                    <a:pt x="49" y="219"/>
                  </a:lnTo>
                  <a:lnTo>
                    <a:pt x="71" y="280"/>
                  </a:lnTo>
                  <a:lnTo>
                    <a:pt x="94" y="338"/>
                  </a:lnTo>
                  <a:lnTo>
                    <a:pt x="76" y="334"/>
                  </a:lnTo>
                  <a:lnTo>
                    <a:pt x="57" y="330"/>
                  </a:lnTo>
                  <a:lnTo>
                    <a:pt x="48" y="330"/>
                  </a:lnTo>
                  <a:lnTo>
                    <a:pt x="40" y="328"/>
                  </a:lnTo>
                  <a:lnTo>
                    <a:pt x="30" y="325"/>
                  </a:lnTo>
                  <a:lnTo>
                    <a:pt x="23" y="321"/>
                  </a:lnTo>
                  <a:lnTo>
                    <a:pt x="17" y="279"/>
                  </a:lnTo>
                  <a:lnTo>
                    <a:pt x="9" y="236"/>
                  </a:lnTo>
                  <a:lnTo>
                    <a:pt x="3" y="192"/>
                  </a:lnTo>
                  <a:lnTo>
                    <a:pt x="0" y="150"/>
                  </a:lnTo>
                  <a:lnTo>
                    <a:pt x="0" y="129"/>
                  </a:lnTo>
                  <a:lnTo>
                    <a:pt x="2" y="108"/>
                  </a:lnTo>
                  <a:lnTo>
                    <a:pt x="5" y="87"/>
                  </a:lnTo>
                  <a:lnTo>
                    <a:pt x="11" y="68"/>
                  </a:lnTo>
                  <a:lnTo>
                    <a:pt x="21" y="48"/>
                  </a:lnTo>
                  <a:lnTo>
                    <a:pt x="30" y="31"/>
                  </a:lnTo>
                  <a:lnTo>
                    <a:pt x="46" y="16"/>
                  </a:lnTo>
                  <a:lnTo>
                    <a:pt x="61" y="0"/>
                  </a:lnTo>
                  <a:lnTo>
                    <a:pt x="57" y="12"/>
                  </a:lnTo>
                  <a:lnTo>
                    <a:pt x="53" y="25"/>
                  </a:lnTo>
                  <a:lnTo>
                    <a:pt x="51" y="37"/>
                  </a:lnTo>
                  <a:lnTo>
                    <a:pt x="51" y="48"/>
                  </a:lnTo>
                  <a:lnTo>
                    <a:pt x="49" y="60"/>
                  </a:lnTo>
                  <a:lnTo>
                    <a:pt x="48" y="69"/>
                  </a:lnTo>
                  <a:lnTo>
                    <a:pt x="44" y="81"/>
                  </a:lnTo>
                  <a:lnTo>
                    <a:pt x="36" y="94"/>
                  </a:lnTo>
                  <a:close/>
                </a:path>
              </a:pathLst>
            </a:custGeom>
            <a:solidFill>
              <a:srgbClr val="FFFFFF"/>
            </a:solidFill>
            <a:ln w="9525">
              <a:noFill/>
              <a:round/>
              <a:headEnd/>
              <a:tailEnd/>
            </a:ln>
          </p:spPr>
          <p:txBody>
            <a:bodyPr/>
            <a:lstStyle/>
            <a:p>
              <a:pPr eaLnBrk="0" hangingPunct="0"/>
              <a:endParaRPr lang="en-US"/>
            </a:p>
          </p:txBody>
        </p:sp>
        <p:sp>
          <p:nvSpPr>
            <p:cNvPr id="128019" name="Freeform 18"/>
            <p:cNvSpPr>
              <a:spLocks/>
            </p:cNvSpPr>
            <p:nvPr/>
          </p:nvSpPr>
          <p:spPr bwMode="auto">
            <a:xfrm>
              <a:off x="807" y="2874"/>
              <a:ext cx="1633" cy="317"/>
            </a:xfrm>
            <a:custGeom>
              <a:avLst/>
              <a:gdLst>
                <a:gd name="T0" fmla="*/ 1599 w 1633"/>
                <a:gd name="T1" fmla="*/ 69 h 317"/>
                <a:gd name="T2" fmla="*/ 1524 w 1633"/>
                <a:gd name="T3" fmla="*/ 109 h 317"/>
                <a:gd name="T4" fmla="*/ 1445 w 1633"/>
                <a:gd name="T5" fmla="*/ 144 h 317"/>
                <a:gd name="T6" fmla="*/ 1365 w 1633"/>
                <a:gd name="T7" fmla="*/ 171 h 317"/>
                <a:gd name="T8" fmla="*/ 1240 w 1633"/>
                <a:gd name="T9" fmla="*/ 205 h 317"/>
                <a:gd name="T10" fmla="*/ 1115 w 1633"/>
                <a:gd name="T11" fmla="*/ 240 h 317"/>
                <a:gd name="T12" fmla="*/ 1034 w 1633"/>
                <a:gd name="T13" fmla="*/ 265 h 317"/>
                <a:gd name="T14" fmla="*/ 969 w 1633"/>
                <a:gd name="T15" fmla="*/ 288 h 317"/>
                <a:gd name="T16" fmla="*/ 916 w 1633"/>
                <a:gd name="T17" fmla="*/ 301 h 317"/>
                <a:gd name="T18" fmla="*/ 833 w 1633"/>
                <a:gd name="T19" fmla="*/ 313 h 317"/>
                <a:gd name="T20" fmla="*/ 722 w 1633"/>
                <a:gd name="T21" fmla="*/ 317 h 317"/>
                <a:gd name="T22" fmla="*/ 610 w 1633"/>
                <a:gd name="T23" fmla="*/ 309 h 317"/>
                <a:gd name="T24" fmla="*/ 497 w 1633"/>
                <a:gd name="T25" fmla="*/ 294 h 317"/>
                <a:gd name="T26" fmla="*/ 386 w 1633"/>
                <a:gd name="T27" fmla="*/ 271 h 317"/>
                <a:gd name="T28" fmla="*/ 221 w 1633"/>
                <a:gd name="T29" fmla="*/ 232 h 317"/>
                <a:gd name="T30" fmla="*/ 0 w 1633"/>
                <a:gd name="T31" fmla="*/ 173 h 317"/>
                <a:gd name="T32" fmla="*/ 90 w 1633"/>
                <a:gd name="T33" fmla="*/ 127 h 317"/>
                <a:gd name="T34" fmla="*/ 136 w 1633"/>
                <a:gd name="T35" fmla="*/ 108 h 317"/>
                <a:gd name="T36" fmla="*/ 183 w 1633"/>
                <a:gd name="T37" fmla="*/ 92 h 317"/>
                <a:gd name="T38" fmla="*/ 184 w 1633"/>
                <a:gd name="T39" fmla="*/ 121 h 317"/>
                <a:gd name="T40" fmla="*/ 192 w 1633"/>
                <a:gd name="T41" fmla="*/ 146 h 317"/>
                <a:gd name="T42" fmla="*/ 236 w 1633"/>
                <a:gd name="T43" fmla="*/ 169 h 317"/>
                <a:gd name="T44" fmla="*/ 282 w 1633"/>
                <a:gd name="T45" fmla="*/ 184 h 317"/>
                <a:gd name="T46" fmla="*/ 326 w 1633"/>
                <a:gd name="T47" fmla="*/ 194 h 317"/>
                <a:gd name="T48" fmla="*/ 372 w 1633"/>
                <a:gd name="T49" fmla="*/ 200 h 317"/>
                <a:gd name="T50" fmla="*/ 467 w 1633"/>
                <a:gd name="T51" fmla="*/ 203 h 317"/>
                <a:gd name="T52" fmla="*/ 562 w 1633"/>
                <a:gd name="T53" fmla="*/ 209 h 317"/>
                <a:gd name="T54" fmla="*/ 670 w 1633"/>
                <a:gd name="T55" fmla="*/ 205 h 317"/>
                <a:gd name="T56" fmla="*/ 724 w 1633"/>
                <a:gd name="T57" fmla="*/ 207 h 317"/>
                <a:gd name="T58" fmla="*/ 779 w 1633"/>
                <a:gd name="T59" fmla="*/ 215 h 317"/>
                <a:gd name="T60" fmla="*/ 783 w 1633"/>
                <a:gd name="T61" fmla="*/ 225 h 317"/>
                <a:gd name="T62" fmla="*/ 789 w 1633"/>
                <a:gd name="T63" fmla="*/ 221 h 317"/>
                <a:gd name="T64" fmla="*/ 798 w 1633"/>
                <a:gd name="T65" fmla="*/ 217 h 317"/>
                <a:gd name="T66" fmla="*/ 808 w 1633"/>
                <a:gd name="T67" fmla="*/ 217 h 317"/>
                <a:gd name="T68" fmla="*/ 900 w 1633"/>
                <a:gd name="T69" fmla="*/ 215 h 317"/>
                <a:gd name="T70" fmla="*/ 988 w 1633"/>
                <a:gd name="T71" fmla="*/ 203 h 317"/>
                <a:gd name="T72" fmla="*/ 1075 w 1633"/>
                <a:gd name="T73" fmla="*/ 182 h 317"/>
                <a:gd name="T74" fmla="*/ 1157 w 1633"/>
                <a:gd name="T75" fmla="*/ 155 h 317"/>
                <a:gd name="T76" fmla="*/ 1318 w 1633"/>
                <a:gd name="T77" fmla="*/ 90 h 317"/>
                <a:gd name="T78" fmla="*/ 1478 w 1633"/>
                <a:gd name="T79" fmla="*/ 23 h 317"/>
                <a:gd name="T80" fmla="*/ 1487 w 1633"/>
                <a:gd name="T81" fmla="*/ 8 h 317"/>
                <a:gd name="T82" fmla="*/ 1499 w 1633"/>
                <a:gd name="T83" fmla="*/ 0 h 317"/>
                <a:gd name="T84" fmla="*/ 1512 w 1633"/>
                <a:gd name="T85" fmla="*/ 0 h 317"/>
                <a:gd name="T86" fmla="*/ 1528 w 1633"/>
                <a:gd name="T87" fmla="*/ 4 h 317"/>
                <a:gd name="T88" fmla="*/ 1589 w 1633"/>
                <a:gd name="T89" fmla="*/ 27 h 3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33"/>
                <a:gd name="T136" fmla="*/ 0 h 317"/>
                <a:gd name="T137" fmla="*/ 1633 w 1633"/>
                <a:gd name="T138" fmla="*/ 317 h 3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33" h="317">
                  <a:moveTo>
                    <a:pt x="1633" y="44"/>
                  </a:moveTo>
                  <a:lnTo>
                    <a:pt x="1599" y="69"/>
                  </a:lnTo>
                  <a:lnTo>
                    <a:pt x="1562" y="90"/>
                  </a:lnTo>
                  <a:lnTo>
                    <a:pt x="1524" y="109"/>
                  </a:lnTo>
                  <a:lnTo>
                    <a:pt x="1485" y="129"/>
                  </a:lnTo>
                  <a:lnTo>
                    <a:pt x="1445" y="144"/>
                  </a:lnTo>
                  <a:lnTo>
                    <a:pt x="1405" y="157"/>
                  </a:lnTo>
                  <a:lnTo>
                    <a:pt x="1365" y="171"/>
                  </a:lnTo>
                  <a:lnTo>
                    <a:pt x="1324" y="182"/>
                  </a:lnTo>
                  <a:lnTo>
                    <a:pt x="1240" y="205"/>
                  </a:lnTo>
                  <a:lnTo>
                    <a:pt x="1157" y="226"/>
                  </a:lnTo>
                  <a:lnTo>
                    <a:pt x="1115" y="240"/>
                  </a:lnTo>
                  <a:lnTo>
                    <a:pt x="1075" y="251"/>
                  </a:lnTo>
                  <a:lnTo>
                    <a:pt x="1034" y="265"/>
                  </a:lnTo>
                  <a:lnTo>
                    <a:pt x="994" y="280"/>
                  </a:lnTo>
                  <a:lnTo>
                    <a:pt x="969" y="288"/>
                  </a:lnTo>
                  <a:lnTo>
                    <a:pt x="942" y="296"/>
                  </a:lnTo>
                  <a:lnTo>
                    <a:pt x="916" y="301"/>
                  </a:lnTo>
                  <a:lnTo>
                    <a:pt x="889" y="307"/>
                  </a:lnTo>
                  <a:lnTo>
                    <a:pt x="833" y="313"/>
                  </a:lnTo>
                  <a:lnTo>
                    <a:pt x="779" y="317"/>
                  </a:lnTo>
                  <a:lnTo>
                    <a:pt x="722" y="317"/>
                  </a:lnTo>
                  <a:lnTo>
                    <a:pt x="666" y="315"/>
                  </a:lnTo>
                  <a:lnTo>
                    <a:pt x="610" y="309"/>
                  </a:lnTo>
                  <a:lnTo>
                    <a:pt x="553" y="301"/>
                  </a:lnTo>
                  <a:lnTo>
                    <a:pt x="497" y="294"/>
                  </a:lnTo>
                  <a:lnTo>
                    <a:pt x="442" y="282"/>
                  </a:lnTo>
                  <a:lnTo>
                    <a:pt x="386" y="271"/>
                  </a:lnTo>
                  <a:lnTo>
                    <a:pt x="330" y="257"/>
                  </a:lnTo>
                  <a:lnTo>
                    <a:pt x="221" y="232"/>
                  </a:lnTo>
                  <a:lnTo>
                    <a:pt x="113" y="205"/>
                  </a:lnTo>
                  <a:lnTo>
                    <a:pt x="0" y="173"/>
                  </a:lnTo>
                  <a:lnTo>
                    <a:pt x="44" y="148"/>
                  </a:lnTo>
                  <a:lnTo>
                    <a:pt x="90" y="127"/>
                  </a:lnTo>
                  <a:lnTo>
                    <a:pt x="112" y="117"/>
                  </a:lnTo>
                  <a:lnTo>
                    <a:pt x="136" y="108"/>
                  </a:lnTo>
                  <a:lnTo>
                    <a:pt x="160" y="100"/>
                  </a:lnTo>
                  <a:lnTo>
                    <a:pt x="183" y="92"/>
                  </a:lnTo>
                  <a:lnTo>
                    <a:pt x="184" y="108"/>
                  </a:lnTo>
                  <a:lnTo>
                    <a:pt x="184" y="121"/>
                  </a:lnTo>
                  <a:lnTo>
                    <a:pt x="186" y="134"/>
                  </a:lnTo>
                  <a:lnTo>
                    <a:pt x="192" y="146"/>
                  </a:lnTo>
                  <a:lnTo>
                    <a:pt x="215" y="157"/>
                  </a:lnTo>
                  <a:lnTo>
                    <a:pt x="236" y="169"/>
                  </a:lnTo>
                  <a:lnTo>
                    <a:pt x="259" y="177"/>
                  </a:lnTo>
                  <a:lnTo>
                    <a:pt x="282" y="184"/>
                  </a:lnTo>
                  <a:lnTo>
                    <a:pt x="303" y="190"/>
                  </a:lnTo>
                  <a:lnTo>
                    <a:pt x="326" y="194"/>
                  </a:lnTo>
                  <a:lnTo>
                    <a:pt x="349" y="198"/>
                  </a:lnTo>
                  <a:lnTo>
                    <a:pt x="372" y="200"/>
                  </a:lnTo>
                  <a:lnTo>
                    <a:pt x="419" y="202"/>
                  </a:lnTo>
                  <a:lnTo>
                    <a:pt x="467" y="203"/>
                  </a:lnTo>
                  <a:lnTo>
                    <a:pt x="514" y="205"/>
                  </a:lnTo>
                  <a:lnTo>
                    <a:pt x="562" y="209"/>
                  </a:lnTo>
                  <a:lnTo>
                    <a:pt x="616" y="209"/>
                  </a:lnTo>
                  <a:lnTo>
                    <a:pt x="670" y="205"/>
                  </a:lnTo>
                  <a:lnTo>
                    <a:pt x="697" y="205"/>
                  </a:lnTo>
                  <a:lnTo>
                    <a:pt x="724" y="207"/>
                  </a:lnTo>
                  <a:lnTo>
                    <a:pt x="750" y="209"/>
                  </a:lnTo>
                  <a:lnTo>
                    <a:pt x="779" y="215"/>
                  </a:lnTo>
                  <a:lnTo>
                    <a:pt x="781" y="221"/>
                  </a:lnTo>
                  <a:lnTo>
                    <a:pt x="783" y="225"/>
                  </a:lnTo>
                  <a:lnTo>
                    <a:pt x="785" y="223"/>
                  </a:lnTo>
                  <a:lnTo>
                    <a:pt x="789" y="221"/>
                  </a:lnTo>
                  <a:lnTo>
                    <a:pt x="795" y="219"/>
                  </a:lnTo>
                  <a:lnTo>
                    <a:pt x="798" y="217"/>
                  </a:lnTo>
                  <a:lnTo>
                    <a:pt x="804" y="215"/>
                  </a:lnTo>
                  <a:lnTo>
                    <a:pt x="808" y="217"/>
                  </a:lnTo>
                  <a:lnTo>
                    <a:pt x="856" y="219"/>
                  </a:lnTo>
                  <a:lnTo>
                    <a:pt x="900" y="215"/>
                  </a:lnTo>
                  <a:lnTo>
                    <a:pt x="946" y="211"/>
                  </a:lnTo>
                  <a:lnTo>
                    <a:pt x="988" y="203"/>
                  </a:lnTo>
                  <a:lnTo>
                    <a:pt x="1033" y="194"/>
                  </a:lnTo>
                  <a:lnTo>
                    <a:pt x="1075" y="182"/>
                  </a:lnTo>
                  <a:lnTo>
                    <a:pt x="1117" y="171"/>
                  </a:lnTo>
                  <a:lnTo>
                    <a:pt x="1157" y="155"/>
                  </a:lnTo>
                  <a:lnTo>
                    <a:pt x="1238" y="125"/>
                  </a:lnTo>
                  <a:lnTo>
                    <a:pt x="1318" y="90"/>
                  </a:lnTo>
                  <a:lnTo>
                    <a:pt x="1399" y="56"/>
                  </a:lnTo>
                  <a:lnTo>
                    <a:pt x="1478" y="23"/>
                  </a:lnTo>
                  <a:lnTo>
                    <a:pt x="1483" y="14"/>
                  </a:lnTo>
                  <a:lnTo>
                    <a:pt x="1487" y="8"/>
                  </a:lnTo>
                  <a:lnTo>
                    <a:pt x="1493" y="4"/>
                  </a:lnTo>
                  <a:lnTo>
                    <a:pt x="1499" y="0"/>
                  </a:lnTo>
                  <a:lnTo>
                    <a:pt x="1505" y="0"/>
                  </a:lnTo>
                  <a:lnTo>
                    <a:pt x="1512" y="0"/>
                  </a:lnTo>
                  <a:lnTo>
                    <a:pt x="1520" y="2"/>
                  </a:lnTo>
                  <a:lnTo>
                    <a:pt x="1528" y="4"/>
                  </a:lnTo>
                  <a:lnTo>
                    <a:pt x="1560" y="17"/>
                  </a:lnTo>
                  <a:lnTo>
                    <a:pt x="1589" y="27"/>
                  </a:lnTo>
                  <a:lnTo>
                    <a:pt x="1633" y="44"/>
                  </a:lnTo>
                  <a:close/>
                </a:path>
              </a:pathLst>
            </a:custGeom>
            <a:solidFill>
              <a:srgbClr val="FFFFFF"/>
            </a:solidFill>
            <a:ln w="9525">
              <a:noFill/>
              <a:round/>
              <a:headEnd/>
              <a:tailEnd/>
            </a:ln>
          </p:spPr>
          <p:txBody>
            <a:bodyPr/>
            <a:lstStyle/>
            <a:p>
              <a:pPr eaLnBrk="0" hangingPunct="0"/>
              <a:endParaRPr lang="en-US"/>
            </a:p>
          </p:txBody>
        </p:sp>
        <p:sp>
          <p:nvSpPr>
            <p:cNvPr id="128020" name="Freeform 19"/>
            <p:cNvSpPr>
              <a:spLocks/>
            </p:cNvSpPr>
            <p:nvPr/>
          </p:nvSpPr>
          <p:spPr bwMode="auto">
            <a:xfrm>
              <a:off x="3219" y="2884"/>
              <a:ext cx="138" cy="88"/>
            </a:xfrm>
            <a:custGeom>
              <a:avLst/>
              <a:gdLst>
                <a:gd name="T0" fmla="*/ 134 w 138"/>
                <a:gd name="T1" fmla="*/ 25 h 88"/>
                <a:gd name="T2" fmla="*/ 138 w 138"/>
                <a:gd name="T3" fmla="*/ 38 h 88"/>
                <a:gd name="T4" fmla="*/ 138 w 138"/>
                <a:gd name="T5" fmla="*/ 51 h 88"/>
                <a:gd name="T6" fmla="*/ 134 w 138"/>
                <a:gd name="T7" fmla="*/ 65 h 88"/>
                <a:gd name="T8" fmla="*/ 127 w 138"/>
                <a:gd name="T9" fmla="*/ 76 h 88"/>
                <a:gd name="T10" fmla="*/ 100 w 138"/>
                <a:gd name="T11" fmla="*/ 76 h 88"/>
                <a:gd name="T12" fmla="*/ 73 w 138"/>
                <a:gd name="T13" fmla="*/ 76 h 88"/>
                <a:gd name="T14" fmla="*/ 58 w 138"/>
                <a:gd name="T15" fmla="*/ 76 h 88"/>
                <a:gd name="T16" fmla="*/ 44 w 138"/>
                <a:gd name="T17" fmla="*/ 78 h 88"/>
                <a:gd name="T18" fmla="*/ 31 w 138"/>
                <a:gd name="T19" fmla="*/ 80 h 88"/>
                <a:gd name="T20" fmla="*/ 19 w 138"/>
                <a:gd name="T21" fmla="*/ 88 h 88"/>
                <a:gd name="T22" fmla="*/ 0 w 138"/>
                <a:gd name="T23" fmla="*/ 13 h 88"/>
                <a:gd name="T24" fmla="*/ 17 w 138"/>
                <a:gd name="T25" fmla="*/ 7 h 88"/>
                <a:gd name="T26" fmla="*/ 35 w 138"/>
                <a:gd name="T27" fmla="*/ 4 h 88"/>
                <a:gd name="T28" fmla="*/ 54 w 138"/>
                <a:gd name="T29" fmla="*/ 0 h 88"/>
                <a:gd name="T30" fmla="*/ 71 w 138"/>
                <a:gd name="T31" fmla="*/ 0 h 88"/>
                <a:gd name="T32" fmla="*/ 88 w 138"/>
                <a:gd name="T33" fmla="*/ 2 h 88"/>
                <a:gd name="T34" fmla="*/ 106 w 138"/>
                <a:gd name="T35" fmla="*/ 7 h 88"/>
                <a:gd name="T36" fmla="*/ 113 w 138"/>
                <a:gd name="T37" fmla="*/ 9 h 88"/>
                <a:gd name="T38" fmla="*/ 121 w 138"/>
                <a:gd name="T39" fmla="*/ 15 h 88"/>
                <a:gd name="T40" fmla="*/ 129 w 138"/>
                <a:gd name="T41" fmla="*/ 19 h 88"/>
                <a:gd name="T42" fmla="*/ 134 w 138"/>
                <a:gd name="T43" fmla="*/ 25 h 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8"/>
                <a:gd name="T67" fmla="*/ 0 h 88"/>
                <a:gd name="T68" fmla="*/ 138 w 138"/>
                <a:gd name="T69" fmla="*/ 88 h 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8" h="88">
                  <a:moveTo>
                    <a:pt x="134" y="25"/>
                  </a:moveTo>
                  <a:lnTo>
                    <a:pt x="138" y="38"/>
                  </a:lnTo>
                  <a:lnTo>
                    <a:pt x="138" y="51"/>
                  </a:lnTo>
                  <a:lnTo>
                    <a:pt x="134" y="65"/>
                  </a:lnTo>
                  <a:lnTo>
                    <a:pt x="127" y="76"/>
                  </a:lnTo>
                  <a:lnTo>
                    <a:pt x="100" y="76"/>
                  </a:lnTo>
                  <a:lnTo>
                    <a:pt x="73" y="76"/>
                  </a:lnTo>
                  <a:lnTo>
                    <a:pt x="58" y="76"/>
                  </a:lnTo>
                  <a:lnTo>
                    <a:pt x="44" y="78"/>
                  </a:lnTo>
                  <a:lnTo>
                    <a:pt x="31" y="80"/>
                  </a:lnTo>
                  <a:lnTo>
                    <a:pt x="19" y="88"/>
                  </a:lnTo>
                  <a:lnTo>
                    <a:pt x="0" y="13"/>
                  </a:lnTo>
                  <a:lnTo>
                    <a:pt x="17" y="7"/>
                  </a:lnTo>
                  <a:lnTo>
                    <a:pt x="35" y="4"/>
                  </a:lnTo>
                  <a:lnTo>
                    <a:pt x="54" y="0"/>
                  </a:lnTo>
                  <a:lnTo>
                    <a:pt x="71" y="0"/>
                  </a:lnTo>
                  <a:lnTo>
                    <a:pt x="88" y="2"/>
                  </a:lnTo>
                  <a:lnTo>
                    <a:pt x="106" y="7"/>
                  </a:lnTo>
                  <a:lnTo>
                    <a:pt x="113" y="9"/>
                  </a:lnTo>
                  <a:lnTo>
                    <a:pt x="121" y="15"/>
                  </a:lnTo>
                  <a:lnTo>
                    <a:pt x="129" y="19"/>
                  </a:lnTo>
                  <a:lnTo>
                    <a:pt x="134" y="25"/>
                  </a:lnTo>
                  <a:close/>
                </a:path>
              </a:pathLst>
            </a:custGeom>
            <a:solidFill>
              <a:srgbClr val="FFFFFF"/>
            </a:solidFill>
            <a:ln w="9525">
              <a:noFill/>
              <a:round/>
              <a:headEnd/>
              <a:tailEnd/>
            </a:ln>
          </p:spPr>
          <p:txBody>
            <a:bodyPr/>
            <a:lstStyle/>
            <a:p>
              <a:pPr eaLnBrk="0" hangingPunct="0"/>
              <a:endParaRPr lang="en-US"/>
            </a:p>
          </p:txBody>
        </p:sp>
        <p:sp>
          <p:nvSpPr>
            <p:cNvPr id="128021" name="Freeform 20"/>
            <p:cNvSpPr>
              <a:spLocks/>
            </p:cNvSpPr>
            <p:nvPr/>
          </p:nvSpPr>
          <p:spPr bwMode="auto">
            <a:xfrm>
              <a:off x="2601" y="2916"/>
              <a:ext cx="244" cy="407"/>
            </a:xfrm>
            <a:custGeom>
              <a:avLst/>
              <a:gdLst>
                <a:gd name="T0" fmla="*/ 244 w 244"/>
                <a:gd name="T1" fmla="*/ 407 h 407"/>
                <a:gd name="T2" fmla="*/ 227 w 244"/>
                <a:gd name="T3" fmla="*/ 403 h 407"/>
                <a:gd name="T4" fmla="*/ 192 w 244"/>
                <a:gd name="T5" fmla="*/ 359 h 407"/>
                <a:gd name="T6" fmla="*/ 160 w 244"/>
                <a:gd name="T7" fmla="*/ 315 h 407"/>
                <a:gd name="T8" fmla="*/ 131 w 244"/>
                <a:gd name="T9" fmla="*/ 269 h 407"/>
                <a:gd name="T10" fmla="*/ 104 w 244"/>
                <a:gd name="T11" fmla="*/ 221 h 407"/>
                <a:gd name="T12" fmla="*/ 81 w 244"/>
                <a:gd name="T13" fmla="*/ 171 h 407"/>
                <a:gd name="T14" fmla="*/ 62 w 244"/>
                <a:gd name="T15" fmla="*/ 121 h 407"/>
                <a:gd name="T16" fmla="*/ 52 w 244"/>
                <a:gd name="T17" fmla="*/ 96 h 407"/>
                <a:gd name="T18" fmla="*/ 44 w 244"/>
                <a:gd name="T19" fmla="*/ 69 h 407"/>
                <a:gd name="T20" fmla="*/ 39 w 244"/>
                <a:gd name="T21" fmla="*/ 44 h 407"/>
                <a:gd name="T22" fmla="*/ 33 w 244"/>
                <a:gd name="T23" fmla="*/ 18 h 407"/>
                <a:gd name="T24" fmla="*/ 27 w 244"/>
                <a:gd name="T25" fmla="*/ 18 h 407"/>
                <a:gd name="T26" fmla="*/ 23 w 244"/>
                <a:gd name="T27" fmla="*/ 19 h 407"/>
                <a:gd name="T28" fmla="*/ 21 w 244"/>
                <a:gd name="T29" fmla="*/ 23 h 407"/>
                <a:gd name="T30" fmla="*/ 20 w 244"/>
                <a:gd name="T31" fmla="*/ 25 h 407"/>
                <a:gd name="T32" fmla="*/ 23 w 244"/>
                <a:gd name="T33" fmla="*/ 50 h 407"/>
                <a:gd name="T34" fmla="*/ 29 w 244"/>
                <a:gd name="T35" fmla="*/ 75 h 407"/>
                <a:gd name="T36" fmla="*/ 37 w 244"/>
                <a:gd name="T37" fmla="*/ 100 h 407"/>
                <a:gd name="T38" fmla="*/ 44 w 244"/>
                <a:gd name="T39" fmla="*/ 123 h 407"/>
                <a:gd name="T40" fmla="*/ 64 w 244"/>
                <a:gd name="T41" fmla="*/ 169 h 407"/>
                <a:gd name="T42" fmla="*/ 85 w 244"/>
                <a:gd name="T43" fmla="*/ 215 h 407"/>
                <a:gd name="T44" fmla="*/ 108 w 244"/>
                <a:gd name="T45" fmla="*/ 257 h 407"/>
                <a:gd name="T46" fmla="*/ 135 w 244"/>
                <a:gd name="T47" fmla="*/ 301 h 407"/>
                <a:gd name="T48" fmla="*/ 163 w 244"/>
                <a:gd name="T49" fmla="*/ 344 h 407"/>
                <a:gd name="T50" fmla="*/ 190 w 244"/>
                <a:gd name="T51" fmla="*/ 384 h 407"/>
                <a:gd name="T52" fmla="*/ 173 w 244"/>
                <a:gd name="T53" fmla="*/ 382 h 407"/>
                <a:gd name="T54" fmla="*/ 148 w 244"/>
                <a:gd name="T55" fmla="*/ 342 h 407"/>
                <a:gd name="T56" fmla="*/ 123 w 244"/>
                <a:gd name="T57" fmla="*/ 303 h 407"/>
                <a:gd name="T58" fmla="*/ 98 w 244"/>
                <a:gd name="T59" fmla="*/ 263 h 407"/>
                <a:gd name="T60" fmla="*/ 73 w 244"/>
                <a:gd name="T61" fmla="*/ 223 h 407"/>
                <a:gd name="T62" fmla="*/ 52 w 244"/>
                <a:gd name="T63" fmla="*/ 183 h 407"/>
                <a:gd name="T64" fmla="*/ 33 w 244"/>
                <a:gd name="T65" fmla="*/ 140 h 407"/>
                <a:gd name="T66" fmla="*/ 25 w 244"/>
                <a:gd name="T67" fmla="*/ 119 h 407"/>
                <a:gd name="T68" fmla="*/ 20 w 244"/>
                <a:gd name="T69" fmla="*/ 96 h 407"/>
                <a:gd name="T70" fmla="*/ 14 w 244"/>
                <a:gd name="T71" fmla="*/ 73 h 407"/>
                <a:gd name="T72" fmla="*/ 8 w 244"/>
                <a:gd name="T73" fmla="*/ 50 h 407"/>
                <a:gd name="T74" fmla="*/ 2 w 244"/>
                <a:gd name="T75" fmla="*/ 46 h 407"/>
                <a:gd name="T76" fmla="*/ 0 w 244"/>
                <a:gd name="T77" fmla="*/ 42 h 407"/>
                <a:gd name="T78" fmla="*/ 0 w 244"/>
                <a:gd name="T79" fmla="*/ 39 h 407"/>
                <a:gd name="T80" fmla="*/ 2 w 244"/>
                <a:gd name="T81" fmla="*/ 33 h 407"/>
                <a:gd name="T82" fmla="*/ 8 w 244"/>
                <a:gd name="T83" fmla="*/ 21 h 407"/>
                <a:gd name="T84" fmla="*/ 8 w 244"/>
                <a:gd name="T85" fmla="*/ 10 h 407"/>
                <a:gd name="T86" fmla="*/ 25 w 244"/>
                <a:gd name="T87" fmla="*/ 4 h 407"/>
                <a:gd name="T88" fmla="*/ 44 w 244"/>
                <a:gd name="T89" fmla="*/ 0 h 407"/>
                <a:gd name="T90" fmla="*/ 50 w 244"/>
                <a:gd name="T91" fmla="*/ 27 h 407"/>
                <a:gd name="T92" fmla="*/ 58 w 244"/>
                <a:gd name="T93" fmla="*/ 56 h 407"/>
                <a:gd name="T94" fmla="*/ 66 w 244"/>
                <a:gd name="T95" fmla="*/ 83 h 407"/>
                <a:gd name="T96" fmla="*/ 77 w 244"/>
                <a:gd name="T97" fmla="*/ 108 h 407"/>
                <a:gd name="T98" fmla="*/ 100 w 244"/>
                <a:gd name="T99" fmla="*/ 160 h 407"/>
                <a:gd name="T100" fmla="*/ 127 w 244"/>
                <a:gd name="T101" fmla="*/ 211 h 407"/>
                <a:gd name="T102" fmla="*/ 156 w 244"/>
                <a:gd name="T103" fmla="*/ 259 h 407"/>
                <a:gd name="T104" fmla="*/ 185 w 244"/>
                <a:gd name="T105" fmla="*/ 309 h 407"/>
                <a:gd name="T106" fmla="*/ 215 w 244"/>
                <a:gd name="T107" fmla="*/ 357 h 407"/>
                <a:gd name="T108" fmla="*/ 244 w 244"/>
                <a:gd name="T109" fmla="*/ 407 h 4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4"/>
                <a:gd name="T166" fmla="*/ 0 h 407"/>
                <a:gd name="T167" fmla="*/ 244 w 244"/>
                <a:gd name="T168" fmla="*/ 407 h 4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4" h="407">
                  <a:moveTo>
                    <a:pt x="244" y="407"/>
                  </a:moveTo>
                  <a:lnTo>
                    <a:pt x="227" y="403"/>
                  </a:lnTo>
                  <a:lnTo>
                    <a:pt x="192" y="359"/>
                  </a:lnTo>
                  <a:lnTo>
                    <a:pt x="160" y="315"/>
                  </a:lnTo>
                  <a:lnTo>
                    <a:pt x="131" y="269"/>
                  </a:lnTo>
                  <a:lnTo>
                    <a:pt x="104" y="221"/>
                  </a:lnTo>
                  <a:lnTo>
                    <a:pt x="81" y="171"/>
                  </a:lnTo>
                  <a:lnTo>
                    <a:pt x="62" y="121"/>
                  </a:lnTo>
                  <a:lnTo>
                    <a:pt x="52" y="96"/>
                  </a:lnTo>
                  <a:lnTo>
                    <a:pt x="44" y="69"/>
                  </a:lnTo>
                  <a:lnTo>
                    <a:pt x="39" y="44"/>
                  </a:lnTo>
                  <a:lnTo>
                    <a:pt x="33" y="18"/>
                  </a:lnTo>
                  <a:lnTo>
                    <a:pt x="27" y="18"/>
                  </a:lnTo>
                  <a:lnTo>
                    <a:pt x="23" y="19"/>
                  </a:lnTo>
                  <a:lnTo>
                    <a:pt x="21" y="23"/>
                  </a:lnTo>
                  <a:lnTo>
                    <a:pt x="20" y="25"/>
                  </a:lnTo>
                  <a:lnTo>
                    <a:pt x="23" y="50"/>
                  </a:lnTo>
                  <a:lnTo>
                    <a:pt x="29" y="75"/>
                  </a:lnTo>
                  <a:lnTo>
                    <a:pt x="37" y="100"/>
                  </a:lnTo>
                  <a:lnTo>
                    <a:pt x="44" y="123"/>
                  </a:lnTo>
                  <a:lnTo>
                    <a:pt x="64" y="169"/>
                  </a:lnTo>
                  <a:lnTo>
                    <a:pt x="85" y="215"/>
                  </a:lnTo>
                  <a:lnTo>
                    <a:pt x="108" y="257"/>
                  </a:lnTo>
                  <a:lnTo>
                    <a:pt x="135" y="301"/>
                  </a:lnTo>
                  <a:lnTo>
                    <a:pt x="163" y="344"/>
                  </a:lnTo>
                  <a:lnTo>
                    <a:pt x="190" y="384"/>
                  </a:lnTo>
                  <a:lnTo>
                    <a:pt x="173" y="382"/>
                  </a:lnTo>
                  <a:lnTo>
                    <a:pt x="148" y="342"/>
                  </a:lnTo>
                  <a:lnTo>
                    <a:pt x="123" y="303"/>
                  </a:lnTo>
                  <a:lnTo>
                    <a:pt x="98" y="263"/>
                  </a:lnTo>
                  <a:lnTo>
                    <a:pt x="73" y="223"/>
                  </a:lnTo>
                  <a:lnTo>
                    <a:pt x="52" y="183"/>
                  </a:lnTo>
                  <a:lnTo>
                    <a:pt x="33" y="140"/>
                  </a:lnTo>
                  <a:lnTo>
                    <a:pt x="25" y="119"/>
                  </a:lnTo>
                  <a:lnTo>
                    <a:pt x="20" y="96"/>
                  </a:lnTo>
                  <a:lnTo>
                    <a:pt x="14" y="73"/>
                  </a:lnTo>
                  <a:lnTo>
                    <a:pt x="8" y="50"/>
                  </a:lnTo>
                  <a:lnTo>
                    <a:pt x="2" y="46"/>
                  </a:lnTo>
                  <a:lnTo>
                    <a:pt x="0" y="42"/>
                  </a:lnTo>
                  <a:lnTo>
                    <a:pt x="0" y="39"/>
                  </a:lnTo>
                  <a:lnTo>
                    <a:pt x="2" y="33"/>
                  </a:lnTo>
                  <a:lnTo>
                    <a:pt x="8" y="21"/>
                  </a:lnTo>
                  <a:lnTo>
                    <a:pt x="8" y="10"/>
                  </a:lnTo>
                  <a:lnTo>
                    <a:pt x="25" y="4"/>
                  </a:lnTo>
                  <a:lnTo>
                    <a:pt x="44" y="0"/>
                  </a:lnTo>
                  <a:lnTo>
                    <a:pt x="50" y="27"/>
                  </a:lnTo>
                  <a:lnTo>
                    <a:pt x="58" y="56"/>
                  </a:lnTo>
                  <a:lnTo>
                    <a:pt x="66" y="83"/>
                  </a:lnTo>
                  <a:lnTo>
                    <a:pt x="77" y="108"/>
                  </a:lnTo>
                  <a:lnTo>
                    <a:pt x="100" y="160"/>
                  </a:lnTo>
                  <a:lnTo>
                    <a:pt x="127" y="211"/>
                  </a:lnTo>
                  <a:lnTo>
                    <a:pt x="156" y="259"/>
                  </a:lnTo>
                  <a:lnTo>
                    <a:pt x="185" y="309"/>
                  </a:lnTo>
                  <a:lnTo>
                    <a:pt x="215" y="357"/>
                  </a:lnTo>
                  <a:lnTo>
                    <a:pt x="244" y="407"/>
                  </a:lnTo>
                  <a:close/>
                </a:path>
              </a:pathLst>
            </a:custGeom>
            <a:solidFill>
              <a:srgbClr val="FFFFFF"/>
            </a:solidFill>
            <a:ln w="9525">
              <a:noFill/>
              <a:round/>
              <a:headEnd/>
              <a:tailEnd/>
            </a:ln>
          </p:spPr>
          <p:txBody>
            <a:bodyPr/>
            <a:lstStyle/>
            <a:p>
              <a:pPr eaLnBrk="0" hangingPunct="0"/>
              <a:endParaRPr lang="en-US"/>
            </a:p>
          </p:txBody>
        </p:sp>
        <p:sp>
          <p:nvSpPr>
            <p:cNvPr id="128022" name="Freeform 21"/>
            <p:cNvSpPr>
              <a:spLocks/>
            </p:cNvSpPr>
            <p:nvPr/>
          </p:nvSpPr>
          <p:spPr bwMode="auto">
            <a:xfrm>
              <a:off x="2663" y="2918"/>
              <a:ext cx="234" cy="405"/>
            </a:xfrm>
            <a:custGeom>
              <a:avLst/>
              <a:gdLst>
                <a:gd name="T0" fmla="*/ 32 w 234"/>
                <a:gd name="T1" fmla="*/ 4 h 405"/>
                <a:gd name="T2" fmla="*/ 38 w 234"/>
                <a:gd name="T3" fmla="*/ 31 h 405"/>
                <a:gd name="T4" fmla="*/ 44 w 234"/>
                <a:gd name="T5" fmla="*/ 60 h 405"/>
                <a:gd name="T6" fmla="*/ 52 w 234"/>
                <a:gd name="T7" fmla="*/ 85 h 405"/>
                <a:gd name="T8" fmla="*/ 61 w 234"/>
                <a:gd name="T9" fmla="*/ 111 h 405"/>
                <a:gd name="T10" fmla="*/ 73 w 234"/>
                <a:gd name="T11" fmla="*/ 136 h 405"/>
                <a:gd name="T12" fmla="*/ 84 w 234"/>
                <a:gd name="T13" fmla="*/ 161 h 405"/>
                <a:gd name="T14" fmla="*/ 98 w 234"/>
                <a:gd name="T15" fmla="*/ 186 h 405"/>
                <a:gd name="T16" fmla="*/ 111 w 234"/>
                <a:gd name="T17" fmla="*/ 211 h 405"/>
                <a:gd name="T18" fmla="*/ 142 w 234"/>
                <a:gd name="T19" fmla="*/ 261 h 405"/>
                <a:gd name="T20" fmla="*/ 172 w 234"/>
                <a:gd name="T21" fmla="*/ 309 h 405"/>
                <a:gd name="T22" fmla="*/ 205 w 234"/>
                <a:gd name="T23" fmla="*/ 357 h 405"/>
                <a:gd name="T24" fmla="*/ 234 w 234"/>
                <a:gd name="T25" fmla="*/ 405 h 405"/>
                <a:gd name="T26" fmla="*/ 207 w 234"/>
                <a:gd name="T27" fmla="*/ 405 h 405"/>
                <a:gd name="T28" fmla="*/ 174 w 234"/>
                <a:gd name="T29" fmla="*/ 357 h 405"/>
                <a:gd name="T30" fmla="*/ 142 w 234"/>
                <a:gd name="T31" fmla="*/ 309 h 405"/>
                <a:gd name="T32" fmla="*/ 111 w 234"/>
                <a:gd name="T33" fmla="*/ 261 h 405"/>
                <a:gd name="T34" fmla="*/ 82 w 234"/>
                <a:gd name="T35" fmla="*/ 211 h 405"/>
                <a:gd name="T36" fmla="*/ 55 w 234"/>
                <a:gd name="T37" fmla="*/ 161 h 405"/>
                <a:gd name="T38" fmla="*/ 32 w 234"/>
                <a:gd name="T39" fmla="*/ 110 h 405"/>
                <a:gd name="T40" fmla="*/ 23 w 234"/>
                <a:gd name="T41" fmla="*/ 83 h 405"/>
                <a:gd name="T42" fmla="*/ 15 w 234"/>
                <a:gd name="T43" fmla="*/ 56 h 405"/>
                <a:gd name="T44" fmla="*/ 7 w 234"/>
                <a:gd name="T45" fmla="*/ 29 h 405"/>
                <a:gd name="T46" fmla="*/ 0 w 234"/>
                <a:gd name="T47" fmla="*/ 0 h 405"/>
                <a:gd name="T48" fmla="*/ 32 w 234"/>
                <a:gd name="T49" fmla="*/ 4 h 4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4"/>
                <a:gd name="T76" fmla="*/ 0 h 405"/>
                <a:gd name="T77" fmla="*/ 234 w 234"/>
                <a:gd name="T78" fmla="*/ 405 h 40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4" h="405">
                  <a:moveTo>
                    <a:pt x="32" y="4"/>
                  </a:moveTo>
                  <a:lnTo>
                    <a:pt x="38" y="31"/>
                  </a:lnTo>
                  <a:lnTo>
                    <a:pt x="44" y="60"/>
                  </a:lnTo>
                  <a:lnTo>
                    <a:pt x="52" y="85"/>
                  </a:lnTo>
                  <a:lnTo>
                    <a:pt x="61" y="111"/>
                  </a:lnTo>
                  <a:lnTo>
                    <a:pt x="73" y="136"/>
                  </a:lnTo>
                  <a:lnTo>
                    <a:pt x="84" y="161"/>
                  </a:lnTo>
                  <a:lnTo>
                    <a:pt x="98" y="186"/>
                  </a:lnTo>
                  <a:lnTo>
                    <a:pt x="111" y="211"/>
                  </a:lnTo>
                  <a:lnTo>
                    <a:pt x="142" y="261"/>
                  </a:lnTo>
                  <a:lnTo>
                    <a:pt x="172" y="309"/>
                  </a:lnTo>
                  <a:lnTo>
                    <a:pt x="205" y="357"/>
                  </a:lnTo>
                  <a:lnTo>
                    <a:pt x="234" y="405"/>
                  </a:lnTo>
                  <a:lnTo>
                    <a:pt x="207" y="405"/>
                  </a:lnTo>
                  <a:lnTo>
                    <a:pt x="174" y="357"/>
                  </a:lnTo>
                  <a:lnTo>
                    <a:pt x="142" y="309"/>
                  </a:lnTo>
                  <a:lnTo>
                    <a:pt x="111" y="261"/>
                  </a:lnTo>
                  <a:lnTo>
                    <a:pt x="82" y="211"/>
                  </a:lnTo>
                  <a:lnTo>
                    <a:pt x="55" y="161"/>
                  </a:lnTo>
                  <a:lnTo>
                    <a:pt x="32" y="110"/>
                  </a:lnTo>
                  <a:lnTo>
                    <a:pt x="23" y="83"/>
                  </a:lnTo>
                  <a:lnTo>
                    <a:pt x="15" y="56"/>
                  </a:lnTo>
                  <a:lnTo>
                    <a:pt x="7" y="29"/>
                  </a:lnTo>
                  <a:lnTo>
                    <a:pt x="0" y="0"/>
                  </a:lnTo>
                  <a:lnTo>
                    <a:pt x="32" y="4"/>
                  </a:lnTo>
                  <a:close/>
                </a:path>
              </a:pathLst>
            </a:custGeom>
            <a:solidFill>
              <a:srgbClr val="FFFFFF"/>
            </a:solidFill>
            <a:ln w="9525">
              <a:noFill/>
              <a:round/>
              <a:headEnd/>
              <a:tailEnd/>
            </a:ln>
          </p:spPr>
          <p:txBody>
            <a:bodyPr/>
            <a:lstStyle/>
            <a:p>
              <a:pPr eaLnBrk="0" hangingPunct="0"/>
              <a:endParaRPr lang="en-US"/>
            </a:p>
          </p:txBody>
        </p:sp>
        <p:sp>
          <p:nvSpPr>
            <p:cNvPr id="128023" name="Freeform 22"/>
            <p:cNvSpPr>
              <a:spLocks/>
            </p:cNvSpPr>
            <p:nvPr/>
          </p:nvSpPr>
          <p:spPr bwMode="auto">
            <a:xfrm>
              <a:off x="2709" y="2922"/>
              <a:ext cx="232" cy="401"/>
            </a:xfrm>
            <a:custGeom>
              <a:avLst/>
              <a:gdLst>
                <a:gd name="T0" fmla="*/ 36 w 232"/>
                <a:gd name="T1" fmla="*/ 2 h 401"/>
                <a:gd name="T2" fmla="*/ 52 w 232"/>
                <a:gd name="T3" fmla="*/ 56 h 401"/>
                <a:gd name="T4" fmla="*/ 71 w 232"/>
                <a:gd name="T5" fmla="*/ 107 h 401"/>
                <a:gd name="T6" fmla="*/ 94 w 232"/>
                <a:gd name="T7" fmla="*/ 159 h 401"/>
                <a:gd name="T8" fmla="*/ 119 w 232"/>
                <a:gd name="T9" fmla="*/ 209 h 401"/>
                <a:gd name="T10" fmla="*/ 146 w 232"/>
                <a:gd name="T11" fmla="*/ 257 h 401"/>
                <a:gd name="T12" fmla="*/ 172 w 232"/>
                <a:gd name="T13" fmla="*/ 305 h 401"/>
                <a:gd name="T14" fmla="*/ 203 w 232"/>
                <a:gd name="T15" fmla="*/ 353 h 401"/>
                <a:gd name="T16" fmla="*/ 232 w 232"/>
                <a:gd name="T17" fmla="*/ 397 h 401"/>
                <a:gd name="T18" fmla="*/ 222 w 232"/>
                <a:gd name="T19" fmla="*/ 401 h 401"/>
                <a:gd name="T20" fmla="*/ 211 w 232"/>
                <a:gd name="T21" fmla="*/ 401 h 401"/>
                <a:gd name="T22" fmla="*/ 215 w 232"/>
                <a:gd name="T23" fmla="*/ 397 h 401"/>
                <a:gd name="T24" fmla="*/ 215 w 232"/>
                <a:gd name="T25" fmla="*/ 391 h 401"/>
                <a:gd name="T26" fmla="*/ 195 w 232"/>
                <a:gd name="T27" fmla="*/ 382 h 401"/>
                <a:gd name="T28" fmla="*/ 165 w 232"/>
                <a:gd name="T29" fmla="*/ 338 h 401"/>
                <a:gd name="T30" fmla="*/ 136 w 232"/>
                <a:gd name="T31" fmla="*/ 292 h 401"/>
                <a:gd name="T32" fmla="*/ 105 w 232"/>
                <a:gd name="T33" fmla="*/ 246 h 401"/>
                <a:gd name="T34" fmla="*/ 78 w 232"/>
                <a:gd name="T35" fmla="*/ 200 h 401"/>
                <a:gd name="T36" fmla="*/ 53 w 232"/>
                <a:gd name="T37" fmla="*/ 152 h 401"/>
                <a:gd name="T38" fmla="*/ 30 w 232"/>
                <a:gd name="T39" fmla="*/ 102 h 401"/>
                <a:gd name="T40" fmla="*/ 21 w 232"/>
                <a:gd name="T41" fmla="*/ 77 h 401"/>
                <a:gd name="T42" fmla="*/ 13 w 232"/>
                <a:gd name="T43" fmla="*/ 52 h 401"/>
                <a:gd name="T44" fmla="*/ 6 w 232"/>
                <a:gd name="T45" fmla="*/ 27 h 401"/>
                <a:gd name="T46" fmla="*/ 0 w 232"/>
                <a:gd name="T47" fmla="*/ 0 h 401"/>
                <a:gd name="T48" fmla="*/ 36 w 232"/>
                <a:gd name="T49" fmla="*/ 2 h 4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401"/>
                <a:gd name="T77" fmla="*/ 232 w 232"/>
                <a:gd name="T78" fmla="*/ 401 h 4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401">
                  <a:moveTo>
                    <a:pt x="36" y="2"/>
                  </a:moveTo>
                  <a:lnTo>
                    <a:pt x="52" y="56"/>
                  </a:lnTo>
                  <a:lnTo>
                    <a:pt x="71" y="107"/>
                  </a:lnTo>
                  <a:lnTo>
                    <a:pt x="94" y="159"/>
                  </a:lnTo>
                  <a:lnTo>
                    <a:pt x="119" y="209"/>
                  </a:lnTo>
                  <a:lnTo>
                    <a:pt x="146" y="257"/>
                  </a:lnTo>
                  <a:lnTo>
                    <a:pt x="172" y="305"/>
                  </a:lnTo>
                  <a:lnTo>
                    <a:pt x="203" y="353"/>
                  </a:lnTo>
                  <a:lnTo>
                    <a:pt x="232" y="397"/>
                  </a:lnTo>
                  <a:lnTo>
                    <a:pt x="222" y="401"/>
                  </a:lnTo>
                  <a:lnTo>
                    <a:pt x="211" y="401"/>
                  </a:lnTo>
                  <a:lnTo>
                    <a:pt x="215" y="397"/>
                  </a:lnTo>
                  <a:lnTo>
                    <a:pt x="215" y="391"/>
                  </a:lnTo>
                  <a:lnTo>
                    <a:pt x="195" y="382"/>
                  </a:lnTo>
                  <a:lnTo>
                    <a:pt x="165" y="338"/>
                  </a:lnTo>
                  <a:lnTo>
                    <a:pt x="136" y="292"/>
                  </a:lnTo>
                  <a:lnTo>
                    <a:pt x="105" y="246"/>
                  </a:lnTo>
                  <a:lnTo>
                    <a:pt x="78" y="200"/>
                  </a:lnTo>
                  <a:lnTo>
                    <a:pt x="53" y="152"/>
                  </a:lnTo>
                  <a:lnTo>
                    <a:pt x="30" y="102"/>
                  </a:lnTo>
                  <a:lnTo>
                    <a:pt x="21" y="77"/>
                  </a:lnTo>
                  <a:lnTo>
                    <a:pt x="13" y="52"/>
                  </a:lnTo>
                  <a:lnTo>
                    <a:pt x="6" y="27"/>
                  </a:lnTo>
                  <a:lnTo>
                    <a:pt x="0" y="0"/>
                  </a:lnTo>
                  <a:lnTo>
                    <a:pt x="36" y="2"/>
                  </a:lnTo>
                  <a:close/>
                </a:path>
              </a:pathLst>
            </a:custGeom>
            <a:solidFill>
              <a:srgbClr val="FFFFFF"/>
            </a:solidFill>
            <a:ln w="9525">
              <a:noFill/>
              <a:round/>
              <a:headEnd/>
              <a:tailEnd/>
            </a:ln>
          </p:spPr>
          <p:txBody>
            <a:bodyPr/>
            <a:lstStyle/>
            <a:p>
              <a:pPr eaLnBrk="0" hangingPunct="0"/>
              <a:endParaRPr lang="en-US"/>
            </a:p>
          </p:txBody>
        </p:sp>
        <p:sp>
          <p:nvSpPr>
            <p:cNvPr id="128024" name="Freeform 23"/>
            <p:cNvSpPr>
              <a:spLocks/>
            </p:cNvSpPr>
            <p:nvPr/>
          </p:nvSpPr>
          <p:spPr bwMode="auto">
            <a:xfrm>
              <a:off x="2764" y="2926"/>
              <a:ext cx="246" cy="391"/>
            </a:xfrm>
            <a:custGeom>
              <a:avLst/>
              <a:gdLst>
                <a:gd name="T0" fmla="*/ 66 w 246"/>
                <a:gd name="T1" fmla="*/ 11 h 391"/>
                <a:gd name="T2" fmla="*/ 85 w 246"/>
                <a:gd name="T3" fmla="*/ 56 h 391"/>
                <a:gd name="T4" fmla="*/ 102 w 246"/>
                <a:gd name="T5" fmla="*/ 103 h 391"/>
                <a:gd name="T6" fmla="*/ 123 w 246"/>
                <a:gd name="T7" fmla="*/ 150 h 391"/>
                <a:gd name="T8" fmla="*/ 144 w 246"/>
                <a:gd name="T9" fmla="*/ 196 h 391"/>
                <a:gd name="T10" fmla="*/ 167 w 246"/>
                <a:gd name="T11" fmla="*/ 242 h 391"/>
                <a:gd name="T12" fmla="*/ 190 w 246"/>
                <a:gd name="T13" fmla="*/ 288 h 391"/>
                <a:gd name="T14" fmla="*/ 217 w 246"/>
                <a:gd name="T15" fmla="*/ 332 h 391"/>
                <a:gd name="T16" fmla="*/ 246 w 246"/>
                <a:gd name="T17" fmla="*/ 374 h 391"/>
                <a:gd name="T18" fmla="*/ 221 w 246"/>
                <a:gd name="T19" fmla="*/ 374 h 391"/>
                <a:gd name="T20" fmla="*/ 196 w 246"/>
                <a:gd name="T21" fmla="*/ 332 h 391"/>
                <a:gd name="T22" fmla="*/ 169 w 246"/>
                <a:gd name="T23" fmla="*/ 288 h 391"/>
                <a:gd name="T24" fmla="*/ 144 w 246"/>
                <a:gd name="T25" fmla="*/ 244 h 391"/>
                <a:gd name="T26" fmla="*/ 121 w 246"/>
                <a:gd name="T27" fmla="*/ 199 h 391"/>
                <a:gd name="T28" fmla="*/ 98 w 246"/>
                <a:gd name="T29" fmla="*/ 153 h 391"/>
                <a:gd name="T30" fmla="*/ 75 w 246"/>
                <a:gd name="T31" fmla="*/ 109 h 391"/>
                <a:gd name="T32" fmla="*/ 56 w 246"/>
                <a:gd name="T33" fmla="*/ 63 h 391"/>
                <a:gd name="T34" fmla="*/ 37 w 246"/>
                <a:gd name="T35" fmla="*/ 15 h 391"/>
                <a:gd name="T36" fmla="*/ 25 w 246"/>
                <a:gd name="T37" fmla="*/ 8 h 391"/>
                <a:gd name="T38" fmla="*/ 16 w 246"/>
                <a:gd name="T39" fmla="*/ 15 h 391"/>
                <a:gd name="T40" fmla="*/ 37 w 246"/>
                <a:gd name="T41" fmla="*/ 63 h 391"/>
                <a:gd name="T42" fmla="*/ 60 w 246"/>
                <a:gd name="T43" fmla="*/ 111 h 391"/>
                <a:gd name="T44" fmla="*/ 83 w 246"/>
                <a:gd name="T45" fmla="*/ 157 h 391"/>
                <a:gd name="T46" fmla="*/ 108 w 246"/>
                <a:gd name="T47" fmla="*/ 203 h 391"/>
                <a:gd name="T48" fmla="*/ 133 w 246"/>
                <a:gd name="T49" fmla="*/ 249 h 391"/>
                <a:gd name="T50" fmla="*/ 160 w 246"/>
                <a:gd name="T51" fmla="*/ 295 h 391"/>
                <a:gd name="T52" fmla="*/ 185 w 246"/>
                <a:gd name="T53" fmla="*/ 341 h 391"/>
                <a:gd name="T54" fmla="*/ 210 w 246"/>
                <a:gd name="T55" fmla="*/ 387 h 391"/>
                <a:gd name="T56" fmla="*/ 200 w 246"/>
                <a:gd name="T57" fmla="*/ 391 h 391"/>
                <a:gd name="T58" fmla="*/ 190 w 246"/>
                <a:gd name="T59" fmla="*/ 389 h 391"/>
                <a:gd name="T60" fmla="*/ 192 w 246"/>
                <a:gd name="T61" fmla="*/ 384 h 391"/>
                <a:gd name="T62" fmla="*/ 192 w 246"/>
                <a:gd name="T63" fmla="*/ 378 h 391"/>
                <a:gd name="T64" fmla="*/ 188 w 246"/>
                <a:gd name="T65" fmla="*/ 374 h 391"/>
                <a:gd name="T66" fmla="*/ 183 w 246"/>
                <a:gd name="T67" fmla="*/ 370 h 391"/>
                <a:gd name="T68" fmla="*/ 177 w 246"/>
                <a:gd name="T69" fmla="*/ 366 h 391"/>
                <a:gd name="T70" fmla="*/ 171 w 246"/>
                <a:gd name="T71" fmla="*/ 361 h 391"/>
                <a:gd name="T72" fmla="*/ 167 w 246"/>
                <a:gd name="T73" fmla="*/ 355 h 391"/>
                <a:gd name="T74" fmla="*/ 165 w 246"/>
                <a:gd name="T75" fmla="*/ 349 h 391"/>
                <a:gd name="T76" fmla="*/ 139 w 246"/>
                <a:gd name="T77" fmla="*/ 309 h 391"/>
                <a:gd name="T78" fmla="*/ 114 w 246"/>
                <a:gd name="T79" fmla="*/ 267 h 391"/>
                <a:gd name="T80" fmla="*/ 91 w 246"/>
                <a:gd name="T81" fmla="*/ 224 h 391"/>
                <a:gd name="T82" fmla="*/ 68 w 246"/>
                <a:gd name="T83" fmla="*/ 182 h 391"/>
                <a:gd name="T84" fmla="*/ 48 w 246"/>
                <a:gd name="T85" fmla="*/ 138 h 391"/>
                <a:gd name="T86" fmla="*/ 29 w 246"/>
                <a:gd name="T87" fmla="*/ 94 h 391"/>
                <a:gd name="T88" fmla="*/ 14 w 246"/>
                <a:gd name="T89" fmla="*/ 48 h 391"/>
                <a:gd name="T90" fmla="*/ 0 w 246"/>
                <a:gd name="T91" fmla="*/ 0 h 391"/>
                <a:gd name="T92" fmla="*/ 66 w 246"/>
                <a:gd name="T93" fmla="*/ 11 h 3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391"/>
                <a:gd name="T143" fmla="*/ 246 w 246"/>
                <a:gd name="T144" fmla="*/ 391 h 3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391">
                  <a:moveTo>
                    <a:pt x="66" y="11"/>
                  </a:moveTo>
                  <a:lnTo>
                    <a:pt x="85" y="56"/>
                  </a:lnTo>
                  <a:lnTo>
                    <a:pt x="102" y="103"/>
                  </a:lnTo>
                  <a:lnTo>
                    <a:pt x="123" y="150"/>
                  </a:lnTo>
                  <a:lnTo>
                    <a:pt x="144" y="196"/>
                  </a:lnTo>
                  <a:lnTo>
                    <a:pt x="167" y="242"/>
                  </a:lnTo>
                  <a:lnTo>
                    <a:pt x="190" y="288"/>
                  </a:lnTo>
                  <a:lnTo>
                    <a:pt x="217" y="332"/>
                  </a:lnTo>
                  <a:lnTo>
                    <a:pt x="246" y="374"/>
                  </a:lnTo>
                  <a:lnTo>
                    <a:pt x="221" y="374"/>
                  </a:lnTo>
                  <a:lnTo>
                    <a:pt x="196" y="332"/>
                  </a:lnTo>
                  <a:lnTo>
                    <a:pt x="169" y="288"/>
                  </a:lnTo>
                  <a:lnTo>
                    <a:pt x="144" y="244"/>
                  </a:lnTo>
                  <a:lnTo>
                    <a:pt x="121" y="199"/>
                  </a:lnTo>
                  <a:lnTo>
                    <a:pt x="98" y="153"/>
                  </a:lnTo>
                  <a:lnTo>
                    <a:pt x="75" y="109"/>
                  </a:lnTo>
                  <a:lnTo>
                    <a:pt x="56" y="63"/>
                  </a:lnTo>
                  <a:lnTo>
                    <a:pt x="37" y="15"/>
                  </a:lnTo>
                  <a:lnTo>
                    <a:pt x="25" y="8"/>
                  </a:lnTo>
                  <a:lnTo>
                    <a:pt x="16" y="15"/>
                  </a:lnTo>
                  <a:lnTo>
                    <a:pt x="37" y="63"/>
                  </a:lnTo>
                  <a:lnTo>
                    <a:pt x="60" y="111"/>
                  </a:lnTo>
                  <a:lnTo>
                    <a:pt x="83" y="157"/>
                  </a:lnTo>
                  <a:lnTo>
                    <a:pt x="108" y="203"/>
                  </a:lnTo>
                  <a:lnTo>
                    <a:pt x="133" y="249"/>
                  </a:lnTo>
                  <a:lnTo>
                    <a:pt x="160" y="295"/>
                  </a:lnTo>
                  <a:lnTo>
                    <a:pt x="185" y="341"/>
                  </a:lnTo>
                  <a:lnTo>
                    <a:pt x="210" y="387"/>
                  </a:lnTo>
                  <a:lnTo>
                    <a:pt x="200" y="391"/>
                  </a:lnTo>
                  <a:lnTo>
                    <a:pt x="190" y="389"/>
                  </a:lnTo>
                  <a:lnTo>
                    <a:pt x="192" y="384"/>
                  </a:lnTo>
                  <a:lnTo>
                    <a:pt x="192" y="378"/>
                  </a:lnTo>
                  <a:lnTo>
                    <a:pt x="188" y="374"/>
                  </a:lnTo>
                  <a:lnTo>
                    <a:pt x="183" y="370"/>
                  </a:lnTo>
                  <a:lnTo>
                    <a:pt x="177" y="366"/>
                  </a:lnTo>
                  <a:lnTo>
                    <a:pt x="171" y="361"/>
                  </a:lnTo>
                  <a:lnTo>
                    <a:pt x="167" y="355"/>
                  </a:lnTo>
                  <a:lnTo>
                    <a:pt x="165" y="349"/>
                  </a:lnTo>
                  <a:lnTo>
                    <a:pt x="139" y="309"/>
                  </a:lnTo>
                  <a:lnTo>
                    <a:pt x="114" y="267"/>
                  </a:lnTo>
                  <a:lnTo>
                    <a:pt x="91" y="224"/>
                  </a:lnTo>
                  <a:lnTo>
                    <a:pt x="68" y="182"/>
                  </a:lnTo>
                  <a:lnTo>
                    <a:pt x="48" y="138"/>
                  </a:lnTo>
                  <a:lnTo>
                    <a:pt x="29" y="94"/>
                  </a:lnTo>
                  <a:lnTo>
                    <a:pt x="14" y="48"/>
                  </a:lnTo>
                  <a:lnTo>
                    <a:pt x="0" y="0"/>
                  </a:lnTo>
                  <a:lnTo>
                    <a:pt x="66" y="11"/>
                  </a:lnTo>
                  <a:close/>
                </a:path>
              </a:pathLst>
            </a:custGeom>
            <a:solidFill>
              <a:srgbClr val="FFFFFF"/>
            </a:solidFill>
            <a:ln w="9525">
              <a:noFill/>
              <a:round/>
              <a:headEnd/>
              <a:tailEnd/>
            </a:ln>
          </p:spPr>
          <p:txBody>
            <a:bodyPr/>
            <a:lstStyle/>
            <a:p>
              <a:pPr eaLnBrk="0" hangingPunct="0"/>
              <a:endParaRPr lang="en-US"/>
            </a:p>
          </p:txBody>
        </p:sp>
        <p:sp>
          <p:nvSpPr>
            <p:cNvPr id="128025" name="Freeform 24"/>
            <p:cNvSpPr>
              <a:spLocks/>
            </p:cNvSpPr>
            <p:nvPr/>
          </p:nvSpPr>
          <p:spPr bwMode="auto">
            <a:xfrm>
              <a:off x="2849" y="2937"/>
              <a:ext cx="199" cy="359"/>
            </a:xfrm>
            <a:custGeom>
              <a:avLst/>
              <a:gdLst>
                <a:gd name="T0" fmla="*/ 171 w 199"/>
                <a:gd name="T1" fmla="*/ 286 h 359"/>
                <a:gd name="T2" fmla="*/ 174 w 199"/>
                <a:gd name="T3" fmla="*/ 303 h 359"/>
                <a:gd name="T4" fmla="*/ 178 w 199"/>
                <a:gd name="T5" fmla="*/ 321 h 359"/>
                <a:gd name="T6" fmla="*/ 180 w 199"/>
                <a:gd name="T7" fmla="*/ 338 h 359"/>
                <a:gd name="T8" fmla="*/ 184 w 199"/>
                <a:gd name="T9" fmla="*/ 355 h 359"/>
                <a:gd name="T10" fmla="*/ 192 w 199"/>
                <a:gd name="T11" fmla="*/ 346 h 359"/>
                <a:gd name="T12" fmla="*/ 194 w 199"/>
                <a:gd name="T13" fmla="*/ 336 h 359"/>
                <a:gd name="T14" fmla="*/ 194 w 199"/>
                <a:gd name="T15" fmla="*/ 326 h 359"/>
                <a:gd name="T16" fmla="*/ 192 w 199"/>
                <a:gd name="T17" fmla="*/ 317 h 359"/>
                <a:gd name="T18" fmla="*/ 186 w 199"/>
                <a:gd name="T19" fmla="*/ 298 h 359"/>
                <a:gd name="T20" fmla="*/ 182 w 199"/>
                <a:gd name="T21" fmla="*/ 279 h 359"/>
                <a:gd name="T22" fmla="*/ 148 w 199"/>
                <a:gd name="T23" fmla="*/ 211 h 359"/>
                <a:gd name="T24" fmla="*/ 111 w 199"/>
                <a:gd name="T25" fmla="*/ 146 h 359"/>
                <a:gd name="T26" fmla="*/ 75 w 199"/>
                <a:gd name="T27" fmla="*/ 79 h 359"/>
                <a:gd name="T28" fmla="*/ 40 w 199"/>
                <a:gd name="T29" fmla="*/ 12 h 359"/>
                <a:gd name="T30" fmla="*/ 50 w 199"/>
                <a:gd name="T31" fmla="*/ 14 h 359"/>
                <a:gd name="T32" fmla="*/ 61 w 199"/>
                <a:gd name="T33" fmla="*/ 16 h 359"/>
                <a:gd name="T34" fmla="*/ 65 w 199"/>
                <a:gd name="T35" fmla="*/ 18 h 359"/>
                <a:gd name="T36" fmla="*/ 69 w 199"/>
                <a:gd name="T37" fmla="*/ 21 h 359"/>
                <a:gd name="T38" fmla="*/ 71 w 199"/>
                <a:gd name="T39" fmla="*/ 25 h 359"/>
                <a:gd name="T40" fmla="*/ 69 w 199"/>
                <a:gd name="T41" fmla="*/ 31 h 359"/>
                <a:gd name="T42" fmla="*/ 90 w 199"/>
                <a:gd name="T43" fmla="*/ 69 h 359"/>
                <a:gd name="T44" fmla="*/ 111 w 199"/>
                <a:gd name="T45" fmla="*/ 108 h 359"/>
                <a:gd name="T46" fmla="*/ 132 w 199"/>
                <a:gd name="T47" fmla="*/ 146 h 359"/>
                <a:gd name="T48" fmla="*/ 153 w 199"/>
                <a:gd name="T49" fmla="*/ 185 h 359"/>
                <a:gd name="T50" fmla="*/ 171 w 199"/>
                <a:gd name="T51" fmla="*/ 223 h 359"/>
                <a:gd name="T52" fmla="*/ 186 w 199"/>
                <a:gd name="T53" fmla="*/ 263 h 359"/>
                <a:gd name="T54" fmla="*/ 192 w 199"/>
                <a:gd name="T55" fmla="*/ 284 h 359"/>
                <a:gd name="T56" fmla="*/ 196 w 199"/>
                <a:gd name="T57" fmla="*/ 305 h 359"/>
                <a:gd name="T58" fmla="*/ 197 w 199"/>
                <a:gd name="T59" fmla="*/ 326 h 359"/>
                <a:gd name="T60" fmla="*/ 199 w 199"/>
                <a:gd name="T61" fmla="*/ 350 h 359"/>
                <a:gd name="T62" fmla="*/ 194 w 199"/>
                <a:gd name="T63" fmla="*/ 353 h 359"/>
                <a:gd name="T64" fmla="*/ 188 w 199"/>
                <a:gd name="T65" fmla="*/ 357 h 359"/>
                <a:gd name="T66" fmla="*/ 184 w 199"/>
                <a:gd name="T67" fmla="*/ 359 h 359"/>
                <a:gd name="T68" fmla="*/ 180 w 199"/>
                <a:gd name="T69" fmla="*/ 357 h 359"/>
                <a:gd name="T70" fmla="*/ 176 w 199"/>
                <a:gd name="T71" fmla="*/ 355 h 359"/>
                <a:gd name="T72" fmla="*/ 174 w 199"/>
                <a:gd name="T73" fmla="*/ 351 h 359"/>
                <a:gd name="T74" fmla="*/ 146 w 199"/>
                <a:gd name="T75" fmla="*/ 311 h 359"/>
                <a:gd name="T76" fmla="*/ 119 w 199"/>
                <a:gd name="T77" fmla="*/ 269 h 359"/>
                <a:gd name="T78" fmla="*/ 96 w 199"/>
                <a:gd name="T79" fmla="*/ 225 h 359"/>
                <a:gd name="T80" fmla="*/ 73 w 199"/>
                <a:gd name="T81" fmla="*/ 181 h 359"/>
                <a:gd name="T82" fmla="*/ 54 w 199"/>
                <a:gd name="T83" fmla="*/ 137 h 359"/>
                <a:gd name="T84" fmla="*/ 34 w 199"/>
                <a:gd name="T85" fmla="*/ 91 h 359"/>
                <a:gd name="T86" fmla="*/ 17 w 199"/>
                <a:gd name="T87" fmla="*/ 45 h 359"/>
                <a:gd name="T88" fmla="*/ 0 w 199"/>
                <a:gd name="T89" fmla="*/ 0 h 359"/>
                <a:gd name="T90" fmla="*/ 17 w 199"/>
                <a:gd name="T91" fmla="*/ 4 h 359"/>
                <a:gd name="T92" fmla="*/ 171 w 199"/>
                <a:gd name="T93" fmla="*/ 286 h 35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9"/>
                <a:gd name="T142" fmla="*/ 0 h 359"/>
                <a:gd name="T143" fmla="*/ 199 w 199"/>
                <a:gd name="T144" fmla="*/ 359 h 35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9" h="359">
                  <a:moveTo>
                    <a:pt x="171" y="286"/>
                  </a:moveTo>
                  <a:lnTo>
                    <a:pt x="174" y="303"/>
                  </a:lnTo>
                  <a:lnTo>
                    <a:pt x="178" y="321"/>
                  </a:lnTo>
                  <a:lnTo>
                    <a:pt x="180" y="338"/>
                  </a:lnTo>
                  <a:lnTo>
                    <a:pt x="184" y="355"/>
                  </a:lnTo>
                  <a:lnTo>
                    <a:pt x="192" y="346"/>
                  </a:lnTo>
                  <a:lnTo>
                    <a:pt x="194" y="336"/>
                  </a:lnTo>
                  <a:lnTo>
                    <a:pt x="194" y="326"/>
                  </a:lnTo>
                  <a:lnTo>
                    <a:pt x="192" y="317"/>
                  </a:lnTo>
                  <a:lnTo>
                    <a:pt x="186" y="298"/>
                  </a:lnTo>
                  <a:lnTo>
                    <a:pt x="182" y="279"/>
                  </a:lnTo>
                  <a:lnTo>
                    <a:pt x="148" y="211"/>
                  </a:lnTo>
                  <a:lnTo>
                    <a:pt x="111" y="146"/>
                  </a:lnTo>
                  <a:lnTo>
                    <a:pt x="75" y="79"/>
                  </a:lnTo>
                  <a:lnTo>
                    <a:pt x="40" y="12"/>
                  </a:lnTo>
                  <a:lnTo>
                    <a:pt x="50" y="14"/>
                  </a:lnTo>
                  <a:lnTo>
                    <a:pt x="61" y="16"/>
                  </a:lnTo>
                  <a:lnTo>
                    <a:pt x="65" y="18"/>
                  </a:lnTo>
                  <a:lnTo>
                    <a:pt x="69" y="21"/>
                  </a:lnTo>
                  <a:lnTo>
                    <a:pt x="71" y="25"/>
                  </a:lnTo>
                  <a:lnTo>
                    <a:pt x="69" y="31"/>
                  </a:lnTo>
                  <a:lnTo>
                    <a:pt x="90" y="69"/>
                  </a:lnTo>
                  <a:lnTo>
                    <a:pt x="111" y="108"/>
                  </a:lnTo>
                  <a:lnTo>
                    <a:pt x="132" y="146"/>
                  </a:lnTo>
                  <a:lnTo>
                    <a:pt x="153" y="185"/>
                  </a:lnTo>
                  <a:lnTo>
                    <a:pt x="171" y="223"/>
                  </a:lnTo>
                  <a:lnTo>
                    <a:pt x="186" y="263"/>
                  </a:lnTo>
                  <a:lnTo>
                    <a:pt x="192" y="284"/>
                  </a:lnTo>
                  <a:lnTo>
                    <a:pt x="196" y="305"/>
                  </a:lnTo>
                  <a:lnTo>
                    <a:pt x="197" y="326"/>
                  </a:lnTo>
                  <a:lnTo>
                    <a:pt x="199" y="350"/>
                  </a:lnTo>
                  <a:lnTo>
                    <a:pt x="194" y="353"/>
                  </a:lnTo>
                  <a:lnTo>
                    <a:pt x="188" y="357"/>
                  </a:lnTo>
                  <a:lnTo>
                    <a:pt x="184" y="359"/>
                  </a:lnTo>
                  <a:lnTo>
                    <a:pt x="180" y="357"/>
                  </a:lnTo>
                  <a:lnTo>
                    <a:pt x="176" y="355"/>
                  </a:lnTo>
                  <a:lnTo>
                    <a:pt x="174" y="351"/>
                  </a:lnTo>
                  <a:lnTo>
                    <a:pt x="146" y="311"/>
                  </a:lnTo>
                  <a:lnTo>
                    <a:pt x="119" y="269"/>
                  </a:lnTo>
                  <a:lnTo>
                    <a:pt x="96" y="225"/>
                  </a:lnTo>
                  <a:lnTo>
                    <a:pt x="73" y="181"/>
                  </a:lnTo>
                  <a:lnTo>
                    <a:pt x="54" y="137"/>
                  </a:lnTo>
                  <a:lnTo>
                    <a:pt x="34" y="91"/>
                  </a:lnTo>
                  <a:lnTo>
                    <a:pt x="17" y="45"/>
                  </a:lnTo>
                  <a:lnTo>
                    <a:pt x="0" y="0"/>
                  </a:lnTo>
                  <a:lnTo>
                    <a:pt x="17" y="4"/>
                  </a:lnTo>
                  <a:lnTo>
                    <a:pt x="171" y="286"/>
                  </a:lnTo>
                  <a:close/>
                </a:path>
              </a:pathLst>
            </a:custGeom>
            <a:solidFill>
              <a:srgbClr val="FFFFFF"/>
            </a:solidFill>
            <a:ln w="9525">
              <a:noFill/>
              <a:round/>
              <a:headEnd/>
              <a:tailEnd/>
            </a:ln>
          </p:spPr>
          <p:txBody>
            <a:bodyPr/>
            <a:lstStyle/>
            <a:p>
              <a:pPr eaLnBrk="0" hangingPunct="0"/>
              <a:endParaRPr lang="en-US"/>
            </a:p>
          </p:txBody>
        </p:sp>
        <p:sp>
          <p:nvSpPr>
            <p:cNvPr id="128026" name="Freeform 25"/>
            <p:cNvSpPr>
              <a:spLocks/>
            </p:cNvSpPr>
            <p:nvPr/>
          </p:nvSpPr>
          <p:spPr bwMode="auto">
            <a:xfrm>
              <a:off x="2939" y="2966"/>
              <a:ext cx="125" cy="267"/>
            </a:xfrm>
            <a:custGeom>
              <a:avLst/>
              <a:gdLst>
                <a:gd name="T0" fmla="*/ 125 w 125"/>
                <a:gd name="T1" fmla="*/ 250 h 267"/>
                <a:gd name="T2" fmla="*/ 125 w 125"/>
                <a:gd name="T3" fmla="*/ 267 h 267"/>
                <a:gd name="T4" fmla="*/ 113 w 125"/>
                <a:gd name="T5" fmla="*/ 232 h 267"/>
                <a:gd name="T6" fmla="*/ 100 w 125"/>
                <a:gd name="T7" fmla="*/ 198 h 267"/>
                <a:gd name="T8" fmla="*/ 84 w 125"/>
                <a:gd name="T9" fmla="*/ 165 h 267"/>
                <a:gd name="T10" fmla="*/ 69 w 125"/>
                <a:gd name="T11" fmla="*/ 133 h 267"/>
                <a:gd name="T12" fmla="*/ 35 w 125"/>
                <a:gd name="T13" fmla="*/ 67 h 267"/>
                <a:gd name="T14" fmla="*/ 0 w 125"/>
                <a:gd name="T15" fmla="*/ 0 h 267"/>
                <a:gd name="T16" fmla="*/ 17 w 125"/>
                <a:gd name="T17" fmla="*/ 10 h 267"/>
                <a:gd name="T18" fmla="*/ 31 w 125"/>
                <a:gd name="T19" fmla="*/ 21 h 267"/>
                <a:gd name="T20" fmla="*/ 44 w 125"/>
                <a:gd name="T21" fmla="*/ 33 h 267"/>
                <a:gd name="T22" fmla="*/ 54 w 125"/>
                <a:gd name="T23" fmla="*/ 46 h 267"/>
                <a:gd name="T24" fmla="*/ 63 w 125"/>
                <a:gd name="T25" fmla="*/ 62 h 267"/>
                <a:gd name="T26" fmla="*/ 71 w 125"/>
                <a:gd name="T27" fmla="*/ 77 h 267"/>
                <a:gd name="T28" fmla="*/ 79 w 125"/>
                <a:gd name="T29" fmla="*/ 94 h 267"/>
                <a:gd name="T30" fmla="*/ 84 w 125"/>
                <a:gd name="T31" fmla="*/ 110 h 267"/>
                <a:gd name="T32" fmla="*/ 94 w 125"/>
                <a:gd name="T33" fmla="*/ 146 h 267"/>
                <a:gd name="T34" fmla="*/ 102 w 125"/>
                <a:gd name="T35" fmla="*/ 180 h 267"/>
                <a:gd name="T36" fmla="*/ 111 w 125"/>
                <a:gd name="T37" fmla="*/ 215 h 267"/>
                <a:gd name="T38" fmla="*/ 125 w 125"/>
                <a:gd name="T39" fmla="*/ 250 h 2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
                <a:gd name="T61" fmla="*/ 0 h 267"/>
                <a:gd name="T62" fmla="*/ 125 w 125"/>
                <a:gd name="T63" fmla="*/ 267 h 2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 h="267">
                  <a:moveTo>
                    <a:pt x="125" y="250"/>
                  </a:moveTo>
                  <a:lnTo>
                    <a:pt x="125" y="267"/>
                  </a:lnTo>
                  <a:lnTo>
                    <a:pt x="113" y="232"/>
                  </a:lnTo>
                  <a:lnTo>
                    <a:pt x="100" y="198"/>
                  </a:lnTo>
                  <a:lnTo>
                    <a:pt x="84" y="165"/>
                  </a:lnTo>
                  <a:lnTo>
                    <a:pt x="69" y="133"/>
                  </a:lnTo>
                  <a:lnTo>
                    <a:pt x="35" y="67"/>
                  </a:lnTo>
                  <a:lnTo>
                    <a:pt x="0" y="0"/>
                  </a:lnTo>
                  <a:lnTo>
                    <a:pt x="17" y="10"/>
                  </a:lnTo>
                  <a:lnTo>
                    <a:pt x="31" y="21"/>
                  </a:lnTo>
                  <a:lnTo>
                    <a:pt x="44" y="33"/>
                  </a:lnTo>
                  <a:lnTo>
                    <a:pt x="54" y="46"/>
                  </a:lnTo>
                  <a:lnTo>
                    <a:pt x="63" y="62"/>
                  </a:lnTo>
                  <a:lnTo>
                    <a:pt x="71" y="77"/>
                  </a:lnTo>
                  <a:lnTo>
                    <a:pt x="79" y="94"/>
                  </a:lnTo>
                  <a:lnTo>
                    <a:pt x="84" y="110"/>
                  </a:lnTo>
                  <a:lnTo>
                    <a:pt x="94" y="146"/>
                  </a:lnTo>
                  <a:lnTo>
                    <a:pt x="102" y="180"/>
                  </a:lnTo>
                  <a:lnTo>
                    <a:pt x="111" y="215"/>
                  </a:lnTo>
                  <a:lnTo>
                    <a:pt x="125" y="250"/>
                  </a:lnTo>
                  <a:close/>
                </a:path>
              </a:pathLst>
            </a:custGeom>
            <a:solidFill>
              <a:srgbClr val="FFFFFF"/>
            </a:solidFill>
            <a:ln w="9525">
              <a:noFill/>
              <a:round/>
              <a:headEnd/>
              <a:tailEnd/>
            </a:ln>
          </p:spPr>
          <p:txBody>
            <a:bodyPr/>
            <a:lstStyle/>
            <a:p>
              <a:pPr eaLnBrk="0" hangingPunct="0"/>
              <a:endParaRPr lang="en-US"/>
            </a:p>
          </p:txBody>
        </p:sp>
        <p:sp>
          <p:nvSpPr>
            <p:cNvPr id="128027" name="Freeform 26"/>
            <p:cNvSpPr>
              <a:spLocks/>
            </p:cNvSpPr>
            <p:nvPr/>
          </p:nvSpPr>
          <p:spPr bwMode="auto">
            <a:xfrm>
              <a:off x="3238" y="2982"/>
              <a:ext cx="238" cy="191"/>
            </a:xfrm>
            <a:custGeom>
              <a:avLst/>
              <a:gdLst>
                <a:gd name="T0" fmla="*/ 225 w 238"/>
                <a:gd name="T1" fmla="*/ 69 h 191"/>
                <a:gd name="T2" fmla="*/ 231 w 238"/>
                <a:gd name="T3" fmla="*/ 86 h 191"/>
                <a:gd name="T4" fmla="*/ 238 w 238"/>
                <a:gd name="T5" fmla="*/ 105 h 191"/>
                <a:gd name="T6" fmla="*/ 238 w 238"/>
                <a:gd name="T7" fmla="*/ 113 h 191"/>
                <a:gd name="T8" fmla="*/ 238 w 238"/>
                <a:gd name="T9" fmla="*/ 122 h 191"/>
                <a:gd name="T10" fmla="*/ 236 w 238"/>
                <a:gd name="T11" fmla="*/ 132 h 191"/>
                <a:gd name="T12" fmla="*/ 231 w 238"/>
                <a:gd name="T13" fmla="*/ 140 h 191"/>
                <a:gd name="T14" fmla="*/ 221 w 238"/>
                <a:gd name="T15" fmla="*/ 151 h 191"/>
                <a:gd name="T16" fmla="*/ 211 w 238"/>
                <a:gd name="T17" fmla="*/ 161 h 191"/>
                <a:gd name="T18" fmla="*/ 198 w 238"/>
                <a:gd name="T19" fmla="*/ 168 h 191"/>
                <a:gd name="T20" fmla="*/ 186 w 238"/>
                <a:gd name="T21" fmla="*/ 176 h 191"/>
                <a:gd name="T22" fmla="*/ 173 w 238"/>
                <a:gd name="T23" fmla="*/ 182 h 191"/>
                <a:gd name="T24" fmla="*/ 158 w 238"/>
                <a:gd name="T25" fmla="*/ 186 h 191"/>
                <a:gd name="T26" fmla="*/ 144 w 238"/>
                <a:gd name="T27" fmla="*/ 189 h 191"/>
                <a:gd name="T28" fmla="*/ 129 w 238"/>
                <a:gd name="T29" fmla="*/ 191 h 191"/>
                <a:gd name="T30" fmla="*/ 112 w 238"/>
                <a:gd name="T31" fmla="*/ 188 h 191"/>
                <a:gd name="T32" fmla="*/ 96 w 238"/>
                <a:gd name="T33" fmla="*/ 184 h 191"/>
                <a:gd name="T34" fmla="*/ 79 w 238"/>
                <a:gd name="T35" fmla="*/ 180 h 191"/>
                <a:gd name="T36" fmla="*/ 64 w 238"/>
                <a:gd name="T37" fmla="*/ 174 h 191"/>
                <a:gd name="T38" fmla="*/ 48 w 238"/>
                <a:gd name="T39" fmla="*/ 170 h 191"/>
                <a:gd name="T40" fmla="*/ 33 w 238"/>
                <a:gd name="T41" fmla="*/ 166 h 191"/>
                <a:gd name="T42" fmla="*/ 18 w 238"/>
                <a:gd name="T43" fmla="*/ 163 h 191"/>
                <a:gd name="T44" fmla="*/ 0 w 238"/>
                <a:gd name="T45" fmla="*/ 161 h 191"/>
                <a:gd name="T46" fmla="*/ 2 w 238"/>
                <a:gd name="T47" fmla="*/ 9 h 191"/>
                <a:gd name="T48" fmla="*/ 33 w 238"/>
                <a:gd name="T49" fmla="*/ 1 h 191"/>
                <a:gd name="T50" fmla="*/ 62 w 238"/>
                <a:gd name="T51" fmla="*/ 0 h 191"/>
                <a:gd name="T52" fmla="*/ 77 w 238"/>
                <a:gd name="T53" fmla="*/ 0 h 191"/>
                <a:gd name="T54" fmla="*/ 92 w 238"/>
                <a:gd name="T55" fmla="*/ 0 h 191"/>
                <a:gd name="T56" fmla="*/ 108 w 238"/>
                <a:gd name="T57" fmla="*/ 1 h 191"/>
                <a:gd name="T58" fmla="*/ 123 w 238"/>
                <a:gd name="T59" fmla="*/ 3 h 191"/>
                <a:gd name="T60" fmla="*/ 139 w 238"/>
                <a:gd name="T61" fmla="*/ 7 h 191"/>
                <a:gd name="T62" fmla="*/ 154 w 238"/>
                <a:gd name="T63" fmla="*/ 13 h 191"/>
                <a:gd name="T64" fmla="*/ 167 w 238"/>
                <a:gd name="T65" fmla="*/ 19 h 191"/>
                <a:gd name="T66" fmla="*/ 181 w 238"/>
                <a:gd name="T67" fmla="*/ 26 h 191"/>
                <a:gd name="T68" fmla="*/ 192 w 238"/>
                <a:gd name="T69" fmla="*/ 36 h 191"/>
                <a:gd name="T70" fmla="*/ 204 w 238"/>
                <a:gd name="T71" fmla="*/ 46 h 191"/>
                <a:gd name="T72" fmla="*/ 215 w 238"/>
                <a:gd name="T73" fmla="*/ 55 h 191"/>
                <a:gd name="T74" fmla="*/ 225 w 238"/>
                <a:gd name="T75" fmla="*/ 69 h 1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8"/>
                <a:gd name="T115" fmla="*/ 0 h 191"/>
                <a:gd name="T116" fmla="*/ 238 w 238"/>
                <a:gd name="T117" fmla="*/ 191 h 1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8" h="191">
                  <a:moveTo>
                    <a:pt x="225" y="69"/>
                  </a:moveTo>
                  <a:lnTo>
                    <a:pt x="231" y="86"/>
                  </a:lnTo>
                  <a:lnTo>
                    <a:pt x="238" y="105"/>
                  </a:lnTo>
                  <a:lnTo>
                    <a:pt x="238" y="113"/>
                  </a:lnTo>
                  <a:lnTo>
                    <a:pt x="238" y="122"/>
                  </a:lnTo>
                  <a:lnTo>
                    <a:pt x="236" y="132"/>
                  </a:lnTo>
                  <a:lnTo>
                    <a:pt x="231" y="140"/>
                  </a:lnTo>
                  <a:lnTo>
                    <a:pt x="221" y="151"/>
                  </a:lnTo>
                  <a:lnTo>
                    <a:pt x="211" y="161"/>
                  </a:lnTo>
                  <a:lnTo>
                    <a:pt x="198" y="168"/>
                  </a:lnTo>
                  <a:lnTo>
                    <a:pt x="186" y="176"/>
                  </a:lnTo>
                  <a:lnTo>
                    <a:pt x="173" y="182"/>
                  </a:lnTo>
                  <a:lnTo>
                    <a:pt x="158" y="186"/>
                  </a:lnTo>
                  <a:lnTo>
                    <a:pt x="144" y="189"/>
                  </a:lnTo>
                  <a:lnTo>
                    <a:pt x="129" y="191"/>
                  </a:lnTo>
                  <a:lnTo>
                    <a:pt x="112" y="188"/>
                  </a:lnTo>
                  <a:lnTo>
                    <a:pt x="96" y="184"/>
                  </a:lnTo>
                  <a:lnTo>
                    <a:pt x="79" y="180"/>
                  </a:lnTo>
                  <a:lnTo>
                    <a:pt x="64" y="174"/>
                  </a:lnTo>
                  <a:lnTo>
                    <a:pt x="48" y="170"/>
                  </a:lnTo>
                  <a:lnTo>
                    <a:pt x="33" y="166"/>
                  </a:lnTo>
                  <a:lnTo>
                    <a:pt x="18" y="163"/>
                  </a:lnTo>
                  <a:lnTo>
                    <a:pt x="0" y="161"/>
                  </a:lnTo>
                  <a:lnTo>
                    <a:pt x="2" y="9"/>
                  </a:lnTo>
                  <a:lnTo>
                    <a:pt x="33" y="1"/>
                  </a:lnTo>
                  <a:lnTo>
                    <a:pt x="62" y="0"/>
                  </a:lnTo>
                  <a:lnTo>
                    <a:pt x="77" y="0"/>
                  </a:lnTo>
                  <a:lnTo>
                    <a:pt x="92" y="0"/>
                  </a:lnTo>
                  <a:lnTo>
                    <a:pt x="108" y="1"/>
                  </a:lnTo>
                  <a:lnTo>
                    <a:pt x="123" y="3"/>
                  </a:lnTo>
                  <a:lnTo>
                    <a:pt x="139" y="7"/>
                  </a:lnTo>
                  <a:lnTo>
                    <a:pt x="154" y="13"/>
                  </a:lnTo>
                  <a:lnTo>
                    <a:pt x="167" y="19"/>
                  </a:lnTo>
                  <a:lnTo>
                    <a:pt x="181" y="26"/>
                  </a:lnTo>
                  <a:lnTo>
                    <a:pt x="192" y="36"/>
                  </a:lnTo>
                  <a:lnTo>
                    <a:pt x="204" y="46"/>
                  </a:lnTo>
                  <a:lnTo>
                    <a:pt x="215" y="55"/>
                  </a:lnTo>
                  <a:lnTo>
                    <a:pt x="225" y="69"/>
                  </a:lnTo>
                  <a:close/>
                </a:path>
              </a:pathLst>
            </a:custGeom>
            <a:solidFill>
              <a:srgbClr val="FFFFFF"/>
            </a:solidFill>
            <a:ln w="9525">
              <a:noFill/>
              <a:round/>
              <a:headEnd/>
              <a:tailEnd/>
            </a:ln>
          </p:spPr>
          <p:txBody>
            <a:bodyPr/>
            <a:lstStyle/>
            <a:p>
              <a:pPr eaLnBrk="0" hangingPunct="0"/>
              <a:endParaRPr lang="en-US"/>
            </a:p>
          </p:txBody>
        </p:sp>
        <p:sp>
          <p:nvSpPr>
            <p:cNvPr id="128028" name="Freeform 27"/>
            <p:cNvSpPr>
              <a:spLocks/>
            </p:cNvSpPr>
            <p:nvPr/>
          </p:nvSpPr>
          <p:spPr bwMode="auto">
            <a:xfrm>
              <a:off x="3724" y="3026"/>
              <a:ext cx="581" cy="274"/>
            </a:xfrm>
            <a:custGeom>
              <a:avLst/>
              <a:gdLst>
                <a:gd name="T0" fmla="*/ 297 w 581"/>
                <a:gd name="T1" fmla="*/ 50 h 274"/>
                <a:gd name="T2" fmla="*/ 192 w 581"/>
                <a:gd name="T3" fmla="*/ 59 h 274"/>
                <a:gd name="T4" fmla="*/ 155 w 581"/>
                <a:gd name="T5" fmla="*/ 71 h 274"/>
                <a:gd name="T6" fmla="*/ 125 w 581"/>
                <a:gd name="T7" fmla="*/ 92 h 274"/>
                <a:gd name="T8" fmla="*/ 102 w 581"/>
                <a:gd name="T9" fmla="*/ 124 h 274"/>
                <a:gd name="T10" fmla="*/ 98 w 581"/>
                <a:gd name="T11" fmla="*/ 149 h 274"/>
                <a:gd name="T12" fmla="*/ 103 w 581"/>
                <a:gd name="T13" fmla="*/ 149 h 274"/>
                <a:gd name="T14" fmla="*/ 113 w 581"/>
                <a:gd name="T15" fmla="*/ 144 h 274"/>
                <a:gd name="T16" fmla="*/ 126 w 581"/>
                <a:gd name="T17" fmla="*/ 122 h 274"/>
                <a:gd name="T18" fmla="*/ 149 w 581"/>
                <a:gd name="T19" fmla="*/ 101 h 274"/>
                <a:gd name="T20" fmla="*/ 178 w 581"/>
                <a:gd name="T21" fmla="*/ 88 h 274"/>
                <a:gd name="T22" fmla="*/ 226 w 581"/>
                <a:gd name="T23" fmla="*/ 76 h 274"/>
                <a:gd name="T24" fmla="*/ 330 w 581"/>
                <a:gd name="T25" fmla="*/ 74 h 274"/>
                <a:gd name="T26" fmla="*/ 420 w 581"/>
                <a:gd name="T27" fmla="*/ 74 h 274"/>
                <a:gd name="T28" fmla="*/ 458 w 581"/>
                <a:gd name="T29" fmla="*/ 82 h 274"/>
                <a:gd name="T30" fmla="*/ 493 w 581"/>
                <a:gd name="T31" fmla="*/ 99 h 274"/>
                <a:gd name="T32" fmla="*/ 526 w 581"/>
                <a:gd name="T33" fmla="*/ 120 h 274"/>
                <a:gd name="T34" fmla="*/ 549 w 581"/>
                <a:gd name="T35" fmla="*/ 153 h 274"/>
                <a:gd name="T36" fmla="*/ 560 w 581"/>
                <a:gd name="T37" fmla="*/ 184 h 274"/>
                <a:gd name="T38" fmla="*/ 564 w 581"/>
                <a:gd name="T39" fmla="*/ 203 h 274"/>
                <a:gd name="T40" fmla="*/ 568 w 581"/>
                <a:gd name="T41" fmla="*/ 218 h 274"/>
                <a:gd name="T42" fmla="*/ 574 w 581"/>
                <a:gd name="T43" fmla="*/ 234 h 274"/>
                <a:gd name="T44" fmla="*/ 577 w 581"/>
                <a:gd name="T45" fmla="*/ 257 h 274"/>
                <a:gd name="T46" fmla="*/ 562 w 581"/>
                <a:gd name="T47" fmla="*/ 274 h 274"/>
                <a:gd name="T48" fmla="*/ 560 w 581"/>
                <a:gd name="T49" fmla="*/ 239 h 274"/>
                <a:gd name="T50" fmla="*/ 556 w 581"/>
                <a:gd name="T51" fmla="*/ 224 h 274"/>
                <a:gd name="T52" fmla="*/ 543 w 581"/>
                <a:gd name="T53" fmla="*/ 213 h 274"/>
                <a:gd name="T54" fmla="*/ 535 w 581"/>
                <a:gd name="T55" fmla="*/ 195 h 274"/>
                <a:gd name="T56" fmla="*/ 522 w 581"/>
                <a:gd name="T57" fmla="*/ 182 h 274"/>
                <a:gd name="T58" fmla="*/ 491 w 581"/>
                <a:gd name="T59" fmla="*/ 159 h 274"/>
                <a:gd name="T60" fmla="*/ 470 w 581"/>
                <a:gd name="T61" fmla="*/ 138 h 274"/>
                <a:gd name="T62" fmla="*/ 447 w 581"/>
                <a:gd name="T63" fmla="*/ 124 h 274"/>
                <a:gd name="T64" fmla="*/ 420 w 581"/>
                <a:gd name="T65" fmla="*/ 115 h 274"/>
                <a:gd name="T66" fmla="*/ 393 w 581"/>
                <a:gd name="T67" fmla="*/ 109 h 274"/>
                <a:gd name="T68" fmla="*/ 278 w 581"/>
                <a:gd name="T69" fmla="*/ 96 h 274"/>
                <a:gd name="T70" fmla="*/ 226 w 581"/>
                <a:gd name="T71" fmla="*/ 115 h 274"/>
                <a:gd name="T72" fmla="*/ 176 w 581"/>
                <a:gd name="T73" fmla="*/ 138 h 274"/>
                <a:gd name="T74" fmla="*/ 132 w 581"/>
                <a:gd name="T75" fmla="*/ 170 h 274"/>
                <a:gd name="T76" fmla="*/ 115 w 581"/>
                <a:gd name="T77" fmla="*/ 191 h 274"/>
                <a:gd name="T78" fmla="*/ 100 w 581"/>
                <a:gd name="T79" fmla="*/ 214 h 274"/>
                <a:gd name="T80" fmla="*/ 0 w 581"/>
                <a:gd name="T81" fmla="*/ 218 h 274"/>
                <a:gd name="T82" fmla="*/ 4 w 581"/>
                <a:gd name="T83" fmla="*/ 197 h 274"/>
                <a:gd name="T84" fmla="*/ 9 w 581"/>
                <a:gd name="T85" fmla="*/ 163 h 274"/>
                <a:gd name="T86" fmla="*/ 25 w 581"/>
                <a:gd name="T87" fmla="*/ 122 h 274"/>
                <a:gd name="T88" fmla="*/ 50 w 581"/>
                <a:gd name="T89" fmla="*/ 92 h 274"/>
                <a:gd name="T90" fmla="*/ 80 w 581"/>
                <a:gd name="T91" fmla="*/ 67 h 274"/>
                <a:gd name="T92" fmla="*/ 138 w 581"/>
                <a:gd name="T93" fmla="*/ 38 h 274"/>
                <a:gd name="T94" fmla="*/ 219 w 581"/>
                <a:gd name="T95" fmla="*/ 11 h 274"/>
                <a:gd name="T96" fmla="*/ 272 w 581"/>
                <a:gd name="T97" fmla="*/ 2 h 274"/>
                <a:gd name="T98" fmla="*/ 305 w 581"/>
                <a:gd name="T99" fmla="*/ 7 h 274"/>
                <a:gd name="T100" fmla="*/ 336 w 581"/>
                <a:gd name="T101" fmla="*/ 17 h 274"/>
                <a:gd name="T102" fmla="*/ 364 w 581"/>
                <a:gd name="T103" fmla="*/ 32 h 2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81"/>
                <a:gd name="T157" fmla="*/ 0 h 274"/>
                <a:gd name="T158" fmla="*/ 581 w 581"/>
                <a:gd name="T159" fmla="*/ 274 h 2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81" h="274">
                  <a:moveTo>
                    <a:pt x="378" y="42"/>
                  </a:moveTo>
                  <a:lnTo>
                    <a:pt x="297" y="50"/>
                  </a:lnTo>
                  <a:lnTo>
                    <a:pt x="211" y="55"/>
                  </a:lnTo>
                  <a:lnTo>
                    <a:pt x="192" y="59"/>
                  </a:lnTo>
                  <a:lnTo>
                    <a:pt x="172" y="65"/>
                  </a:lnTo>
                  <a:lnTo>
                    <a:pt x="155" y="71"/>
                  </a:lnTo>
                  <a:lnTo>
                    <a:pt x="140" y="80"/>
                  </a:lnTo>
                  <a:lnTo>
                    <a:pt x="125" y="92"/>
                  </a:lnTo>
                  <a:lnTo>
                    <a:pt x="113" y="107"/>
                  </a:lnTo>
                  <a:lnTo>
                    <a:pt x="102" y="124"/>
                  </a:lnTo>
                  <a:lnTo>
                    <a:pt x="94" y="147"/>
                  </a:lnTo>
                  <a:lnTo>
                    <a:pt x="98" y="149"/>
                  </a:lnTo>
                  <a:lnTo>
                    <a:pt x="102" y="149"/>
                  </a:lnTo>
                  <a:lnTo>
                    <a:pt x="103" y="149"/>
                  </a:lnTo>
                  <a:lnTo>
                    <a:pt x="107" y="147"/>
                  </a:lnTo>
                  <a:lnTo>
                    <a:pt x="113" y="144"/>
                  </a:lnTo>
                  <a:lnTo>
                    <a:pt x="117" y="136"/>
                  </a:lnTo>
                  <a:lnTo>
                    <a:pt x="126" y="122"/>
                  </a:lnTo>
                  <a:lnTo>
                    <a:pt x="136" y="111"/>
                  </a:lnTo>
                  <a:lnTo>
                    <a:pt x="149" y="101"/>
                  </a:lnTo>
                  <a:lnTo>
                    <a:pt x="165" y="94"/>
                  </a:lnTo>
                  <a:lnTo>
                    <a:pt x="178" y="88"/>
                  </a:lnTo>
                  <a:lnTo>
                    <a:pt x="194" y="82"/>
                  </a:lnTo>
                  <a:lnTo>
                    <a:pt x="226" y="76"/>
                  </a:lnTo>
                  <a:lnTo>
                    <a:pt x="261" y="74"/>
                  </a:lnTo>
                  <a:lnTo>
                    <a:pt x="330" y="74"/>
                  </a:lnTo>
                  <a:lnTo>
                    <a:pt x="399" y="73"/>
                  </a:lnTo>
                  <a:lnTo>
                    <a:pt x="420" y="74"/>
                  </a:lnTo>
                  <a:lnTo>
                    <a:pt x="439" y="78"/>
                  </a:lnTo>
                  <a:lnTo>
                    <a:pt x="458" y="82"/>
                  </a:lnTo>
                  <a:lnTo>
                    <a:pt x="476" y="90"/>
                  </a:lnTo>
                  <a:lnTo>
                    <a:pt x="493" y="99"/>
                  </a:lnTo>
                  <a:lnTo>
                    <a:pt x="510" y="109"/>
                  </a:lnTo>
                  <a:lnTo>
                    <a:pt x="526" y="120"/>
                  </a:lnTo>
                  <a:lnTo>
                    <a:pt x="541" y="134"/>
                  </a:lnTo>
                  <a:lnTo>
                    <a:pt x="549" y="153"/>
                  </a:lnTo>
                  <a:lnTo>
                    <a:pt x="558" y="174"/>
                  </a:lnTo>
                  <a:lnTo>
                    <a:pt x="560" y="184"/>
                  </a:lnTo>
                  <a:lnTo>
                    <a:pt x="562" y="193"/>
                  </a:lnTo>
                  <a:lnTo>
                    <a:pt x="564" y="203"/>
                  </a:lnTo>
                  <a:lnTo>
                    <a:pt x="562" y="213"/>
                  </a:lnTo>
                  <a:lnTo>
                    <a:pt x="568" y="218"/>
                  </a:lnTo>
                  <a:lnTo>
                    <a:pt x="572" y="226"/>
                  </a:lnTo>
                  <a:lnTo>
                    <a:pt x="574" y="234"/>
                  </a:lnTo>
                  <a:lnTo>
                    <a:pt x="575" y="241"/>
                  </a:lnTo>
                  <a:lnTo>
                    <a:pt x="577" y="257"/>
                  </a:lnTo>
                  <a:lnTo>
                    <a:pt x="581" y="272"/>
                  </a:lnTo>
                  <a:lnTo>
                    <a:pt x="562" y="274"/>
                  </a:lnTo>
                  <a:lnTo>
                    <a:pt x="562" y="257"/>
                  </a:lnTo>
                  <a:lnTo>
                    <a:pt x="560" y="239"/>
                  </a:lnTo>
                  <a:lnTo>
                    <a:pt x="558" y="232"/>
                  </a:lnTo>
                  <a:lnTo>
                    <a:pt x="556" y="224"/>
                  </a:lnTo>
                  <a:lnTo>
                    <a:pt x="551" y="216"/>
                  </a:lnTo>
                  <a:lnTo>
                    <a:pt x="543" y="213"/>
                  </a:lnTo>
                  <a:lnTo>
                    <a:pt x="539" y="203"/>
                  </a:lnTo>
                  <a:lnTo>
                    <a:pt x="535" y="195"/>
                  </a:lnTo>
                  <a:lnTo>
                    <a:pt x="529" y="188"/>
                  </a:lnTo>
                  <a:lnTo>
                    <a:pt x="522" y="182"/>
                  </a:lnTo>
                  <a:lnTo>
                    <a:pt x="506" y="168"/>
                  </a:lnTo>
                  <a:lnTo>
                    <a:pt x="491" y="159"/>
                  </a:lnTo>
                  <a:lnTo>
                    <a:pt x="481" y="147"/>
                  </a:lnTo>
                  <a:lnTo>
                    <a:pt x="470" y="138"/>
                  </a:lnTo>
                  <a:lnTo>
                    <a:pt x="458" y="130"/>
                  </a:lnTo>
                  <a:lnTo>
                    <a:pt x="447" y="124"/>
                  </a:lnTo>
                  <a:lnTo>
                    <a:pt x="433" y="119"/>
                  </a:lnTo>
                  <a:lnTo>
                    <a:pt x="420" y="115"/>
                  </a:lnTo>
                  <a:lnTo>
                    <a:pt x="407" y="111"/>
                  </a:lnTo>
                  <a:lnTo>
                    <a:pt x="393" y="109"/>
                  </a:lnTo>
                  <a:lnTo>
                    <a:pt x="336" y="103"/>
                  </a:lnTo>
                  <a:lnTo>
                    <a:pt x="278" y="96"/>
                  </a:lnTo>
                  <a:lnTo>
                    <a:pt x="251" y="105"/>
                  </a:lnTo>
                  <a:lnTo>
                    <a:pt x="226" y="115"/>
                  </a:lnTo>
                  <a:lnTo>
                    <a:pt x="199" y="126"/>
                  </a:lnTo>
                  <a:lnTo>
                    <a:pt x="176" y="138"/>
                  </a:lnTo>
                  <a:lnTo>
                    <a:pt x="151" y="153"/>
                  </a:lnTo>
                  <a:lnTo>
                    <a:pt x="132" y="170"/>
                  </a:lnTo>
                  <a:lnTo>
                    <a:pt x="123" y="180"/>
                  </a:lnTo>
                  <a:lnTo>
                    <a:pt x="115" y="191"/>
                  </a:lnTo>
                  <a:lnTo>
                    <a:pt x="107" y="203"/>
                  </a:lnTo>
                  <a:lnTo>
                    <a:pt x="100" y="214"/>
                  </a:lnTo>
                  <a:lnTo>
                    <a:pt x="2" y="230"/>
                  </a:lnTo>
                  <a:lnTo>
                    <a:pt x="0" y="218"/>
                  </a:lnTo>
                  <a:lnTo>
                    <a:pt x="0" y="209"/>
                  </a:lnTo>
                  <a:lnTo>
                    <a:pt x="4" y="197"/>
                  </a:lnTo>
                  <a:lnTo>
                    <a:pt x="4" y="186"/>
                  </a:lnTo>
                  <a:lnTo>
                    <a:pt x="9" y="163"/>
                  </a:lnTo>
                  <a:lnTo>
                    <a:pt x="15" y="142"/>
                  </a:lnTo>
                  <a:lnTo>
                    <a:pt x="25" y="122"/>
                  </a:lnTo>
                  <a:lnTo>
                    <a:pt x="36" y="107"/>
                  </a:lnTo>
                  <a:lnTo>
                    <a:pt x="50" y="92"/>
                  </a:lnTo>
                  <a:lnTo>
                    <a:pt x="65" y="78"/>
                  </a:lnTo>
                  <a:lnTo>
                    <a:pt x="80" y="67"/>
                  </a:lnTo>
                  <a:lnTo>
                    <a:pt x="100" y="57"/>
                  </a:lnTo>
                  <a:lnTo>
                    <a:pt x="138" y="38"/>
                  </a:lnTo>
                  <a:lnTo>
                    <a:pt x="178" y="25"/>
                  </a:lnTo>
                  <a:lnTo>
                    <a:pt x="219" y="11"/>
                  </a:lnTo>
                  <a:lnTo>
                    <a:pt x="255" y="0"/>
                  </a:lnTo>
                  <a:lnTo>
                    <a:pt x="272" y="2"/>
                  </a:lnTo>
                  <a:lnTo>
                    <a:pt x="290" y="3"/>
                  </a:lnTo>
                  <a:lnTo>
                    <a:pt x="305" y="7"/>
                  </a:lnTo>
                  <a:lnTo>
                    <a:pt x="320" y="11"/>
                  </a:lnTo>
                  <a:lnTo>
                    <a:pt x="336" y="17"/>
                  </a:lnTo>
                  <a:lnTo>
                    <a:pt x="351" y="25"/>
                  </a:lnTo>
                  <a:lnTo>
                    <a:pt x="364" y="32"/>
                  </a:lnTo>
                  <a:lnTo>
                    <a:pt x="378" y="42"/>
                  </a:lnTo>
                  <a:close/>
                </a:path>
              </a:pathLst>
            </a:custGeom>
            <a:solidFill>
              <a:srgbClr val="FFFFFF"/>
            </a:solidFill>
            <a:ln w="9525">
              <a:noFill/>
              <a:round/>
              <a:headEnd/>
              <a:tailEnd/>
            </a:ln>
          </p:spPr>
          <p:txBody>
            <a:bodyPr/>
            <a:lstStyle/>
            <a:p>
              <a:pPr eaLnBrk="0" hangingPunct="0"/>
              <a:endParaRPr lang="en-US"/>
            </a:p>
          </p:txBody>
        </p:sp>
        <p:sp>
          <p:nvSpPr>
            <p:cNvPr id="128029" name="Freeform 28"/>
            <p:cNvSpPr>
              <a:spLocks/>
            </p:cNvSpPr>
            <p:nvPr/>
          </p:nvSpPr>
          <p:spPr bwMode="auto">
            <a:xfrm>
              <a:off x="2624" y="3072"/>
              <a:ext cx="129" cy="216"/>
            </a:xfrm>
            <a:custGeom>
              <a:avLst/>
              <a:gdLst>
                <a:gd name="T0" fmla="*/ 129 w 129"/>
                <a:gd name="T1" fmla="*/ 216 h 216"/>
                <a:gd name="T2" fmla="*/ 117 w 129"/>
                <a:gd name="T3" fmla="*/ 215 h 216"/>
                <a:gd name="T4" fmla="*/ 106 w 129"/>
                <a:gd name="T5" fmla="*/ 211 h 216"/>
                <a:gd name="T6" fmla="*/ 94 w 129"/>
                <a:gd name="T7" fmla="*/ 207 h 216"/>
                <a:gd name="T8" fmla="*/ 85 w 129"/>
                <a:gd name="T9" fmla="*/ 199 h 216"/>
                <a:gd name="T10" fmla="*/ 79 w 129"/>
                <a:gd name="T11" fmla="*/ 195 h 216"/>
                <a:gd name="T12" fmla="*/ 75 w 129"/>
                <a:gd name="T13" fmla="*/ 190 h 216"/>
                <a:gd name="T14" fmla="*/ 71 w 129"/>
                <a:gd name="T15" fmla="*/ 184 h 216"/>
                <a:gd name="T16" fmla="*/ 69 w 129"/>
                <a:gd name="T17" fmla="*/ 178 h 216"/>
                <a:gd name="T18" fmla="*/ 66 w 129"/>
                <a:gd name="T19" fmla="*/ 165 h 216"/>
                <a:gd name="T20" fmla="*/ 64 w 129"/>
                <a:gd name="T21" fmla="*/ 151 h 216"/>
                <a:gd name="T22" fmla="*/ 62 w 129"/>
                <a:gd name="T23" fmla="*/ 138 h 216"/>
                <a:gd name="T24" fmla="*/ 58 w 129"/>
                <a:gd name="T25" fmla="*/ 124 h 216"/>
                <a:gd name="T26" fmla="*/ 54 w 129"/>
                <a:gd name="T27" fmla="*/ 119 h 216"/>
                <a:gd name="T28" fmla="*/ 50 w 129"/>
                <a:gd name="T29" fmla="*/ 113 h 216"/>
                <a:gd name="T30" fmla="*/ 46 w 129"/>
                <a:gd name="T31" fmla="*/ 109 h 216"/>
                <a:gd name="T32" fmla="*/ 39 w 129"/>
                <a:gd name="T33" fmla="*/ 103 h 216"/>
                <a:gd name="T34" fmla="*/ 27 w 129"/>
                <a:gd name="T35" fmla="*/ 78 h 216"/>
                <a:gd name="T36" fmla="*/ 16 w 129"/>
                <a:gd name="T37" fmla="*/ 53 h 216"/>
                <a:gd name="T38" fmla="*/ 12 w 129"/>
                <a:gd name="T39" fmla="*/ 40 h 216"/>
                <a:gd name="T40" fmla="*/ 6 w 129"/>
                <a:gd name="T41" fmla="*/ 27 h 216"/>
                <a:gd name="T42" fmla="*/ 4 w 129"/>
                <a:gd name="T43" fmla="*/ 13 h 216"/>
                <a:gd name="T44" fmla="*/ 0 w 129"/>
                <a:gd name="T45" fmla="*/ 0 h 216"/>
                <a:gd name="T46" fmla="*/ 29 w 129"/>
                <a:gd name="T47" fmla="*/ 55 h 216"/>
                <a:gd name="T48" fmla="*/ 60 w 129"/>
                <a:gd name="T49" fmla="*/ 111 h 216"/>
                <a:gd name="T50" fmla="*/ 92 w 129"/>
                <a:gd name="T51" fmla="*/ 165 h 216"/>
                <a:gd name="T52" fmla="*/ 129 w 129"/>
                <a:gd name="T53" fmla="*/ 216 h 2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6"/>
                <a:gd name="T83" fmla="*/ 129 w 129"/>
                <a:gd name="T84" fmla="*/ 216 h 2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6">
                  <a:moveTo>
                    <a:pt x="129" y="216"/>
                  </a:moveTo>
                  <a:lnTo>
                    <a:pt x="117" y="215"/>
                  </a:lnTo>
                  <a:lnTo>
                    <a:pt x="106" y="211"/>
                  </a:lnTo>
                  <a:lnTo>
                    <a:pt x="94" y="207"/>
                  </a:lnTo>
                  <a:lnTo>
                    <a:pt x="85" y="199"/>
                  </a:lnTo>
                  <a:lnTo>
                    <a:pt x="79" y="195"/>
                  </a:lnTo>
                  <a:lnTo>
                    <a:pt x="75" y="190"/>
                  </a:lnTo>
                  <a:lnTo>
                    <a:pt x="71" y="184"/>
                  </a:lnTo>
                  <a:lnTo>
                    <a:pt x="69" y="178"/>
                  </a:lnTo>
                  <a:lnTo>
                    <a:pt x="66" y="165"/>
                  </a:lnTo>
                  <a:lnTo>
                    <a:pt x="64" y="151"/>
                  </a:lnTo>
                  <a:lnTo>
                    <a:pt x="62" y="138"/>
                  </a:lnTo>
                  <a:lnTo>
                    <a:pt x="58" y="124"/>
                  </a:lnTo>
                  <a:lnTo>
                    <a:pt x="54" y="119"/>
                  </a:lnTo>
                  <a:lnTo>
                    <a:pt x="50" y="113"/>
                  </a:lnTo>
                  <a:lnTo>
                    <a:pt x="46" y="109"/>
                  </a:lnTo>
                  <a:lnTo>
                    <a:pt x="39" y="103"/>
                  </a:lnTo>
                  <a:lnTo>
                    <a:pt x="27" y="78"/>
                  </a:lnTo>
                  <a:lnTo>
                    <a:pt x="16" y="53"/>
                  </a:lnTo>
                  <a:lnTo>
                    <a:pt x="12" y="40"/>
                  </a:lnTo>
                  <a:lnTo>
                    <a:pt x="6" y="27"/>
                  </a:lnTo>
                  <a:lnTo>
                    <a:pt x="4" y="13"/>
                  </a:lnTo>
                  <a:lnTo>
                    <a:pt x="0" y="0"/>
                  </a:lnTo>
                  <a:lnTo>
                    <a:pt x="29" y="55"/>
                  </a:lnTo>
                  <a:lnTo>
                    <a:pt x="60" y="111"/>
                  </a:lnTo>
                  <a:lnTo>
                    <a:pt x="92" y="165"/>
                  </a:lnTo>
                  <a:lnTo>
                    <a:pt x="129" y="216"/>
                  </a:lnTo>
                  <a:close/>
                </a:path>
              </a:pathLst>
            </a:custGeom>
            <a:solidFill>
              <a:srgbClr val="FFFFFF"/>
            </a:solidFill>
            <a:ln w="9525">
              <a:noFill/>
              <a:round/>
              <a:headEnd/>
              <a:tailEnd/>
            </a:ln>
          </p:spPr>
          <p:txBody>
            <a:bodyPr/>
            <a:lstStyle/>
            <a:p>
              <a:pPr eaLnBrk="0" hangingPunct="0"/>
              <a:endParaRPr lang="en-US"/>
            </a:p>
          </p:txBody>
        </p:sp>
        <p:sp>
          <p:nvSpPr>
            <p:cNvPr id="128030" name="Freeform 29"/>
            <p:cNvSpPr>
              <a:spLocks/>
            </p:cNvSpPr>
            <p:nvPr/>
          </p:nvSpPr>
          <p:spPr bwMode="auto">
            <a:xfrm>
              <a:off x="3950" y="3148"/>
              <a:ext cx="284" cy="96"/>
            </a:xfrm>
            <a:custGeom>
              <a:avLst/>
              <a:gdLst>
                <a:gd name="T0" fmla="*/ 284 w 284"/>
                <a:gd name="T1" fmla="*/ 79 h 96"/>
                <a:gd name="T2" fmla="*/ 242 w 284"/>
                <a:gd name="T3" fmla="*/ 96 h 96"/>
                <a:gd name="T4" fmla="*/ 238 w 284"/>
                <a:gd name="T5" fmla="*/ 85 h 96"/>
                <a:gd name="T6" fmla="*/ 230 w 284"/>
                <a:gd name="T7" fmla="*/ 71 h 96"/>
                <a:gd name="T8" fmla="*/ 227 w 284"/>
                <a:gd name="T9" fmla="*/ 66 h 96"/>
                <a:gd name="T10" fmla="*/ 221 w 284"/>
                <a:gd name="T11" fmla="*/ 62 h 96"/>
                <a:gd name="T12" fmla="*/ 215 w 284"/>
                <a:gd name="T13" fmla="*/ 58 h 96"/>
                <a:gd name="T14" fmla="*/ 209 w 284"/>
                <a:gd name="T15" fmla="*/ 54 h 96"/>
                <a:gd name="T16" fmla="*/ 196 w 284"/>
                <a:gd name="T17" fmla="*/ 56 h 96"/>
                <a:gd name="T18" fmla="*/ 184 w 284"/>
                <a:gd name="T19" fmla="*/ 56 h 96"/>
                <a:gd name="T20" fmla="*/ 175 w 284"/>
                <a:gd name="T21" fmla="*/ 54 h 96"/>
                <a:gd name="T22" fmla="*/ 165 w 284"/>
                <a:gd name="T23" fmla="*/ 48 h 96"/>
                <a:gd name="T24" fmla="*/ 148 w 284"/>
                <a:gd name="T25" fmla="*/ 35 h 96"/>
                <a:gd name="T26" fmla="*/ 129 w 284"/>
                <a:gd name="T27" fmla="*/ 18 h 96"/>
                <a:gd name="T28" fmla="*/ 119 w 284"/>
                <a:gd name="T29" fmla="*/ 14 h 96"/>
                <a:gd name="T30" fmla="*/ 110 w 284"/>
                <a:gd name="T31" fmla="*/ 12 h 96"/>
                <a:gd name="T32" fmla="*/ 100 w 284"/>
                <a:gd name="T33" fmla="*/ 12 h 96"/>
                <a:gd name="T34" fmla="*/ 92 w 284"/>
                <a:gd name="T35" fmla="*/ 14 h 96"/>
                <a:gd name="T36" fmla="*/ 75 w 284"/>
                <a:gd name="T37" fmla="*/ 22 h 96"/>
                <a:gd name="T38" fmla="*/ 60 w 284"/>
                <a:gd name="T39" fmla="*/ 31 h 96"/>
                <a:gd name="T40" fmla="*/ 52 w 284"/>
                <a:gd name="T41" fmla="*/ 35 h 96"/>
                <a:gd name="T42" fmla="*/ 44 w 284"/>
                <a:gd name="T43" fmla="*/ 39 h 96"/>
                <a:gd name="T44" fmla="*/ 39 w 284"/>
                <a:gd name="T45" fmla="*/ 41 h 96"/>
                <a:gd name="T46" fmla="*/ 31 w 284"/>
                <a:gd name="T47" fmla="*/ 41 h 96"/>
                <a:gd name="T48" fmla="*/ 23 w 284"/>
                <a:gd name="T49" fmla="*/ 41 h 96"/>
                <a:gd name="T50" fmla="*/ 16 w 284"/>
                <a:gd name="T51" fmla="*/ 37 h 96"/>
                <a:gd name="T52" fmla="*/ 8 w 284"/>
                <a:gd name="T53" fmla="*/ 31 h 96"/>
                <a:gd name="T54" fmla="*/ 0 w 284"/>
                <a:gd name="T55" fmla="*/ 22 h 96"/>
                <a:gd name="T56" fmla="*/ 12 w 284"/>
                <a:gd name="T57" fmla="*/ 14 h 96"/>
                <a:gd name="T58" fmla="*/ 25 w 284"/>
                <a:gd name="T59" fmla="*/ 8 h 96"/>
                <a:gd name="T60" fmla="*/ 39 w 284"/>
                <a:gd name="T61" fmla="*/ 4 h 96"/>
                <a:gd name="T62" fmla="*/ 52 w 284"/>
                <a:gd name="T63" fmla="*/ 2 h 96"/>
                <a:gd name="T64" fmla="*/ 65 w 284"/>
                <a:gd name="T65" fmla="*/ 0 h 96"/>
                <a:gd name="T66" fmla="*/ 79 w 284"/>
                <a:gd name="T67" fmla="*/ 0 h 96"/>
                <a:gd name="T68" fmla="*/ 94 w 284"/>
                <a:gd name="T69" fmla="*/ 0 h 96"/>
                <a:gd name="T70" fmla="*/ 108 w 284"/>
                <a:gd name="T71" fmla="*/ 2 h 96"/>
                <a:gd name="T72" fmla="*/ 165 w 284"/>
                <a:gd name="T73" fmla="*/ 14 h 96"/>
                <a:gd name="T74" fmla="*/ 219 w 284"/>
                <a:gd name="T75" fmla="*/ 27 h 96"/>
                <a:gd name="T76" fmla="*/ 236 w 284"/>
                <a:gd name="T77" fmla="*/ 41 h 96"/>
                <a:gd name="T78" fmla="*/ 252 w 284"/>
                <a:gd name="T79" fmla="*/ 54 h 96"/>
                <a:gd name="T80" fmla="*/ 267 w 284"/>
                <a:gd name="T81" fmla="*/ 66 h 96"/>
                <a:gd name="T82" fmla="*/ 284 w 284"/>
                <a:gd name="T83" fmla="*/ 79 h 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4"/>
                <a:gd name="T127" fmla="*/ 0 h 96"/>
                <a:gd name="T128" fmla="*/ 284 w 284"/>
                <a:gd name="T129" fmla="*/ 96 h 9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4" h="96">
                  <a:moveTo>
                    <a:pt x="284" y="79"/>
                  </a:moveTo>
                  <a:lnTo>
                    <a:pt x="242" y="96"/>
                  </a:lnTo>
                  <a:lnTo>
                    <a:pt x="238" y="85"/>
                  </a:lnTo>
                  <a:lnTo>
                    <a:pt x="230" y="71"/>
                  </a:lnTo>
                  <a:lnTo>
                    <a:pt x="227" y="66"/>
                  </a:lnTo>
                  <a:lnTo>
                    <a:pt x="221" y="62"/>
                  </a:lnTo>
                  <a:lnTo>
                    <a:pt x="215" y="58"/>
                  </a:lnTo>
                  <a:lnTo>
                    <a:pt x="209" y="54"/>
                  </a:lnTo>
                  <a:lnTo>
                    <a:pt x="196" y="56"/>
                  </a:lnTo>
                  <a:lnTo>
                    <a:pt x="184" y="56"/>
                  </a:lnTo>
                  <a:lnTo>
                    <a:pt x="175" y="54"/>
                  </a:lnTo>
                  <a:lnTo>
                    <a:pt x="165" y="48"/>
                  </a:lnTo>
                  <a:lnTo>
                    <a:pt x="148" y="35"/>
                  </a:lnTo>
                  <a:lnTo>
                    <a:pt x="129" y="18"/>
                  </a:lnTo>
                  <a:lnTo>
                    <a:pt x="119" y="14"/>
                  </a:lnTo>
                  <a:lnTo>
                    <a:pt x="110" y="12"/>
                  </a:lnTo>
                  <a:lnTo>
                    <a:pt x="100" y="12"/>
                  </a:lnTo>
                  <a:lnTo>
                    <a:pt x="92" y="14"/>
                  </a:lnTo>
                  <a:lnTo>
                    <a:pt x="75" y="22"/>
                  </a:lnTo>
                  <a:lnTo>
                    <a:pt x="60" y="31"/>
                  </a:lnTo>
                  <a:lnTo>
                    <a:pt x="52" y="35"/>
                  </a:lnTo>
                  <a:lnTo>
                    <a:pt x="44" y="39"/>
                  </a:lnTo>
                  <a:lnTo>
                    <a:pt x="39" y="41"/>
                  </a:lnTo>
                  <a:lnTo>
                    <a:pt x="31" y="41"/>
                  </a:lnTo>
                  <a:lnTo>
                    <a:pt x="23" y="41"/>
                  </a:lnTo>
                  <a:lnTo>
                    <a:pt x="16" y="37"/>
                  </a:lnTo>
                  <a:lnTo>
                    <a:pt x="8" y="31"/>
                  </a:lnTo>
                  <a:lnTo>
                    <a:pt x="0" y="22"/>
                  </a:lnTo>
                  <a:lnTo>
                    <a:pt x="12" y="14"/>
                  </a:lnTo>
                  <a:lnTo>
                    <a:pt x="25" y="8"/>
                  </a:lnTo>
                  <a:lnTo>
                    <a:pt x="39" y="4"/>
                  </a:lnTo>
                  <a:lnTo>
                    <a:pt x="52" y="2"/>
                  </a:lnTo>
                  <a:lnTo>
                    <a:pt x="65" y="0"/>
                  </a:lnTo>
                  <a:lnTo>
                    <a:pt x="79" y="0"/>
                  </a:lnTo>
                  <a:lnTo>
                    <a:pt x="94" y="0"/>
                  </a:lnTo>
                  <a:lnTo>
                    <a:pt x="108" y="2"/>
                  </a:lnTo>
                  <a:lnTo>
                    <a:pt x="165" y="14"/>
                  </a:lnTo>
                  <a:lnTo>
                    <a:pt x="219" y="27"/>
                  </a:lnTo>
                  <a:lnTo>
                    <a:pt x="236" y="41"/>
                  </a:lnTo>
                  <a:lnTo>
                    <a:pt x="252" y="54"/>
                  </a:lnTo>
                  <a:lnTo>
                    <a:pt x="267" y="66"/>
                  </a:lnTo>
                  <a:lnTo>
                    <a:pt x="284" y="79"/>
                  </a:lnTo>
                  <a:close/>
                </a:path>
              </a:pathLst>
            </a:custGeom>
            <a:solidFill>
              <a:srgbClr val="FFFFFF"/>
            </a:solidFill>
            <a:ln w="9525">
              <a:noFill/>
              <a:round/>
              <a:headEnd/>
              <a:tailEnd/>
            </a:ln>
          </p:spPr>
          <p:txBody>
            <a:bodyPr/>
            <a:lstStyle/>
            <a:p>
              <a:pPr eaLnBrk="0" hangingPunct="0"/>
              <a:endParaRPr lang="en-US"/>
            </a:p>
          </p:txBody>
        </p:sp>
        <p:sp>
          <p:nvSpPr>
            <p:cNvPr id="128031" name="Freeform 30"/>
            <p:cNvSpPr>
              <a:spLocks/>
            </p:cNvSpPr>
            <p:nvPr/>
          </p:nvSpPr>
          <p:spPr bwMode="auto">
            <a:xfrm>
              <a:off x="3181" y="3164"/>
              <a:ext cx="132" cy="117"/>
            </a:xfrm>
            <a:custGeom>
              <a:avLst/>
              <a:gdLst>
                <a:gd name="T0" fmla="*/ 132 w 132"/>
                <a:gd name="T1" fmla="*/ 42 h 117"/>
                <a:gd name="T2" fmla="*/ 128 w 132"/>
                <a:gd name="T3" fmla="*/ 63 h 117"/>
                <a:gd name="T4" fmla="*/ 123 w 132"/>
                <a:gd name="T5" fmla="*/ 84 h 117"/>
                <a:gd name="T6" fmla="*/ 117 w 132"/>
                <a:gd name="T7" fmla="*/ 94 h 117"/>
                <a:gd name="T8" fmla="*/ 109 w 132"/>
                <a:gd name="T9" fmla="*/ 103 h 117"/>
                <a:gd name="T10" fmla="*/ 101 w 132"/>
                <a:gd name="T11" fmla="*/ 109 h 117"/>
                <a:gd name="T12" fmla="*/ 90 w 132"/>
                <a:gd name="T13" fmla="*/ 113 h 117"/>
                <a:gd name="T14" fmla="*/ 69 w 132"/>
                <a:gd name="T15" fmla="*/ 117 h 117"/>
                <a:gd name="T16" fmla="*/ 46 w 132"/>
                <a:gd name="T17" fmla="*/ 117 h 117"/>
                <a:gd name="T18" fmla="*/ 32 w 132"/>
                <a:gd name="T19" fmla="*/ 117 h 117"/>
                <a:gd name="T20" fmla="*/ 21 w 132"/>
                <a:gd name="T21" fmla="*/ 117 h 117"/>
                <a:gd name="T22" fmla="*/ 9 w 132"/>
                <a:gd name="T23" fmla="*/ 115 h 117"/>
                <a:gd name="T24" fmla="*/ 0 w 132"/>
                <a:gd name="T25" fmla="*/ 111 h 117"/>
                <a:gd name="T26" fmla="*/ 11 w 132"/>
                <a:gd name="T27" fmla="*/ 99 h 117"/>
                <a:gd name="T28" fmla="*/ 21 w 132"/>
                <a:gd name="T29" fmla="*/ 88 h 117"/>
                <a:gd name="T30" fmla="*/ 29 w 132"/>
                <a:gd name="T31" fmla="*/ 75 h 117"/>
                <a:gd name="T32" fmla="*/ 34 w 132"/>
                <a:gd name="T33" fmla="*/ 59 h 117"/>
                <a:gd name="T34" fmla="*/ 46 w 132"/>
                <a:gd name="T35" fmla="*/ 29 h 117"/>
                <a:gd name="T36" fmla="*/ 57 w 132"/>
                <a:gd name="T37" fmla="*/ 0 h 117"/>
                <a:gd name="T38" fmla="*/ 80 w 132"/>
                <a:gd name="T39" fmla="*/ 6 h 117"/>
                <a:gd name="T40" fmla="*/ 105 w 132"/>
                <a:gd name="T41" fmla="*/ 9 h 117"/>
                <a:gd name="T42" fmla="*/ 117 w 132"/>
                <a:gd name="T43" fmla="*/ 13 h 117"/>
                <a:gd name="T44" fmla="*/ 125 w 132"/>
                <a:gd name="T45" fmla="*/ 19 h 117"/>
                <a:gd name="T46" fmla="*/ 128 w 132"/>
                <a:gd name="T47" fmla="*/ 23 h 117"/>
                <a:gd name="T48" fmla="*/ 130 w 132"/>
                <a:gd name="T49" fmla="*/ 29 h 117"/>
                <a:gd name="T50" fmla="*/ 132 w 132"/>
                <a:gd name="T51" fmla="*/ 34 h 117"/>
                <a:gd name="T52" fmla="*/ 132 w 132"/>
                <a:gd name="T53" fmla="*/ 42 h 1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2"/>
                <a:gd name="T82" fmla="*/ 0 h 117"/>
                <a:gd name="T83" fmla="*/ 132 w 132"/>
                <a:gd name="T84" fmla="*/ 117 h 1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2" h="117">
                  <a:moveTo>
                    <a:pt x="132" y="42"/>
                  </a:moveTo>
                  <a:lnTo>
                    <a:pt x="128" y="63"/>
                  </a:lnTo>
                  <a:lnTo>
                    <a:pt x="123" y="84"/>
                  </a:lnTo>
                  <a:lnTo>
                    <a:pt x="117" y="94"/>
                  </a:lnTo>
                  <a:lnTo>
                    <a:pt x="109" y="103"/>
                  </a:lnTo>
                  <a:lnTo>
                    <a:pt x="101" y="109"/>
                  </a:lnTo>
                  <a:lnTo>
                    <a:pt x="90" y="113"/>
                  </a:lnTo>
                  <a:lnTo>
                    <a:pt x="69" y="117"/>
                  </a:lnTo>
                  <a:lnTo>
                    <a:pt x="46" y="117"/>
                  </a:lnTo>
                  <a:lnTo>
                    <a:pt x="32" y="117"/>
                  </a:lnTo>
                  <a:lnTo>
                    <a:pt x="21" y="117"/>
                  </a:lnTo>
                  <a:lnTo>
                    <a:pt x="9" y="115"/>
                  </a:lnTo>
                  <a:lnTo>
                    <a:pt x="0" y="111"/>
                  </a:lnTo>
                  <a:lnTo>
                    <a:pt x="11" y="99"/>
                  </a:lnTo>
                  <a:lnTo>
                    <a:pt x="21" y="88"/>
                  </a:lnTo>
                  <a:lnTo>
                    <a:pt x="29" y="75"/>
                  </a:lnTo>
                  <a:lnTo>
                    <a:pt x="34" y="59"/>
                  </a:lnTo>
                  <a:lnTo>
                    <a:pt x="46" y="29"/>
                  </a:lnTo>
                  <a:lnTo>
                    <a:pt x="57" y="0"/>
                  </a:lnTo>
                  <a:lnTo>
                    <a:pt x="80" y="6"/>
                  </a:lnTo>
                  <a:lnTo>
                    <a:pt x="105" y="9"/>
                  </a:lnTo>
                  <a:lnTo>
                    <a:pt x="117" y="13"/>
                  </a:lnTo>
                  <a:lnTo>
                    <a:pt x="125" y="19"/>
                  </a:lnTo>
                  <a:lnTo>
                    <a:pt x="128" y="23"/>
                  </a:lnTo>
                  <a:lnTo>
                    <a:pt x="130" y="29"/>
                  </a:lnTo>
                  <a:lnTo>
                    <a:pt x="132" y="34"/>
                  </a:lnTo>
                  <a:lnTo>
                    <a:pt x="132" y="42"/>
                  </a:lnTo>
                  <a:close/>
                </a:path>
              </a:pathLst>
            </a:custGeom>
            <a:solidFill>
              <a:srgbClr val="FFFFFF"/>
            </a:solidFill>
            <a:ln w="9525">
              <a:noFill/>
              <a:round/>
              <a:headEnd/>
              <a:tailEnd/>
            </a:ln>
          </p:spPr>
          <p:txBody>
            <a:bodyPr/>
            <a:lstStyle/>
            <a:p>
              <a:pPr eaLnBrk="0" hangingPunct="0"/>
              <a:endParaRPr lang="en-US"/>
            </a:p>
          </p:txBody>
        </p:sp>
        <p:sp>
          <p:nvSpPr>
            <p:cNvPr id="128032" name="Freeform 31"/>
            <p:cNvSpPr>
              <a:spLocks/>
            </p:cNvSpPr>
            <p:nvPr/>
          </p:nvSpPr>
          <p:spPr bwMode="auto">
            <a:xfrm>
              <a:off x="3839" y="3185"/>
              <a:ext cx="123" cy="123"/>
            </a:xfrm>
            <a:custGeom>
              <a:avLst/>
              <a:gdLst>
                <a:gd name="T0" fmla="*/ 123 w 123"/>
                <a:gd name="T1" fmla="*/ 21 h 123"/>
                <a:gd name="T2" fmla="*/ 121 w 123"/>
                <a:gd name="T3" fmla="*/ 40 h 123"/>
                <a:gd name="T4" fmla="*/ 117 w 123"/>
                <a:gd name="T5" fmla="*/ 63 h 123"/>
                <a:gd name="T6" fmla="*/ 111 w 123"/>
                <a:gd name="T7" fmla="*/ 86 h 123"/>
                <a:gd name="T8" fmla="*/ 102 w 123"/>
                <a:gd name="T9" fmla="*/ 107 h 123"/>
                <a:gd name="T10" fmla="*/ 98 w 123"/>
                <a:gd name="T11" fmla="*/ 105 h 123"/>
                <a:gd name="T12" fmla="*/ 92 w 123"/>
                <a:gd name="T13" fmla="*/ 107 h 123"/>
                <a:gd name="T14" fmla="*/ 88 w 123"/>
                <a:gd name="T15" fmla="*/ 109 h 123"/>
                <a:gd name="T16" fmla="*/ 82 w 123"/>
                <a:gd name="T17" fmla="*/ 113 h 123"/>
                <a:gd name="T18" fmla="*/ 73 w 123"/>
                <a:gd name="T19" fmla="*/ 119 h 123"/>
                <a:gd name="T20" fmla="*/ 63 w 123"/>
                <a:gd name="T21" fmla="*/ 123 h 123"/>
                <a:gd name="T22" fmla="*/ 46 w 123"/>
                <a:gd name="T23" fmla="*/ 123 h 123"/>
                <a:gd name="T24" fmla="*/ 33 w 123"/>
                <a:gd name="T25" fmla="*/ 121 h 123"/>
                <a:gd name="T26" fmla="*/ 25 w 123"/>
                <a:gd name="T27" fmla="*/ 119 h 123"/>
                <a:gd name="T28" fmla="*/ 19 w 123"/>
                <a:gd name="T29" fmla="*/ 115 h 123"/>
                <a:gd name="T30" fmla="*/ 11 w 123"/>
                <a:gd name="T31" fmla="*/ 111 h 123"/>
                <a:gd name="T32" fmla="*/ 6 w 123"/>
                <a:gd name="T33" fmla="*/ 107 h 123"/>
                <a:gd name="T34" fmla="*/ 2 w 123"/>
                <a:gd name="T35" fmla="*/ 102 h 123"/>
                <a:gd name="T36" fmla="*/ 0 w 123"/>
                <a:gd name="T37" fmla="*/ 94 h 123"/>
                <a:gd name="T38" fmla="*/ 0 w 123"/>
                <a:gd name="T39" fmla="*/ 88 h 123"/>
                <a:gd name="T40" fmla="*/ 2 w 123"/>
                <a:gd name="T41" fmla="*/ 80 h 123"/>
                <a:gd name="T42" fmla="*/ 4 w 123"/>
                <a:gd name="T43" fmla="*/ 67 h 123"/>
                <a:gd name="T44" fmla="*/ 10 w 123"/>
                <a:gd name="T45" fmla="*/ 54 h 123"/>
                <a:gd name="T46" fmla="*/ 25 w 123"/>
                <a:gd name="T47" fmla="*/ 34 h 123"/>
                <a:gd name="T48" fmla="*/ 42 w 123"/>
                <a:gd name="T49" fmla="*/ 17 h 123"/>
                <a:gd name="T50" fmla="*/ 50 w 123"/>
                <a:gd name="T51" fmla="*/ 11 h 123"/>
                <a:gd name="T52" fmla="*/ 61 w 123"/>
                <a:gd name="T53" fmla="*/ 6 h 123"/>
                <a:gd name="T54" fmla="*/ 71 w 123"/>
                <a:gd name="T55" fmla="*/ 2 h 123"/>
                <a:gd name="T56" fmla="*/ 82 w 123"/>
                <a:gd name="T57" fmla="*/ 0 h 123"/>
                <a:gd name="T58" fmla="*/ 94 w 123"/>
                <a:gd name="T59" fmla="*/ 2 h 123"/>
                <a:gd name="T60" fmla="*/ 105 w 123"/>
                <a:gd name="T61" fmla="*/ 6 h 123"/>
                <a:gd name="T62" fmla="*/ 115 w 123"/>
                <a:gd name="T63" fmla="*/ 11 h 123"/>
                <a:gd name="T64" fmla="*/ 123 w 123"/>
                <a:gd name="T65" fmla="*/ 21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123"/>
                <a:gd name="T101" fmla="*/ 123 w 123"/>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123">
                  <a:moveTo>
                    <a:pt x="123" y="21"/>
                  </a:moveTo>
                  <a:lnTo>
                    <a:pt x="121" y="40"/>
                  </a:lnTo>
                  <a:lnTo>
                    <a:pt x="117" y="63"/>
                  </a:lnTo>
                  <a:lnTo>
                    <a:pt x="111" y="86"/>
                  </a:lnTo>
                  <a:lnTo>
                    <a:pt x="102" y="107"/>
                  </a:lnTo>
                  <a:lnTo>
                    <a:pt x="98" y="105"/>
                  </a:lnTo>
                  <a:lnTo>
                    <a:pt x="92" y="107"/>
                  </a:lnTo>
                  <a:lnTo>
                    <a:pt x="88" y="109"/>
                  </a:lnTo>
                  <a:lnTo>
                    <a:pt x="82" y="113"/>
                  </a:lnTo>
                  <a:lnTo>
                    <a:pt x="73" y="119"/>
                  </a:lnTo>
                  <a:lnTo>
                    <a:pt x="63" y="123"/>
                  </a:lnTo>
                  <a:lnTo>
                    <a:pt x="46" y="123"/>
                  </a:lnTo>
                  <a:lnTo>
                    <a:pt x="33" y="121"/>
                  </a:lnTo>
                  <a:lnTo>
                    <a:pt x="25" y="119"/>
                  </a:lnTo>
                  <a:lnTo>
                    <a:pt x="19" y="115"/>
                  </a:lnTo>
                  <a:lnTo>
                    <a:pt x="11" y="111"/>
                  </a:lnTo>
                  <a:lnTo>
                    <a:pt x="6" y="107"/>
                  </a:lnTo>
                  <a:lnTo>
                    <a:pt x="2" y="102"/>
                  </a:lnTo>
                  <a:lnTo>
                    <a:pt x="0" y="94"/>
                  </a:lnTo>
                  <a:lnTo>
                    <a:pt x="0" y="88"/>
                  </a:lnTo>
                  <a:lnTo>
                    <a:pt x="2" y="80"/>
                  </a:lnTo>
                  <a:lnTo>
                    <a:pt x="4" y="67"/>
                  </a:lnTo>
                  <a:lnTo>
                    <a:pt x="10" y="54"/>
                  </a:lnTo>
                  <a:lnTo>
                    <a:pt x="25" y="34"/>
                  </a:lnTo>
                  <a:lnTo>
                    <a:pt x="42" y="17"/>
                  </a:lnTo>
                  <a:lnTo>
                    <a:pt x="50" y="11"/>
                  </a:lnTo>
                  <a:lnTo>
                    <a:pt x="61" y="6"/>
                  </a:lnTo>
                  <a:lnTo>
                    <a:pt x="71" y="2"/>
                  </a:lnTo>
                  <a:lnTo>
                    <a:pt x="82" y="0"/>
                  </a:lnTo>
                  <a:lnTo>
                    <a:pt x="94" y="2"/>
                  </a:lnTo>
                  <a:lnTo>
                    <a:pt x="105" y="6"/>
                  </a:lnTo>
                  <a:lnTo>
                    <a:pt x="115" y="11"/>
                  </a:lnTo>
                  <a:lnTo>
                    <a:pt x="123" y="21"/>
                  </a:lnTo>
                  <a:close/>
                </a:path>
              </a:pathLst>
            </a:custGeom>
            <a:solidFill>
              <a:srgbClr val="FFFFFF"/>
            </a:solidFill>
            <a:ln w="9525">
              <a:noFill/>
              <a:round/>
              <a:headEnd/>
              <a:tailEnd/>
            </a:ln>
          </p:spPr>
          <p:txBody>
            <a:bodyPr/>
            <a:lstStyle/>
            <a:p>
              <a:pPr eaLnBrk="0" hangingPunct="0"/>
              <a:endParaRPr lang="en-US"/>
            </a:p>
          </p:txBody>
        </p:sp>
        <p:sp>
          <p:nvSpPr>
            <p:cNvPr id="128033" name="Freeform 32"/>
            <p:cNvSpPr>
              <a:spLocks/>
            </p:cNvSpPr>
            <p:nvPr/>
          </p:nvSpPr>
          <p:spPr bwMode="auto">
            <a:xfrm>
              <a:off x="3929" y="3185"/>
              <a:ext cx="179" cy="251"/>
            </a:xfrm>
            <a:custGeom>
              <a:avLst/>
              <a:gdLst>
                <a:gd name="T0" fmla="*/ 179 w 179"/>
                <a:gd name="T1" fmla="*/ 42 h 251"/>
                <a:gd name="T2" fmla="*/ 167 w 179"/>
                <a:gd name="T3" fmla="*/ 63 h 251"/>
                <a:gd name="T4" fmla="*/ 157 w 179"/>
                <a:gd name="T5" fmla="*/ 84 h 251"/>
                <a:gd name="T6" fmla="*/ 150 w 179"/>
                <a:gd name="T7" fmla="*/ 107 h 251"/>
                <a:gd name="T8" fmla="*/ 142 w 179"/>
                <a:gd name="T9" fmla="*/ 128 h 251"/>
                <a:gd name="T10" fmla="*/ 127 w 179"/>
                <a:gd name="T11" fmla="*/ 174 h 251"/>
                <a:gd name="T12" fmla="*/ 108 w 179"/>
                <a:gd name="T13" fmla="*/ 219 h 251"/>
                <a:gd name="T14" fmla="*/ 102 w 179"/>
                <a:gd name="T15" fmla="*/ 224 h 251"/>
                <a:gd name="T16" fmla="*/ 96 w 179"/>
                <a:gd name="T17" fmla="*/ 232 h 251"/>
                <a:gd name="T18" fmla="*/ 88 w 179"/>
                <a:gd name="T19" fmla="*/ 236 h 251"/>
                <a:gd name="T20" fmla="*/ 81 w 179"/>
                <a:gd name="T21" fmla="*/ 240 h 251"/>
                <a:gd name="T22" fmla="*/ 65 w 179"/>
                <a:gd name="T23" fmla="*/ 247 h 251"/>
                <a:gd name="T24" fmla="*/ 48 w 179"/>
                <a:gd name="T25" fmla="*/ 251 h 251"/>
                <a:gd name="T26" fmla="*/ 38 w 179"/>
                <a:gd name="T27" fmla="*/ 249 h 251"/>
                <a:gd name="T28" fmla="*/ 29 w 179"/>
                <a:gd name="T29" fmla="*/ 247 h 251"/>
                <a:gd name="T30" fmla="*/ 21 w 179"/>
                <a:gd name="T31" fmla="*/ 243 h 251"/>
                <a:gd name="T32" fmla="*/ 14 w 179"/>
                <a:gd name="T33" fmla="*/ 240 h 251"/>
                <a:gd name="T34" fmla="*/ 8 w 179"/>
                <a:gd name="T35" fmla="*/ 234 h 251"/>
                <a:gd name="T36" fmla="*/ 2 w 179"/>
                <a:gd name="T37" fmla="*/ 228 h 251"/>
                <a:gd name="T38" fmla="*/ 0 w 179"/>
                <a:gd name="T39" fmla="*/ 219 h 251"/>
                <a:gd name="T40" fmla="*/ 0 w 179"/>
                <a:gd name="T41" fmla="*/ 209 h 251"/>
                <a:gd name="T42" fmla="*/ 4 w 179"/>
                <a:gd name="T43" fmla="*/ 186 h 251"/>
                <a:gd name="T44" fmla="*/ 10 w 179"/>
                <a:gd name="T45" fmla="*/ 163 h 251"/>
                <a:gd name="T46" fmla="*/ 17 w 179"/>
                <a:gd name="T47" fmla="*/ 140 h 251"/>
                <a:gd name="T48" fmla="*/ 25 w 179"/>
                <a:gd name="T49" fmla="*/ 117 h 251"/>
                <a:gd name="T50" fmla="*/ 42 w 179"/>
                <a:gd name="T51" fmla="*/ 73 h 251"/>
                <a:gd name="T52" fmla="*/ 60 w 179"/>
                <a:gd name="T53" fmla="*/ 31 h 251"/>
                <a:gd name="T54" fmla="*/ 65 w 179"/>
                <a:gd name="T55" fmla="*/ 23 h 251"/>
                <a:gd name="T56" fmla="*/ 73 w 179"/>
                <a:gd name="T57" fmla="*/ 17 h 251"/>
                <a:gd name="T58" fmla="*/ 81 w 179"/>
                <a:gd name="T59" fmla="*/ 13 h 251"/>
                <a:gd name="T60" fmla="*/ 88 w 179"/>
                <a:gd name="T61" fmla="*/ 8 h 251"/>
                <a:gd name="T62" fmla="*/ 98 w 179"/>
                <a:gd name="T63" fmla="*/ 6 h 251"/>
                <a:gd name="T64" fmla="*/ 108 w 179"/>
                <a:gd name="T65" fmla="*/ 2 h 251"/>
                <a:gd name="T66" fmla="*/ 115 w 179"/>
                <a:gd name="T67" fmla="*/ 2 h 251"/>
                <a:gd name="T68" fmla="*/ 125 w 179"/>
                <a:gd name="T69" fmla="*/ 0 h 251"/>
                <a:gd name="T70" fmla="*/ 134 w 179"/>
                <a:gd name="T71" fmla="*/ 2 h 251"/>
                <a:gd name="T72" fmla="*/ 142 w 179"/>
                <a:gd name="T73" fmla="*/ 4 h 251"/>
                <a:gd name="T74" fmla="*/ 152 w 179"/>
                <a:gd name="T75" fmla="*/ 6 h 251"/>
                <a:gd name="T76" fmla="*/ 159 w 179"/>
                <a:gd name="T77" fmla="*/ 9 h 251"/>
                <a:gd name="T78" fmla="*/ 165 w 179"/>
                <a:gd name="T79" fmla="*/ 15 h 251"/>
                <a:gd name="T80" fmla="*/ 171 w 179"/>
                <a:gd name="T81" fmla="*/ 23 h 251"/>
                <a:gd name="T82" fmla="*/ 177 w 179"/>
                <a:gd name="T83" fmla="*/ 31 h 251"/>
                <a:gd name="T84" fmla="*/ 179 w 179"/>
                <a:gd name="T85" fmla="*/ 42 h 2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9"/>
                <a:gd name="T130" fmla="*/ 0 h 251"/>
                <a:gd name="T131" fmla="*/ 179 w 179"/>
                <a:gd name="T132" fmla="*/ 251 h 25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9" h="251">
                  <a:moveTo>
                    <a:pt x="179" y="42"/>
                  </a:moveTo>
                  <a:lnTo>
                    <a:pt x="167" y="63"/>
                  </a:lnTo>
                  <a:lnTo>
                    <a:pt x="157" y="84"/>
                  </a:lnTo>
                  <a:lnTo>
                    <a:pt x="150" y="107"/>
                  </a:lnTo>
                  <a:lnTo>
                    <a:pt x="142" y="128"/>
                  </a:lnTo>
                  <a:lnTo>
                    <a:pt x="127" y="174"/>
                  </a:lnTo>
                  <a:lnTo>
                    <a:pt x="108" y="219"/>
                  </a:lnTo>
                  <a:lnTo>
                    <a:pt x="102" y="224"/>
                  </a:lnTo>
                  <a:lnTo>
                    <a:pt x="96" y="232"/>
                  </a:lnTo>
                  <a:lnTo>
                    <a:pt x="88" y="236"/>
                  </a:lnTo>
                  <a:lnTo>
                    <a:pt x="81" y="240"/>
                  </a:lnTo>
                  <a:lnTo>
                    <a:pt x="65" y="247"/>
                  </a:lnTo>
                  <a:lnTo>
                    <a:pt x="48" y="251"/>
                  </a:lnTo>
                  <a:lnTo>
                    <a:pt x="38" y="249"/>
                  </a:lnTo>
                  <a:lnTo>
                    <a:pt x="29" y="247"/>
                  </a:lnTo>
                  <a:lnTo>
                    <a:pt x="21" y="243"/>
                  </a:lnTo>
                  <a:lnTo>
                    <a:pt x="14" y="240"/>
                  </a:lnTo>
                  <a:lnTo>
                    <a:pt x="8" y="234"/>
                  </a:lnTo>
                  <a:lnTo>
                    <a:pt x="2" y="228"/>
                  </a:lnTo>
                  <a:lnTo>
                    <a:pt x="0" y="219"/>
                  </a:lnTo>
                  <a:lnTo>
                    <a:pt x="0" y="209"/>
                  </a:lnTo>
                  <a:lnTo>
                    <a:pt x="4" y="186"/>
                  </a:lnTo>
                  <a:lnTo>
                    <a:pt x="10" y="163"/>
                  </a:lnTo>
                  <a:lnTo>
                    <a:pt x="17" y="140"/>
                  </a:lnTo>
                  <a:lnTo>
                    <a:pt x="25" y="117"/>
                  </a:lnTo>
                  <a:lnTo>
                    <a:pt x="42" y="73"/>
                  </a:lnTo>
                  <a:lnTo>
                    <a:pt x="60" y="31"/>
                  </a:lnTo>
                  <a:lnTo>
                    <a:pt x="65" y="23"/>
                  </a:lnTo>
                  <a:lnTo>
                    <a:pt x="73" y="17"/>
                  </a:lnTo>
                  <a:lnTo>
                    <a:pt x="81" y="13"/>
                  </a:lnTo>
                  <a:lnTo>
                    <a:pt x="88" y="8"/>
                  </a:lnTo>
                  <a:lnTo>
                    <a:pt x="98" y="6"/>
                  </a:lnTo>
                  <a:lnTo>
                    <a:pt x="108" y="2"/>
                  </a:lnTo>
                  <a:lnTo>
                    <a:pt x="115" y="2"/>
                  </a:lnTo>
                  <a:lnTo>
                    <a:pt x="125" y="0"/>
                  </a:lnTo>
                  <a:lnTo>
                    <a:pt x="134" y="2"/>
                  </a:lnTo>
                  <a:lnTo>
                    <a:pt x="142" y="4"/>
                  </a:lnTo>
                  <a:lnTo>
                    <a:pt x="152" y="6"/>
                  </a:lnTo>
                  <a:lnTo>
                    <a:pt x="159" y="9"/>
                  </a:lnTo>
                  <a:lnTo>
                    <a:pt x="165" y="15"/>
                  </a:lnTo>
                  <a:lnTo>
                    <a:pt x="171" y="23"/>
                  </a:lnTo>
                  <a:lnTo>
                    <a:pt x="177" y="31"/>
                  </a:lnTo>
                  <a:lnTo>
                    <a:pt x="179" y="42"/>
                  </a:lnTo>
                  <a:close/>
                </a:path>
              </a:pathLst>
            </a:custGeom>
            <a:solidFill>
              <a:srgbClr val="FFFFFF"/>
            </a:solidFill>
            <a:ln w="9525">
              <a:noFill/>
              <a:round/>
              <a:headEnd/>
              <a:tailEnd/>
            </a:ln>
          </p:spPr>
          <p:txBody>
            <a:bodyPr/>
            <a:lstStyle/>
            <a:p>
              <a:pPr eaLnBrk="0" hangingPunct="0"/>
              <a:endParaRPr lang="en-US"/>
            </a:p>
          </p:txBody>
        </p:sp>
        <p:sp>
          <p:nvSpPr>
            <p:cNvPr id="128034" name="Freeform 33"/>
            <p:cNvSpPr>
              <a:spLocks/>
            </p:cNvSpPr>
            <p:nvPr/>
          </p:nvSpPr>
          <p:spPr bwMode="auto">
            <a:xfrm>
              <a:off x="4042" y="3221"/>
              <a:ext cx="127" cy="209"/>
            </a:xfrm>
            <a:custGeom>
              <a:avLst/>
              <a:gdLst>
                <a:gd name="T0" fmla="*/ 127 w 127"/>
                <a:gd name="T1" fmla="*/ 23 h 209"/>
                <a:gd name="T2" fmla="*/ 127 w 127"/>
                <a:gd name="T3" fmla="*/ 46 h 209"/>
                <a:gd name="T4" fmla="*/ 123 w 127"/>
                <a:gd name="T5" fmla="*/ 67 h 209"/>
                <a:gd name="T6" fmla="*/ 117 w 127"/>
                <a:gd name="T7" fmla="*/ 89 h 209"/>
                <a:gd name="T8" fmla="*/ 110 w 127"/>
                <a:gd name="T9" fmla="*/ 108 h 209"/>
                <a:gd name="T10" fmla="*/ 94 w 127"/>
                <a:gd name="T11" fmla="*/ 146 h 209"/>
                <a:gd name="T12" fmla="*/ 79 w 127"/>
                <a:gd name="T13" fmla="*/ 184 h 209"/>
                <a:gd name="T14" fmla="*/ 71 w 127"/>
                <a:gd name="T15" fmla="*/ 192 h 209"/>
                <a:gd name="T16" fmla="*/ 62 w 127"/>
                <a:gd name="T17" fmla="*/ 198 h 209"/>
                <a:gd name="T18" fmla="*/ 52 w 127"/>
                <a:gd name="T19" fmla="*/ 202 h 209"/>
                <a:gd name="T20" fmla="*/ 41 w 127"/>
                <a:gd name="T21" fmla="*/ 204 h 209"/>
                <a:gd name="T22" fmla="*/ 21 w 127"/>
                <a:gd name="T23" fmla="*/ 207 h 209"/>
                <a:gd name="T24" fmla="*/ 0 w 127"/>
                <a:gd name="T25" fmla="*/ 209 h 209"/>
                <a:gd name="T26" fmla="*/ 21 w 127"/>
                <a:gd name="T27" fmla="*/ 161 h 209"/>
                <a:gd name="T28" fmla="*/ 39 w 127"/>
                <a:gd name="T29" fmla="*/ 113 h 209"/>
                <a:gd name="T30" fmla="*/ 48 w 127"/>
                <a:gd name="T31" fmla="*/ 90 h 209"/>
                <a:gd name="T32" fmla="*/ 58 w 127"/>
                <a:gd name="T33" fmla="*/ 67 h 209"/>
                <a:gd name="T34" fmla="*/ 69 w 127"/>
                <a:gd name="T35" fmla="*/ 44 h 209"/>
                <a:gd name="T36" fmla="*/ 85 w 127"/>
                <a:gd name="T37" fmla="*/ 23 h 209"/>
                <a:gd name="T38" fmla="*/ 85 w 127"/>
                <a:gd name="T39" fmla="*/ 16 h 209"/>
                <a:gd name="T40" fmla="*/ 85 w 127"/>
                <a:gd name="T41" fmla="*/ 8 h 209"/>
                <a:gd name="T42" fmla="*/ 85 w 127"/>
                <a:gd name="T43" fmla="*/ 4 h 209"/>
                <a:gd name="T44" fmla="*/ 85 w 127"/>
                <a:gd name="T45" fmla="*/ 0 h 209"/>
                <a:gd name="T46" fmla="*/ 89 w 127"/>
                <a:gd name="T47" fmla="*/ 0 h 209"/>
                <a:gd name="T48" fmla="*/ 94 w 127"/>
                <a:gd name="T49" fmla="*/ 0 h 209"/>
                <a:gd name="T50" fmla="*/ 106 w 127"/>
                <a:gd name="T51" fmla="*/ 2 h 209"/>
                <a:gd name="T52" fmla="*/ 115 w 127"/>
                <a:gd name="T53" fmla="*/ 6 h 209"/>
                <a:gd name="T54" fmla="*/ 119 w 127"/>
                <a:gd name="T55" fmla="*/ 8 h 209"/>
                <a:gd name="T56" fmla="*/ 123 w 127"/>
                <a:gd name="T57" fmla="*/ 12 h 209"/>
                <a:gd name="T58" fmla="*/ 125 w 127"/>
                <a:gd name="T59" fmla="*/ 18 h 209"/>
                <a:gd name="T60" fmla="*/ 127 w 127"/>
                <a:gd name="T61" fmla="*/ 23 h 2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7"/>
                <a:gd name="T94" fmla="*/ 0 h 209"/>
                <a:gd name="T95" fmla="*/ 127 w 127"/>
                <a:gd name="T96" fmla="*/ 209 h 2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7" h="209">
                  <a:moveTo>
                    <a:pt x="127" y="23"/>
                  </a:moveTo>
                  <a:lnTo>
                    <a:pt x="127" y="46"/>
                  </a:lnTo>
                  <a:lnTo>
                    <a:pt x="123" y="67"/>
                  </a:lnTo>
                  <a:lnTo>
                    <a:pt x="117" y="89"/>
                  </a:lnTo>
                  <a:lnTo>
                    <a:pt x="110" y="108"/>
                  </a:lnTo>
                  <a:lnTo>
                    <a:pt x="94" y="146"/>
                  </a:lnTo>
                  <a:lnTo>
                    <a:pt x="79" y="184"/>
                  </a:lnTo>
                  <a:lnTo>
                    <a:pt x="71" y="192"/>
                  </a:lnTo>
                  <a:lnTo>
                    <a:pt x="62" y="198"/>
                  </a:lnTo>
                  <a:lnTo>
                    <a:pt x="52" y="202"/>
                  </a:lnTo>
                  <a:lnTo>
                    <a:pt x="41" y="204"/>
                  </a:lnTo>
                  <a:lnTo>
                    <a:pt x="21" y="207"/>
                  </a:lnTo>
                  <a:lnTo>
                    <a:pt x="0" y="209"/>
                  </a:lnTo>
                  <a:lnTo>
                    <a:pt x="21" y="161"/>
                  </a:lnTo>
                  <a:lnTo>
                    <a:pt x="39" y="113"/>
                  </a:lnTo>
                  <a:lnTo>
                    <a:pt x="48" y="90"/>
                  </a:lnTo>
                  <a:lnTo>
                    <a:pt x="58" y="67"/>
                  </a:lnTo>
                  <a:lnTo>
                    <a:pt x="69" y="44"/>
                  </a:lnTo>
                  <a:lnTo>
                    <a:pt x="85" y="23"/>
                  </a:lnTo>
                  <a:lnTo>
                    <a:pt x="85" y="16"/>
                  </a:lnTo>
                  <a:lnTo>
                    <a:pt x="85" y="8"/>
                  </a:lnTo>
                  <a:lnTo>
                    <a:pt x="85" y="4"/>
                  </a:lnTo>
                  <a:lnTo>
                    <a:pt x="85" y="0"/>
                  </a:lnTo>
                  <a:lnTo>
                    <a:pt x="89" y="0"/>
                  </a:lnTo>
                  <a:lnTo>
                    <a:pt x="94" y="0"/>
                  </a:lnTo>
                  <a:lnTo>
                    <a:pt x="106" y="2"/>
                  </a:lnTo>
                  <a:lnTo>
                    <a:pt x="115" y="6"/>
                  </a:lnTo>
                  <a:lnTo>
                    <a:pt x="119" y="8"/>
                  </a:lnTo>
                  <a:lnTo>
                    <a:pt x="123" y="12"/>
                  </a:lnTo>
                  <a:lnTo>
                    <a:pt x="125" y="18"/>
                  </a:lnTo>
                  <a:lnTo>
                    <a:pt x="127" y="23"/>
                  </a:lnTo>
                  <a:close/>
                </a:path>
              </a:pathLst>
            </a:custGeom>
            <a:solidFill>
              <a:srgbClr val="FFFFFF"/>
            </a:solidFill>
            <a:ln w="9525">
              <a:noFill/>
              <a:round/>
              <a:headEnd/>
              <a:tailEnd/>
            </a:ln>
          </p:spPr>
          <p:txBody>
            <a:bodyPr/>
            <a:lstStyle/>
            <a:p>
              <a:pPr eaLnBrk="0" hangingPunct="0"/>
              <a:endParaRPr lang="en-US"/>
            </a:p>
          </p:txBody>
        </p:sp>
        <p:sp>
          <p:nvSpPr>
            <p:cNvPr id="128035" name="Freeform 34"/>
            <p:cNvSpPr>
              <a:spLocks/>
            </p:cNvSpPr>
            <p:nvPr/>
          </p:nvSpPr>
          <p:spPr bwMode="auto">
            <a:xfrm>
              <a:off x="4138" y="3250"/>
              <a:ext cx="125" cy="182"/>
            </a:xfrm>
            <a:custGeom>
              <a:avLst/>
              <a:gdLst>
                <a:gd name="T0" fmla="*/ 123 w 125"/>
                <a:gd name="T1" fmla="*/ 15 h 182"/>
                <a:gd name="T2" fmla="*/ 125 w 125"/>
                <a:gd name="T3" fmla="*/ 27 h 182"/>
                <a:gd name="T4" fmla="*/ 125 w 125"/>
                <a:gd name="T5" fmla="*/ 38 h 182"/>
                <a:gd name="T6" fmla="*/ 123 w 125"/>
                <a:gd name="T7" fmla="*/ 50 h 182"/>
                <a:gd name="T8" fmla="*/ 121 w 125"/>
                <a:gd name="T9" fmla="*/ 60 h 182"/>
                <a:gd name="T10" fmla="*/ 115 w 125"/>
                <a:gd name="T11" fmla="*/ 81 h 182"/>
                <a:gd name="T12" fmla="*/ 106 w 125"/>
                <a:gd name="T13" fmla="*/ 102 h 182"/>
                <a:gd name="T14" fmla="*/ 94 w 125"/>
                <a:gd name="T15" fmla="*/ 121 h 182"/>
                <a:gd name="T16" fmla="*/ 81 w 125"/>
                <a:gd name="T17" fmla="*/ 138 h 182"/>
                <a:gd name="T18" fmla="*/ 67 w 125"/>
                <a:gd name="T19" fmla="*/ 157 h 182"/>
                <a:gd name="T20" fmla="*/ 54 w 125"/>
                <a:gd name="T21" fmla="*/ 175 h 182"/>
                <a:gd name="T22" fmla="*/ 41 w 125"/>
                <a:gd name="T23" fmla="*/ 178 h 182"/>
                <a:gd name="T24" fmla="*/ 23 w 125"/>
                <a:gd name="T25" fmla="*/ 182 h 182"/>
                <a:gd name="T26" fmla="*/ 16 w 125"/>
                <a:gd name="T27" fmla="*/ 182 h 182"/>
                <a:gd name="T28" fmla="*/ 8 w 125"/>
                <a:gd name="T29" fmla="*/ 180 h 182"/>
                <a:gd name="T30" fmla="*/ 4 w 125"/>
                <a:gd name="T31" fmla="*/ 177 h 182"/>
                <a:gd name="T32" fmla="*/ 0 w 125"/>
                <a:gd name="T33" fmla="*/ 167 h 182"/>
                <a:gd name="T34" fmla="*/ 16 w 125"/>
                <a:gd name="T35" fmla="*/ 132 h 182"/>
                <a:gd name="T36" fmla="*/ 33 w 125"/>
                <a:gd name="T37" fmla="*/ 96 h 182"/>
                <a:gd name="T38" fmla="*/ 41 w 125"/>
                <a:gd name="T39" fmla="*/ 79 h 182"/>
                <a:gd name="T40" fmla="*/ 46 w 125"/>
                <a:gd name="T41" fmla="*/ 60 h 182"/>
                <a:gd name="T42" fmla="*/ 50 w 125"/>
                <a:gd name="T43" fmla="*/ 40 h 182"/>
                <a:gd name="T44" fmla="*/ 52 w 125"/>
                <a:gd name="T45" fmla="*/ 19 h 182"/>
                <a:gd name="T46" fmla="*/ 60 w 125"/>
                <a:gd name="T47" fmla="*/ 13 h 182"/>
                <a:gd name="T48" fmla="*/ 67 w 125"/>
                <a:gd name="T49" fmla="*/ 8 h 182"/>
                <a:gd name="T50" fmla="*/ 77 w 125"/>
                <a:gd name="T51" fmla="*/ 4 h 182"/>
                <a:gd name="T52" fmla="*/ 89 w 125"/>
                <a:gd name="T53" fmla="*/ 2 h 182"/>
                <a:gd name="T54" fmla="*/ 98 w 125"/>
                <a:gd name="T55" fmla="*/ 0 h 182"/>
                <a:gd name="T56" fmla="*/ 108 w 125"/>
                <a:gd name="T57" fmla="*/ 2 h 182"/>
                <a:gd name="T58" fmla="*/ 112 w 125"/>
                <a:gd name="T59" fmla="*/ 4 h 182"/>
                <a:gd name="T60" fmla="*/ 115 w 125"/>
                <a:gd name="T61" fmla="*/ 8 h 182"/>
                <a:gd name="T62" fmla="*/ 119 w 125"/>
                <a:gd name="T63" fmla="*/ 12 h 182"/>
                <a:gd name="T64" fmla="*/ 123 w 125"/>
                <a:gd name="T65" fmla="*/ 15 h 1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82"/>
                <a:gd name="T101" fmla="*/ 125 w 125"/>
                <a:gd name="T102" fmla="*/ 182 h 1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82">
                  <a:moveTo>
                    <a:pt x="123" y="15"/>
                  </a:moveTo>
                  <a:lnTo>
                    <a:pt x="125" y="27"/>
                  </a:lnTo>
                  <a:lnTo>
                    <a:pt x="125" y="38"/>
                  </a:lnTo>
                  <a:lnTo>
                    <a:pt x="123" y="50"/>
                  </a:lnTo>
                  <a:lnTo>
                    <a:pt x="121" y="60"/>
                  </a:lnTo>
                  <a:lnTo>
                    <a:pt x="115" y="81"/>
                  </a:lnTo>
                  <a:lnTo>
                    <a:pt x="106" y="102"/>
                  </a:lnTo>
                  <a:lnTo>
                    <a:pt x="94" y="121"/>
                  </a:lnTo>
                  <a:lnTo>
                    <a:pt x="81" y="138"/>
                  </a:lnTo>
                  <a:lnTo>
                    <a:pt x="67" y="157"/>
                  </a:lnTo>
                  <a:lnTo>
                    <a:pt x="54" y="175"/>
                  </a:lnTo>
                  <a:lnTo>
                    <a:pt x="41" y="178"/>
                  </a:lnTo>
                  <a:lnTo>
                    <a:pt x="23" y="182"/>
                  </a:lnTo>
                  <a:lnTo>
                    <a:pt x="16" y="182"/>
                  </a:lnTo>
                  <a:lnTo>
                    <a:pt x="8" y="180"/>
                  </a:lnTo>
                  <a:lnTo>
                    <a:pt x="4" y="177"/>
                  </a:lnTo>
                  <a:lnTo>
                    <a:pt x="0" y="167"/>
                  </a:lnTo>
                  <a:lnTo>
                    <a:pt x="16" y="132"/>
                  </a:lnTo>
                  <a:lnTo>
                    <a:pt x="33" y="96"/>
                  </a:lnTo>
                  <a:lnTo>
                    <a:pt x="41" y="79"/>
                  </a:lnTo>
                  <a:lnTo>
                    <a:pt x="46" y="60"/>
                  </a:lnTo>
                  <a:lnTo>
                    <a:pt x="50" y="40"/>
                  </a:lnTo>
                  <a:lnTo>
                    <a:pt x="52" y="19"/>
                  </a:lnTo>
                  <a:lnTo>
                    <a:pt x="60" y="13"/>
                  </a:lnTo>
                  <a:lnTo>
                    <a:pt x="67" y="8"/>
                  </a:lnTo>
                  <a:lnTo>
                    <a:pt x="77" y="4"/>
                  </a:lnTo>
                  <a:lnTo>
                    <a:pt x="89" y="2"/>
                  </a:lnTo>
                  <a:lnTo>
                    <a:pt x="98" y="0"/>
                  </a:lnTo>
                  <a:lnTo>
                    <a:pt x="108" y="2"/>
                  </a:lnTo>
                  <a:lnTo>
                    <a:pt x="112" y="4"/>
                  </a:lnTo>
                  <a:lnTo>
                    <a:pt x="115" y="8"/>
                  </a:lnTo>
                  <a:lnTo>
                    <a:pt x="119" y="12"/>
                  </a:lnTo>
                  <a:lnTo>
                    <a:pt x="123" y="15"/>
                  </a:lnTo>
                  <a:close/>
                </a:path>
              </a:pathLst>
            </a:custGeom>
            <a:solidFill>
              <a:srgbClr val="FFFFFF"/>
            </a:solidFill>
            <a:ln w="9525">
              <a:noFill/>
              <a:round/>
              <a:headEnd/>
              <a:tailEnd/>
            </a:ln>
          </p:spPr>
          <p:txBody>
            <a:bodyPr/>
            <a:lstStyle/>
            <a:p>
              <a:pPr eaLnBrk="0" hangingPunct="0"/>
              <a:endParaRPr lang="en-US"/>
            </a:p>
          </p:txBody>
        </p:sp>
        <p:sp>
          <p:nvSpPr>
            <p:cNvPr id="128036" name="Freeform 35"/>
            <p:cNvSpPr>
              <a:spLocks/>
            </p:cNvSpPr>
            <p:nvPr/>
          </p:nvSpPr>
          <p:spPr bwMode="auto">
            <a:xfrm>
              <a:off x="3553" y="3262"/>
              <a:ext cx="378" cy="234"/>
            </a:xfrm>
            <a:custGeom>
              <a:avLst/>
              <a:gdLst>
                <a:gd name="T0" fmla="*/ 284 w 378"/>
                <a:gd name="T1" fmla="*/ 49 h 234"/>
                <a:gd name="T2" fmla="*/ 292 w 378"/>
                <a:gd name="T3" fmla="*/ 55 h 234"/>
                <a:gd name="T4" fmla="*/ 301 w 378"/>
                <a:gd name="T5" fmla="*/ 61 h 234"/>
                <a:gd name="T6" fmla="*/ 311 w 378"/>
                <a:gd name="T7" fmla="*/ 65 h 234"/>
                <a:gd name="T8" fmla="*/ 322 w 378"/>
                <a:gd name="T9" fmla="*/ 67 h 234"/>
                <a:gd name="T10" fmla="*/ 345 w 378"/>
                <a:gd name="T11" fmla="*/ 67 h 234"/>
                <a:gd name="T12" fmla="*/ 367 w 378"/>
                <a:gd name="T13" fmla="*/ 65 h 234"/>
                <a:gd name="T14" fmla="*/ 370 w 378"/>
                <a:gd name="T15" fmla="*/ 61 h 234"/>
                <a:gd name="T16" fmla="*/ 372 w 378"/>
                <a:gd name="T17" fmla="*/ 59 h 234"/>
                <a:gd name="T18" fmla="*/ 376 w 378"/>
                <a:gd name="T19" fmla="*/ 57 h 234"/>
                <a:gd name="T20" fmla="*/ 378 w 378"/>
                <a:gd name="T21" fmla="*/ 57 h 234"/>
                <a:gd name="T22" fmla="*/ 361 w 378"/>
                <a:gd name="T23" fmla="*/ 95 h 234"/>
                <a:gd name="T24" fmla="*/ 338 w 378"/>
                <a:gd name="T25" fmla="*/ 88 h 234"/>
                <a:gd name="T26" fmla="*/ 315 w 378"/>
                <a:gd name="T27" fmla="*/ 76 h 234"/>
                <a:gd name="T28" fmla="*/ 303 w 378"/>
                <a:gd name="T29" fmla="*/ 72 h 234"/>
                <a:gd name="T30" fmla="*/ 290 w 378"/>
                <a:gd name="T31" fmla="*/ 72 h 234"/>
                <a:gd name="T32" fmla="*/ 278 w 378"/>
                <a:gd name="T33" fmla="*/ 72 h 234"/>
                <a:gd name="T34" fmla="*/ 265 w 378"/>
                <a:gd name="T35" fmla="*/ 78 h 234"/>
                <a:gd name="T36" fmla="*/ 249 w 378"/>
                <a:gd name="T37" fmla="*/ 94 h 234"/>
                <a:gd name="T38" fmla="*/ 236 w 378"/>
                <a:gd name="T39" fmla="*/ 107 h 234"/>
                <a:gd name="T40" fmla="*/ 226 w 378"/>
                <a:gd name="T41" fmla="*/ 122 h 234"/>
                <a:gd name="T42" fmla="*/ 217 w 378"/>
                <a:gd name="T43" fmla="*/ 140 h 234"/>
                <a:gd name="T44" fmla="*/ 211 w 378"/>
                <a:gd name="T45" fmla="*/ 157 h 234"/>
                <a:gd name="T46" fmla="*/ 205 w 378"/>
                <a:gd name="T47" fmla="*/ 174 h 234"/>
                <a:gd name="T48" fmla="*/ 203 w 378"/>
                <a:gd name="T49" fmla="*/ 195 h 234"/>
                <a:gd name="T50" fmla="*/ 202 w 378"/>
                <a:gd name="T51" fmla="*/ 216 h 234"/>
                <a:gd name="T52" fmla="*/ 182 w 378"/>
                <a:gd name="T53" fmla="*/ 224 h 234"/>
                <a:gd name="T54" fmla="*/ 163 w 378"/>
                <a:gd name="T55" fmla="*/ 230 h 234"/>
                <a:gd name="T56" fmla="*/ 142 w 378"/>
                <a:gd name="T57" fmla="*/ 232 h 234"/>
                <a:gd name="T58" fmla="*/ 121 w 378"/>
                <a:gd name="T59" fmla="*/ 234 h 234"/>
                <a:gd name="T60" fmla="*/ 79 w 378"/>
                <a:gd name="T61" fmla="*/ 232 h 234"/>
                <a:gd name="T62" fmla="*/ 35 w 378"/>
                <a:gd name="T63" fmla="*/ 232 h 234"/>
                <a:gd name="T64" fmla="*/ 27 w 378"/>
                <a:gd name="T65" fmla="*/ 230 h 234"/>
                <a:gd name="T66" fmla="*/ 19 w 378"/>
                <a:gd name="T67" fmla="*/ 226 h 234"/>
                <a:gd name="T68" fmla="*/ 13 w 378"/>
                <a:gd name="T69" fmla="*/ 222 h 234"/>
                <a:gd name="T70" fmla="*/ 8 w 378"/>
                <a:gd name="T71" fmla="*/ 216 h 234"/>
                <a:gd name="T72" fmla="*/ 4 w 378"/>
                <a:gd name="T73" fmla="*/ 211 h 234"/>
                <a:gd name="T74" fmla="*/ 0 w 378"/>
                <a:gd name="T75" fmla="*/ 203 h 234"/>
                <a:gd name="T76" fmla="*/ 0 w 378"/>
                <a:gd name="T77" fmla="*/ 195 h 234"/>
                <a:gd name="T78" fmla="*/ 0 w 378"/>
                <a:gd name="T79" fmla="*/ 186 h 234"/>
                <a:gd name="T80" fmla="*/ 0 w 378"/>
                <a:gd name="T81" fmla="*/ 172 h 234"/>
                <a:gd name="T82" fmla="*/ 2 w 378"/>
                <a:gd name="T83" fmla="*/ 161 h 234"/>
                <a:gd name="T84" fmla="*/ 4 w 378"/>
                <a:gd name="T85" fmla="*/ 147 h 234"/>
                <a:gd name="T86" fmla="*/ 8 w 378"/>
                <a:gd name="T87" fmla="*/ 136 h 234"/>
                <a:gd name="T88" fmla="*/ 19 w 378"/>
                <a:gd name="T89" fmla="*/ 111 h 234"/>
                <a:gd name="T90" fmla="*/ 33 w 378"/>
                <a:gd name="T91" fmla="*/ 90 h 234"/>
                <a:gd name="T92" fmla="*/ 50 w 378"/>
                <a:gd name="T93" fmla="*/ 71 h 234"/>
                <a:gd name="T94" fmla="*/ 69 w 378"/>
                <a:gd name="T95" fmla="*/ 51 h 234"/>
                <a:gd name="T96" fmla="*/ 90 w 378"/>
                <a:gd name="T97" fmla="*/ 36 h 234"/>
                <a:gd name="T98" fmla="*/ 113 w 378"/>
                <a:gd name="T99" fmla="*/ 25 h 234"/>
                <a:gd name="T100" fmla="*/ 150 w 378"/>
                <a:gd name="T101" fmla="*/ 17 h 234"/>
                <a:gd name="T102" fmla="*/ 188 w 378"/>
                <a:gd name="T103" fmla="*/ 11 h 234"/>
                <a:gd name="T104" fmla="*/ 226 w 378"/>
                <a:gd name="T105" fmla="*/ 5 h 234"/>
                <a:gd name="T106" fmla="*/ 263 w 378"/>
                <a:gd name="T107" fmla="*/ 0 h 234"/>
                <a:gd name="T108" fmla="*/ 265 w 378"/>
                <a:gd name="T109" fmla="*/ 13 h 234"/>
                <a:gd name="T110" fmla="*/ 267 w 378"/>
                <a:gd name="T111" fmla="*/ 26 h 234"/>
                <a:gd name="T112" fmla="*/ 269 w 378"/>
                <a:gd name="T113" fmla="*/ 34 h 234"/>
                <a:gd name="T114" fmla="*/ 273 w 378"/>
                <a:gd name="T115" fmla="*/ 40 h 234"/>
                <a:gd name="T116" fmla="*/ 276 w 378"/>
                <a:gd name="T117" fmla="*/ 44 h 234"/>
                <a:gd name="T118" fmla="*/ 284 w 378"/>
                <a:gd name="T119" fmla="*/ 49 h 2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8"/>
                <a:gd name="T181" fmla="*/ 0 h 234"/>
                <a:gd name="T182" fmla="*/ 378 w 378"/>
                <a:gd name="T183" fmla="*/ 234 h 23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8" h="234">
                  <a:moveTo>
                    <a:pt x="284" y="49"/>
                  </a:moveTo>
                  <a:lnTo>
                    <a:pt x="292" y="55"/>
                  </a:lnTo>
                  <a:lnTo>
                    <a:pt x="301" y="61"/>
                  </a:lnTo>
                  <a:lnTo>
                    <a:pt x="311" y="65"/>
                  </a:lnTo>
                  <a:lnTo>
                    <a:pt x="322" y="67"/>
                  </a:lnTo>
                  <a:lnTo>
                    <a:pt x="345" y="67"/>
                  </a:lnTo>
                  <a:lnTo>
                    <a:pt x="367" y="65"/>
                  </a:lnTo>
                  <a:lnTo>
                    <a:pt x="370" y="61"/>
                  </a:lnTo>
                  <a:lnTo>
                    <a:pt x="372" y="59"/>
                  </a:lnTo>
                  <a:lnTo>
                    <a:pt x="376" y="57"/>
                  </a:lnTo>
                  <a:lnTo>
                    <a:pt x="378" y="57"/>
                  </a:lnTo>
                  <a:lnTo>
                    <a:pt x="361" y="95"/>
                  </a:lnTo>
                  <a:lnTo>
                    <a:pt x="338" y="88"/>
                  </a:lnTo>
                  <a:lnTo>
                    <a:pt x="315" y="76"/>
                  </a:lnTo>
                  <a:lnTo>
                    <a:pt x="303" y="72"/>
                  </a:lnTo>
                  <a:lnTo>
                    <a:pt x="290" y="72"/>
                  </a:lnTo>
                  <a:lnTo>
                    <a:pt x="278" y="72"/>
                  </a:lnTo>
                  <a:lnTo>
                    <a:pt x="265" y="78"/>
                  </a:lnTo>
                  <a:lnTo>
                    <a:pt x="249" y="94"/>
                  </a:lnTo>
                  <a:lnTo>
                    <a:pt x="236" y="107"/>
                  </a:lnTo>
                  <a:lnTo>
                    <a:pt x="226" y="122"/>
                  </a:lnTo>
                  <a:lnTo>
                    <a:pt x="217" y="140"/>
                  </a:lnTo>
                  <a:lnTo>
                    <a:pt x="211" y="157"/>
                  </a:lnTo>
                  <a:lnTo>
                    <a:pt x="205" y="174"/>
                  </a:lnTo>
                  <a:lnTo>
                    <a:pt x="203" y="195"/>
                  </a:lnTo>
                  <a:lnTo>
                    <a:pt x="202" y="216"/>
                  </a:lnTo>
                  <a:lnTo>
                    <a:pt x="182" y="224"/>
                  </a:lnTo>
                  <a:lnTo>
                    <a:pt x="163" y="230"/>
                  </a:lnTo>
                  <a:lnTo>
                    <a:pt x="142" y="232"/>
                  </a:lnTo>
                  <a:lnTo>
                    <a:pt x="121" y="234"/>
                  </a:lnTo>
                  <a:lnTo>
                    <a:pt x="79" y="232"/>
                  </a:lnTo>
                  <a:lnTo>
                    <a:pt x="35" y="232"/>
                  </a:lnTo>
                  <a:lnTo>
                    <a:pt x="27" y="230"/>
                  </a:lnTo>
                  <a:lnTo>
                    <a:pt x="19" y="226"/>
                  </a:lnTo>
                  <a:lnTo>
                    <a:pt x="13" y="222"/>
                  </a:lnTo>
                  <a:lnTo>
                    <a:pt x="8" y="216"/>
                  </a:lnTo>
                  <a:lnTo>
                    <a:pt x="4" y="211"/>
                  </a:lnTo>
                  <a:lnTo>
                    <a:pt x="0" y="203"/>
                  </a:lnTo>
                  <a:lnTo>
                    <a:pt x="0" y="195"/>
                  </a:lnTo>
                  <a:lnTo>
                    <a:pt x="0" y="186"/>
                  </a:lnTo>
                  <a:lnTo>
                    <a:pt x="0" y="172"/>
                  </a:lnTo>
                  <a:lnTo>
                    <a:pt x="2" y="161"/>
                  </a:lnTo>
                  <a:lnTo>
                    <a:pt x="4" y="147"/>
                  </a:lnTo>
                  <a:lnTo>
                    <a:pt x="8" y="136"/>
                  </a:lnTo>
                  <a:lnTo>
                    <a:pt x="19" y="111"/>
                  </a:lnTo>
                  <a:lnTo>
                    <a:pt x="33" y="90"/>
                  </a:lnTo>
                  <a:lnTo>
                    <a:pt x="50" y="71"/>
                  </a:lnTo>
                  <a:lnTo>
                    <a:pt x="69" y="51"/>
                  </a:lnTo>
                  <a:lnTo>
                    <a:pt x="90" y="36"/>
                  </a:lnTo>
                  <a:lnTo>
                    <a:pt x="113" y="25"/>
                  </a:lnTo>
                  <a:lnTo>
                    <a:pt x="150" y="17"/>
                  </a:lnTo>
                  <a:lnTo>
                    <a:pt x="188" y="11"/>
                  </a:lnTo>
                  <a:lnTo>
                    <a:pt x="226" y="5"/>
                  </a:lnTo>
                  <a:lnTo>
                    <a:pt x="263" y="0"/>
                  </a:lnTo>
                  <a:lnTo>
                    <a:pt x="265" y="13"/>
                  </a:lnTo>
                  <a:lnTo>
                    <a:pt x="267" y="26"/>
                  </a:lnTo>
                  <a:lnTo>
                    <a:pt x="269" y="34"/>
                  </a:lnTo>
                  <a:lnTo>
                    <a:pt x="273" y="40"/>
                  </a:lnTo>
                  <a:lnTo>
                    <a:pt x="276" y="44"/>
                  </a:lnTo>
                  <a:lnTo>
                    <a:pt x="284" y="49"/>
                  </a:lnTo>
                  <a:close/>
                </a:path>
              </a:pathLst>
            </a:custGeom>
            <a:solidFill>
              <a:srgbClr val="FFFFFF"/>
            </a:solidFill>
            <a:ln w="9525">
              <a:noFill/>
              <a:round/>
              <a:headEnd/>
              <a:tailEnd/>
            </a:ln>
          </p:spPr>
          <p:txBody>
            <a:bodyPr/>
            <a:lstStyle/>
            <a:p>
              <a:pPr eaLnBrk="0" hangingPunct="0"/>
              <a:endParaRPr lang="en-US"/>
            </a:p>
          </p:txBody>
        </p:sp>
        <p:sp>
          <p:nvSpPr>
            <p:cNvPr id="128037" name="Freeform 36"/>
            <p:cNvSpPr>
              <a:spLocks/>
            </p:cNvSpPr>
            <p:nvPr/>
          </p:nvSpPr>
          <p:spPr bwMode="auto">
            <a:xfrm>
              <a:off x="4228" y="3323"/>
              <a:ext cx="225" cy="209"/>
            </a:xfrm>
            <a:custGeom>
              <a:avLst/>
              <a:gdLst>
                <a:gd name="T0" fmla="*/ 212 w 225"/>
                <a:gd name="T1" fmla="*/ 50 h 209"/>
                <a:gd name="T2" fmla="*/ 219 w 225"/>
                <a:gd name="T3" fmla="*/ 84 h 209"/>
                <a:gd name="T4" fmla="*/ 225 w 225"/>
                <a:gd name="T5" fmla="*/ 119 h 209"/>
                <a:gd name="T6" fmla="*/ 225 w 225"/>
                <a:gd name="T7" fmla="*/ 134 h 209"/>
                <a:gd name="T8" fmla="*/ 223 w 225"/>
                <a:gd name="T9" fmla="*/ 152 h 209"/>
                <a:gd name="T10" fmla="*/ 219 w 225"/>
                <a:gd name="T11" fmla="*/ 169 h 209"/>
                <a:gd name="T12" fmla="*/ 212 w 225"/>
                <a:gd name="T13" fmla="*/ 184 h 209"/>
                <a:gd name="T14" fmla="*/ 196 w 225"/>
                <a:gd name="T15" fmla="*/ 192 h 209"/>
                <a:gd name="T16" fmla="*/ 179 w 225"/>
                <a:gd name="T17" fmla="*/ 199 h 209"/>
                <a:gd name="T18" fmla="*/ 160 w 225"/>
                <a:gd name="T19" fmla="*/ 203 h 209"/>
                <a:gd name="T20" fmla="*/ 141 w 225"/>
                <a:gd name="T21" fmla="*/ 207 h 209"/>
                <a:gd name="T22" fmla="*/ 121 w 225"/>
                <a:gd name="T23" fmla="*/ 209 h 209"/>
                <a:gd name="T24" fmla="*/ 102 w 225"/>
                <a:gd name="T25" fmla="*/ 209 h 209"/>
                <a:gd name="T26" fmla="*/ 83 w 225"/>
                <a:gd name="T27" fmla="*/ 207 h 209"/>
                <a:gd name="T28" fmla="*/ 62 w 225"/>
                <a:gd name="T29" fmla="*/ 205 h 209"/>
                <a:gd name="T30" fmla="*/ 23 w 225"/>
                <a:gd name="T31" fmla="*/ 194 h 209"/>
                <a:gd name="T32" fmla="*/ 23 w 225"/>
                <a:gd name="T33" fmla="*/ 180 h 209"/>
                <a:gd name="T34" fmla="*/ 23 w 225"/>
                <a:gd name="T35" fmla="*/ 169 h 209"/>
                <a:gd name="T36" fmla="*/ 20 w 225"/>
                <a:gd name="T37" fmla="*/ 155 h 209"/>
                <a:gd name="T38" fmla="*/ 18 w 225"/>
                <a:gd name="T39" fmla="*/ 144 h 209"/>
                <a:gd name="T40" fmla="*/ 10 w 225"/>
                <a:gd name="T41" fmla="*/ 119 h 209"/>
                <a:gd name="T42" fmla="*/ 0 w 225"/>
                <a:gd name="T43" fmla="*/ 94 h 209"/>
                <a:gd name="T44" fmla="*/ 54 w 225"/>
                <a:gd name="T45" fmla="*/ 0 h 209"/>
                <a:gd name="T46" fmla="*/ 96 w 225"/>
                <a:gd name="T47" fmla="*/ 2 h 209"/>
                <a:gd name="T48" fmla="*/ 142 w 225"/>
                <a:gd name="T49" fmla="*/ 4 h 209"/>
                <a:gd name="T50" fmla="*/ 154 w 225"/>
                <a:gd name="T51" fmla="*/ 6 h 209"/>
                <a:gd name="T52" fmla="*/ 164 w 225"/>
                <a:gd name="T53" fmla="*/ 10 h 209"/>
                <a:gd name="T54" fmla="*/ 173 w 225"/>
                <a:gd name="T55" fmla="*/ 11 h 209"/>
                <a:gd name="T56" fmla="*/ 183 w 225"/>
                <a:gd name="T57" fmla="*/ 17 h 209"/>
                <a:gd name="T58" fmla="*/ 192 w 225"/>
                <a:gd name="T59" fmla="*/ 23 h 209"/>
                <a:gd name="T60" fmla="*/ 200 w 225"/>
                <a:gd name="T61" fmla="*/ 31 h 209"/>
                <a:gd name="T62" fmla="*/ 208 w 225"/>
                <a:gd name="T63" fmla="*/ 38 h 209"/>
                <a:gd name="T64" fmla="*/ 212 w 225"/>
                <a:gd name="T65" fmla="*/ 50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209"/>
                <a:gd name="T101" fmla="*/ 225 w 225"/>
                <a:gd name="T102" fmla="*/ 209 h 2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209">
                  <a:moveTo>
                    <a:pt x="212" y="50"/>
                  </a:moveTo>
                  <a:lnTo>
                    <a:pt x="219" y="84"/>
                  </a:lnTo>
                  <a:lnTo>
                    <a:pt x="225" y="119"/>
                  </a:lnTo>
                  <a:lnTo>
                    <a:pt x="225" y="134"/>
                  </a:lnTo>
                  <a:lnTo>
                    <a:pt x="223" y="152"/>
                  </a:lnTo>
                  <a:lnTo>
                    <a:pt x="219" y="169"/>
                  </a:lnTo>
                  <a:lnTo>
                    <a:pt x="212" y="184"/>
                  </a:lnTo>
                  <a:lnTo>
                    <a:pt x="196" y="192"/>
                  </a:lnTo>
                  <a:lnTo>
                    <a:pt x="179" y="199"/>
                  </a:lnTo>
                  <a:lnTo>
                    <a:pt x="160" y="203"/>
                  </a:lnTo>
                  <a:lnTo>
                    <a:pt x="141" y="207"/>
                  </a:lnTo>
                  <a:lnTo>
                    <a:pt x="121" y="209"/>
                  </a:lnTo>
                  <a:lnTo>
                    <a:pt x="102" y="209"/>
                  </a:lnTo>
                  <a:lnTo>
                    <a:pt x="83" y="207"/>
                  </a:lnTo>
                  <a:lnTo>
                    <a:pt x="62" y="205"/>
                  </a:lnTo>
                  <a:lnTo>
                    <a:pt x="23" y="194"/>
                  </a:lnTo>
                  <a:lnTo>
                    <a:pt x="23" y="180"/>
                  </a:lnTo>
                  <a:lnTo>
                    <a:pt x="23" y="169"/>
                  </a:lnTo>
                  <a:lnTo>
                    <a:pt x="20" y="155"/>
                  </a:lnTo>
                  <a:lnTo>
                    <a:pt x="18" y="144"/>
                  </a:lnTo>
                  <a:lnTo>
                    <a:pt x="10" y="119"/>
                  </a:lnTo>
                  <a:lnTo>
                    <a:pt x="0" y="94"/>
                  </a:lnTo>
                  <a:lnTo>
                    <a:pt x="54" y="0"/>
                  </a:lnTo>
                  <a:lnTo>
                    <a:pt x="96" y="2"/>
                  </a:lnTo>
                  <a:lnTo>
                    <a:pt x="142" y="4"/>
                  </a:lnTo>
                  <a:lnTo>
                    <a:pt x="154" y="6"/>
                  </a:lnTo>
                  <a:lnTo>
                    <a:pt x="164" y="10"/>
                  </a:lnTo>
                  <a:lnTo>
                    <a:pt x="173" y="11"/>
                  </a:lnTo>
                  <a:lnTo>
                    <a:pt x="183" y="17"/>
                  </a:lnTo>
                  <a:lnTo>
                    <a:pt x="192" y="23"/>
                  </a:lnTo>
                  <a:lnTo>
                    <a:pt x="200" y="31"/>
                  </a:lnTo>
                  <a:lnTo>
                    <a:pt x="208" y="38"/>
                  </a:lnTo>
                  <a:lnTo>
                    <a:pt x="212" y="50"/>
                  </a:lnTo>
                  <a:close/>
                </a:path>
              </a:pathLst>
            </a:custGeom>
            <a:solidFill>
              <a:srgbClr val="FFFFFF"/>
            </a:solidFill>
            <a:ln w="9525">
              <a:noFill/>
              <a:round/>
              <a:headEnd/>
              <a:tailEnd/>
            </a:ln>
          </p:spPr>
          <p:txBody>
            <a:bodyPr/>
            <a:lstStyle/>
            <a:p>
              <a:pPr eaLnBrk="0" hangingPunct="0"/>
              <a:endParaRPr lang="en-US"/>
            </a:p>
          </p:txBody>
        </p:sp>
        <p:sp>
          <p:nvSpPr>
            <p:cNvPr id="128038" name="Freeform 37"/>
            <p:cNvSpPr>
              <a:spLocks/>
            </p:cNvSpPr>
            <p:nvPr/>
          </p:nvSpPr>
          <p:spPr bwMode="auto">
            <a:xfrm>
              <a:off x="3812" y="3357"/>
              <a:ext cx="100" cy="83"/>
            </a:xfrm>
            <a:custGeom>
              <a:avLst/>
              <a:gdLst>
                <a:gd name="T0" fmla="*/ 96 w 100"/>
                <a:gd name="T1" fmla="*/ 31 h 83"/>
                <a:gd name="T2" fmla="*/ 100 w 100"/>
                <a:gd name="T3" fmla="*/ 41 h 83"/>
                <a:gd name="T4" fmla="*/ 100 w 100"/>
                <a:gd name="T5" fmla="*/ 48 h 83"/>
                <a:gd name="T6" fmla="*/ 98 w 100"/>
                <a:gd name="T7" fmla="*/ 54 h 83"/>
                <a:gd name="T8" fmla="*/ 94 w 100"/>
                <a:gd name="T9" fmla="*/ 60 h 83"/>
                <a:gd name="T10" fmla="*/ 81 w 100"/>
                <a:gd name="T11" fmla="*/ 70 h 83"/>
                <a:gd name="T12" fmla="*/ 69 w 100"/>
                <a:gd name="T13" fmla="*/ 79 h 83"/>
                <a:gd name="T14" fmla="*/ 61 w 100"/>
                <a:gd name="T15" fmla="*/ 81 h 83"/>
                <a:gd name="T16" fmla="*/ 52 w 100"/>
                <a:gd name="T17" fmla="*/ 83 h 83"/>
                <a:gd name="T18" fmla="*/ 44 w 100"/>
                <a:gd name="T19" fmla="*/ 81 h 83"/>
                <a:gd name="T20" fmla="*/ 35 w 100"/>
                <a:gd name="T21" fmla="*/ 79 h 83"/>
                <a:gd name="T22" fmla="*/ 19 w 100"/>
                <a:gd name="T23" fmla="*/ 73 h 83"/>
                <a:gd name="T24" fmla="*/ 6 w 100"/>
                <a:gd name="T25" fmla="*/ 64 h 83"/>
                <a:gd name="T26" fmla="*/ 2 w 100"/>
                <a:gd name="T27" fmla="*/ 60 h 83"/>
                <a:gd name="T28" fmla="*/ 0 w 100"/>
                <a:gd name="T29" fmla="*/ 54 h 83"/>
                <a:gd name="T30" fmla="*/ 0 w 100"/>
                <a:gd name="T31" fmla="*/ 50 h 83"/>
                <a:gd name="T32" fmla="*/ 0 w 100"/>
                <a:gd name="T33" fmla="*/ 45 h 83"/>
                <a:gd name="T34" fmla="*/ 0 w 100"/>
                <a:gd name="T35" fmla="*/ 33 h 83"/>
                <a:gd name="T36" fmla="*/ 0 w 100"/>
                <a:gd name="T37" fmla="*/ 22 h 83"/>
                <a:gd name="T38" fmla="*/ 6 w 100"/>
                <a:gd name="T39" fmla="*/ 20 h 83"/>
                <a:gd name="T40" fmla="*/ 10 w 100"/>
                <a:gd name="T41" fmla="*/ 18 h 83"/>
                <a:gd name="T42" fmla="*/ 12 w 100"/>
                <a:gd name="T43" fmla="*/ 14 h 83"/>
                <a:gd name="T44" fmla="*/ 14 w 100"/>
                <a:gd name="T45" fmla="*/ 10 h 83"/>
                <a:gd name="T46" fmla="*/ 15 w 100"/>
                <a:gd name="T47" fmla="*/ 4 h 83"/>
                <a:gd name="T48" fmla="*/ 17 w 100"/>
                <a:gd name="T49" fmla="*/ 2 h 83"/>
                <a:gd name="T50" fmla="*/ 21 w 100"/>
                <a:gd name="T51" fmla="*/ 0 h 83"/>
                <a:gd name="T52" fmla="*/ 27 w 100"/>
                <a:gd name="T53" fmla="*/ 0 h 83"/>
                <a:gd name="T54" fmla="*/ 37 w 100"/>
                <a:gd name="T55" fmla="*/ 0 h 83"/>
                <a:gd name="T56" fmla="*/ 46 w 100"/>
                <a:gd name="T57" fmla="*/ 2 h 83"/>
                <a:gd name="T58" fmla="*/ 54 w 100"/>
                <a:gd name="T59" fmla="*/ 6 h 83"/>
                <a:gd name="T60" fmla="*/ 63 w 100"/>
                <a:gd name="T61" fmla="*/ 10 h 83"/>
                <a:gd name="T62" fmla="*/ 81 w 100"/>
                <a:gd name="T63" fmla="*/ 20 h 83"/>
                <a:gd name="T64" fmla="*/ 96 w 100"/>
                <a:gd name="T65" fmla="*/ 3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83"/>
                <a:gd name="T101" fmla="*/ 100 w 100"/>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83">
                  <a:moveTo>
                    <a:pt x="96" y="31"/>
                  </a:moveTo>
                  <a:lnTo>
                    <a:pt x="100" y="41"/>
                  </a:lnTo>
                  <a:lnTo>
                    <a:pt x="100" y="48"/>
                  </a:lnTo>
                  <a:lnTo>
                    <a:pt x="98" y="54"/>
                  </a:lnTo>
                  <a:lnTo>
                    <a:pt x="94" y="60"/>
                  </a:lnTo>
                  <a:lnTo>
                    <a:pt x="81" y="70"/>
                  </a:lnTo>
                  <a:lnTo>
                    <a:pt x="69" y="79"/>
                  </a:lnTo>
                  <a:lnTo>
                    <a:pt x="61" y="81"/>
                  </a:lnTo>
                  <a:lnTo>
                    <a:pt x="52" y="83"/>
                  </a:lnTo>
                  <a:lnTo>
                    <a:pt x="44" y="81"/>
                  </a:lnTo>
                  <a:lnTo>
                    <a:pt x="35" y="79"/>
                  </a:lnTo>
                  <a:lnTo>
                    <a:pt x="19" y="73"/>
                  </a:lnTo>
                  <a:lnTo>
                    <a:pt x="6" y="64"/>
                  </a:lnTo>
                  <a:lnTo>
                    <a:pt x="2" y="60"/>
                  </a:lnTo>
                  <a:lnTo>
                    <a:pt x="0" y="54"/>
                  </a:lnTo>
                  <a:lnTo>
                    <a:pt x="0" y="50"/>
                  </a:lnTo>
                  <a:lnTo>
                    <a:pt x="0" y="45"/>
                  </a:lnTo>
                  <a:lnTo>
                    <a:pt x="0" y="33"/>
                  </a:lnTo>
                  <a:lnTo>
                    <a:pt x="0" y="22"/>
                  </a:lnTo>
                  <a:lnTo>
                    <a:pt x="6" y="20"/>
                  </a:lnTo>
                  <a:lnTo>
                    <a:pt x="10" y="18"/>
                  </a:lnTo>
                  <a:lnTo>
                    <a:pt x="12" y="14"/>
                  </a:lnTo>
                  <a:lnTo>
                    <a:pt x="14" y="10"/>
                  </a:lnTo>
                  <a:lnTo>
                    <a:pt x="15" y="4"/>
                  </a:lnTo>
                  <a:lnTo>
                    <a:pt x="17" y="2"/>
                  </a:lnTo>
                  <a:lnTo>
                    <a:pt x="21" y="0"/>
                  </a:lnTo>
                  <a:lnTo>
                    <a:pt x="27" y="0"/>
                  </a:lnTo>
                  <a:lnTo>
                    <a:pt x="37" y="0"/>
                  </a:lnTo>
                  <a:lnTo>
                    <a:pt x="46" y="2"/>
                  </a:lnTo>
                  <a:lnTo>
                    <a:pt x="54" y="6"/>
                  </a:lnTo>
                  <a:lnTo>
                    <a:pt x="63" y="10"/>
                  </a:lnTo>
                  <a:lnTo>
                    <a:pt x="81" y="20"/>
                  </a:lnTo>
                  <a:lnTo>
                    <a:pt x="96" y="31"/>
                  </a:lnTo>
                  <a:close/>
                </a:path>
              </a:pathLst>
            </a:custGeom>
            <a:solidFill>
              <a:srgbClr val="FFFFFF"/>
            </a:solidFill>
            <a:ln w="9525">
              <a:noFill/>
              <a:round/>
              <a:headEnd/>
              <a:tailEnd/>
            </a:ln>
          </p:spPr>
          <p:txBody>
            <a:bodyPr/>
            <a:lstStyle/>
            <a:p>
              <a:pPr eaLnBrk="0" hangingPunct="0"/>
              <a:endParaRPr lang="en-US"/>
            </a:p>
          </p:txBody>
        </p:sp>
        <p:sp>
          <p:nvSpPr>
            <p:cNvPr id="128039" name="Freeform 38"/>
            <p:cNvSpPr>
              <a:spLocks/>
            </p:cNvSpPr>
            <p:nvPr/>
          </p:nvSpPr>
          <p:spPr bwMode="auto">
            <a:xfrm>
              <a:off x="4560" y="3484"/>
              <a:ext cx="16" cy="38"/>
            </a:xfrm>
            <a:custGeom>
              <a:avLst/>
              <a:gdLst>
                <a:gd name="T0" fmla="*/ 12 w 16"/>
                <a:gd name="T1" fmla="*/ 38 h 38"/>
                <a:gd name="T2" fmla="*/ 8 w 16"/>
                <a:gd name="T3" fmla="*/ 38 h 38"/>
                <a:gd name="T4" fmla="*/ 4 w 16"/>
                <a:gd name="T5" fmla="*/ 37 h 38"/>
                <a:gd name="T6" fmla="*/ 2 w 16"/>
                <a:gd name="T7" fmla="*/ 35 h 38"/>
                <a:gd name="T8" fmla="*/ 2 w 16"/>
                <a:gd name="T9" fmla="*/ 31 h 38"/>
                <a:gd name="T10" fmla="*/ 0 w 16"/>
                <a:gd name="T11" fmla="*/ 23 h 38"/>
                <a:gd name="T12" fmla="*/ 0 w 16"/>
                <a:gd name="T13" fmla="*/ 15 h 38"/>
                <a:gd name="T14" fmla="*/ 4 w 16"/>
                <a:gd name="T15" fmla="*/ 0 h 38"/>
                <a:gd name="T16" fmla="*/ 8 w 16"/>
                <a:gd name="T17" fmla="*/ 4 h 38"/>
                <a:gd name="T18" fmla="*/ 12 w 16"/>
                <a:gd name="T19" fmla="*/ 8 h 38"/>
                <a:gd name="T20" fmla="*/ 14 w 16"/>
                <a:gd name="T21" fmla="*/ 12 h 38"/>
                <a:gd name="T22" fmla="*/ 16 w 16"/>
                <a:gd name="T23" fmla="*/ 17 h 38"/>
                <a:gd name="T24" fmla="*/ 14 w 16"/>
                <a:gd name="T25" fmla="*/ 29 h 38"/>
                <a:gd name="T26" fmla="*/ 12 w 16"/>
                <a:gd name="T27" fmla="*/ 38 h 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
                <a:gd name="T43" fmla="*/ 0 h 38"/>
                <a:gd name="T44" fmla="*/ 16 w 16"/>
                <a:gd name="T45" fmla="*/ 38 h 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 h="38">
                  <a:moveTo>
                    <a:pt x="12" y="38"/>
                  </a:moveTo>
                  <a:lnTo>
                    <a:pt x="8" y="38"/>
                  </a:lnTo>
                  <a:lnTo>
                    <a:pt x="4" y="37"/>
                  </a:lnTo>
                  <a:lnTo>
                    <a:pt x="2" y="35"/>
                  </a:lnTo>
                  <a:lnTo>
                    <a:pt x="2" y="31"/>
                  </a:lnTo>
                  <a:lnTo>
                    <a:pt x="0" y="23"/>
                  </a:lnTo>
                  <a:lnTo>
                    <a:pt x="0" y="15"/>
                  </a:lnTo>
                  <a:lnTo>
                    <a:pt x="4" y="0"/>
                  </a:lnTo>
                  <a:lnTo>
                    <a:pt x="8" y="4"/>
                  </a:lnTo>
                  <a:lnTo>
                    <a:pt x="12" y="8"/>
                  </a:lnTo>
                  <a:lnTo>
                    <a:pt x="14" y="12"/>
                  </a:lnTo>
                  <a:lnTo>
                    <a:pt x="16" y="17"/>
                  </a:lnTo>
                  <a:lnTo>
                    <a:pt x="14" y="29"/>
                  </a:lnTo>
                  <a:lnTo>
                    <a:pt x="12" y="38"/>
                  </a:lnTo>
                  <a:close/>
                </a:path>
              </a:pathLst>
            </a:custGeom>
            <a:solidFill>
              <a:srgbClr val="FFFFFF"/>
            </a:solidFill>
            <a:ln w="9525">
              <a:noFill/>
              <a:round/>
              <a:headEnd/>
              <a:tailEnd/>
            </a:ln>
          </p:spPr>
          <p:txBody>
            <a:bodyPr/>
            <a:lstStyle/>
            <a:p>
              <a:pPr eaLnBrk="0" hangingPunct="0"/>
              <a:endParaRPr lang="en-US"/>
            </a:p>
          </p:txBody>
        </p:sp>
        <p:sp>
          <p:nvSpPr>
            <p:cNvPr id="128040" name="Freeform 39"/>
            <p:cNvSpPr>
              <a:spLocks/>
            </p:cNvSpPr>
            <p:nvPr/>
          </p:nvSpPr>
          <p:spPr bwMode="auto">
            <a:xfrm>
              <a:off x="4651" y="3496"/>
              <a:ext cx="11" cy="25"/>
            </a:xfrm>
            <a:custGeom>
              <a:avLst/>
              <a:gdLst>
                <a:gd name="T0" fmla="*/ 11 w 11"/>
                <a:gd name="T1" fmla="*/ 11 h 25"/>
                <a:gd name="T2" fmla="*/ 11 w 11"/>
                <a:gd name="T3" fmla="*/ 25 h 25"/>
                <a:gd name="T4" fmla="*/ 5 w 11"/>
                <a:gd name="T5" fmla="*/ 19 h 25"/>
                <a:gd name="T6" fmla="*/ 2 w 11"/>
                <a:gd name="T7" fmla="*/ 13 h 25"/>
                <a:gd name="T8" fmla="*/ 0 w 11"/>
                <a:gd name="T9" fmla="*/ 9 h 25"/>
                <a:gd name="T10" fmla="*/ 0 w 11"/>
                <a:gd name="T11" fmla="*/ 7 h 25"/>
                <a:gd name="T12" fmla="*/ 0 w 11"/>
                <a:gd name="T13" fmla="*/ 3 h 25"/>
                <a:gd name="T14" fmla="*/ 2 w 11"/>
                <a:gd name="T15" fmla="*/ 0 h 25"/>
                <a:gd name="T16" fmla="*/ 7 w 11"/>
                <a:gd name="T17" fmla="*/ 0 h 25"/>
                <a:gd name="T18" fmla="*/ 9 w 11"/>
                <a:gd name="T19" fmla="*/ 3 h 25"/>
                <a:gd name="T20" fmla="*/ 11 w 11"/>
                <a:gd name="T21" fmla="*/ 7 h 25"/>
                <a:gd name="T22" fmla="*/ 11 w 11"/>
                <a:gd name="T23" fmla="*/ 11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25"/>
                <a:gd name="T38" fmla="*/ 11 w 11"/>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25">
                  <a:moveTo>
                    <a:pt x="11" y="11"/>
                  </a:moveTo>
                  <a:lnTo>
                    <a:pt x="11" y="25"/>
                  </a:lnTo>
                  <a:lnTo>
                    <a:pt x="5" y="19"/>
                  </a:lnTo>
                  <a:lnTo>
                    <a:pt x="2" y="13"/>
                  </a:lnTo>
                  <a:lnTo>
                    <a:pt x="0" y="9"/>
                  </a:lnTo>
                  <a:lnTo>
                    <a:pt x="0" y="7"/>
                  </a:lnTo>
                  <a:lnTo>
                    <a:pt x="0" y="3"/>
                  </a:lnTo>
                  <a:lnTo>
                    <a:pt x="2" y="0"/>
                  </a:lnTo>
                  <a:lnTo>
                    <a:pt x="7" y="0"/>
                  </a:lnTo>
                  <a:lnTo>
                    <a:pt x="9" y="3"/>
                  </a:lnTo>
                  <a:lnTo>
                    <a:pt x="11" y="7"/>
                  </a:lnTo>
                  <a:lnTo>
                    <a:pt x="11" y="11"/>
                  </a:lnTo>
                  <a:close/>
                </a:path>
              </a:pathLst>
            </a:custGeom>
            <a:solidFill>
              <a:srgbClr val="FFFFFF"/>
            </a:solidFill>
            <a:ln w="9525">
              <a:noFill/>
              <a:round/>
              <a:headEnd/>
              <a:tailEnd/>
            </a:ln>
          </p:spPr>
          <p:txBody>
            <a:bodyPr/>
            <a:lstStyle/>
            <a:p>
              <a:pPr eaLnBrk="0" hangingPunct="0"/>
              <a:endParaRPr lang="en-US"/>
            </a:p>
          </p:txBody>
        </p:sp>
        <p:sp>
          <p:nvSpPr>
            <p:cNvPr id="128041" name="Freeform 40"/>
            <p:cNvSpPr>
              <a:spLocks/>
            </p:cNvSpPr>
            <p:nvPr/>
          </p:nvSpPr>
          <p:spPr bwMode="auto">
            <a:xfrm>
              <a:off x="4781" y="3496"/>
              <a:ext cx="25" cy="36"/>
            </a:xfrm>
            <a:custGeom>
              <a:avLst/>
              <a:gdLst>
                <a:gd name="T0" fmla="*/ 25 w 25"/>
                <a:gd name="T1" fmla="*/ 21 h 36"/>
                <a:gd name="T2" fmla="*/ 21 w 25"/>
                <a:gd name="T3" fmla="*/ 26 h 36"/>
                <a:gd name="T4" fmla="*/ 19 w 25"/>
                <a:gd name="T5" fmla="*/ 32 h 36"/>
                <a:gd name="T6" fmla="*/ 19 w 25"/>
                <a:gd name="T7" fmla="*/ 34 h 36"/>
                <a:gd name="T8" fmla="*/ 17 w 25"/>
                <a:gd name="T9" fmla="*/ 36 h 36"/>
                <a:gd name="T10" fmla="*/ 13 w 25"/>
                <a:gd name="T11" fmla="*/ 36 h 36"/>
                <a:gd name="T12" fmla="*/ 10 w 25"/>
                <a:gd name="T13" fmla="*/ 36 h 36"/>
                <a:gd name="T14" fmla="*/ 6 w 25"/>
                <a:gd name="T15" fmla="*/ 32 h 36"/>
                <a:gd name="T16" fmla="*/ 2 w 25"/>
                <a:gd name="T17" fmla="*/ 28 h 36"/>
                <a:gd name="T18" fmla="*/ 0 w 25"/>
                <a:gd name="T19" fmla="*/ 23 h 36"/>
                <a:gd name="T20" fmla="*/ 0 w 25"/>
                <a:gd name="T21" fmla="*/ 19 h 36"/>
                <a:gd name="T22" fmla="*/ 2 w 25"/>
                <a:gd name="T23" fmla="*/ 9 h 36"/>
                <a:gd name="T24" fmla="*/ 6 w 25"/>
                <a:gd name="T25" fmla="*/ 0 h 36"/>
                <a:gd name="T26" fmla="*/ 12 w 25"/>
                <a:gd name="T27" fmla="*/ 0 h 36"/>
                <a:gd name="T28" fmla="*/ 13 w 25"/>
                <a:gd name="T29" fmla="*/ 2 h 36"/>
                <a:gd name="T30" fmla="*/ 17 w 25"/>
                <a:gd name="T31" fmla="*/ 3 h 36"/>
                <a:gd name="T32" fmla="*/ 19 w 25"/>
                <a:gd name="T33" fmla="*/ 7 h 36"/>
                <a:gd name="T34" fmla="*/ 23 w 25"/>
                <a:gd name="T35" fmla="*/ 15 h 36"/>
                <a:gd name="T36" fmla="*/ 25 w 25"/>
                <a:gd name="T37" fmla="*/ 21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36"/>
                <a:gd name="T59" fmla="*/ 25 w 25"/>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36">
                  <a:moveTo>
                    <a:pt x="25" y="21"/>
                  </a:moveTo>
                  <a:lnTo>
                    <a:pt x="21" y="26"/>
                  </a:lnTo>
                  <a:lnTo>
                    <a:pt x="19" y="32"/>
                  </a:lnTo>
                  <a:lnTo>
                    <a:pt x="19" y="34"/>
                  </a:lnTo>
                  <a:lnTo>
                    <a:pt x="17" y="36"/>
                  </a:lnTo>
                  <a:lnTo>
                    <a:pt x="13" y="36"/>
                  </a:lnTo>
                  <a:lnTo>
                    <a:pt x="10" y="36"/>
                  </a:lnTo>
                  <a:lnTo>
                    <a:pt x="6" y="32"/>
                  </a:lnTo>
                  <a:lnTo>
                    <a:pt x="2" y="28"/>
                  </a:lnTo>
                  <a:lnTo>
                    <a:pt x="0" y="23"/>
                  </a:lnTo>
                  <a:lnTo>
                    <a:pt x="0" y="19"/>
                  </a:lnTo>
                  <a:lnTo>
                    <a:pt x="2" y="9"/>
                  </a:lnTo>
                  <a:lnTo>
                    <a:pt x="6" y="0"/>
                  </a:lnTo>
                  <a:lnTo>
                    <a:pt x="12" y="0"/>
                  </a:lnTo>
                  <a:lnTo>
                    <a:pt x="13" y="2"/>
                  </a:lnTo>
                  <a:lnTo>
                    <a:pt x="17" y="3"/>
                  </a:lnTo>
                  <a:lnTo>
                    <a:pt x="19" y="7"/>
                  </a:lnTo>
                  <a:lnTo>
                    <a:pt x="23" y="15"/>
                  </a:lnTo>
                  <a:lnTo>
                    <a:pt x="25" y="21"/>
                  </a:lnTo>
                  <a:close/>
                </a:path>
              </a:pathLst>
            </a:custGeom>
            <a:solidFill>
              <a:srgbClr val="FFFFFF"/>
            </a:solidFill>
            <a:ln w="9525">
              <a:noFill/>
              <a:round/>
              <a:headEnd/>
              <a:tailEnd/>
            </a:ln>
          </p:spPr>
          <p:txBody>
            <a:bodyPr/>
            <a:lstStyle/>
            <a:p>
              <a:pPr eaLnBrk="0" hangingPunct="0"/>
              <a:endParaRPr lang="en-US"/>
            </a:p>
          </p:txBody>
        </p:sp>
        <p:sp>
          <p:nvSpPr>
            <p:cNvPr id="128042" name="Freeform 41"/>
            <p:cNvSpPr>
              <a:spLocks/>
            </p:cNvSpPr>
            <p:nvPr/>
          </p:nvSpPr>
          <p:spPr bwMode="auto">
            <a:xfrm>
              <a:off x="5000" y="3496"/>
              <a:ext cx="21" cy="30"/>
            </a:xfrm>
            <a:custGeom>
              <a:avLst/>
              <a:gdLst>
                <a:gd name="T0" fmla="*/ 19 w 21"/>
                <a:gd name="T1" fmla="*/ 28 h 30"/>
                <a:gd name="T2" fmla="*/ 13 w 21"/>
                <a:gd name="T3" fmla="*/ 30 h 30"/>
                <a:gd name="T4" fmla="*/ 9 w 21"/>
                <a:gd name="T5" fmla="*/ 28 h 30"/>
                <a:gd name="T6" fmla="*/ 6 w 21"/>
                <a:gd name="T7" fmla="*/ 26 h 30"/>
                <a:gd name="T8" fmla="*/ 4 w 21"/>
                <a:gd name="T9" fmla="*/ 23 h 30"/>
                <a:gd name="T10" fmla="*/ 2 w 21"/>
                <a:gd name="T11" fmla="*/ 19 h 30"/>
                <a:gd name="T12" fmla="*/ 0 w 21"/>
                <a:gd name="T13" fmla="*/ 15 h 30"/>
                <a:gd name="T14" fmla="*/ 2 w 21"/>
                <a:gd name="T15" fmla="*/ 9 h 30"/>
                <a:gd name="T16" fmla="*/ 4 w 21"/>
                <a:gd name="T17" fmla="*/ 5 h 30"/>
                <a:gd name="T18" fmla="*/ 9 w 21"/>
                <a:gd name="T19" fmla="*/ 0 h 30"/>
                <a:gd name="T20" fmla="*/ 13 w 21"/>
                <a:gd name="T21" fmla="*/ 7 h 30"/>
                <a:gd name="T22" fmla="*/ 19 w 21"/>
                <a:gd name="T23" fmla="*/ 13 h 30"/>
                <a:gd name="T24" fmla="*/ 21 w 21"/>
                <a:gd name="T25" fmla="*/ 17 h 30"/>
                <a:gd name="T26" fmla="*/ 21 w 21"/>
                <a:gd name="T27" fmla="*/ 21 h 30"/>
                <a:gd name="T28" fmla="*/ 21 w 21"/>
                <a:gd name="T29" fmla="*/ 25 h 30"/>
                <a:gd name="T30" fmla="*/ 19 w 21"/>
                <a:gd name="T31" fmla="*/ 28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30"/>
                <a:gd name="T50" fmla="*/ 21 w 21"/>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30">
                  <a:moveTo>
                    <a:pt x="19" y="28"/>
                  </a:moveTo>
                  <a:lnTo>
                    <a:pt x="13" y="30"/>
                  </a:lnTo>
                  <a:lnTo>
                    <a:pt x="9" y="28"/>
                  </a:lnTo>
                  <a:lnTo>
                    <a:pt x="6" y="26"/>
                  </a:lnTo>
                  <a:lnTo>
                    <a:pt x="4" y="23"/>
                  </a:lnTo>
                  <a:lnTo>
                    <a:pt x="2" y="19"/>
                  </a:lnTo>
                  <a:lnTo>
                    <a:pt x="0" y="15"/>
                  </a:lnTo>
                  <a:lnTo>
                    <a:pt x="2" y="9"/>
                  </a:lnTo>
                  <a:lnTo>
                    <a:pt x="4" y="5"/>
                  </a:lnTo>
                  <a:lnTo>
                    <a:pt x="9" y="0"/>
                  </a:lnTo>
                  <a:lnTo>
                    <a:pt x="13" y="7"/>
                  </a:lnTo>
                  <a:lnTo>
                    <a:pt x="19" y="13"/>
                  </a:lnTo>
                  <a:lnTo>
                    <a:pt x="21" y="17"/>
                  </a:lnTo>
                  <a:lnTo>
                    <a:pt x="21" y="21"/>
                  </a:lnTo>
                  <a:lnTo>
                    <a:pt x="21" y="25"/>
                  </a:lnTo>
                  <a:lnTo>
                    <a:pt x="19" y="28"/>
                  </a:lnTo>
                  <a:close/>
                </a:path>
              </a:pathLst>
            </a:custGeom>
            <a:solidFill>
              <a:srgbClr val="FFFFFF"/>
            </a:solidFill>
            <a:ln w="9525">
              <a:noFill/>
              <a:round/>
              <a:headEnd/>
              <a:tailEnd/>
            </a:ln>
          </p:spPr>
          <p:txBody>
            <a:bodyPr/>
            <a:lstStyle/>
            <a:p>
              <a:pPr eaLnBrk="0" hangingPunct="0"/>
              <a:endParaRPr lang="en-US"/>
            </a:p>
          </p:txBody>
        </p:sp>
        <p:sp>
          <p:nvSpPr>
            <p:cNvPr id="128043" name="Freeform 42"/>
            <p:cNvSpPr>
              <a:spLocks/>
            </p:cNvSpPr>
            <p:nvPr/>
          </p:nvSpPr>
          <p:spPr bwMode="auto">
            <a:xfrm>
              <a:off x="4887" y="3499"/>
              <a:ext cx="26" cy="29"/>
            </a:xfrm>
            <a:custGeom>
              <a:avLst/>
              <a:gdLst>
                <a:gd name="T0" fmla="*/ 26 w 26"/>
                <a:gd name="T1" fmla="*/ 25 h 29"/>
                <a:gd name="T2" fmla="*/ 23 w 26"/>
                <a:gd name="T3" fmla="*/ 29 h 29"/>
                <a:gd name="T4" fmla="*/ 15 w 26"/>
                <a:gd name="T5" fmla="*/ 29 h 29"/>
                <a:gd name="T6" fmla="*/ 9 w 26"/>
                <a:gd name="T7" fmla="*/ 29 h 29"/>
                <a:gd name="T8" fmla="*/ 2 w 26"/>
                <a:gd name="T9" fmla="*/ 29 h 29"/>
                <a:gd name="T10" fmla="*/ 0 w 26"/>
                <a:gd name="T11" fmla="*/ 22 h 29"/>
                <a:gd name="T12" fmla="*/ 2 w 26"/>
                <a:gd name="T13" fmla="*/ 14 h 29"/>
                <a:gd name="T14" fmla="*/ 3 w 26"/>
                <a:gd name="T15" fmla="*/ 6 h 29"/>
                <a:gd name="T16" fmla="*/ 9 w 26"/>
                <a:gd name="T17" fmla="*/ 0 h 29"/>
                <a:gd name="T18" fmla="*/ 15 w 26"/>
                <a:gd name="T19" fmla="*/ 4 h 29"/>
                <a:gd name="T20" fmla="*/ 21 w 26"/>
                <a:gd name="T21" fmla="*/ 10 h 29"/>
                <a:gd name="T22" fmla="*/ 26 w 26"/>
                <a:gd name="T23" fmla="*/ 18 h 29"/>
                <a:gd name="T24" fmla="*/ 26 w 26"/>
                <a:gd name="T25" fmla="*/ 25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29"/>
                <a:gd name="T41" fmla="*/ 26 w 26"/>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29">
                  <a:moveTo>
                    <a:pt x="26" y="25"/>
                  </a:moveTo>
                  <a:lnTo>
                    <a:pt x="23" y="29"/>
                  </a:lnTo>
                  <a:lnTo>
                    <a:pt x="15" y="29"/>
                  </a:lnTo>
                  <a:lnTo>
                    <a:pt x="9" y="29"/>
                  </a:lnTo>
                  <a:lnTo>
                    <a:pt x="2" y="29"/>
                  </a:lnTo>
                  <a:lnTo>
                    <a:pt x="0" y="22"/>
                  </a:lnTo>
                  <a:lnTo>
                    <a:pt x="2" y="14"/>
                  </a:lnTo>
                  <a:lnTo>
                    <a:pt x="3" y="6"/>
                  </a:lnTo>
                  <a:lnTo>
                    <a:pt x="9" y="0"/>
                  </a:lnTo>
                  <a:lnTo>
                    <a:pt x="15" y="4"/>
                  </a:lnTo>
                  <a:lnTo>
                    <a:pt x="21" y="10"/>
                  </a:lnTo>
                  <a:lnTo>
                    <a:pt x="26" y="18"/>
                  </a:lnTo>
                  <a:lnTo>
                    <a:pt x="26" y="25"/>
                  </a:lnTo>
                  <a:close/>
                </a:path>
              </a:pathLst>
            </a:custGeom>
            <a:solidFill>
              <a:srgbClr val="FFFFFF"/>
            </a:solidFill>
            <a:ln w="9525">
              <a:noFill/>
              <a:round/>
              <a:headEnd/>
              <a:tailEnd/>
            </a:ln>
          </p:spPr>
          <p:txBody>
            <a:bodyPr/>
            <a:lstStyle/>
            <a:p>
              <a:pPr eaLnBrk="0" hangingPunct="0"/>
              <a:endParaRPr lang="en-US"/>
            </a:p>
          </p:txBody>
        </p:sp>
        <p:sp>
          <p:nvSpPr>
            <p:cNvPr id="128044" name="Freeform 43"/>
            <p:cNvSpPr>
              <a:spLocks/>
            </p:cNvSpPr>
            <p:nvPr/>
          </p:nvSpPr>
          <p:spPr bwMode="auto">
            <a:xfrm>
              <a:off x="5128" y="3501"/>
              <a:ext cx="23" cy="16"/>
            </a:xfrm>
            <a:custGeom>
              <a:avLst/>
              <a:gdLst>
                <a:gd name="T0" fmla="*/ 21 w 23"/>
                <a:gd name="T1" fmla="*/ 16 h 16"/>
                <a:gd name="T2" fmla="*/ 0 w 23"/>
                <a:gd name="T3" fmla="*/ 16 h 16"/>
                <a:gd name="T4" fmla="*/ 0 w 23"/>
                <a:gd name="T5" fmla="*/ 12 h 16"/>
                <a:gd name="T6" fmla="*/ 0 w 23"/>
                <a:gd name="T7" fmla="*/ 10 h 16"/>
                <a:gd name="T8" fmla="*/ 2 w 23"/>
                <a:gd name="T9" fmla="*/ 8 h 16"/>
                <a:gd name="T10" fmla="*/ 4 w 23"/>
                <a:gd name="T11" fmla="*/ 6 h 16"/>
                <a:gd name="T12" fmla="*/ 8 w 23"/>
                <a:gd name="T13" fmla="*/ 4 h 16"/>
                <a:gd name="T14" fmla="*/ 12 w 23"/>
                <a:gd name="T15" fmla="*/ 0 h 16"/>
                <a:gd name="T16" fmla="*/ 18 w 23"/>
                <a:gd name="T17" fmla="*/ 2 h 16"/>
                <a:gd name="T18" fmla="*/ 21 w 23"/>
                <a:gd name="T19" fmla="*/ 6 h 16"/>
                <a:gd name="T20" fmla="*/ 23 w 23"/>
                <a:gd name="T21" fmla="*/ 10 h 16"/>
                <a:gd name="T22" fmla="*/ 21 w 23"/>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6"/>
                <a:gd name="T38" fmla="*/ 23 w 23"/>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6">
                  <a:moveTo>
                    <a:pt x="21" y="16"/>
                  </a:moveTo>
                  <a:lnTo>
                    <a:pt x="0" y="16"/>
                  </a:lnTo>
                  <a:lnTo>
                    <a:pt x="0" y="12"/>
                  </a:lnTo>
                  <a:lnTo>
                    <a:pt x="0" y="10"/>
                  </a:lnTo>
                  <a:lnTo>
                    <a:pt x="2" y="8"/>
                  </a:lnTo>
                  <a:lnTo>
                    <a:pt x="4" y="6"/>
                  </a:lnTo>
                  <a:lnTo>
                    <a:pt x="8" y="4"/>
                  </a:lnTo>
                  <a:lnTo>
                    <a:pt x="12" y="0"/>
                  </a:lnTo>
                  <a:lnTo>
                    <a:pt x="18" y="2"/>
                  </a:lnTo>
                  <a:lnTo>
                    <a:pt x="21" y="6"/>
                  </a:lnTo>
                  <a:lnTo>
                    <a:pt x="23" y="10"/>
                  </a:lnTo>
                  <a:lnTo>
                    <a:pt x="21" y="16"/>
                  </a:lnTo>
                  <a:close/>
                </a:path>
              </a:pathLst>
            </a:custGeom>
            <a:solidFill>
              <a:srgbClr val="FFFFFF"/>
            </a:solidFill>
            <a:ln w="9525">
              <a:noFill/>
              <a:round/>
              <a:headEnd/>
              <a:tailEnd/>
            </a:ln>
          </p:spPr>
          <p:txBody>
            <a:bodyPr/>
            <a:lstStyle/>
            <a:p>
              <a:pPr eaLnBrk="0" hangingPunct="0"/>
              <a:endParaRPr lang="en-US"/>
            </a:p>
          </p:txBody>
        </p:sp>
        <p:sp>
          <p:nvSpPr>
            <p:cNvPr id="128045" name="Freeform 44"/>
            <p:cNvSpPr>
              <a:spLocks/>
            </p:cNvSpPr>
            <p:nvPr/>
          </p:nvSpPr>
          <p:spPr bwMode="auto">
            <a:xfrm>
              <a:off x="4557" y="3580"/>
              <a:ext cx="683" cy="439"/>
            </a:xfrm>
            <a:custGeom>
              <a:avLst/>
              <a:gdLst>
                <a:gd name="T0" fmla="*/ 658 w 683"/>
                <a:gd name="T1" fmla="*/ 178 h 439"/>
                <a:gd name="T2" fmla="*/ 675 w 683"/>
                <a:gd name="T3" fmla="*/ 198 h 439"/>
                <a:gd name="T4" fmla="*/ 683 w 683"/>
                <a:gd name="T5" fmla="*/ 253 h 439"/>
                <a:gd name="T6" fmla="*/ 679 w 683"/>
                <a:gd name="T7" fmla="*/ 347 h 439"/>
                <a:gd name="T8" fmla="*/ 623 w 683"/>
                <a:gd name="T9" fmla="*/ 411 h 439"/>
                <a:gd name="T10" fmla="*/ 544 w 683"/>
                <a:gd name="T11" fmla="*/ 430 h 439"/>
                <a:gd name="T12" fmla="*/ 464 w 683"/>
                <a:gd name="T13" fmla="*/ 437 h 439"/>
                <a:gd name="T14" fmla="*/ 301 w 683"/>
                <a:gd name="T15" fmla="*/ 434 h 439"/>
                <a:gd name="T16" fmla="*/ 226 w 683"/>
                <a:gd name="T17" fmla="*/ 426 h 439"/>
                <a:gd name="T18" fmla="*/ 190 w 683"/>
                <a:gd name="T19" fmla="*/ 395 h 439"/>
                <a:gd name="T20" fmla="*/ 74 w 683"/>
                <a:gd name="T21" fmla="*/ 324 h 439"/>
                <a:gd name="T22" fmla="*/ 23 w 683"/>
                <a:gd name="T23" fmla="*/ 278 h 439"/>
                <a:gd name="T24" fmla="*/ 3 w 683"/>
                <a:gd name="T25" fmla="*/ 240 h 439"/>
                <a:gd name="T26" fmla="*/ 3 w 683"/>
                <a:gd name="T27" fmla="*/ 192 h 439"/>
                <a:gd name="T28" fmla="*/ 34 w 683"/>
                <a:gd name="T29" fmla="*/ 155 h 439"/>
                <a:gd name="T30" fmla="*/ 84 w 683"/>
                <a:gd name="T31" fmla="*/ 129 h 439"/>
                <a:gd name="T32" fmla="*/ 117 w 683"/>
                <a:gd name="T33" fmla="*/ 119 h 439"/>
                <a:gd name="T34" fmla="*/ 149 w 683"/>
                <a:gd name="T35" fmla="*/ 129 h 439"/>
                <a:gd name="T36" fmla="*/ 201 w 683"/>
                <a:gd name="T37" fmla="*/ 161 h 439"/>
                <a:gd name="T38" fmla="*/ 232 w 683"/>
                <a:gd name="T39" fmla="*/ 236 h 439"/>
                <a:gd name="T40" fmla="*/ 218 w 683"/>
                <a:gd name="T41" fmla="*/ 322 h 439"/>
                <a:gd name="T42" fmla="*/ 224 w 683"/>
                <a:gd name="T43" fmla="*/ 364 h 439"/>
                <a:gd name="T44" fmla="*/ 245 w 683"/>
                <a:gd name="T45" fmla="*/ 405 h 439"/>
                <a:gd name="T46" fmla="*/ 262 w 683"/>
                <a:gd name="T47" fmla="*/ 399 h 439"/>
                <a:gd name="T48" fmla="*/ 247 w 683"/>
                <a:gd name="T49" fmla="*/ 349 h 439"/>
                <a:gd name="T50" fmla="*/ 241 w 683"/>
                <a:gd name="T51" fmla="*/ 309 h 439"/>
                <a:gd name="T52" fmla="*/ 257 w 683"/>
                <a:gd name="T53" fmla="*/ 244 h 439"/>
                <a:gd name="T54" fmla="*/ 289 w 683"/>
                <a:gd name="T55" fmla="*/ 200 h 439"/>
                <a:gd name="T56" fmla="*/ 333 w 683"/>
                <a:gd name="T57" fmla="*/ 207 h 439"/>
                <a:gd name="T58" fmla="*/ 426 w 683"/>
                <a:gd name="T59" fmla="*/ 207 h 439"/>
                <a:gd name="T60" fmla="*/ 518 w 683"/>
                <a:gd name="T61" fmla="*/ 209 h 439"/>
                <a:gd name="T62" fmla="*/ 600 w 683"/>
                <a:gd name="T63" fmla="*/ 215 h 439"/>
                <a:gd name="T64" fmla="*/ 650 w 683"/>
                <a:gd name="T65" fmla="*/ 203 h 439"/>
                <a:gd name="T66" fmla="*/ 644 w 683"/>
                <a:gd name="T67" fmla="*/ 190 h 439"/>
                <a:gd name="T68" fmla="*/ 541 w 683"/>
                <a:gd name="T69" fmla="*/ 186 h 439"/>
                <a:gd name="T70" fmla="*/ 399 w 683"/>
                <a:gd name="T71" fmla="*/ 182 h 439"/>
                <a:gd name="T72" fmla="*/ 261 w 683"/>
                <a:gd name="T73" fmla="*/ 169 h 439"/>
                <a:gd name="T74" fmla="*/ 224 w 683"/>
                <a:gd name="T75" fmla="*/ 142 h 439"/>
                <a:gd name="T76" fmla="*/ 157 w 683"/>
                <a:gd name="T77" fmla="*/ 109 h 439"/>
                <a:gd name="T78" fmla="*/ 218 w 683"/>
                <a:gd name="T79" fmla="*/ 113 h 439"/>
                <a:gd name="T80" fmla="*/ 270 w 683"/>
                <a:gd name="T81" fmla="*/ 125 h 439"/>
                <a:gd name="T82" fmla="*/ 278 w 683"/>
                <a:gd name="T83" fmla="*/ 107 h 439"/>
                <a:gd name="T84" fmla="*/ 276 w 683"/>
                <a:gd name="T85" fmla="*/ 84 h 439"/>
                <a:gd name="T86" fmla="*/ 285 w 683"/>
                <a:gd name="T87" fmla="*/ 65 h 439"/>
                <a:gd name="T88" fmla="*/ 293 w 683"/>
                <a:gd name="T89" fmla="*/ 46 h 439"/>
                <a:gd name="T90" fmla="*/ 308 w 683"/>
                <a:gd name="T91" fmla="*/ 33 h 439"/>
                <a:gd name="T92" fmla="*/ 328 w 683"/>
                <a:gd name="T93" fmla="*/ 42 h 439"/>
                <a:gd name="T94" fmla="*/ 345 w 683"/>
                <a:gd name="T95" fmla="*/ 77 h 439"/>
                <a:gd name="T96" fmla="*/ 343 w 683"/>
                <a:gd name="T97" fmla="*/ 111 h 439"/>
                <a:gd name="T98" fmla="*/ 353 w 683"/>
                <a:gd name="T99" fmla="*/ 125 h 439"/>
                <a:gd name="T100" fmla="*/ 556 w 683"/>
                <a:gd name="T101" fmla="*/ 54 h 439"/>
                <a:gd name="T102" fmla="*/ 556 w 683"/>
                <a:gd name="T103" fmla="*/ 17 h 439"/>
                <a:gd name="T104" fmla="*/ 569 w 683"/>
                <a:gd name="T105" fmla="*/ 0 h 439"/>
                <a:gd name="T106" fmla="*/ 600 w 683"/>
                <a:gd name="T107" fmla="*/ 17 h 439"/>
                <a:gd name="T108" fmla="*/ 614 w 683"/>
                <a:gd name="T109" fmla="*/ 46 h 439"/>
                <a:gd name="T110" fmla="*/ 617 w 683"/>
                <a:gd name="T111" fmla="*/ 94 h 439"/>
                <a:gd name="T112" fmla="*/ 621 w 683"/>
                <a:gd name="T113" fmla="*/ 165 h 4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83"/>
                <a:gd name="T172" fmla="*/ 0 h 439"/>
                <a:gd name="T173" fmla="*/ 683 w 683"/>
                <a:gd name="T174" fmla="*/ 439 h 4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83" h="439">
                  <a:moveTo>
                    <a:pt x="621" y="165"/>
                  </a:moveTo>
                  <a:lnTo>
                    <a:pt x="640" y="171"/>
                  </a:lnTo>
                  <a:lnTo>
                    <a:pt x="658" y="178"/>
                  </a:lnTo>
                  <a:lnTo>
                    <a:pt x="665" y="184"/>
                  </a:lnTo>
                  <a:lnTo>
                    <a:pt x="671" y="190"/>
                  </a:lnTo>
                  <a:lnTo>
                    <a:pt x="675" y="198"/>
                  </a:lnTo>
                  <a:lnTo>
                    <a:pt x="677" y="209"/>
                  </a:lnTo>
                  <a:lnTo>
                    <a:pt x="681" y="230"/>
                  </a:lnTo>
                  <a:lnTo>
                    <a:pt x="683" y="253"/>
                  </a:lnTo>
                  <a:lnTo>
                    <a:pt x="683" y="276"/>
                  </a:lnTo>
                  <a:lnTo>
                    <a:pt x="683" y="299"/>
                  </a:lnTo>
                  <a:lnTo>
                    <a:pt x="679" y="347"/>
                  </a:lnTo>
                  <a:lnTo>
                    <a:pt x="671" y="391"/>
                  </a:lnTo>
                  <a:lnTo>
                    <a:pt x="648" y="401"/>
                  </a:lnTo>
                  <a:lnTo>
                    <a:pt x="623" y="411"/>
                  </a:lnTo>
                  <a:lnTo>
                    <a:pt x="596" y="418"/>
                  </a:lnTo>
                  <a:lnTo>
                    <a:pt x="571" y="424"/>
                  </a:lnTo>
                  <a:lnTo>
                    <a:pt x="544" y="430"/>
                  </a:lnTo>
                  <a:lnTo>
                    <a:pt x="518" y="434"/>
                  </a:lnTo>
                  <a:lnTo>
                    <a:pt x="491" y="435"/>
                  </a:lnTo>
                  <a:lnTo>
                    <a:pt x="464" y="437"/>
                  </a:lnTo>
                  <a:lnTo>
                    <a:pt x="410" y="439"/>
                  </a:lnTo>
                  <a:lnTo>
                    <a:pt x="355" y="437"/>
                  </a:lnTo>
                  <a:lnTo>
                    <a:pt x="301" y="434"/>
                  </a:lnTo>
                  <a:lnTo>
                    <a:pt x="249" y="430"/>
                  </a:lnTo>
                  <a:lnTo>
                    <a:pt x="237" y="430"/>
                  </a:lnTo>
                  <a:lnTo>
                    <a:pt x="226" y="426"/>
                  </a:lnTo>
                  <a:lnTo>
                    <a:pt x="216" y="420"/>
                  </a:lnTo>
                  <a:lnTo>
                    <a:pt x="207" y="412"/>
                  </a:lnTo>
                  <a:lnTo>
                    <a:pt x="190" y="395"/>
                  </a:lnTo>
                  <a:lnTo>
                    <a:pt x="172" y="378"/>
                  </a:lnTo>
                  <a:lnTo>
                    <a:pt x="124" y="351"/>
                  </a:lnTo>
                  <a:lnTo>
                    <a:pt x="74" y="324"/>
                  </a:lnTo>
                  <a:lnTo>
                    <a:pt x="51" y="307"/>
                  </a:lnTo>
                  <a:lnTo>
                    <a:pt x="32" y="288"/>
                  </a:lnTo>
                  <a:lnTo>
                    <a:pt x="23" y="278"/>
                  </a:lnTo>
                  <a:lnTo>
                    <a:pt x="15" y="267"/>
                  </a:lnTo>
                  <a:lnTo>
                    <a:pt x="7" y="253"/>
                  </a:lnTo>
                  <a:lnTo>
                    <a:pt x="3" y="240"/>
                  </a:lnTo>
                  <a:lnTo>
                    <a:pt x="0" y="223"/>
                  </a:lnTo>
                  <a:lnTo>
                    <a:pt x="0" y="207"/>
                  </a:lnTo>
                  <a:lnTo>
                    <a:pt x="3" y="192"/>
                  </a:lnTo>
                  <a:lnTo>
                    <a:pt x="9" y="178"/>
                  </a:lnTo>
                  <a:lnTo>
                    <a:pt x="21" y="167"/>
                  </a:lnTo>
                  <a:lnTo>
                    <a:pt x="34" y="155"/>
                  </a:lnTo>
                  <a:lnTo>
                    <a:pt x="51" y="146"/>
                  </a:lnTo>
                  <a:lnTo>
                    <a:pt x="72" y="138"/>
                  </a:lnTo>
                  <a:lnTo>
                    <a:pt x="84" y="129"/>
                  </a:lnTo>
                  <a:lnTo>
                    <a:pt x="96" y="123"/>
                  </a:lnTo>
                  <a:lnTo>
                    <a:pt x="107" y="121"/>
                  </a:lnTo>
                  <a:lnTo>
                    <a:pt x="117" y="119"/>
                  </a:lnTo>
                  <a:lnTo>
                    <a:pt x="128" y="121"/>
                  </a:lnTo>
                  <a:lnTo>
                    <a:pt x="140" y="125"/>
                  </a:lnTo>
                  <a:lnTo>
                    <a:pt x="149" y="129"/>
                  </a:lnTo>
                  <a:lnTo>
                    <a:pt x="161" y="134"/>
                  </a:lnTo>
                  <a:lnTo>
                    <a:pt x="180" y="146"/>
                  </a:lnTo>
                  <a:lnTo>
                    <a:pt x="201" y="161"/>
                  </a:lnTo>
                  <a:lnTo>
                    <a:pt x="222" y="173"/>
                  </a:lnTo>
                  <a:lnTo>
                    <a:pt x="243" y="180"/>
                  </a:lnTo>
                  <a:lnTo>
                    <a:pt x="232" y="236"/>
                  </a:lnTo>
                  <a:lnTo>
                    <a:pt x="220" y="294"/>
                  </a:lnTo>
                  <a:lnTo>
                    <a:pt x="220" y="307"/>
                  </a:lnTo>
                  <a:lnTo>
                    <a:pt x="218" y="322"/>
                  </a:lnTo>
                  <a:lnTo>
                    <a:pt x="220" y="336"/>
                  </a:lnTo>
                  <a:lnTo>
                    <a:pt x="222" y="351"/>
                  </a:lnTo>
                  <a:lnTo>
                    <a:pt x="224" y="364"/>
                  </a:lnTo>
                  <a:lnTo>
                    <a:pt x="230" y="378"/>
                  </a:lnTo>
                  <a:lnTo>
                    <a:pt x="237" y="391"/>
                  </a:lnTo>
                  <a:lnTo>
                    <a:pt x="245" y="405"/>
                  </a:lnTo>
                  <a:lnTo>
                    <a:pt x="253" y="405"/>
                  </a:lnTo>
                  <a:lnTo>
                    <a:pt x="259" y="403"/>
                  </a:lnTo>
                  <a:lnTo>
                    <a:pt x="262" y="399"/>
                  </a:lnTo>
                  <a:lnTo>
                    <a:pt x="268" y="393"/>
                  </a:lnTo>
                  <a:lnTo>
                    <a:pt x="257" y="372"/>
                  </a:lnTo>
                  <a:lnTo>
                    <a:pt x="247" y="349"/>
                  </a:lnTo>
                  <a:lnTo>
                    <a:pt x="243" y="336"/>
                  </a:lnTo>
                  <a:lnTo>
                    <a:pt x="241" y="322"/>
                  </a:lnTo>
                  <a:lnTo>
                    <a:pt x="241" y="309"/>
                  </a:lnTo>
                  <a:lnTo>
                    <a:pt x="243" y="295"/>
                  </a:lnTo>
                  <a:lnTo>
                    <a:pt x="249" y="270"/>
                  </a:lnTo>
                  <a:lnTo>
                    <a:pt x="257" y="244"/>
                  </a:lnTo>
                  <a:lnTo>
                    <a:pt x="264" y="219"/>
                  </a:lnTo>
                  <a:lnTo>
                    <a:pt x="276" y="196"/>
                  </a:lnTo>
                  <a:lnTo>
                    <a:pt x="289" y="200"/>
                  </a:lnTo>
                  <a:lnTo>
                    <a:pt x="305" y="203"/>
                  </a:lnTo>
                  <a:lnTo>
                    <a:pt x="320" y="205"/>
                  </a:lnTo>
                  <a:lnTo>
                    <a:pt x="333" y="207"/>
                  </a:lnTo>
                  <a:lnTo>
                    <a:pt x="364" y="209"/>
                  </a:lnTo>
                  <a:lnTo>
                    <a:pt x="395" y="207"/>
                  </a:lnTo>
                  <a:lnTo>
                    <a:pt x="426" y="207"/>
                  </a:lnTo>
                  <a:lnTo>
                    <a:pt x="456" y="205"/>
                  </a:lnTo>
                  <a:lnTo>
                    <a:pt x="487" y="205"/>
                  </a:lnTo>
                  <a:lnTo>
                    <a:pt x="518" y="209"/>
                  </a:lnTo>
                  <a:lnTo>
                    <a:pt x="552" y="211"/>
                  </a:lnTo>
                  <a:lnTo>
                    <a:pt x="585" y="213"/>
                  </a:lnTo>
                  <a:lnTo>
                    <a:pt x="600" y="215"/>
                  </a:lnTo>
                  <a:lnTo>
                    <a:pt x="617" y="213"/>
                  </a:lnTo>
                  <a:lnTo>
                    <a:pt x="633" y="209"/>
                  </a:lnTo>
                  <a:lnTo>
                    <a:pt x="650" y="203"/>
                  </a:lnTo>
                  <a:lnTo>
                    <a:pt x="650" y="198"/>
                  </a:lnTo>
                  <a:lnTo>
                    <a:pt x="648" y="194"/>
                  </a:lnTo>
                  <a:lnTo>
                    <a:pt x="644" y="190"/>
                  </a:lnTo>
                  <a:lnTo>
                    <a:pt x="640" y="188"/>
                  </a:lnTo>
                  <a:lnTo>
                    <a:pt x="591" y="186"/>
                  </a:lnTo>
                  <a:lnTo>
                    <a:pt x="541" y="186"/>
                  </a:lnTo>
                  <a:lnTo>
                    <a:pt x="493" y="184"/>
                  </a:lnTo>
                  <a:lnTo>
                    <a:pt x="445" y="184"/>
                  </a:lnTo>
                  <a:lnTo>
                    <a:pt x="399" y="182"/>
                  </a:lnTo>
                  <a:lnTo>
                    <a:pt x="353" y="180"/>
                  </a:lnTo>
                  <a:lnTo>
                    <a:pt x="307" y="176"/>
                  </a:lnTo>
                  <a:lnTo>
                    <a:pt x="261" y="169"/>
                  </a:lnTo>
                  <a:lnTo>
                    <a:pt x="251" y="159"/>
                  </a:lnTo>
                  <a:lnTo>
                    <a:pt x="237" y="150"/>
                  </a:lnTo>
                  <a:lnTo>
                    <a:pt x="224" y="142"/>
                  </a:lnTo>
                  <a:lnTo>
                    <a:pt x="211" y="136"/>
                  </a:lnTo>
                  <a:lnTo>
                    <a:pt x="184" y="125"/>
                  </a:lnTo>
                  <a:lnTo>
                    <a:pt x="157" y="109"/>
                  </a:lnTo>
                  <a:lnTo>
                    <a:pt x="174" y="96"/>
                  </a:lnTo>
                  <a:lnTo>
                    <a:pt x="195" y="104"/>
                  </a:lnTo>
                  <a:lnTo>
                    <a:pt x="218" y="113"/>
                  </a:lnTo>
                  <a:lnTo>
                    <a:pt x="241" y="121"/>
                  </a:lnTo>
                  <a:lnTo>
                    <a:pt x="261" y="129"/>
                  </a:lnTo>
                  <a:lnTo>
                    <a:pt x="270" y="125"/>
                  </a:lnTo>
                  <a:lnTo>
                    <a:pt x="274" y="119"/>
                  </a:lnTo>
                  <a:lnTo>
                    <a:pt x="276" y="113"/>
                  </a:lnTo>
                  <a:lnTo>
                    <a:pt x="278" y="107"/>
                  </a:lnTo>
                  <a:lnTo>
                    <a:pt x="276" y="100"/>
                  </a:lnTo>
                  <a:lnTo>
                    <a:pt x="276" y="92"/>
                  </a:lnTo>
                  <a:lnTo>
                    <a:pt x="276" y="84"/>
                  </a:lnTo>
                  <a:lnTo>
                    <a:pt x="278" y="77"/>
                  </a:lnTo>
                  <a:lnTo>
                    <a:pt x="284" y="71"/>
                  </a:lnTo>
                  <a:lnTo>
                    <a:pt x="285" y="65"/>
                  </a:lnTo>
                  <a:lnTo>
                    <a:pt x="289" y="59"/>
                  </a:lnTo>
                  <a:lnTo>
                    <a:pt x="291" y="52"/>
                  </a:lnTo>
                  <a:lnTo>
                    <a:pt x="293" y="46"/>
                  </a:lnTo>
                  <a:lnTo>
                    <a:pt x="295" y="40"/>
                  </a:lnTo>
                  <a:lnTo>
                    <a:pt x="301" y="36"/>
                  </a:lnTo>
                  <a:lnTo>
                    <a:pt x="308" y="33"/>
                  </a:lnTo>
                  <a:lnTo>
                    <a:pt x="316" y="35"/>
                  </a:lnTo>
                  <a:lnTo>
                    <a:pt x="324" y="38"/>
                  </a:lnTo>
                  <a:lnTo>
                    <a:pt x="328" y="42"/>
                  </a:lnTo>
                  <a:lnTo>
                    <a:pt x="332" y="50"/>
                  </a:lnTo>
                  <a:lnTo>
                    <a:pt x="337" y="63"/>
                  </a:lnTo>
                  <a:lnTo>
                    <a:pt x="345" y="77"/>
                  </a:lnTo>
                  <a:lnTo>
                    <a:pt x="345" y="90"/>
                  </a:lnTo>
                  <a:lnTo>
                    <a:pt x="343" y="104"/>
                  </a:lnTo>
                  <a:lnTo>
                    <a:pt x="343" y="111"/>
                  </a:lnTo>
                  <a:lnTo>
                    <a:pt x="345" y="117"/>
                  </a:lnTo>
                  <a:lnTo>
                    <a:pt x="349" y="121"/>
                  </a:lnTo>
                  <a:lnTo>
                    <a:pt x="353" y="125"/>
                  </a:lnTo>
                  <a:lnTo>
                    <a:pt x="541" y="109"/>
                  </a:lnTo>
                  <a:lnTo>
                    <a:pt x="548" y="82"/>
                  </a:lnTo>
                  <a:lnTo>
                    <a:pt x="556" y="54"/>
                  </a:lnTo>
                  <a:lnTo>
                    <a:pt x="556" y="38"/>
                  </a:lnTo>
                  <a:lnTo>
                    <a:pt x="556" y="25"/>
                  </a:lnTo>
                  <a:lnTo>
                    <a:pt x="556" y="17"/>
                  </a:lnTo>
                  <a:lnTo>
                    <a:pt x="558" y="12"/>
                  </a:lnTo>
                  <a:lnTo>
                    <a:pt x="564" y="6"/>
                  </a:lnTo>
                  <a:lnTo>
                    <a:pt x="569" y="0"/>
                  </a:lnTo>
                  <a:lnTo>
                    <a:pt x="581" y="4"/>
                  </a:lnTo>
                  <a:lnTo>
                    <a:pt x="591" y="10"/>
                  </a:lnTo>
                  <a:lnTo>
                    <a:pt x="600" y="17"/>
                  </a:lnTo>
                  <a:lnTo>
                    <a:pt x="606" y="25"/>
                  </a:lnTo>
                  <a:lnTo>
                    <a:pt x="610" y="35"/>
                  </a:lnTo>
                  <a:lnTo>
                    <a:pt x="614" y="46"/>
                  </a:lnTo>
                  <a:lnTo>
                    <a:pt x="615" y="58"/>
                  </a:lnTo>
                  <a:lnTo>
                    <a:pt x="615" y="69"/>
                  </a:lnTo>
                  <a:lnTo>
                    <a:pt x="617" y="94"/>
                  </a:lnTo>
                  <a:lnTo>
                    <a:pt x="617" y="119"/>
                  </a:lnTo>
                  <a:lnTo>
                    <a:pt x="617" y="144"/>
                  </a:lnTo>
                  <a:lnTo>
                    <a:pt x="621" y="165"/>
                  </a:lnTo>
                  <a:close/>
                </a:path>
              </a:pathLst>
            </a:custGeom>
            <a:solidFill>
              <a:srgbClr val="FFFFFF"/>
            </a:solidFill>
            <a:ln w="9525">
              <a:noFill/>
              <a:round/>
              <a:headEnd/>
              <a:tailEnd/>
            </a:ln>
          </p:spPr>
          <p:txBody>
            <a:bodyPr/>
            <a:lstStyle/>
            <a:p>
              <a:pPr eaLnBrk="0" hangingPunct="0"/>
              <a:endParaRPr lang="en-US"/>
            </a:p>
          </p:txBody>
        </p:sp>
        <p:sp>
          <p:nvSpPr>
            <p:cNvPr id="128046" name="Freeform 45"/>
            <p:cNvSpPr>
              <a:spLocks/>
            </p:cNvSpPr>
            <p:nvPr/>
          </p:nvSpPr>
          <p:spPr bwMode="auto">
            <a:xfrm>
              <a:off x="5259" y="3613"/>
              <a:ext cx="9" cy="2"/>
            </a:xfrm>
            <a:custGeom>
              <a:avLst/>
              <a:gdLst>
                <a:gd name="T0" fmla="*/ 0 w 9"/>
                <a:gd name="T1" fmla="*/ 2 h 2"/>
                <a:gd name="T2" fmla="*/ 4 w 9"/>
                <a:gd name="T3" fmla="*/ 0 h 2"/>
                <a:gd name="T4" fmla="*/ 9 w 9"/>
                <a:gd name="T5" fmla="*/ 0 h 2"/>
                <a:gd name="T6" fmla="*/ 0 w 9"/>
                <a:gd name="T7" fmla="*/ 2 h 2"/>
                <a:gd name="T8" fmla="*/ 0 60000 65536"/>
                <a:gd name="T9" fmla="*/ 0 60000 65536"/>
                <a:gd name="T10" fmla="*/ 0 60000 65536"/>
                <a:gd name="T11" fmla="*/ 0 60000 65536"/>
                <a:gd name="T12" fmla="*/ 0 w 9"/>
                <a:gd name="T13" fmla="*/ 0 h 2"/>
                <a:gd name="T14" fmla="*/ 9 w 9"/>
                <a:gd name="T15" fmla="*/ 2 h 2"/>
              </a:gdLst>
              <a:ahLst/>
              <a:cxnLst>
                <a:cxn ang="T8">
                  <a:pos x="T0" y="T1"/>
                </a:cxn>
                <a:cxn ang="T9">
                  <a:pos x="T2" y="T3"/>
                </a:cxn>
                <a:cxn ang="T10">
                  <a:pos x="T4" y="T5"/>
                </a:cxn>
                <a:cxn ang="T11">
                  <a:pos x="T6" y="T7"/>
                </a:cxn>
              </a:cxnLst>
              <a:rect l="T12" t="T13" r="T14" b="T15"/>
              <a:pathLst>
                <a:path w="9" h="2">
                  <a:moveTo>
                    <a:pt x="0" y="2"/>
                  </a:moveTo>
                  <a:lnTo>
                    <a:pt x="4" y="0"/>
                  </a:lnTo>
                  <a:lnTo>
                    <a:pt x="9" y="0"/>
                  </a:lnTo>
                  <a:lnTo>
                    <a:pt x="0" y="2"/>
                  </a:lnTo>
                  <a:close/>
                </a:path>
              </a:pathLst>
            </a:custGeom>
            <a:solidFill>
              <a:srgbClr val="FFFFFF"/>
            </a:solidFill>
            <a:ln w="9525">
              <a:noFill/>
              <a:round/>
              <a:headEnd/>
              <a:tailEnd/>
            </a:ln>
          </p:spPr>
          <p:txBody>
            <a:bodyPr/>
            <a:lstStyle/>
            <a:p>
              <a:pPr eaLnBrk="0" hangingPunct="0"/>
              <a:endParaRPr lang="en-US"/>
            </a:p>
          </p:txBody>
        </p:sp>
        <p:sp>
          <p:nvSpPr>
            <p:cNvPr id="128047" name="Freeform 46"/>
            <p:cNvSpPr>
              <a:spLocks/>
            </p:cNvSpPr>
            <p:nvPr/>
          </p:nvSpPr>
          <p:spPr bwMode="auto">
            <a:xfrm>
              <a:off x="4923" y="3647"/>
              <a:ext cx="161" cy="35"/>
            </a:xfrm>
            <a:custGeom>
              <a:avLst/>
              <a:gdLst>
                <a:gd name="T0" fmla="*/ 155 w 161"/>
                <a:gd name="T1" fmla="*/ 23 h 35"/>
                <a:gd name="T2" fmla="*/ 119 w 161"/>
                <a:gd name="T3" fmla="*/ 31 h 35"/>
                <a:gd name="T4" fmla="*/ 79 w 161"/>
                <a:gd name="T5" fmla="*/ 35 h 35"/>
                <a:gd name="T6" fmla="*/ 40 w 161"/>
                <a:gd name="T7" fmla="*/ 35 h 35"/>
                <a:gd name="T8" fmla="*/ 2 w 161"/>
                <a:gd name="T9" fmla="*/ 31 h 35"/>
                <a:gd name="T10" fmla="*/ 0 w 161"/>
                <a:gd name="T11" fmla="*/ 21 h 35"/>
                <a:gd name="T12" fmla="*/ 0 w 161"/>
                <a:gd name="T13" fmla="*/ 10 h 35"/>
                <a:gd name="T14" fmla="*/ 42 w 161"/>
                <a:gd name="T15" fmla="*/ 8 h 35"/>
                <a:gd name="T16" fmla="*/ 84 w 161"/>
                <a:gd name="T17" fmla="*/ 4 h 35"/>
                <a:gd name="T18" fmla="*/ 106 w 161"/>
                <a:gd name="T19" fmla="*/ 2 h 35"/>
                <a:gd name="T20" fmla="*/ 125 w 161"/>
                <a:gd name="T21" fmla="*/ 0 h 35"/>
                <a:gd name="T22" fmla="*/ 144 w 161"/>
                <a:gd name="T23" fmla="*/ 0 h 35"/>
                <a:gd name="T24" fmla="*/ 161 w 161"/>
                <a:gd name="T25" fmla="*/ 2 h 35"/>
                <a:gd name="T26" fmla="*/ 155 w 161"/>
                <a:gd name="T27" fmla="*/ 23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1"/>
                <a:gd name="T43" fmla="*/ 0 h 35"/>
                <a:gd name="T44" fmla="*/ 161 w 161"/>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1" h="35">
                  <a:moveTo>
                    <a:pt x="155" y="23"/>
                  </a:moveTo>
                  <a:lnTo>
                    <a:pt x="119" y="31"/>
                  </a:lnTo>
                  <a:lnTo>
                    <a:pt x="79" y="35"/>
                  </a:lnTo>
                  <a:lnTo>
                    <a:pt x="40" y="35"/>
                  </a:lnTo>
                  <a:lnTo>
                    <a:pt x="2" y="31"/>
                  </a:lnTo>
                  <a:lnTo>
                    <a:pt x="0" y="21"/>
                  </a:lnTo>
                  <a:lnTo>
                    <a:pt x="0" y="10"/>
                  </a:lnTo>
                  <a:lnTo>
                    <a:pt x="42" y="8"/>
                  </a:lnTo>
                  <a:lnTo>
                    <a:pt x="84" y="4"/>
                  </a:lnTo>
                  <a:lnTo>
                    <a:pt x="106" y="2"/>
                  </a:lnTo>
                  <a:lnTo>
                    <a:pt x="125" y="0"/>
                  </a:lnTo>
                  <a:lnTo>
                    <a:pt x="144" y="0"/>
                  </a:lnTo>
                  <a:lnTo>
                    <a:pt x="161" y="2"/>
                  </a:lnTo>
                  <a:lnTo>
                    <a:pt x="155" y="23"/>
                  </a:lnTo>
                  <a:close/>
                </a:path>
              </a:pathLst>
            </a:custGeom>
            <a:solidFill>
              <a:srgbClr val="FFFFFF"/>
            </a:solidFill>
            <a:ln w="9525">
              <a:noFill/>
              <a:round/>
              <a:headEnd/>
              <a:tailEnd/>
            </a:ln>
          </p:spPr>
          <p:txBody>
            <a:bodyPr/>
            <a:lstStyle/>
            <a:p>
              <a:pPr eaLnBrk="0" hangingPunct="0"/>
              <a:endParaRPr lang="en-US"/>
            </a:p>
          </p:txBody>
        </p:sp>
        <p:sp>
          <p:nvSpPr>
            <p:cNvPr id="128048" name="Freeform 47"/>
            <p:cNvSpPr>
              <a:spLocks/>
            </p:cNvSpPr>
            <p:nvPr/>
          </p:nvSpPr>
          <p:spPr bwMode="auto">
            <a:xfrm>
              <a:off x="4760" y="3657"/>
              <a:ext cx="52" cy="19"/>
            </a:xfrm>
            <a:custGeom>
              <a:avLst/>
              <a:gdLst>
                <a:gd name="T0" fmla="*/ 52 w 52"/>
                <a:gd name="T1" fmla="*/ 9 h 19"/>
                <a:gd name="T2" fmla="*/ 52 w 52"/>
                <a:gd name="T3" fmla="*/ 19 h 19"/>
                <a:gd name="T4" fmla="*/ 0 w 52"/>
                <a:gd name="T5" fmla="*/ 7 h 19"/>
                <a:gd name="T6" fmla="*/ 15 w 52"/>
                <a:gd name="T7" fmla="*/ 5 h 19"/>
                <a:gd name="T8" fmla="*/ 31 w 52"/>
                <a:gd name="T9" fmla="*/ 2 h 19"/>
                <a:gd name="T10" fmla="*/ 36 w 52"/>
                <a:gd name="T11" fmla="*/ 0 h 19"/>
                <a:gd name="T12" fmla="*/ 42 w 52"/>
                <a:gd name="T13" fmla="*/ 2 h 19"/>
                <a:gd name="T14" fmla="*/ 48 w 52"/>
                <a:gd name="T15" fmla="*/ 4 h 19"/>
                <a:gd name="T16" fmla="*/ 52 w 52"/>
                <a:gd name="T17" fmla="*/ 9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19"/>
                <a:gd name="T29" fmla="*/ 52 w 52"/>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19">
                  <a:moveTo>
                    <a:pt x="52" y="9"/>
                  </a:moveTo>
                  <a:lnTo>
                    <a:pt x="52" y="19"/>
                  </a:lnTo>
                  <a:lnTo>
                    <a:pt x="0" y="7"/>
                  </a:lnTo>
                  <a:lnTo>
                    <a:pt x="15" y="5"/>
                  </a:lnTo>
                  <a:lnTo>
                    <a:pt x="31" y="2"/>
                  </a:lnTo>
                  <a:lnTo>
                    <a:pt x="36" y="0"/>
                  </a:lnTo>
                  <a:lnTo>
                    <a:pt x="42" y="2"/>
                  </a:lnTo>
                  <a:lnTo>
                    <a:pt x="48" y="4"/>
                  </a:lnTo>
                  <a:lnTo>
                    <a:pt x="52" y="9"/>
                  </a:lnTo>
                  <a:close/>
                </a:path>
              </a:pathLst>
            </a:custGeom>
            <a:solidFill>
              <a:srgbClr val="FFFFFF"/>
            </a:solidFill>
            <a:ln w="9525">
              <a:noFill/>
              <a:round/>
              <a:headEnd/>
              <a:tailEnd/>
            </a:ln>
          </p:spPr>
          <p:txBody>
            <a:bodyPr/>
            <a:lstStyle/>
            <a:p>
              <a:pPr eaLnBrk="0" hangingPunct="0"/>
              <a:endParaRPr lang="en-US"/>
            </a:p>
          </p:txBody>
        </p:sp>
        <p:sp>
          <p:nvSpPr>
            <p:cNvPr id="128049" name="Freeform 48"/>
            <p:cNvSpPr>
              <a:spLocks/>
            </p:cNvSpPr>
            <p:nvPr/>
          </p:nvSpPr>
          <p:spPr bwMode="auto">
            <a:xfrm>
              <a:off x="5299" y="3730"/>
              <a:ext cx="27" cy="3"/>
            </a:xfrm>
            <a:custGeom>
              <a:avLst/>
              <a:gdLst>
                <a:gd name="T0" fmla="*/ 27 w 27"/>
                <a:gd name="T1" fmla="*/ 3 h 3"/>
                <a:gd name="T2" fmla="*/ 0 w 27"/>
                <a:gd name="T3" fmla="*/ 2 h 3"/>
                <a:gd name="T4" fmla="*/ 0 w 27"/>
                <a:gd name="T5" fmla="*/ 0 h 3"/>
                <a:gd name="T6" fmla="*/ 27 w 27"/>
                <a:gd name="T7" fmla="*/ 2 h 3"/>
                <a:gd name="T8" fmla="*/ 27 w 27"/>
                <a:gd name="T9" fmla="*/ 3 h 3"/>
                <a:gd name="T10" fmla="*/ 0 60000 65536"/>
                <a:gd name="T11" fmla="*/ 0 60000 65536"/>
                <a:gd name="T12" fmla="*/ 0 60000 65536"/>
                <a:gd name="T13" fmla="*/ 0 60000 65536"/>
                <a:gd name="T14" fmla="*/ 0 60000 65536"/>
                <a:gd name="T15" fmla="*/ 0 w 27"/>
                <a:gd name="T16" fmla="*/ 0 h 3"/>
                <a:gd name="T17" fmla="*/ 27 w 27"/>
                <a:gd name="T18" fmla="*/ 3 h 3"/>
              </a:gdLst>
              <a:ahLst/>
              <a:cxnLst>
                <a:cxn ang="T10">
                  <a:pos x="T0" y="T1"/>
                </a:cxn>
                <a:cxn ang="T11">
                  <a:pos x="T2" y="T3"/>
                </a:cxn>
                <a:cxn ang="T12">
                  <a:pos x="T4" y="T5"/>
                </a:cxn>
                <a:cxn ang="T13">
                  <a:pos x="T6" y="T7"/>
                </a:cxn>
                <a:cxn ang="T14">
                  <a:pos x="T8" y="T9"/>
                </a:cxn>
              </a:cxnLst>
              <a:rect l="T15" t="T16" r="T17" b="T18"/>
              <a:pathLst>
                <a:path w="27" h="3">
                  <a:moveTo>
                    <a:pt x="27" y="3"/>
                  </a:moveTo>
                  <a:lnTo>
                    <a:pt x="0" y="2"/>
                  </a:lnTo>
                  <a:lnTo>
                    <a:pt x="0" y="0"/>
                  </a:lnTo>
                  <a:lnTo>
                    <a:pt x="27" y="2"/>
                  </a:lnTo>
                  <a:lnTo>
                    <a:pt x="27" y="3"/>
                  </a:lnTo>
                  <a:close/>
                </a:path>
              </a:pathLst>
            </a:custGeom>
            <a:solidFill>
              <a:srgbClr val="FFFFFF"/>
            </a:solidFill>
            <a:ln w="9525">
              <a:noFill/>
              <a:round/>
              <a:headEnd/>
              <a:tailEnd/>
            </a:ln>
          </p:spPr>
          <p:txBody>
            <a:bodyPr/>
            <a:lstStyle/>
            <a:p>
              <a:pPr eaLnBrk="0" hangingPunct="0"/>
              <a:endParaRPr lang="en-US"/>
            </a:p>
          </p:txBody>
        </p:sp>
        <p:sp>
          <p:nvSpPr>
            <p:cNvPr id="128050" name="Rectangle 49"/>
            <p:cNvSpPr>
              <a:spLocks noChangeArrowheads="1"/>
            </p:cNvSpPr>
            <p:nvPr/>
          </p:nvSpPr>
          <p:spPr bwMode="auto">
            <a:xfrm>
              <a:off x="640" y="445"/>
              <a:ext cx="852"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TAEP</a:t>
              </a:r>
              <a:endParaRPr lang="en-US" sz="4000">
                <a:latin typeface="Times New Roman" pitchFamily="18" charset="0"/>
              </a:endParaRPr>
            </a:p>
          </p:txBody>
        </p:sp>
        <p:sp>
          <p:nvSpPr>
            <p:cNvPr id="128051" name="Rectangle 50"/>
            <p:cNvSpPr>
              <a:spLocks noChangeArrowheads="1"/>
            </p:cNvSpPr>
            <p:nvPr/>
          </p:nvSpPr>
          <p:spPr bwMode="auto">
            <a:xfrm>
              <a:off x="3221" y="864"/>
              <a:ext cx="835" cy="384"/>
            </a:xfrm>
            <a:prstGeom prst="rect">
              <a:avLst/>
            </a:prstGeom>
            <a:noFill/>
            <a:ln w="9525">
              <a:noFill/>
              <a:miter lim="800000"/>
              <a:headEnd/>
              <a:tailEnd/>
            </a:ln>
          </p:spPr>
          <p:txBody>
            <a:bodyPr wrap="none" lIns="0" tIns="0" rIns="0" bIns="0">
              <a:spAutoFit/>
            </a:bodyPr>
            <a:lstStyle/>
            <a:p>
              <a:pPr eaLnBrk="0" hangingPunct="0"/>
              <a:r>
                <a:rPr lang="en-US" sz="4000" b="1">
                  <a:solidFill>
                    <a:srgbClr val="0093DD"/>
                  </a:solidFill>
                  <a:latin typeface="AvantGarde Bk BT"/>
                </a:rPr>
                <a:t>TDLS</a:t>
              </a:r>
              <a:endParaRPr lang="en-US" sz="4000">
                <a:latin typeface="Times New Roman" pitchFamily="18" charset="0"/>
              </a:endParaRPr>
            </a:p>
          </p:txBody>
        </p:sp>
        <p:sp>
          <p:nvSpPr>
            <p:cNvPr id="128052" name="Rectangle 51"/>
            <p:cNvSpPr>
              <a:spLocks noChangeArrowheads="1"/>
            </p:cNvSpPr>
            <p:nvPr/>
          </p:nvSpPr>
          <p:spPr bwMode="auto">
            <a:xfrm>
              <a:off x="3270" y="144"/>
              <a:ext cx="995"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TDWR</a:t>
              </a:r>
              <a:endParaRPr lang="en-US" sz="4000">
                <a:latin typeface="Times New Roman" pitchFamily="18" charset="0"/>
              </a:endParaRPr>
            </a:p>
          </p:txBody>
        </p:sp>
        <p:sp>
          <p:nvSpPr>
            <p:cNvPr id="128053" name="Rectangle 52"/>
            <p:cNvSpPr>
              <a:spLocks noChangeArrowheads="1"/>
            </p:cNvSpPr>
            <p:nvPr/>
          </p:nvSpPr>
          <p:spPr bwMode="auto">
            <a:xfrm>
              <a:off x="3365" y="1255"/>
              <a:ext cx="657" cy="384"/>
            </a:xfrm>
            <a:prstGeom prst="rect">
              <a:avLst/>
            </a:prstGeom>
            <a:noFill/>
            <a:ln w="9525">
              <a:noFill/>
              <a:miter lim="800000"/>
              <a:headEnd/>
              <a:tailEnd/>
            </a:ln>
          </p:spPr>
          <p:txBody>
            <a:bodyPr wrap="none" lIns="0" tIns="0" rIns="0" bIns="0">
              <a:spAutoFit/>
            </a:bodyPr>
            <a:lstStyle/>
            <a:p>
              <a:pPr eaLnBrk="0" hangingPunct="0"/>
              <a:r>
                <a:rPr lang="en-US" sz="4000" b="1">
                  <a:solidFill>
                    <a:srgbClr val="009240"/>
                  </a:solidFill>
                  <a:latin typeface="AvantGarde Bk BT"/>
                </a:rPr>
                <a:t>ATB</a:t>
              </a:r>
              <a:endParaRPr lang="en-US" sz="4000">
                <a:latin typeface="Times New Roman" pitchFamily="18" charset="0"/>
              </a:endParaRPr>
            </a:p>
          </p:txBody>
        </p:sp>
        <p:sp>
          <p:nvSpPr>
            <p:cNvPr id="128054" name="Rectangle 53"/>
            <p:cNvSpPr>
              <a:spLocks noChangeArrowheads="1"/>
            </p:cNvSpPr>
            <p:nvPr/>
          </p:nvSpPr>
          <p:spPr bwMode="auto">
            <a:xfrm>
              <a:off x="4032" y="2227"/>
              <a:ext cx="657"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FAA</a:t>
              </a:r>
              <a:endParaRPr lang="en-US" sz="4000">
                <a:latin typeface="Times New Roman" pitchFamily="18" charset="0"/>
              </a:endParaRPr>
            </a:p>
          </p:txBody>
        </p:sp>
        <p:sp>
          <p:nvSpPr>
            <p:cNvPr id="128055" name="Rectangle 54"/>
            <p:cNvSpPr>
              <a:spLocks noChangeArrowheads="1"/>
            </p:cNvSpPr>
            <p:nvPr/>
          </p:nvSpPr>
          <p:spPr bwMode="auto">
            <a:xfrm>
              <a:off x="1542" y="703"/>
              <a:ext cx="1316"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ACE-IDS</a:t>
              </a:r>
              <a:endParaRPr lang="en-US" sz="4000">
                <a:latin typeface="Times New Roman" pitchFamily="18" charset="0"/>
              </a:endParaRPr>
            </a:p>
          </p:txBody>
        </p:sp>
        <p:sp>
          <p:nvSpPr>
            <p:cNvPr id="128056" name="Rectangle 55"/>
            <p:cNvSpPr>
              <a:spLocks noChangeArrowheads="1"/>
            </p:cNvSpPr>
            <p:nvPr/>
          </p:nvSpPr>
          <p:spPr bwMode="auto">
            <a:xfrm>
              <a:off x="4032" y="1824"/>
              <a:ext cx="1031" cy="384"/>
            </a:xfrm>
            <a:prstGeom prst="rect">
              <a:avLst/>
            </a:prstGeom>
            <a:noFill/>
            <a:ln w="9525">
              <a:noFill/>
              <a:miter lim="800000"/>
              <a:headEnd/>
              <a:tailEnd/>
            </a:ln>
          </p:spPr>
          <p:txBody>
            <a:bodyPr wrap="none" lIns="0" tIns="0" rIns="0" bIns="0">
              <a:spAutoFit/>
            </a:bodyPr>
            <a:lstStyle/>
            <a:p>
              <a:pPr eaLnBrk="0" hangingPunct="0"/>
              <a:r>
                <a:rPr lang="en-US" sz="4000" b="1">
                  <a:solidFill>
                    <a:srgbClr val="339933"/>
                  </a:solidFill>
                  <a:latin typeface="AvantGarde Bk BT"/>
                </a:rPr>
                <a:t>STARS</a:t>
              </a:r>
              <a:endParaRPr lang="en-US" sz="4000">
                <a:solidFill>
                  <a:srgbClr val="339933"/>
                </a:solidFill>
                <a:latin typeface="AvantGarde Bk BT"/>
              </a:endParaRPr>
            </a:p>
          </p:txBody>
        </p:sp>
        <p:sp>
          <p:nvSpPr>
            <p:cNvPr id="128057" name="Rectangle 56"/>
            <p:cNvSpPr>
              <a:spLocks noChangeArrowheads="1"/>
            </p:cNvSpPr>
            <p:nvPr/>
          </p:nvSpPr>
          <p:spPr bwMode="auto">
            <a:xfrm>
              <a:off x="342" y="1344"/>
              <a:ext cx="1386" cy="384"/>
            </a:xfrm>
            <a:prstGeom prst="rect">
              <a:avLst/>
            </a:prstGeom>
            <a:noFill/>
            <a:ln w="9525">
              <a:noFill/>
              <a:miter lim="800000"/>
              <a:headEnd/>
              <a:tailEnd/>
            </a:ln>
          </p:spPr>
          <p:txBody>
            <a:bodyPr wrap="none" lIns="0" tIns="0" rIns="0" bIns="0">
              <a:spAutoFit/>
            </a:bodyPr>
            <a:lstStyle/>
            <a:p>
              <a:pPr eaLnBrk="0" hangingPunct="0"/>
              <a:r>
                <a:rPr lang="en-US" sz="4000" b="1">
                  <a:solidFill>
                    <a:srgbClr val="007CC3"/>
                  </a:solidFill>
                  <a:latin typeface="AvantGarde Bk BT"/>
                </a:rPr>
                <a:t>TRACON</a:t>
              </a:r>
              <a:endParaRPr lang="en-US" sz="4000">
                <a:latin typeface="Times New Roman" pitchFamily="18" charset="0"/>
              </a:endParaRPr>
            </a:p>
          </p:txBody>
        </p:sp>
        <p:sp>
          <p:nvSpPr>
            <p:cNvPr id="128058" name="Rectangle 57"/>
            <p:cNvSpPr>
              <a:spLocks noChangeArrowheads="1"/>
            </p:cNvSpPr>
            <p:nvPr/>
          </p:nvSpPr>
          <p:spPr bwMode="auto">
            <a:xfrm>
              <a:off x="945" y="1728"/>
              <a:ext cx="835" cy="384"/>
            </a:xfrm>
            <a:prstGeom prst="rect">
              <a:avLst/>
            </a:prstGeom>
            <a:noFill/>
            <a:ln w="9525">
              <a:noFill/>
              <a:miter lim="800000"/>
              <a:headEnd/>
              <a:tailEnd/>
            </a:ln>
          </p:spPr>
          <p:txBody>
            <a:bodyPr wrap="none" lIns="0" tIns="0" rIns="0" bIns="0">
              <a:spAutoFit/>
            </a:bodyPr>
            <a:lstStyle/>
            <a:p>
              <a:pPr eaLnBrk="0" hangingPunct="0"/>
              <a:r>
                <a:rPr lang="en-US" sz="4000" b="1">
                  <a:solidFill>
                    <a:srgbClr val="E77919"/>
                  </a:solidFill>
                  <a:latin typeface="AvantGarde Bk BT"/>
                </a:rPr>
                <a:t>ETVS</a:t>
              </a:r>
              <a:endParaRPr lang="en-US" sz="4000">
                <a:latin typeface="Times New Roman" pitchFamily="18" charset="0"/>
              </a:endParaRPr>
            </a:p>
          </p:txBody>
        </p:sp>
        <p:sp>
          <p:nvSpPr>
            <p:cNvPr id="128059" name="Rectangle 58"/>
            <p:cNvSpPr>
              <a:spLocks noChangeArrowheads="1"/>
            </p:cNvSpPr>
            <p:nvPr/>
          </p:nvSpPr>
          <p:spPr bwMode="auto">
            <a:xfrm>
              <a:off x="384" y="739"/>
              <a:ext cx="853" cy="384"/>
            </a:xfrm>
            <a:prstGeom prst="rect">
              <a:avLst/>
            </a:prstGeom>
            <a:noFill/>
            <a:ln w="9525">
              <a:noFill/>
              <a:miter lim="800000"/>
              <a:headEnd/>
              <a:tailEnd/>
            </a:ln>
          </p:spPr>
          <p:txBody>
            <a:bodyPr wrap="none" lIns="0" tIns="0" rIns="0" bIns="0">
              <a:spAutoFit/>
            </a:bodyPr>
            <a:lstStyle/>
            <a:p>
              <a:pPr eaLnBrk="0" hangingPunct="0"/>
              <a:r>
                <a:rPr lang="en-US" sz="4000" b="1">
                  <a:solidFill>
                    <a:srgbClr val="994779"/>
                  </a:solidFill>
                  <a:latin typeface="AvantGarde Bk BT"/>
                </a:rPr>
                <a:t>CTAS</a:t>
              </a:r>
              <a:endParaRPr lang="en-US" sz="4000">
                <a:latin typeface="Times New Roman" pitchFamily="18" charset="0"/>
              </a:endParaRPr>
            </a:p>
          </p:txBody>
        </p:sp>
        <p:sp>
          <p:nvSpPr>
            <p:cNvPr id="128060" name="Rectangle 59"/>
            <p:cNvSpPr>
              <a:spLocks noChangeArrowheads="1"/>
            </p:cNvSpPr>
            <p:nvPr/>
          </p:nvSpPr>
          <p:spPr bwMode="auto">
            <a:xfrm>
              <a:off x="2976" y="2064"/>
              <a:ext cx="871" cy="384"/>
            </a:xfrm>
            <a:prstGeom prst="rect">
              <a:avLst/>
            </a:prstGeom>
            <a:noFill/>
            <a:ln w="9525">
              <a:noFill/>
              <a:miter lim="800000"/>
              <a:headEnd/>
              <a:tailEnd/>
            </a:ln>
          </p:spPr>
          <p:txBody>
            <a:bodyPr wrap="none" lIns="0" tIns="0" rIns="0" bIns="0">
              <a:spAutoFit/>
            </a:bodyPr>
            <a:lstStyle/>
            <a:p>
              <a:pPr eaLnBrk="0" hangingPunct="0"/>
              <a:r>
                <a:rPr lang="en-US" sz="4000" b="1">
                  <a:solidFill>
                    <a:srgbClr val="8E85B7"/>
                  </a:solidFill>
                  <a:latin typeface="AvantGarde Bk BT"/>
                </a:rPr>
                <a:t>DVRS</a:t>
              </a:r>
              <a:endParaRPr lang="en-US" sz="4000">
                <a:latin typeface="Times New Roman" pitchFamily="18" charset="0"/>
              </a:endParaRPr>
            </a:p>
          </p:txBody>
        </p:sp>
        <p:sp>
          <p:nvSpPr>
            <p:cNvPr id="128061" name="Rectangle 60"/>
            <p:cNvSpPr>
              <a:spLocks noChangeArrowheads="1"/>
            </p:cNvSpPr>
            <p:nvPr/>
          </p:nvSpPr>
          <p:spPr bwMode="auto">
            <a:xfrm>
              <a:off x="3605" y="1493"/>
              <a:ext cx="836"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ICAO</a:t>
              </a:r>
              <a:endParaRPr lang="en-US" sz="4000">
                <a:latin typeface="Times New Roman" pitchFamily="18" charset="0"/>
              </a:endParaRPr>
            </a:p>
          </p:txBody>
        </p:sp>
        <p:sp>
          <p:nvSpPr>
            <p:cNvPr id="128062" name="Rectangle 61"/>
            <p:cNvSpPr>
              <a:spLocks noChangeArrowheads="1"/>
            </p:cNvSpPr>
            <p:nvPr/>
          </p:nvSpPr>
          <p:spPr bwMode="auto">
            <a:xfrm>
              <a:off x="1824" y="1152"/>
              <a:ext cx="836" cy="384"/>
            </a:xfrm>
            <a:prstGeom prst="rect">
              <a:avLst/>
            </a:prstGeom>
            <a:noFill/>
            <a:ln w="9525">
              <a:noFill/>
              <a:miter lim="800000"/>
              <a:headEnd/>
              <a:tailEnd/>
            </a:ln>
          </p:spPr>
          <p:txBody>
            <a:bodyPr wrap="none" lIns="0" tIns="0" rIns="0" bIns="0">
              <a:spAutoFit/>
            </a:bodyPr>
            <a:lstStyle/>
            <a:p>
              <a:pPr eaLnBrk="0" hangingPunct="0"/>
              <a:r>
                <a:rPr lang="en-US" sz="4000" b="1">
                  <a:solidFill>
                    <a:srgbClr val="DA251D"/>
                  </a:solidFill>
                  <a:latin typeface="AvantGarde Bk BT"/>
                </a:rPr>
                <a:t>ITWS</a:t>
              </a:r>
              <a:endParaRPr lang="en-US" sz="4000">
                <a:latin typeface="Times New Roman" pitchFamily="18" charset="0"/>
              </a:endParaRPr>
            </a:p>
          </p:txBody>
        </p:sp>
        <p:sp>
          <p:nvSpPr>
            <p:cNvPr id="128063" name="Rectangle 62"/>
            <p:cNvSpPr>
              <a:spLocks noChangeArrowheads="1"/>
            </p:cNvSpPr>
            <p:nvPr/>
          </p:nvSpPr>
          <p:spPr bwMode="auto">
            <a:xfrm>
              <a:off x="2448" y="1699"/>
              <a:ext cx="1032" cy="384"/>
            </a:xfrm>
            <a:prstGeom prst="rect">
              <a:avLst/>
            </a:prstGeom>
            <a:noFill/>
            <a:ln w="9525">
              <a:noFill/>
              <a:miter lim="800000"/>
              <a:headEnd/>
              <a:tailEnd/>
            </a:ln>
          </p:spPr>
          <p:txBody>
            <a:bodyPr wrap="none" lIns="0" tIns="0" rIns="0" bIns="0">
              <a:spAutoFit/>
            </a:bodyPr>
            <a:lstStyle/>
            <a:p>
              <a:pPr eaLnBrk="0" hangingPunct="0"/>
              <a:r>
                <a:rPr lang="en-US" sz="4000" b="1">
                  <a:solidFill>
                    <a:srgbClr val="DD137B"/>
                  </a:solidFill>
                  <a:latin typeface="AvantGarde Bk BT"/>
                </a:rPr>
                <a:t>pb-ICE</a:t>
              </a:r>
              <a:endParaRPr lang="en-US" sz="4000">
                <a:latin typeface="Times New Roman" pitchFamily="18" charset="0"/>
              </a:endParaRPr>
            </a:p>
          </p:txBody>
        </p:sp>
        <p:sp>
          <p:nvSpPr>
            <p:cNvPr id="128064" name="Rectangle 63"/>
            <p:cNvSpPr>
              <a:spLocks noChangeArrowheads="1"/>
            </p:cNvSpPr>
            <p:nvPr/>
          </p:nvSpPr>
          <p:spPr bwMode="auto">
            <a:xfrm>
              <a:off x="502" y="1056"/>
              <a:ext cx="924"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RACD</a:t>
              </a:r>
              <a:endParaRPr lang="en-US" sz="4000">
                <a:latin typeface="Times New Roman" pitchFamily="18" charset="0"/>
              </a:endParaRPr>
            </a:p>
          </p:txBody>
        </p:sp>
        <p:sp>
          <p:nvSpPr>
            <p:cNvPr id="128065" name="Rectangle 64"/>
            <p:cNvSpPr>
              <a:spLocks noChangeArrowheads="1"/>
            </p:cNvSpPr>
            <p:nvPr/>
          </p:nvSpPr>
          <p:spPr bwMode="auto">
            <a:xfrm>
              <a:off x="4272" y="960"/>
              <a:ext cx="729"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IPDS</a:t>
              </a:r>
              <a:endParaRPr lang="en-US" sz="4000">
                <a:latin typeface="Times New Roman" pitchFamily="18" charset="0"/>
              </a:endParaRPr>
            </a:p>
          </p:txBody>
        </p:sp>
        <p:sp>
          <p:nvSpPr>
            <p:cNvPr id="128066" name="Rectangle 65"/>
            <p:cNvSpPr>
              <a:spLocks noChangeArrowheads="1"/>
            </p:cNvSpPr>
            <p:nvPr/>
          </p:nvSpPr>
          <p:spPr bwMode="auto">
            <a:xfrm>
              <a:off x="2223" y="307"/>
              <a:ext cx="853" cy="384"/>
            </a:xfrm>
            <a:prstGeom prst="rect">
              <a:avLst/>
            </a:prstGeom>
            <a:noFill/>
            <a:ln w="9525">
              <a:noFill/>
              <a:miter lim="800000"/>
              <a:headEnd/>
              <a:tailEnd/>
            </a:ln>
          </p:spPr>
          <p:txBody>
            <a:bodyPr wrap="none" lIns="0" tIns="0" rIns="0" bIns="0">
              <a:spAutoFit/>
            </a:bodyPr>
            <a:lstStyle/>
            <a:p>
              <a:pPr eaLnBrk="0" hangingPunct="0"/>
              <a:r>
                <a:rPr lang="en-US" sz="4000" b="1">
                  <a:solidFill>
                    <a:srgbClr val="DD137B"/>
                  </a:solidFill>
                  <a:latin typeface="AvantGarde Bk BT"/>
                </a:rPr>
                <a:t>ARTS</a:t>
              </a:r>
              <a:endParaRPr lang="en-US" sz="4000">
                <a:latin typeface="Times New Roman" pitchFamily="18" charset="0"/>
              </a:endParaRPr>
            </a:p>
          </p:txBody>
        </p:sp>
        <p:sp>
          <p:nvSpPr>
            <p:cNvPr id="128067" name="Rectangle 66"/>
            <p:cNvSpPr>
              <a:spLocks noChangeArrowheads="1"/>
            </p:cNvSpPr>
            <p:nvPr/>
          </p:nvSpPr>
          <p:spPr bwMode="auto">
            <a:xfrm>
              <a:off x="4128" y="528"/>
              <a:ext cx="693" cy="384"/>
            </a:xfrm>
            <a:prstGeom prst="rect">
              <a:avLst/>
            </a:prstGeom>
            <a:noFill/>
            <a:ln w="9525">
              <a:noFill/>
              <a:miter lim="800000"/>
              <a:headEnd/>
              <a:tailEnd/>
            </a:ln>
          </p:spPr>
          <p:txBody>
            <a:bodyPr wrap="none" lIns="0" tIns="0" rIns="0" bIns="0">
              <a:spAutoFit/>
            </a:bodyPr>
            <a:lstStyle/>
            <a:p>
              <a:pPr eaLnBrk="0" hangingPunct="0"/>
              <a:r>
                <a:rPr lang="en-US" sz="4000" b="1">
                  <a:solidFill>
                    <a:srgbClr val="DA251D"/>
                  </a:solidFill>
                  <a:latin typeface="AvantGarde Bk BT"/>
                </a:rPr>
                <a:t>ACD</a:t>
              </a:r>
              <a:endParaRPr lang="en-US" sz="4000">
                <a:latin typeface="Times New Roman" pitchFamily="18" charset="0"/>
              </a:endParaRPr>
            </a:p>
          </p:txBody>
        </p:sp>
        <p:sp>
          <p:nvSpPr>
            <p:cNvPr id="128068" name="Rectangle 67"/>
            <p:cNvSpPr>
              <a:spLocks noChangeArrowheads="1"/>
            </p:cNvSpPr>
            <p:nvPr/>
          </p:nvSpPr>
          <p:spPr bwMode="auto">
            <a:xfrm>
              <a:off x="1103" y="144"/>
              <a:ext cx="853" cy="384"/>
            </a:xfrm>
            <a:prstGeom prst="rect">
              <a:avLst/>
            </a:prstGeom>
            <a:noFill/>
            <a:ln w="9525">
              <a:noFill/>
              <a:miter lim="800000"/>
              <a:headEnd/>
              <a:tailEnd/>
            </a:ln>
          </p:spPr>
          <p:txBody>
            <a:bodyPr wrap="none" lIns="0" tIns="0" rIns="0" bIns="0">
              <a:spAutoFit/>
            </a:bodyPr>
            <a:lstStyle/>
            <a:p>
              <a:pPr eaLnBrk="0" hangingPunct="0"/>
              <a:r>
                <a:rPr lang="en-US" sz="4000" b="1">
                  <a:solidFill>
                    <a:srgbClr val="1F1A17"/>
                  </a:solidFill>
                  <a:latin typeface="AvantGarde Bk BT"/>
                </a:rPr>
                <a:t>TWIP</a:t>
              </a:r>
              <a:endParaRPr lang="en-US" sz="4000">
                <a:latin typeface="Times New Roman" pitchFamily="18" charset="0"/>
              </a:endParaRPr>
            </a:p>
          </p:txBody>
        </p:sp>
        <p:sp>
          <p:nvSpPr>
            <p:cNvPr id="128069" name="Rectangle 68"/>
            <p:cNvSpPr>
              <a:spLocks noChangeArrowheads="1"/>
            </p:cNvSpPr>
            <p:nvPr/>
          </p:nvSpPr>
          <p:spPr bwMode="auto">
            <a:xfrm>
              <a:off x="3120" y="451"/>
              <a:ext cx="836" cy="384"/>
            </a:xfrm>
            <a:prstGeom prst="rect">
              <a:avLst/>
            </a:prstGeom>
            <a:noFill/>
            <a:ln w="9525">
              <a:noFill/>
              <a:miter lim="800000"/>
              <a:headEnd/>
              <a:tailEnd/>
            </a:ln>
          </p:spPr>
          <p:txBody>
            <a:bodyPr wrap="none" lIns="0" tIns="0" rIns="0" bIns="0">
              <a:spAutoFit/>
            </a:bodyPr>
            <a:lstStyle/>
            <a:p>
              <a:pPr eaLnBrk="0" hangingPunct="0"/>
              <a:r>
                <a:rPr lang="en-US" sz="4000" b="1">
                  <a:solidFill>
                    <a:srgbClr val="007CC3"/>
                  </a:solidFill>
                  <a:latin typeface="AvantGarde Bk BT"/>
                </a:rPr>
                <a:t>ASOS</a:t>
              </a:r>
              <a:endParaRPr lang="en-US" sz="4000">
                <a:latin typeface="Times New Roman" pitchFamily="18" charset="0"/>
              </a:endParaRPr>
            </a:p>
          </p:txBody>
        </p:sp>
        <p:sp>
          <p:nvSpPr>
            <p:cNvPr id="128070" name="Rectangle 69"/>
            <p:cNvSpPr>
              <a:spLocks noChangeArrowheads="1"/>
            </p:cNvSpPr>
            <p:nvPr/>
          </p:nvSpPr>
          <p:spPr bwMode="auto">
            <a:xfrm>
              <a:off x="1584" y="1056"/>
              <a:ext cx="321" cy="192"/>
            </a:xfrm>
            <a:prstGeom prst="rect">
              <a:avLst/>
            </a:prstGeom>
            <a:noFill/>
            <a:ln w="9525">
              <a:noFill/>
              <a:miter lim="800000"/>
              <a:headEnd/>
              <a:tailEnd/>
            </a:ln>
          </p:spPr>
          <p:txBody>
            <a:bodyPr wrap="none" lIns="0" tIns="0" rIns="0" bIns="0">
              <a:spAutoFit/>
            </a:bodyPr>
            <a:lstStyle/>
            <a:p>
              <a:pPr eaLnBrk="0" hangingPunct="0"/>
              <a:r>
                <a:rPr lang="en-US" sz="2000" b="1">
                  <a:solidFill>
                    <a:srgbClr val="007CC3"/>
                  </a:solidFill>
                  <a:latin typeface="AvantGarde Bk BT"/>
                </a:rPr>
                <a:t>ASR</a:t>
              </a:r>
              <a:endParaRPr lang="en-US" sz="2000">
                <a:latin typeface="Times New Roman" pitchFamily="18" charset="0"/>
              </a:endParaRPr>
            </a:p>
          </p:txBody>
        </p:sp>
        <p:sp>
          <p:nvSpPr>
            <p:cNvPr id="128071" name="Rectangle 70"/>
            <p:cNvSpPr>
              <a:spLocks noChangeArrowheads="1"/>
            </p:cNvSpPr>
            <p:nvPr/>
          </p:nvSpPr>
          <p:spPr bwMode="auto">
            <a:xfrm>
              <a:off x="494" y="1728"/>
              <a:ext cx="34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IWG</a:t>
              </a:r>
              <a:endParaRPr lang="en-US" sz="2000">
                <a:latin typeface="Times New Roman" pitchFamily="18" charset="0"/>
              </a:endParaRPr>
            </a:p>
          </p:txBody>
        </p:sp>
        <p:sp>
          <p:nvSpPr>
            <p:cNvPr id="128072" name="Rectangle 71"/>
            <p:cNvSpPr>
              <a:spLocks noChangeArrowheads="1"/>
            </p:cNvSpPr>
            <p:nvPr/>
          </p:nvSpPr>
          <p:spPr bwMode="auto">
            <a:xfrm>
              <a:off x="3648" y="1968"/>
              <a:ext cx="428"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TVSR</a:t>
              </a:r>
              <a:endParaRPr lang="en-US" sz="2000">
                <a:latin typeface="Times New Roman" pitchFamily="18" charset="0"/>
              </a:endParaRPr>
            </a:p>
          </p:txBody>
        </p:sp>
        <p:sp>
          <p:nvSpPr>
            <p:cNvPr id="128073" name="Rectangle 72"/>
            <p:cNvSpPr>
              <a:spLocks noChangeArrowheads="1"/>
            </p:cNvSpPr>
            <p:nvPr/>
          </p:nvSpPr>
          <p:spPr bwMode="auto">
            <a:xfrm>
              <a:off x="2482" y="1044"/>
              <a:ext cx="517"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SATDS</a:t>
              </a:r>
              <a:endParaRPr lang="en-US" sz="2000">
                <a:latin typeface="Times New Roman" pitchFamily="18" charset="0"/>
              </a:endParaRPr>
            </a:p>
          </p:txBody>
        </p:sp>
        <p:sp>
          <p:nvSpPr>
            <p:cNvPr id="128074" name="Rectangle 73"/>
            <p:cNvSpPr>
              <a:spLocks noChangeArrowheads="1"/>
            </p:cNvSpPr>
            <p:nvPr/>
          </p:nvSpPr>
          <p:spPr bwMode="auto">
            <a:xfrm>
              <a:off x="4176" y="1344"/>
              <a:ext cx="400"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FDIO</a:t>
              </a:r>
              <a:endParaRPr lang="en-US" sz="2000">
                <a:latin typeface="Times New Roman" pitchFamily="18" charset="0"/>
              </a:endParaRPr>
            </a:p>
          </p:txBody>
        </p:sp>
        <p:sp>
          <p:nvSpPr>
            <p:cNvPr id="128075" name="Rectangle 74"/>
            <p:cNvSpPr>
              <a:spLocks noChangeArrowheads="1"/>
            </p:cNvSpPr>
            <p:nvPr/>
          </p:nvSpPr>
          <p:spPr bwMode="auto">
            <a:xfrm>
              <a:off x="2016" y="1776"/>
              <a:ext cx="446"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FDAD</a:t>
              </a:r>
              <a:endParaRPr lang="en-US" sz="2000">
                <a:latin typeface="Times New Roman" pitchFamily="18" charset="0"/>
              </a:endParaRPr>
            </a:p>
          </p:txBody>
        </p:sp>
        <p:sp>
          <p:nvSpPr>
            <p:cNvPr id="128076" name="Rectangle 75"/>
            <p:cNvSpPr>
              <a:spLocks noChangeArrowheads="1"/>
            </p:cNvSpPr>
            <p:nvPr/>
          </p:nvSpPr>
          <p:spPr bwMode="auto">
            <a:xfrm>
              <a:off x="2101" y="586"/>
              <a:ext cx="383"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FIAT</a:t>
              </a:r>
              <a:endParaRPr lang="en-US" sz="2000">
                <a:latin typeface="Times New Roman" pitchFamily="18" charset="0"/>
              </a:endParaRPr>
            </a:p>
          </p:txBody>
        </p:sp>
        <p:sp>
          <p:nvSpPr>
            <p:cNvPr id="128077" name="Rectangle 76"/>
            <p:cNvSpPr>
              <a:spLocks noChangeArrowheads="1"/>
            </p:cNvSpPr>
            <p:nvPr/>
          </p:nvSpPr>
          <p:spPr bwMode="auto">
            <a:xfrm>
              <a:off x="3022" y="1259"/>
              <a:ext cx="383"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TDW</a:t>
              </a:r>
              <a:endParaRPr lang="en-US" sz="2000">
                <a:latin typeface="Times New Roman" pitchFamily="18" charset="0"/>
              </a:endParaRPr>
            </a:p>
          </p:txBody>
        </p:sp>
        <p:sp>
          <p:nvSpPr>
            <p:cNvPr id="128078" name="Rectangle 77"/>
            <p:cNvSpPr>
              <a:spLocks noChangeArrowheads="1"/>
            </p:cNvSpPr>
            <p:nvPr/>
          </p:nvSpPr>
          <p:spPr bwMode="auto">
            <a:xfrm>
              <a:off x="1547" y="624"/>
              <a:ext cx="428" cy="192"/>
            </a:xfrm>
            <a:prstGeom prst="rect">
              <a:avLst/>
            </a:prstGeom>
            <a:noFill/>
            <a:ln w="9525">
              <a:noFill/>
              <a:miter lim="800000"/>
              <a:headEnd/>
              <a:tailEnd/>
            </a:ln>
          </p:spPr>
          <p:txBody>
            <a:bodyPr wrap="none" lIns="0" tIns="0" rIns="0" bIns="0">
              <a:spAutoFit/>
            </a:bodyPr>
            <a:lstStyle/>
            <a:p>
              <a:pPr eaLnBrk="0" hangingPunct="0"/>
              <a:r>
                <a:rPr lang="en-US" sz="2000" b="1">
                  <a:solidFill>
                    <a:srgbClr val="1F1A17"/>
                  </a:solidFill>
                  <a:latin typeface="AvantGarde Bk BT"/>
                </a:rPr>
                <a:t>DEDS</a:t>
              </a:r>
              <a:endParaRPr lang="en-US" sz="2000">
                <a:latin typeface="Times New Roman" pitchFamily="18" charset="0"/>
              </a:endParaRPr>
            </a:p>
          </p:txBody>
        </p:sp>
        <p:sp>
          <p:nvSpPr>
            <p:cNvPr id="128079" name="Rectangle 78"/>
            <p:cNvSpPr>
              <a:spLocks noChangeArrowheads="1"/>
            </p:cNvSpPr>
            <p:nvPr/>
          </p:nvSpPr>
          <p:spPr bwMode="auto">
            <a:xfrm>
              <a:off x="2304" y="2064"/>
              <a:ext cx="480" cy="192"/>
            </a:xfrm>
            <a:prstGeom prst="rect">
              <a:avLst/>
            </a:prstGeom>
            <a:noFill/>
            <a:ln w="9525">
              <a:noFill/>
              <a:miter lim="800000"/>
              <a:headEnd/>
              <a:tailEnd/>
            </a:ln>
          </p:spPr>
          <p:txBody>
            <a:bodyPr lIns="0" tIns="0" rIns="0" bIns="0">
              <a:spAutoFit/>
            </a:bodyPr>
            <a:lstStyle/>
            <a:p>
              <a:pPr eaLnBrk="0" hangingPunct="0"/>
              <a:r>
                <a:rPr lang="en-US" sz="2000" b="1">
                  <a:solidFill>
                    <a:srgbClr val="1F1A17"/>
                  </a:solidFill>
                  <a:latin typeface="AvantGarde Bk BT"/>
                </a:rPr>
                <a:t>IPT</a:t>
              </a:r>
              <a:endParaRPr lang="en-US" sz="2000">
                <a:latin typeface="Times New Roman" pitchFamily="18" charset="0"/>
              </a:endParaRPr>
            </a:p>
          </p:txBody>
        </p:sp>
      </p:grpSp>
      <p:sp>
        <p:nvSpPr>
          <p:cNvPr id="128081" name="Rectangle 81"/>
          <p:cNvSpPr>
            <a:spLocks noChangeArrowheads="1"/>
          </p:cNvSpPr>
          <p:nvPr/>
        </p:nvSpPr>
        <p:spPr bwMode="auto">
          <a:xfrm>
            <a:off x="8610600" y="6400800"/>
            <a:ext cx="268288" cy="274638"/>
          </a:xfrm>
          <a:prstGeom prst="rect">
            <a:avLst/>
          </a:prstGeom>
          <a:noFill/>
          <a:ln w="9525">
            <a:noFill/>
            <a:miter lim="800000"/>
            <a:headEnd/>
            <a:tailEnd/>
          </a:ln>
          <a:effectLst/>
        </p:spPr>
        <p:txBody>
          <a:bodyPr wrap="none">
            <a:spAutoFit/>
          </a:bodyPr>
          <a:lstStyle/>
          <a:p>
            <a:pPr eaLnBrk="0" hangingPunct="0"/>
            <a:fld id="{E5815A14-DF08-4BC3-9E79-EC62878C80C3}" type="slidenum">
              <a:rPr lang="en-US" sz="1200">
                <a:effectLst>
                  <a:outerShdw blurRad="38100" dist="38100" dir="2700000" algn="tl">
                    <a:srgbClr val="000000"/>
                  </a:outerShdw>
                </a:effectLst>
              </a:rPr>
              <a:pPr eaLnBrk="0" hangingPunct="0"/>
              <a:t>53</a:t>
            </a:fld>
            <a:endParaRPr lang="en-US" sz="120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F8153DFC-ADD7-436D-9AB4-60C23A02A806}" type="slidenum">
              <a:rPr lang="en-US" sz="1200">
                <a:effectLst>
                  <a:outerShdw blurRad="38100" dist="38100" dir="2700000" algn="tl">
                    <a:srgbClr val="000000"/>
                  </a:outerShdw>
                </a:effectLst>
              </a:rPr>
              <a:pPr algn="r">
                <a:defRPr/>
              </a:pPr>
              <a:t>54</a:t>
            </a:fld>
            <a:endParaRPr lang="en-US" sz="1200">
              <a:effectLst>
                <a:outerShdw blurRad="38100" dist="38100" dir="2700000" algn="tl">
                  <a:srgbClr val="000000"/>
                </a:outerShdw>
              </a:effectLst>
            </a:endParaRPr>
          </a:p>
        </p:txBody>
      </p:sp>
      <p:sp>
        <p:nvSpPr>
          <p:cNvPr id="176130" name="Rectangle 2"/>
          <p:cNvSpPr>
            <a:spLocks noGrp="1" noChangeArrowheads="1"/>
          </p:cNvSpPr>
          <p:nvPr>
            <p:ph type="title"/>
          </p:nvPr>
        </p:nvSpPr>
        <p:spPr/>
        <p:txBody>
          <a:bodyPr/>
          <a:lstStyle/>
          <a:p>
            <a:pPr eaLnBrk="1" hangingPunct="1">
              <a:defRPr/>
            </a:pPr>
            <a:r>
              <a:rPr lang="en-US" smtClean="0"/>
              <a:t>Limiting acronyms/abbreviations</a:t>
            </a:r>
          </a:p>
        </p:txBody>
      </p:sp>
      <p:sp>
        <p:nvSpPr>
          <p:cNvPr id="176131" name="Rectangle 3"/>
          <p:cNvSpPr>
            <a:spLocks noGrp="1" noChangeArrowheads="1"/>
          </p:cNvSpPr>
          <p:nvPr>
            <p:ph type="body" idx="1"/>
          </p:nvPr>
        </p:nvSpPr>
        <p:spPr>
          <a:xfrm>
            <a:off x="457200" y="1600200"/>
            <a:ext cx="8067675" cy="4530725"/>
          </a:xfrm>
        </p:spPr>
        <p:txBody>
          <a:bodyPr/>
          <a:lstStyle/>
          <a:p>
            <a:pPr eaLnBrk="1" hangingPunct="1">
              <a:defRPr/>
            </a:pPr>
            <a:r>
              <a:rPr lang="en-US" smtClean="0"/>
              <a:t>Use “we” for the agency</a:t>
            </a:r>
          </a:p>
          <a:p>
            <a:pPr eaLnBrk="1" hangingPunct="1">
              <a:defRPr/>
            </a:pPr>
            <a:r>
              <a:rPr lang="en-US" smtClean="0"/>
              <a:t>Don’t use acronyms/abbreviations for infrequent phrases</a:t>
            </a:r>
          </a:p>
          <a:p>
            <a:pPr eaLnBrk="1" hangingPunct="1">
              <a:defRPr/>
            </a:pPr>
            <a:r>
              <a:rPr lang="en-US" smtClean="0"/>
              <a:t>Try another style (the Council)</a:t>
            </a:r>
          </a:p>
          <a:p>
            <a:pPr eaLnBrk="1" hangingPunct="1">
              <a:defRPr/>
            </a:pPr>
            <a:r>
              <a:rPr lang="en-US" smtClean="0"/>
              <a:t>Make them pronounceable</a:t>
            </a:r>
          </a:p>
          <a:p>
            <a:pPr eaLnBrk="1" hangingPunct="1">
              <a:buFont typeface="Wingdings" pitchFamily="2" charset="2"/>
              <a:buNone/>
              <a:defRPr/>
            </a:pPr>
            <a:r>
              <a:rPr lang="en-US" smtClean="0"/>
              <a:t> (STARS, TRACON, FSDO)</a:t>
            </a:r>
          </a:p>
          <a:p>
            <a:pPr eaLnBrk="1" hangingPunct="1">
              <a:buFont typeface="Wingdings" pitchFamily="2" charset="2"/>
              <a:buNone/>
              <a:defRPr/>
            </a:pPr>
            <a:endParaRPr lang="en-US" smtClean="0"/>
          </a:p>
        </p:txBody>
      </p:sp>
      <p:pic>
        <p:nvPicPr>
          <p:cNvPr id="130052" name="Picture 4" descr="tiedup"/>
          <p:cNvPicPr>
            <a:picLocks noChangeAspect="1" noChangeArrowheads="1"/>
          </p:cNvPicPr>
          <p:nvPr/>
        </p:nvPicPr>
        <p:blipFill>
          <a:blip r:embed="rId3"/>
          <a:srcRect/>
          <a:stretch>
            <a:fillRect/>
          </a:stretch>
        </p:blipFill>
        <p:spPr bwMode="auto">
          <a:xfrm>
            <a:off x="6400800" y="3886200"/>
            <a:ext cx="1931988" cy="2103438"/>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22F5888E-4657-4490-869B-EA7EEA88E584}" type="slidenum">
              <a:rPr lang="en-US" sz="1200">
                <a:effectLst>
                  <a:outerShdw blurRad="38100" dist="38100" dir="2700000" algn="tl">
                    <a:srgbClr val="000000"/>
                  </a:outerShdw>
                </a:effectLst>
              </a:rPr>
              <a:pPr algn="r">
                <a:defRPr/>
              </a:pPr>
              <a:t>55</a:t>
            </a:fld>
            <a:endParaRPr lang="en-US" sz="1200">
              <a:effectLst>
                <a:outerShdw blurRad="38100" dist="38100" dir="2700000" algn="tl">
                  <a:srgbClr val="000000"/>
                </a:outerShdw>
              </a:effectLst>
            </a:endParaRPr>
          </a:p>
        </p:txBody>
      </p:sp>
      <p:sp>
        <p:nvSpPr>
          <p:cNvPr id="381954" name="Rectangle 2"/>
          <p:cNvSpPr>
            <a:spLocks noGrp="1" noChangeArrowheads="1"/>
          </p:cNvSpPr>
          <p:nvPr>
            <p:ph type="title" idx="4294967295"/>
          </p:nvPr>
        </p:nvSpPr>
        <p:spPr>
          <a:xfrm>
            <a:off x="609600" y="2133600"/>
            <a:ext cx="3733800" cy="1216025"/>
          </a:xfrm>
        </p:spPr>
        <p:txBody>
          <a:bodyPr/>
          <a:lstStyle/>
          <a:p>
            <a:pPr eaLnBrk="1" hangingPunct="1">
              <a:defRPr/>
            </a:pPr>
            <a:r>
              <a:rPr lang="en-US" smtClean="0"/>
              <a:t>What is this?</a:t>
            </a:r>
          </a:p>
        </p:txBody>
      </p:sp>
      <p:pic>
        <p:nvPicPr>
          <p:cNvPr id="132099" name="Picture 3" descr="200px-Wellhead-dual_completion"/>
          <p:cNvPicPr>
            <a:picLocks noChangeAspect="1" noChangeArrowheads="1"/>
          </p:cNvPicPr>
          <p:nvPr/>
        </p:nvPicPr>
        <p:blipFill>
          <a:blip r:embed="rId3"/>
          <a:srcRect/>
          <a:stretch>
            <a:fillRect/>
          </a:stretch>
        </p:blipFill>
        <p:spPr bwMode="auto">
          <a:xfrm>
            <a:off x="4419600" y="685800"/>
            <a:ext cx="3976688" cy="5310188"/>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6"/>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55FF5F4E-8CC0-45A7-A725-6B677E22EF9A}" type="slidenum">
              <a:rPr lang="en-US" sz="1200">
                <a:effectLst>
                  <a:outerShdw blurRad="38100" dist="38100" dir="2700000" algn="tl">
                    <a:srgbClr val="000000"/>
                  </a:outerShdw>
                </a:effectLst>
              </a:rPr>
              <a:pPr algn="r">
                <a:defRPr/>
              </a:pPr>
              <a:t>56</a:t>
            </a:fld>
            <a:endParaRPr lang="en-US" sz="1200">
              <a:effectLst>
                <a:outerShdw blurRad="38100" dist="38100" dir="2700000" algn="tl">
                  <a:srgbClr val="000000"/>
                </a:outerShdw>
              </a:effectLst>
            </a:endParaRPr>
          </a:p>
        </p:txBody>
      </p:sp>
      <p:sp>
        <p:nvSpPr>
          <p:cNvPr id="114690" name="Rectangle 4098"/>
          <p:cNvSpPr>
            <a:spLocks noGrp="1" noChangeArrowheads="1"/>
          </p:cNvSpPr>
          <p:nvPr>
            <p:ph type="title"/>
          </p:nvPr>
        </p:nvSpPr>
        <p:spPr>
          <a:xfrm>
            <a:off x="619125" y="430213"/>
            <a:ext cx="7827963" cy="838200"/>
          </a:xfrm>
        </p:spPr>
        <p:txBody>
          <a:bodyPr/>
          <a:lstStyle/>
          <a:p>
            <a:pPr eaLnBrk="1" hangingPunct="1">
              <a:defRPr/>
            </a:pPr>
            <a:r>
              <a:rPr lang="en-US" smtClean="0"/>
              <a:t>Use everyday words</a:t>
            </a:r>
            <a:endParaRPr lang="en-US" smtClean="0">
              <a:solidFill>
                <a:srgbClr val="FFFF66"/>
              </a:solidFill>
            </a:endParaRPr>
          </a:p>
        </p:txBody>
      </p:sp>
      <p:sp>
        <p:nvSpPr>
          <p:cNvPr id="114691" name="Rectangle 4099"/>
          <p:cNvSpPr>
            <a:spLocks noGrp="1" noChangeArrowheads="1"/>
          </p:cNvSpPr>
          <p:nvPr>
            <p:ph type="body" sz="half" idx="1"/>
          </p:nvPr>
        </p:nvSpPr>
        <p:spPr>
          <a:xfrm>
            <a:off x="838200" y="1676400"/>
            <a:ext cx="4114800" cy="4572000"/>
          </a:xfrm>
        </p:spPr>
        <p:txBody>
          <a:bodyPr/>
          <a:lstStyle/>
          <a:p>
            <a:pPr eaLnBrk="1" hangingPunct="1">
              <a:defRPr/>
            </a:pPr>
            <a:r>
              <a:rPr lang="en-US" sz="3200" smtClean="0"/>
              <a:t>anticipate</a:t>
            </a:r>
          </a:p>
          <a:p>
            <a:pPr eaLnBrk="1" hangingPunct="1">
              <a:defRPr/>
            </a:pPr>
            <a:r>
              <a:rPr lang="en-US" sz="3200" smtClean="0"/>
              <a:t>attempt</a:t>
            </a:r>
          </a:p>
          <a:p>
            <a:pPr eaLnBrk="1" hangingPunct="1">
              <a:defRPr/>
            </a:pPr>
            <a:r>
              <a:rPr lang="en-US" sz="3200" smtClean="0"/>
              <a:t>commence</a:t>
            </a:r>
          </a:p>
          <a:p>
            <a:pPr eaLnBrk="1" hangingPunct="1">
              <a:defRPr/>
            </a:pPr>
            <a:r>
              <a:rPr lang="en-US" sz="3200" smtClean="0"/>
              <a:t>demonstrate</a:t>
            </a:r>
          </a:p>
          <a:p>
            <a:pPr eaLnBrk="1" hangingPunct="1">
              <a:defRPr/>
            </a:pPr>
            <a:r>
              <a:rPr lang="en-US" sz="3200" smtClean="0"/>
              <a:t>implement</a:t>
            </a:r>
          </a:p>
          <a:p>
            <a:pPr eaLnBrk="1" hangingPunct="1">
              <a:defRPr/>
            </a:pPr>
            <a:r>
              <a:rPr lang="en-US" sz="3200" smtClean="0"/>
              <a:t>in the event that</a:t>
            </a:r>
          </a:p>
          <a:p>
            <a:pPr eaLnBrk="1" hangingPunct="1">
              <a:defRPr/>
            </a:pPr>
            <a:r>
              <a:rPr lang="en-US" sz="3200" smtClean="0"/>
              <a:t>submit</a:t>
            </a:r>
          </a:p>
          <a:p>
            <a:pPr eaLnBrk="1" hangingPunct="1">
              <a:defRPr/>
            </a:pPr>
            <a:r>
              <a:rPr lang="en-US" sz="3200" smtClean="0"/>
              <a:t>terminate</a:t>
            </a:r>
          </a:p>
        </p:txBody>
      </p:sp>
      <p:sp>
        <p:nvSpPr>
          <p:cNvPr id="114692" name="Rectangle 4100"/>
          <p:cNvSpPr>
            <a:spLocks noGrp="1" noChangeArrowheads="1"/>
          </p:cNvSpPr>
          <p:nvPr>
            <p:ph type="body" sz="half" idx="2"/>
          </p:nvPr>
        </p:nvSpPr>
        <p:spPr>
          <a:xfrm>
            <a:off x="5105400" y="1676400"/>
            <a:ext cx="3810000" cy="4572000"/>
          </a:xfrm>
        </p:spPr>
        <p:txBody>
          <a:bodyPr/>
          <a:lstStyle/>
          <a:p>
            <a:pPr eaLnBrk="1" hangingPunct="1">
              <a:defRPr/>
            </a:pPr>
            <a:r>
              <a:rPr lang="en-US" sz="3200" b="1" smtClean="0"/>
              <a:t>expect</a:t>
            </a:r>
          </a:p>
          <a:p>
            <a:pPr eaLnBrk="1" hangingPunct="1">
              <a:defRPr/>
            </a:pPr>
            <a:r>
              <a:rPr lang="en-US" sz="3200" b="1" smtClean="0"/>
              <a:t>try</a:t>
            </a:r>
          </a:p>
          <a:p>
            <a:pPr eaLnBrk="1" hangingPunct="1">
              <a:defRPr/>
            </a:pPr>
            <a:r>
              <a:rPr lang="en-US" sz="3200" b="1" smtClean="0"/>
              <a:t>begin, start</a:t>
            </a:r>
          </a:p>
          <a:p>
            <a:pPr eaLnBrk="1" hangingPunct="1">
              <a:defRPr/>
            </a:pPr>
            <a:r>
              <a:rPr lang="en-US" sz="3200" b="1" smtClean="0"/>
              <a:t>show, prove</a:t>
            </a:r>
          </a:p>
          <a:p>
            <a:pPr eaLnBrk="1" hangingPunct="1">
              <a:defRPr/>
            </a:pPr>
            <a:r>
              <a:rPr lang="en-US" sz="3200" b="1" smtClean="0"/>
              <a:t>start</a:t>
            </a:r>
          </a:p>
          <a:p>
            <a:pPr eaLnBrk="1" hangingPunct="1">
              <a:defRPr/>
            </a:pPr>
            <a:r>
              <a:rPr lang="en-US" sz="3200" b="1" smtClean="0"/>
              <a:t>if</a:t>
            </a:r>
          </a:p>
          <a:p>
            <a:pPr eaLnBrk="1" hangingPunct="1">
              <a:defRPr/>
            </a:pPr>
            <a:r>
              <a:rPr lang="en-US" sz="3200" b="1" smtClean="0"/>
              <a:t>send, give</a:t>
            </a:r>
          </a:p>
          <a:p>
            <a:pPr eaLnBrk="1" hangingPunct="1">
              <a:defRPr/>
            </a:pPr>
            <a:r>
              <a:rPr lang="en-US" sz="3200" b="1" smtClean="0"/>
              <a:t>end, cancel</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 calcmode="lin" valueType="num">
                                      <p:cBhvr additive="base">
                                        <p:cTn id="7" dur="500" fill="hold"/>
                                        <p:tgtEl>
                                          <p:spTgt spid="114691"/>
                                        </p:tgtEl>
                                        <p:attrNameLst>
                                          <p:attrName>ppt_x</p:attrName>
                                        </p:attrNameLst>
                                      </p:cBhvr>
                                      <p:tavLst>
                                        <p:tav tm="0">
                                          <p:val>
                                            <p:strVal val="0-#ppt_w/2"/>
                                          </p:val>
                                        </p:tav>
                                        <p:tav tm="100000">
                                          <p:val>
                                            <p:strVal val="#ppt_x"/>
                                          </p:val>
                                        </p:tav>
                                      </p:tavLst>
                                    </p:anim>
                                    <p:anim calcmode="lin" valueType="num">
                                      <p:cBhvr additive="base">
                                        <p:cTn id="8" dur="500" fill="hold"/>
                                        <p:tgtEl>
                                          <p:spTgt spid="1146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692">
                                            <p:txEl>
                                              <p:pRg st="0" end="0"/>
                                            </p:txEl>
                                          </p:spTgt>
                                        </p:tgtEl>
                                        <p:attrNameLst>
                                          <p:attrName>style.visibility</p:attrName>
                                        </p:attrNameLst>
                                      </p:cBhvr>
                                      <p:to>
                                        <p:strVal val="visible"/>
                                      </p:to>
                                    </p:set>
                                    <p:anim calcmode="lin" valueType="num">
                                      <p:cBhvr additive="base">
                                        <p:cTn id="13" dur="500" fill="hold"/>
                                        <p:tgtEl>
                                          <p:spTgt spid="11469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6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4692">
                                            <p:txEl>
                                              <p:pRg st="1" end="1"/>
                                            </p:txEl>
                                          </p:spTgt>
                                        </p:tgtEl>
                                        <p:attrNameLst>
                                          <p:attrName>style.visibility</p:attrName>
                                        </p:attrNameLst>
                                      </p:cBhvr>
                                      <p:to>
                                        <p:strVal val="visible"/>
                                      </p:to>
                                    </p:set>
                                    <p:anim calcmode="lin" valueType="num">
                                      <p:cBhvr additive="base">
                                        <p:cTn id="19" dur="500" fill="hold"/>
                                        <p:tgtEl>
                                          <p:spTgt spid="11469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46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4692">
                                            <p:txEl>
                                              <p:pRg st="2" end="2"/>
                                            </p:txEl>
                                          </p:spTgt>
                                        </p:tgtEl>
                                        <p:attrNameLst>
                                          <p:attrName>style.visibility</p:attrName>
                                        </p:attrNameLst>
                                      </p:cBhvr>
                                      <p:to>
                                        <p:strVal val="visible"/>
                                      </p:to>
                                    </p:set>
                                    <p:anim calcmode="lin" valueType="num">
                                      <p:cBhvr additive="base">
                                        <p:cTn id="25" dur="500" fill="hold"/>
                                        <p:tgtEl>
                                          <p:spTgt spid="11469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46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4692">
                                            <p:txEl>
                                              <p:pRg st="3" end="3"/>
                                            </p:txEl>
                                          </p:spTgt>
                                        </p:tgtEl>
                                        <p:attrNameLst>
                                          <p:attrName>style.visibility</p:attrName>
                                        </p:attrNameLst>
                                      </p:cBhvr>
                                      <p:to>
                                        <p:strVal val="visible"/>
                                      </p:to>
                                    </p:set>
                                    <p:anim calcmode="lin" valueType="num">
                                      <p:cBhvr additive="base">
                                        <p:cTn id="31" dur="500" fill="hold"/>
                                        <p:tgtEl>
                                          <p:spTgt spid="11469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46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4692">
                                            <p:txEl>
                                              <p:pRg st="4" end="4"/>
                                            </p:txEl>
                                          </p:spTgt>
                                        </p:tgtEl>
                                        <p:attrNameLst>
                                          <p:attrName>style.visibility</p:attrName>
                                        </p:attrNameLst>
                                      </p:cBhvr>
                                      <p:to>
                                        <p:strVal val="visible"/>
                                      </p:to>
                                    </p:set>
                                    <p:anim calcmode="lin" valueType="num">
                                      <p:cBhvr additive="base">
                                        <p:cTn id="37" dur="500" fill="hold"/>
                                        <p:tgtEl>
                                          <p:spTgt spid="11469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46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4692">
                                            <p:txEl>
                                              <p:pRg st="5" end="5"/>
                                            </p:txEl>
                                          </p:spTgt>
                                        </p:tgtEl>
                                        <p:attrNameLst>
                                          <p:attrName>style.visibility</p:attrName>
                                        </p:attrNameLst>
                                      </p:cBhvr>
                                      <p:to>
                                        <p:strVal val="visible"/>
                                      </p:to>
                                    </p:set>
                                    <p:anim calcmode="lin" valueType="num">
                                      <p:cBhvr additive="base">
                                        <p:cTn id="43" dur="500" fill="hold"/>
                                        <p:tgtEl>
                                          <p:spTgt spid="114692">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469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4692">
                                            <p:txEl>
                                              <p:pRg st="6" end="6"/>
                                            </p:txEl>
                                          </p:spTgt>
                                        </p:tgtEl>
                                        <p:attrNameLst>
                                          <p:attrName>style.visibility</p:attrName>
                                        </p:attrNameLst>
                                      </p:cBhvr>
                                      <p:to>
                                        <p:strVal val="visible"/>
                                      </p:to>
                                    </p:set>
                                    <p:anim calcmode="lin" valueType="num">
                                      <p:cBhvr additive="base">
                                        <p:cTn id="49" dur="500" fill="hold"/>
                                        <p:tgtEl>
                                          <p:spTgt spid="114692">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469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4692">
                                            <p:txEl>
                                              <p:pRg st="7" end="7"/>
                                            </p:txEl>
                                          </p:spTgt>
                                        </p:tgtEl>
                                        <p:attrNameLst>
                                          <p:attrName>style.visibility</p:attrName>
                                        </p:attrNameLst>
                                      </p:cBhvr>
                                      <p:to>
                                        <p:strVal val="visible"/>
                                      </p:to>
                                    </p:set>
                                    <p:anim calcmode="lin" valueType="num">
                                      <p:cBhvr additive="base">
                                        <p:cTn id="55" dur="500" fill="hold"/>
                                        <p:tgtEl>
                                          <p:spTgt spid="114692">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469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P spid="11469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F44CDDBA-9A37-47C7-8C2A-C2790B20CD08}" type="slidenum">
              <a:rPr lang="en-US" sz="1200">
                <a:effectLst>
                  <a:outerShdw blurRad="38100" dist="38100" dir="2700000" algn="tl">
                    <a:srgbClr val="000000"/>
                  </a:outerShdw>
                </a:effectLst>
              </a:rPr>
              <a:pPr algn="r">
                <a:defRPr/>
              </a:pPr>
              <a:t>57</a:t>
            </a:fld>
            <a:endParaRPr lang="en-US" sz="1200">
              <a:effectLst>
                <a:outerShdw blurRad="38100" dist="38100" dir="2700000" algn="tl">
                  <a:srgbClr val="000000"/>
                </a:outerShdw>
              </a:effectLst>
            </a:endParaRPr>
          </a:p>
        </p:txBody>
      </p:sp>
      <p:sp>
        <p:nvSpPr>
          <p:cNvPr id="28674" name="Rectangle 2"/>
          <p:cNvSpPr>
            <a:spLocks noGrp="1" noChangeArrowheads="1"/>
          </p:cNvSpPr>
          <p:nvPr>
            <p:ph type="title"/>
          </p:nvPr>
        </p:nvSpPr>
        <p:spPr/>
        <p:txBody>
          <a:bodyPr/>
          <a:lstStyle/>
          <a:p>
            <a:pPr eaLnBrk="1" hangingPunct="1">
              <a:defRPr/>
            </a:pPr>
            <a:r>
              <a:rPr lang="en-US" smtClean="0"/>
              <a:t>Simpler is Better</a:t>
            </a:r>
          </a:p>
        </p:txBody>
      </p:sp>
      <p:graphicFrame>
        <p:nvGraphicFramePr>
          <p:cNvPr id="9218" name="Object 4"/>
          <p:cNvGraphicFramePr>
            <a:graphicFrameLocks noChangeAspect="1"/>
          </p:cNvGraphicFramePr>
          <p:nvPr/>
        </p:nvGraphicFramePr>
        <p:xfrm>
          <a:off x="4038600" y="4038600"/>
          <a:ext cx="4098925" cy="1985963"/>
        </p:xfrm>
        <a:graphic>
          <a:graphicData uri="http://schemas.openxmlformats.org/presentationml/2006/ole">
            <p:oleObj spid="_x0000_s9218" name="Clip" r:id="rId4" imgW="1737720" imgH="843480" progId="">
              <p:embed/>
            </p:oleObj>
          </a:graphicData>
        </a:graphic>
      </p:graphicFrame>
      <p:sp>
        <p:nvSpPr>
          <p:cNvPr id="28677" name="Text Box 5"/>
          <p:cNvSpPr txBox="1">
            <a:spLocks noChangeArrowheads="1"/>
          </p:cNvSpPr>
          <p:nvPr/>
        </p:nvSpPr>
        <p:spPr bwMode="auto">
          <a:xfrm>
            <a:off x="1371600" y="1981200"/>
            <a:ext cx="7315200" cy="1739900"/>
          </a:xfrm>
          <a:prstGeom prst="rect">
            <a:avLst/>
          </a:prstGeom>
          <a:noFill/>
          <a:ln w="9525">
            <a:noFill/>
            <a:miter lim="800000"/>
            <a:headEnd/>
            <a:tailEnd/>
          </a:ln>
        </p:spPr>
        <p:txBody>
          <a:bodyPr>
            <a:spAutoFit/>
          </a:bodyPr>
          <a:lstStyle/>
          <a:p>
            <a:pPr eaLnBrk="0" hangingPunct="0">
              <a:spcBef>
                <a:spcPct val="50000"/>
              </a:spcBef>
            </a:pPr>
            <a:r>
              <a:rPr lang="en-US" sz="3600"/>
              <a:t>Lithodial fragments ought not to be projected by the inhabitants of vitreous abodes.</a:t>
            </a:r>
          </a:p>
        </p:txBody>
      </p:sp>
      <p:sp>
        <p:nvSpPr>
          <p:cNvPr id="28683" name="Text Box 11"/>
          <p:cNvSpPr txBox="1">
            <a:spLocks noChangeArrowheads="1"/>
          </p:cNvSpPr>
          <p:nvPr/>
        </p:nvSpPr>
        <p:spPr bwMode="auto">
          <a:xfrm>
            <a:off x="1447800" y="2209800"/>
            <a:ext cx="6858000" cy="1190625"/>
          </a:xfrm>
          <a:prstGeom prst="rect">
            <a:avLst/>
          </a:prstGeom>
          <a:noFill/>
          <a:ln w="9525">
            <a:noFill/>
            <a:miter lim="800000"/>
            <a:headEnd/>
            <a:tailEnd/>
          </a:ln>
        </p:spPr>
        <p:txBody>
          <a:bodyPr>
            <a:spAutoFit/>
          </a:bodyPr>
          <a:lstStyle/>
          <a:p>
            <a:pPr eaLnBrk="0" hangingPunct="0">
              <a:spcBef>
                <a:spcPct val="50000"/>
              </a:spcBef>
            </a:pPr>
            <a:r>
              <a:rPr lang="en-US" sz="3600"/>
              <a:t>People who live in glass houses shouldn’t throw stones.</a:t>
            </a:r>
            <a:endParaRPr lang="en-US" sz="3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867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28683"/>
                                        </p:tgtEl>
                                        <p:attrNameLst>
                                          <p:attrName>style.visibility</p:attrName>
                                        </p:attrNameLst>
                                      </p:cBhvr>
                                      <p:to>
                                        <p:strVal val="visible"/>
                                      </p:to>
                                    </p:set>
                                    <p:anim calcmode="lin" valueType="num">
                                      <p:cBhvr>
                                        <p:cTn id="13" dur="500" fill="hold"/>
                                        <p:tgtEl>
                                          <p:spTgt spid="28683"/>
                                        </p:tgtEl>
                                        <p:attrNameLst>
                                          <p:attrName>ppt_w</p:attrName>
                                        </p:attrNameLst>
                                      </p:cBhvr>
                                      <p:tavLst>
                                        <p:tav tm="0">
                                          <p:val>
                                            <p:fltVal val="0"/>
                                          </p:val>
                                        </p:tav>
                                        <p:tav tm="100000">
                                          <p:val>
                                            <p:strVal val="#ppt_w"/>
                                          </p:val>
                                        </p:tav>
                                      </p:tavLst>
                                    </p:anim>
                                    <p:anim calcmode="lin" valueType="num">
                                      <p:cBhvr>
                                        <p:cTn id="14" dur="500" fill="hold"/>
                                        <p:tgtEl>
                                          <p:spTgt spid="28683"/>
                                        </p:tgtEl>
                                        <p:attrNameLst>
                                          <p:attrName>ppt_h</p:attrName>
                                        </p:attrNameLst>
                                      </p:cBhvr>
                                      <p:tavLst>
                                        <p:tav tm="0">
                                          <p:val>
                                            <p:fltVal val="0"/>
                                          </p:val>
                                        </p:tav>
                                        <p:tav tm="100000">
                                          <p:val>
                                            <p:strVal val="#ppt_h"/>
                                          </p:val>
                                        </p:tav>
                                      </p:tavLst>
                                    </p:anim>
                                    <p:anim calcmode="lin" valueType="num">
                                      <p:cBhvr>
                                        <p:cTn id="15" dur="500" fill="hold"/>
                                        <p:tgtEl>
                                          <p:spTgt spid="28683"/>
                                        </p:tgtEl>
                                        <p:attrNameLst>
                                          <p:attrName>ppt_x</p:attrName>
                                        </p:attrNameLst>
                                      </p:cBhvr>
                                      <p:tavLst>
                                        <p:tav tm="0">
                                          <p:val>
                                            <p:fltVal val="0.5"/>
                                          </p:val>
                                        </p:tav>
                                        <p:tav tm="100000">
                                          <p:val>
                                            <p:strVal val="#ppt_x"/>
                                          </p:val>
                                        </p:tav>
                                      </p:tavLst>
                                    </p:anim>
                                    <p:anim calcmode="lin" valueType="num">
                                      <p:cBhvr>
                                        <p:cTn id="16" dur="500" fill="hold"/>
                                        <p:tgtEl>
                                          <p:spTgt spid="2868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P spid="2868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3D80D472-65FA-47CF-9D16-273214B51EE8}" type="slidenum">
              <a:rPr lang="en-US" sz="1200">
                <a:effectLst>
                  <a:outerShdw blurRad="38100" dist="38100" dir="2700000" algn="tl">
                    <a:srgbClr val="000000"/>
                  </a:outerShdw>
                </a:effectLst>
              </a:rPr>
              <a:pPr algn="r">
                <a:defRPr/>
              </a:pPr>
              <a:t>58</a:t>
            </a:fld>
            <a:endParaRPr lang="en-US" sz="1200">
              <a:effectLst>
                <a:outerShdw blurRad="38100" dist="38100" dir="2700000" algn="tl">
                  <a:srgbClr val="000000"/>
                </a:outerShdw>
              </a:effectLst>
            </a:endParaRPr>
          </a:p>
        </p:txBody>
      </p:sp>
      <p:sp>
        <p:nvSpPr>
          <p:cNvPr id="10244" name="Rectangle 2"/>
          <p:cNvSpPr>
            <a:spLocks noGrp="1" noChangeArrowheads="1"/>
          </p:cNvSpPr>
          <p:nvPr>
            <p:ph type="title"/>
          </p:nvPr>
        </p:nvSpPr>
        <p:spPr/>
        <p:txBody>
          <a:bodyPr/>
          <a:lstStyle/>
          <a:p>
            <a:pPr eaLnBrk="1" hangingPunct="1"/>
            <a:r>
              <a:rPr lang="en-US" smtClean="0">
                <a:effectLst/>
              </a:rPr>
              <a:t>Simpler is Better</a:t>
            </a:r>
          </a:p>
        </p:txBody>
      </p:sp>
      <p:graphicFrame>
        <p:nvGraphicFramePr>
          <p:cNvPr id="10242" name="Object 4"/>
          <p:cNvGraphicFramePr>
            <a:graphicFrameLocks noChangeAspect="1"/>
          </p:cNvGraphicFramePr>
          <p:nvPr/>
        </p:nvGraphicFramePr>
        <p:xfrm>
          <a:off x="6096000" y="4343400"/>
          <a:ext cx="1831975" cy="2162175"/>
        </p:xfrm>
        <a:graphic>
          <a:graphicData uri="http://schemas.openxmlformats.org/presentationml/2006/ole">
            <p:oleObj spid="_x0000_s10242" name="Clip" r:id="rId4" imgW="765360" imgH="866520" progId="">
              <p:embed/>
            </p:oleObj>
          </a:graphicData>
        </a:graphic>
      </p:graphicFrame>
      <p:sp>
        <p:nvSpPr>
          <p:cNvPr id="29703" name="Text Box 7"/>
          <p:cNvSpPr txBox="1">
            <a:spLocks noChangeArrowheads="1"/>
          </p:cNvSpPr>
          <p:nvPr/>
        </p:nvSpPr>
        <p:spPr bwMode="auto">
          <a:xfrm>
            <a:off x="533400" y="1905000"/>
            <a:ext cx="7620000" cy="2838450"/>
          </a:xfrm>
          <a:prstGeom prst="rect">
            <a:avLst/>
          </a:prstGeom>
          <a:noFill/>
          <a:ln w="9525">
            <a:noFill/>
            <a:miter lim="800000"/>
            <a:headEnd/>
            <a:tailEnd/>
          </a:ln>
        </p:spPr>
        <p:txBody>
          <a:bodyPr>
            <a:spAutoFit/>
          </a:bodyPr>
          <a:lstStyle/>
          <a:p>
            <a:pPr eaLnBrk="0" hangingPunct="0"/>
            <a:r>
              <a:rPr lang="en-US" sz="3600"/>
              <a:t>A perissodactyl ungulate may be propelled toward a body of aqueous fluid, but such ungulate cannot be compelled or forcibly induced to imbibe such fluid.</a:t>
            </a:r>
          </a:p>
        </p:txBody>
      </p:sp>
      <p:sp>
        <p:nvSpPr>
          <p:cNvPr id="29704" name="Text Box 8"/>
          <p:cNvSpPr txBox="1">
            <a:spLocks noChangeArrowheads="1"/>
          </p:cNvSpPr>
          <p:nvPr/>
        </p:nvSpPr>
        <p:spPr bwMode="auto">
          <a:xfrm>
            <a:off x="1371600" y="2438400"/>
            <a:ext cx="6781800" cy="1190625"/>
          </a:xfrm>
          <a:prstGeom prst="rect">
            <a:avLst/>
          </a:prstGeom>
          <a:noFill/>
          <a:ln w="9525">
            <a:noFill/>
            <a:miter lim="800000"/>
            <a:headEnd/>
            <a:tailEnd/>
          </a:ln>
        </p:spPr>
        <p:txBody>
          <a:bodyPr>
            <a:spAutoFit/>
          </a:bodyPr>
          <a:lstStyle/>
          <a:p>
            <a:pPr eaLnBrk="0" hangingPunct="0">
              <a:spcBef>
                <a:spcPct val="50000"/>
              </a:spcBef>
            </a:pPr>
            <a:r>
              <a:rPr lang="en-US" sz="3600"/>
              <a:t>You can lead a horse to water, but you can’t make him drink.</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0-#ppt_w/2"/>
                                          </p:val>
                                        </p:tav>
                                        <p:tav tm="100000">
                                          <p:val>
                                            <p:strVal val="#ppt_x"/>
                                          </p:val>
                                        </p:tav>
                                      </p:tavLst>
                                    </p:anim>
                                    <p:anim calcmode="lin" valueType="num">
                                      <p:cBhvr additive="base">
                                        <p:cTn id="8" dur="500" fill="hold"/>
                                        <p:tgtEl>
                                          <p:spTgt spid="2970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970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29704"/>
                                        </p:tgtEl>
                                        <p:attrNameLst>
                                          <p:attrName>style.visibility</p:attrName>
                                        </p:attrNameLst>
                                      </p:cBhvr>
                                      <p:to>
                                        <p:strVal val="visible"/>
                                      </p:to>
                                    </p:set>
                                    <p:anim calcmode="lin" valueType="num">
                                      <p:cBhvr>
                                        <p:cTn id="13" dur="500" fill="hold"/>
                                        <p:tgtEl>
                                          <p:spTgt spid="29704"/>
                                        </p:tgtEl>
                                        <p:attrNameLst>
                                          <p:attrName>ppt_w</p:attrName>
                                        </p:attrNameLst>
                                      </p:cBhvr>
                                      <p:tavLst>
                                        <p:tav tm="0">
                                          <p:val>
                                            <p:fltVal val="0"/>
                                          </p:val>
                                        </p:tav>
                                        <p:tav tm="100000">
                                          <p:val>
                                            <p:strVal val="#ppt_w"/>
                                          </p:val>
                                        </p:tav>
                                      </p:tavLst>
                                    </p:anim>
                                    <p:anim calcmode="lin" valueType="num">
                                      <p:cBhvr>
                                        <p:cTn id="14" dur="500" fill="hold"/>
                                        <p:tgtEl>
                                          <p:spTgt spid="29704"/>
                                        </p:tgtEl>
                                        <p:attrNameLst>
                                          <p:attrName>ppt_h</p:attrName>
                                        </p:attrNameLst>
                                      </p:cBhvr>
                                      <p:tavLst>
                                        <p:tav tm="0">
                                          <p:val>
                                            <p:fltVal val="0"/>
                                          </p:val>
                                        </p:tav>
                                        <p:tav tm="100000">
                                          <p:val>
                                            <p:strVal val="#ppt_h"/>
                                          </p:val>
                                        </p:tav>
                                      </p:tavLst>
                                    </p:anim>
                                    <p:anim calcmode="lin" valueType="num">
                                      <p:cBhvr>
                                        <p:cTn id="15" dur="500" fill="hold"/>
                                        <p:tgtEl>
                                          <p:spTgt spid="29704"/>
                                        </p:tgtEl>
                                        <p:attrNameLst>
                                          <p:attrName>ppt_x</p:attrName>
                                        </p:attrNameLst>
                                      </p:cBhvr>
                                      <p:tavLst>
                                        <p:tav tm="0">
                                          <p:val>
                                            <p:fltVal val="0.5"/>
                                          </p:val>
                                        </p:tav>
                                        <p:tav tm="100000">
                                          <p:val>
                                            <p:strVal val="#ppt_x"/>
                                          </p:val>
                                        </p:tav>
                                      </p:tavLst>
                                    </p:anim>
                                    <p:anim calcmode="lin" valueType="num">
                                      <p:cBhvr>
                                        <p:cTn id="16" dur="500" fill="hold"/>
                                        <p:tgtEl>
                                          <p:spTgt spid="2970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P spid="2970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B9A16B0-E9B8-44B2-AD42-0AF1F3EA6E4C}" type="slidenum">
              <a:rPr lang="en-US" sz="1200">
                <a:effectLst>
                  <a:outerShdw blurRad="38100" dist="38100" dir="2700000" algn="tl">
                    <a:srgbClr val="000000"/>
                  </a:outerShdw>
                </a:effectLst>
              </a:rPr>
              <a:pPr algn="r">
                <a:defRPr/>
              </a:pPr>
              <a:t>59</a:t>
            </a:fld>
            <a:endParaRPr lang="en-US" sz="1200">
              <a:effectLst>
                <a:outerShdw blurRad="38100" dist="38100" dir="2700000" algn="tl">
                  <a:srgbClr val="000000"/>
                </a:outerShdw>
              </a:effectLst>
            </a:endParaRPr>
          </a:p>
        </p:txBody>
      </p:sp>
      <p:sp>
        <p:nvSpPr>
          <p:cNvPr id="142338" name="Text Box 2"/>
          <p:cNvSpPr txBox="1">
            <a:spLocks noChangeArrowheads="1"/>
          </p:cNvSpPr>
          <p:nvPr/>
        </p:nvSpPr>
        <p:spPr bwMode="auto">
          <a:xfrm>
            <a:off x="609600" y="990600"/>
            <a:ext cx="8153400" cy="4684713"/>
          </a:xfrm>
          <a:prstGeom prst="rect">
            <a:avLst/>
          </a:prstGeom>
          <a:noFill/>
          <a:ln w="12700">
            <a:noFill/>
            <a:miter lim="800000"/>
            <a:headEnd type="none" w="sm" len="sm"/>
            <a:tailEnd type="none" w="sm" len="sm"/>
          </a:ln>
        </p:spPr>
        <p:txBody>
          <a:bodyPr>
            <a:spAutoFit/>
          </a:bodyPr>
          <a:lstStyle/>
          <a:p>
            <a:pPr algn="ctr">
              <a:spcBef>
                <a:spcPct val="50000"/>
              </a:spcBef>
            </a:pPr>
            <a:endParaRPr lang="en-US" sz="3200" i="1">
              <a:cs typeface="Arial" charset="0"/>
            </a:endParaRPr>
          </a:p>
          <a:p>
            <a:pPr algn="ctr">
              <a:spcBef>
                <a:spcPct val="50000"/>
              </a:spcBef>
            </a:pPr>
            <a:endParaRPr lang="en-US" sz="1000">
              <a:latin typeface="Courier" pitchFamily="49" charset="0"/>
              <a:cs typeface="Times New Roman" pitchFamily="18" charset="0"/>
            </a:endParaRPr>
          </a:p>
          <a:p>
            <a:pPr>
              <a:spcBef>
                <a:spcPct val="50000"/>
              </a:spcBef>
            </a:pPr>
            <a:r>
              <a:rPr lang="en-US" sz="2800">
                <a:cs typeface="Arial" charset="0"/>
              </a:rPr>
              <a:t>   - Keep subjects and objects close to their verbs.  </a:t>
            </a:r>
            <a:endParaRPr lang="en-US" sz="2800">
              <a:latin typeface="Courier" pitchFamily="49" charset="0"/>
              <a:cs typeface="Times New Roman" pitchFamily="18" charset="0"/>
            </a:endParaRPr>
          </a:p>
          <a:p>
            <a:pPr>
              <a:spcBef>
                <a:spcPct val="50000"/>
              </a:spcBef>
            </a:pPr>
            <a:r>
              <a:rPr lang="en-US" sz="2800">
                <a:cs typeface="Arial" charset="0"/>
              </a:rPr>
              <a:t>   -  Put conditionals such as "only" or "always" 	next to words they modify.  </a:t>
            </a:r>
            <a:endParaRPr lang="en-US" sz="2800">
              <a:latin typeface="Courier" pitchFamily="49" charset="0"/>
              <a:cs typeface="Times New Roman" pitchFamily="18" charset="0"/>
            </a:endParaRPr>
          </a:p>
          <a:p>
            <a:pPr>
              <a:spcBef>
                <a:spcPct val="50000"/>
              </a:spcBef>
            </a:pPr>
            <a:r>
              <a:rPr lang="en-US" sz="2800">
                <a:cs typeface="Arial" charset="0"/>
              </a:rPr>
              <a:t>   - Don</a:t>
            </a:r>
            <a:r>
              <a:rPr lang="en-US" sz="2800">
                <a:cs typeface="Arial" charset="0"/>
                <a:sym typeface="WP TypographicSymbols"/>
              </a:rPr>
              <a:t>’</a:t>
            </a:r>
            <a:r>
              <a:rPr lang="en-US" sz="2800">
                <a:cs typeface="Arial" charset="0"/>
              </a:rPr>
              <a:t>t misplace modifiers.</a:t>
            </a:r>
            <a:endParaRPr lang="en-US" sz="2800">
              <a:latin typeface="Courier" pitchFamily="49" charset="0"/>
              <a:cs typeface="Times New Roman" pitchFamily="18" charset="0"/>
            </a:endParaRPr>
          </a:p>
          <a:p>
            <a:pPr>
              <a:spcBef>
                <a:spcPct val="50000"/>
              </a:spcBef>
            </a:pPr>
            <a:r>
              <a:rPr lang="en-US" sz="2800">
                <a:cs typeface="Arial" charset="0"/>
              </a:rPr>
              <a:t>   - Put exceptions and long conditions after the 	main clause, not before or in the middle.</a:t>
            </a:r>
            <a:endParaRPr lang="en-US" sz="2800">
              <a:latin typeface="Courier" pitchFamily="49" charset="0"/>
              <a:cs typeface="Times New Roman" pitchFamily="18" charset="0"/>
            </a:endParaRPr>
          </a:p>
          <a:p>
            <a:pPr>
              <a:spcBef>
                <a:spcPct val="50000"/>
              </a:spcBef>
            </a:pPr>
            <a:endParaRPr lang="en-US" sz="2000">
              <a:latin typeface="Times New Roman" pitchFamily="18" charset="0"/>
            </a:endParaRPr>
          </a:p>
        </p:txBody>
      </p:sp>
      <p:sp>
        <p:nvSpPr>
          <p:cNvPr id="142339" name="Rectangle 5"/>
          <p:cNvSpPr>
            <a:spLocks noGrp="1" noChangeArrowheads="1"/>
          </p:cNvSpPr>
          <p:nvPr>
            <p:ph type="title" idx="4294967295"/>
          </p:nvPr>
        </p:nvSpPr>
        <p:spPr>
          <a:noFill/>
        </p:spPr>
        <p:txBody>
          <a:bodyPr/>
          <a:lstStyle/>
          <a:p>
            <a:r>
              <a:rPr lang="en-US" smtClean="0">
                <a:effectLst/>
              </a:rPr>
              <a:t>Place words carefully</a:t>
            </a: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E55DDAA0-5905-4E41-8CBF-2D5CA1C203C2}" type="slidenum">
              <a:rPr lang="en-US" sz="1200">
                <a:effectLst>
                  <a:outerShdw blurRad="38100" dist="38100" dir="2700000" algn="tl">
                    <a:srgbClr val="000000"/>
                  </a:outerShdw>
                </a:effectLst>
              </a:rPr>
              <a:pPr algn="r">
                <a:defRPr/>
              </a:pPr>
              <a:t>6</a:t>
            </a:fld>
            <a:endParaRPr lang="en-US" sz="1200">
              <a:effectLst>
                <a:outerShdw blurRad="38100" dist="38100" dir="2700000" algn="tl">
                  <a:srgbClr val="000000"/>
                </a:outerShdw>
              </a:effectLst>
            </a:endParaRPr>
          </a:p>
        </p:txBody>
      </p:sp>
      <p:sp>
        <p:nvSpPr>
          <p:cNvPr id="24578" name="Text Box 2"/>
          <p:cNvSpPr txBox="1">
            <a:spLocks noChangeArrowheads="1"/>
          </p:cNvSpPr>
          <p:nvPr/>
        </p:nvSpPr>
        <p:spPr bwMode="auto">
          <a:xfrm>
            <a:off x="0" y="1143000"/>
            <a:ext cx="9144000" cy="5432425"/>
          </a:xfrm>
          <a:prstGeom prst="rect">
            <a:avLst/>
          </a:prstGeom>
          <a:noFill/>
          <a:ln w="12700">
            <a:noFill/>
            <a:miter lim="800000"/>
            <a:headEnd type="none" w="sm" len="sm"/>
            <a:tailEnd type="none" w="sm" len="sm"/>
          </a:ln>
        </p:spPr>
        <p:txBody>
          <a:bodyPr>
            <a:spAutoFit/>
          </a:bodyPr>
          <a:lstStyle/>
          <a:p>
            <a:pPr marL="292100">
              <a:spcBef>
                <a:spcPct val="50000"/>
              </a:spcBef>
              <a:buFontTx/>
              <a:buChar char="•"/>
            </a:pPr>
            <a:r>
              <a:rPr lang="en-US" sz="2800" b="1">
                <a:cs typeface="Arial" charset="0"/>
              </a:rPr>
              <a:t> Presidential Memo of June 1, 1998</a:t>
            </a:r>
            <a:r>
              <a:rPr lang="en-US" sz="2800">
                <a:cs typeface="Arial" charset="0"/>
              </a:rPr>
              <a:t>, requires plain language in all documents (including regulations) that we write for the public.   </a:t>
            </a:r>
            <a:endParaRPr lang="en-US" sz="2800">
              <a:latin typeface="Courier" pitchFamily="49" charset="0"/>
              <a:cs typeface="Times New Roman" pitchFamily="18" charset="0"/>
            </a:endParaRPr>
          </a:p>
          <a:p>
            <a:pPr marL="292100">
              <a:spcBef>
                <a:spcPct val="50000"/>
              </a:spcBef>
              <a:buFontTx/>
              <a:buChar char="•"/>
            </a:pPr>
            <a:r>
              <a:rPr lang="en-US" sz="2800" b="1">
                <a:cs typeface="Arial" charset="0"/>
              </a:rPr>
              <a:t> E.O. 12866</a:t>
            </a:r>
            <a:r>
              <a:rPr lang="en-US" sz="2800">
                <a:cs typeface="Arial" charset="0"/>
              </a:rPr>
              <a:t> requires that regulations must be “simple and easy to understand, with the goal of minimizing uncertainty and litigation...”  (Sec. 1, 	Par. (b)(12))</a:t>
            </a:r>
            <a:endParaRPr lang="en-US" sz="2800">
              <a:latin typeface="Courier" pitchFamily="49" charset="0"/>
              <a:cs typeface="Times New Roman" pitchFamily="18" charset="0"/>
            </a:endParaRPr>
          </a:p>
          <a:p>
            <a:pPr marL="292100">
              <a:spcBef>
                <a:spcPct val="50000"/>
              </a:spcBef>
              <a:buFontTx/>
              <a:buChar char="•"/>
            </a:pPr>
            <a:r>
              <a:rPr lang="en-US" sz="2800" b="1">
                <a:cs typeface="Arial" charset="0"/>
              </a:rPr>
              <a:t> E.O. 12988</a:t>
            </a:r>
            <a:r>
              <a:rPr lang="en-US" sz="2800">
                <a:cs typeface="Arial" charset="0"/>
              </a:rPr>
              <a:t> requires that each regulation specify its effect “in clear language” (Sec. 3 Par. (b)(2))</a:t>
            </a:r>
          </a:p>
          <a:p>
            <a:pPr marL="292100">
              <a:spcBef>
                <a:spcPct val="50000"/>
              </a:spcBef>
              <a:buFontTx/>
              <a:buChar char="•"/>
            </a:pPr>
            <a:r>
              <a:rPr lang="en-US" sz="2800" b="1">
                <a:cs typeface="Arial" charset="0"/>
              </a:rPr>
              <a:t> E.O 13563</a:t>
            </a:r>
            <a:r>
              <a:rPr lang="en-US" sz="2800">
                <a:cs typeface="Arial" charset="0"/>
              </a:rPr>
              <a:t> requires that regulations be accessible, consistent, written in plain language, and easy to understand</a:t>
            </a:r>
            <a:endParaRPr lang="en-US" sz="2800">
              <a:latin typeface="Times New Roman" pitchFamily="18" charset="0"/>
            </a:endParaRPr>
          </a:p>
        </p:txBody>
      </p:sp>
      <p:sp>
        <p:nvSpPr>
          <p:cNvPr id="24579" name="Text Box 3"/>
          <p:cNvSpPr txBox="1">
            <a:spLocks noChangeArrowheads="1"/>
          </p:cNvSpPr>
          <p:nvPr/>
        </p:nvSpPr>
        <p:spPr bwMode="auto">
          <a:xfrm>
            <a:off x="5410200" y="5257800"/>
            <a:ext cx="3200400" cy="457200"/>
          </a:xfrm>
          <a:prstGeom prst="rect">
            <a:avLst/>
          </a:prstGeom>
          <a:noFill/>
          <a:ln w="12700">
            <a:noFill/>
            <a:miter lim="800000"/>
            <a:headEnd type="none" w="sm" len="sm"/>
            <a:tailEnd type="none" w="sm" len="sm"/>
          </a:ln>
        </p:spPr>
        <p:txBody>
          <a:bodyPr>
            <a:spAutoFit/>
          </a:bodyPr>
          <a:lstStyle/>
          <a:p>
            <a:pPr>
              <a:spcBef>
                <a:spcPct val="50000"/>
              </a:spcBef>
            </a:pPr>
            <a:endParaRPr lang="en-US" sz="2400">
              <a:latin typeface="Times New Roman" pitchFamily="18" charset="0"/>
            </a:endParaRPr>
          </a:p>
        </p:txBody>
      </p:sp>
      <p:sp>
        <p:nvSpPr>
          <p:cNvPr id="24580" name="Rectangle 6"/>
          <p:cNvSpPr>
            <a:spLocks noGrp="1" noChangeArrowheads="1"/>
          </p:cNvSpPr>
          <p:nvPr>
            <p:ph type="title" idx="4294967295"/>
          </p:nvPr>
        </p:nvSpPr>
        <p:spPr>
          <a:noFill/>
        </p:spPr>
        <p:txBody>
          <a:bodyPr/>
          <a:lstStyle/>
          <a:p>
            <a:r>
              <a:rPr lang="en-US" smtClean="0">
                <a:effectLst/>
              </a:rPr>
              <a:t>Plain Language Mandates</a:t>
            </a:r>
          </a:p>
        </p:txBody>
      </p:sp>
    </p:spTree>
  </p:cSld>
  <p:clrMapOvr>
    <a:masterClrMapping/>
  </p:clrMapOvr>
  <p:transition spd="med">
    <p:pull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03FD9033-FF30-4C87-B047-488E47600098}" type="slidenum">
              <a:rPr lang="en-US" sz="1200">
                <a:effectLst>
                  <a:outerShdw blurRad="38100" dist="38100" dir="2700000" algn="tl">
                    <a:srgbClr val="000000"/>
                  </a:outerShdw>
                </a:effectLst>
              </a:rPr>
              <a:pPr algn="r">
                <a:defRPr/>
              </a:pPr>
              <a:t>60</a:t>
            </a:fld>
            <a:endParaRPr lang="en-US" sz="1200">
              <a:effectLst>
                <a:outerShdw blurRad="38100" dist="38100" dir="2700000" algn="tl">
                  <a:srgbClr val="000000"/>
                </a:outerShdw>
              </a:effectLst>
            </a:endParaRPr>
          </a:p>
        </p:txBody>
      </p:sp>
      <p:sp>
        <p:nvSpPr>
          <p:cNvPr id="354306" name="Rectangle 2"/>
          <p:cNvSpPr>
            <a:spLocks noGrp="1" noChangeArrowheads="1"/>
          </p:cNvSpPr>
          <p:nvPr>
            <p:ph type="title"/>
          </p:nvPr>
        </p:nvSpPr>
        <p:spPr>
          <a:xfrm>
            <a:off x="304800" y="0"/>
            <a:ext cx="8382000" cy="1447800"/>
          </a:xfrm>
        </p:spPr>
        <p:txBody>
          <a:bodyPr/>
          <a:lstStyle/>
          <a:p>
            <a:pPr eaLnBrk="1" hangingPunct="1"/>
            <a:r>
              <a:rPr lang="en-US" sz="4000" smtClean="0">
                <a:effectLst/>
              </a:rPr>
              <a:t>Does word placement make a difference?</a:t>
            </a:r>
          </a:p>
        </p:txBody>
      </p:sp>
      <p:sp>
        <p:nvSpPr>
          <p:cNvPr id="354307" name="Rectangle 3"/>
          <p:cNvSpPr>
            <a:spLocks noGrp="1" noChangeArrowheads="1"/>
          </p:cNvSpPr>
          <p:nvPr>
            <p:ph type="body" idx="1"/>
          </p:nvPr>
        </p:nvSpPr>
        <p:spPr>
          <a:xfrm>
            <a:off x="457200" y="1524000"/>
            <a:ext cx="8229600" cy="4648200"/>
          </a:xfrm>
        </p:spPr>
        <p:txBody>
          <a:bodyPr/>
          <a:lstStyle/>
          <a:p>
            <a:pPr eaLnBrk="1" hangingPunct="1">
              <a:lnSpc>
                <a:spcPct val="80000"/>
              </a:lnSpc>
              <a:defRPr/>
            </a:pPr>
            <a:endParaRPr lang="en-US" sz="2800" smtClean="0">
              <a:latin typeface="Arial Unicode MS" pitchFamily="34" charset="-128"/>
            </a:endParaRPr>
          </a:p>
          <a:p>
            <a:pPr eaLnBrk="1" hangingPunct="1">
              <a:lnSpc>
                <a:spcPct val="80000"/>
              </a:lnSpc>
              <a:defRPr/>
            </a:pPr>
            <a:r>
              <a:rPr lang="en-US" sz="2800" smtClean="0">
                <a:latin typeface="Arial Unicode MS" pitchFamily="34" charset="-128"/>
              </a:rPr>
              <a:t>Yesterday a mad dog bit five men and women in the south end.</a:t>
            </a:r>
          </a:p>
          <a:p>
            <a:pPr eaLnBrk="1" hangingPunct="1">
              <a:lnSpc>
                <a:spcPct val="80000"/>
              </a:lnSpc>
              <a:defRPr/>
            </a:pPr>
            <a:endParaRPr lang="en-US" sz="2800" smtClean="0">
              <a:latin typeface="Arial Unicode MS" pitchFamily="34" charset="-128"/>
            </a:endParaRPr>
          </a:p>
          <a:p>
            <a:pPr eaLnBrk="1" hangingPunct="1">
              <a:lnSpc>
                <a:spcPct val="80000"/>
              </a:lnSpc>
              <a:defRPr/>
            </a:pPr>
            <a:r>
              <a:rPr lang="en-US" sz="2800" smtClean="0"/>
              <a:t>This section applies to appeals of orders involving the reporting and payment of royalties or other payments due under Federal oil and gas leases pending on the date this rule becomes effective.</a:t>
            </a:r>
          </a:p>
          <a:p>
            <a:pPr eaLnBrk="1" hangingPunct="1">
              <a:lnSpc>
                <a:spcPct val="80000"/>
              </a:lnSpc>
              <a:defRPr/>
            </a:pPr>
            <a:endParaRPr lang="en-US" sz="2800" smtClean="0">
              <a:latin typeface="Arial Unicode MS" pitchFamily="34" charset="-128"/>
            </a:endParaRPr>
          </a:p>
          <a:p>
            <a:pPr eaLnBrk="1" hangingPunct="1">
              <a:lnSpc>
                <a:spcPct val="80000"/>
              </a:lnSpc>
              <a:defRPr/>
            </a:pPr>
            <a:r>
              <a:rPr lang="en-US" sz="2800" smtClean="0">
                <a:latin typeface="Arial Unicode MS" pitchFamily="34" charset="-128"/>
              </a:rPr>
              <a:t>This rule proposes the Spring/Summer subsistence harvest regulations in Alaska for migratory birds that expire on August 31, 2003.</a:t>
            </a:r>
            <a:endParaRPr 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4306"/>
                                        </p:tgtEl>
                                        <p:attrNameLst>
                                          <p:attrName>style.visibility</p:attrName>
                                        </p:attrNameLst>
                                      </p:cBhvr>
                                      <p:to>
                                        <p:strVal val="visible"/>
                                      </p:to>
                                    </p:set>
                                    <p:animEffect transition="in" filter="fade">
                                      <p:cBhvr>
                                        <p:cTn id="7" dur="2000"/>
                                        <p:tgtEl>
                                          <p:spTgt spid="354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fade">
                                      <p:cBhvr>
                                        <p:cTn id="12" dur="2000"/>
                                        <p:tgtEl>
                                          <p:spTgt spid="354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4307">
                                            <p:txEl>
                                              <p:pRg st="3" end="3"/>
                                            </p:txEl>
                                          </p:spTgt>
                                        </p:tgtEl>
                                        <p:attrNameLst>
                                          <p:attrName>style.visibility</p:attrName>
                                        </p:attrNameLst>
                                      </p:cBhvr>
                                      <p:to>
                                        <p:strVal val="visible"/>
                                      </p:to>
                                    </p:set>
                                    <p:animEffect transition="in" filter="fade">
                                      <p:cBhvr>
                                        <p:cTn id="17" dur="2000"/>
                                        <p:tgtEl>
                                          <p:spTgt spid="3543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4307">
                                            <p:txEl>
                                              <p:pRg st="5" end="5"/>
                                            </p:txEl>
                                          </p:spTgt>
                                        </p:tgtEl>
                                        <p:attrNameLst>
                                          <p:attrName>style.visibility</p:attrName>
                                        </p:attrNameLst>
                                      </p:cBhvr>
                                      <p:to>
                                        <p:strVal val="visible"/>
                                      </p:to>
                                    </p:set>
                                    <p:animEffect transition="in" filter="fade">
                                      <p:cBhvr>
                                        <p:cTn id="22" dur="2000"/>
                                        <p:tgtEl>
                                          <p:spTgt spid="35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p:bldP spid="35430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ADA4A399-7B53-4D4D-9294-E8C49B6779B0}" type="slidenum">
              <a:rPr lang="en-US" sz="1200">
                <a:effectLst>
                  <a:outerShdw blurRad="38100" dist="38100" dir="2700000" algn="tl">
                    <a:srgbClr val="000000"/>
                  </a:outerShdw>
                </a:effectLst>
              </a:rPr>
              <a:pPr algn="r">
                <a:defRPr/>
              </a:pPr>
              <a:t>61</a:t>
            </a:fld>
            <a:endParaRPr lang="en-US" sz="1200">
              <a:effectLst>
                <a:outerShdw blurRad="38100" dist="38100" dir="2700000" algn="tl">
                  <a:srgbClr val="000000"/>
                </a:outerShdw>
              </a:effectLst>
            </a:endParaRPr>
          </a:p>
        </p:txBody>
      </p:sp>
      <p:sp>
        <p:nvSpPr>
          <p:cNvPr id="11268" name="Rectangle 2"/>
          <p:cNvSpPr>
            <a:spLocks noGrp="1" noChangeArrowheads="1"/>
          </p:cNvSpPr>
          <p:nvPr>
            <p:ph type="title"/>
          </p:nvPr>
        </p:nvSpPr>
        <p:spPr/>
        <p:txBody>
          <a:bodyPr/>
          <a:lstStyle/>
          <a:p>
            <a:pPr eaLnBrk="1" hangingPunct="1"/>
            <a:r>
              <a:rPr lang="en-US" smtClean="0">
                <a:effectLst/>
              </a:rPr>
              <a:t>Use lists</a:t>
            </a:r>
          </a:p>
        </p:txBody>
      </p:sp>
      <p:sp>
        <p:nvSpPr>
          <p:cNvPr id="33795" name="Rectangle 3"/>
          <p:cNvSpPr>
            <a:spLocks noGrp="1" noChangeArrowheads="1"/>
          </p:cNvSpPr>
          <p:nvPr>
            <p:ph type="body" idx="1"/>
          </p:nvPr>
        </p:nvSpPr>
        <p:spPr>
          <a:xfrm>
            <a:off x="1371600" y="1600200"/>
            <a:ext cx="7772400" cy="4724400"/>
          </a:xfrm>
        </p:spPr>
        <p:txBody>
          <a:bodyPr/>
          <a:lstStyle/>
          <a:p>
            <a:pPr eaLnBrk="1" hangingPunct="1">
              <a:buFont typeface="Wingdings" pitchFamily="2" charset="2"/>
              <a:buNone/>
              <a:defRPr/>
            </a:pPr>
            <a:r>
              <a:rPr lang="en-US" sz="3600" smtClean="0"/>
              <a:t>Lists--</a:t>
            </a:r>
          </a:p>
          <a:p>
            <a:pPr eaLnBrk="1" hangingPunct="1">
              <a:defRPr/>
            </a:pPr>
            <a:r>
              <a:rPr lang="en-US" sz="3600" smtClean="0"/>
              <a:t>Make it easy for the reader to identify all items or steps in a process,</a:t>
            </a:r>
          </a:p>
          <a:p>
            <a:pPr eaLnBrk="1" hangingPunct="1">
              <a:defRPr/>
            </a:pPr>
            <a:r>
              <a:rPr lang="en-US" sz="3600" smtClean="0"/>
              <a:t>Add blank space for easy reading, and</a:t>
            </a:r>
          </a:p>
          <a:p>
            <a:pPr eaLnBrk="1" hangingPunct="1">
              <a:defRPr/>
            </a:pPr>
            <a:r>
              <a:rPr lang="en-US" sz="3600" smtClean="0"/>
              <a:t>Help the reader see the structure of your document.</a:t>
            </a:r>
          </a:p>
        </p:txBody>
      </p:sp>
      <p:graphicFrame>
        <p:nvGraphicFramePr>
          <p:cNvPr id="11266" name="Object 0"/>
          <p:cNvGraphicFramePr>
            <a:graphicFrameLocks noChangeAspect="1"/>
          </p:cNvGraphicFramePr>
          <p:nvPr/>
        </p:nvGraphicFramePr>
        <p:xfrm>
          <a:off x="6858000" y="762000"/>
          <a:ext cx="1330325" cy="1524000"/>
        </p:xfrm>
        <a:graphic>
          <a:graphicData uri="http://schemas.openxmlformats.org/presentationml/2006/ole">
            <p:oleObj spid="_x0000_s11266" name="Clip" r:id="rId4" imgW="1330200" imgH="109260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34D01B46-6350-4672-AD0B-0816CFA88650}" type="slidenum">
              <a:rPr lang="en-US" sz="1200">
                <a:effectLst>
                  <a:outerShdw blurRad="38100" dist="38100" dir="2700000" algn="tl">
                    <a:srgbClr val="000000"/>
                  </a:outerShdw>
                </a:effectLst>
              </a:rPr>
              <a:pPr algn="r">
                <a:defRPr/>
              </a:pPr>
              <a:t>62</a:t>
            </a:fld>
            <a:endParaRPr lang="en-US" sz="1200">
              <a:effectLst>
                <a:outerShdw blurRad="38100" dist="38100" dir="2700000" algn="tl">
                  <a:srgbClr val="000000"/>
                </a:outerShdw>
              </a:effectLst>
            </a:endParaRPr>
          </a:p>
        </p:txBody>
      </p:sp>
      <p:sp>
        <p:nvSpPr>
          <p:cNvPr id="234498" name="Rectangle 2"/>
          <p:cNvSpPr>
            <a:spLocks noGrp="1" noChangeArrowheads="1"/>
          </p:cNvSpPr>
          <p:nvPr>
            <p:ph type="title"/>
          </p:nvPr>
        </p:nvSpPr>
        <p:spPr/>
        <p:txBody>
          <a:bodyPr/>
          <a:lstStyle/>
          <a:p>
            <a:pPr eaLnBrk="1" hangingPunct="1">
              <a:defRPr/>
            </a:pPr>
            <a:r>
              <a:rPr lang="en-US" smtClean="0"/>
              <a:t>But don’t make lists too long</a:t>
            </a:r>
          </a:p>
        </p:txBody>
      </p:sp>
      <p:sp>
        <p:nvSpPr>
          <p:cNvPr id="234499" name="Rectangle 3"/>
          <p:cNvSpPr>
            <a:spLocks noGrp="1" noChangeArrowheads="1"/>
          </p:cNvSpPr>
          <p:nvPr>
            <p:ph type="body" idx="1"/>
          </p:nvPr>
        </p:nvSpPr>
        <p:spPr>
          <a:xfrm>
            <a:off x="457200" y="1600200"/>
            <a:ext cx="8229600" cy="2686050"/>
          </a:xfrm>
        </p:spPr>
        <p:txBody>
          <a:bodyPr/>
          <a:lstStyle/>
          <a:p>
            <a:pPr eaLnBrk="1" hangingPunct="1">
              <a:defRPr/>
            </a:pPr>
            <a:r>
              <a:rPr lang="en-US" smtClean="0"/>
              <a:t>Research suggests that seven items are the maximum that work well in a list.  </a:t>
            </a:r>
          </a:p>
          <a:p>
            <a:pPr eaLnBrk="1" hangingPunct="1">
              <a:defRPr/>
            </a:pPr>
            <a:r>
              <a:rPr lang="en-US" smtClean="0"/>
              <a:t>Longer lists are hard to navigate.</a:t>
            </a:r>
          </a:p>
          <a:p>
            <a:pPr eaLnBrk="1" hangingPunct="1">
              <a:buFont typeface="Wingdings" pitchFamily="2" charset="2"/>
              <a:buNone/>
              <a:defRPr/>
            </a:pPr>
            <a:endParaRPr lang="en-US" smtClean="0"/>
          </a:p>
          <a:p>
            <a:pPr eaLnBrk="1" hangingPunct="1">
              <a:buFont typeface="Wingdings" pitchFamily="2" charset="2"/>
              <a:buNone/>
              <a:defRPr/>
            </a:pPr>
            <a:endParaRPr lang="en-US" smtClean="0"/>
          </a:p>
          <a:p>
            <a:pPr eaLnBrk="1" hangingPunct="1">
              <a:buFont typeface="Wingdings" pitchFamily="2" charset="2"/>
              <a:buNone/>
              <a:defRPr/>
            </a:pPr>
            <a:endParaRPr lang="en-US" sz="2400" smtClean="0"/>
          </a:p>
          <a:p>
            <a:pPr eaLnBrk="1" hangingPunct="1">
              <a:buFont typeface="Wingdings" pitchFamily="2" charset="2"/>
              <a:buNone/>
              <a:defRPr/>
            </a:pPr>
            <a:endParaRPr lang="en-US" sz="2400" smtClean="0"/>
          </a:p>
          <a:p>
            <a:pPr eaLnBrk="1" hangingPunct="1">
              <a:buFont typeface="Wingdings" pitchFamily="2" charset="2"/>
              <a:buNone/>
              <a:defRPr/>
            </a:pPr>
            <a:endParaRPr lang="en-US" sz="2000" smtClean="0"/>
          </a:p>
          <a:p>
            <a:pPr eaLnBrk="1" hangingPunct="1">
              <a:buFont typeface="Wingdings" pitchFamily="2" charset="2"/>
              <a:buNone/>
              <a:defRPr/>
            </a:pPr>
            <a:endParaRPr lang="en-US" sz="2000" smtClean="0"/>
          </a:p>
        </p:txBody>
      </p:sp>
      <p:sp>
        <p:nvSpPr>
          <p:cNvPr id="149508" name="Text Box 4"/>
          <p:cNvSpPr txBox="1">
            <a:spLocks noChangeArrowheads="1"/>
          </p:cNvSpPr>
          <p:nvPr/>
        </p:nvSpPr>
        <p:spPr bwMode="auto">
          <a:xfrm>
            <a:off x="1905000" y="4572000"/>
            <a:ext cx="838200" cy="641350"/>
          </a:xfrm>
          <a:prstGeom prst="rect">
            <a:avLst/>
          </a:prstGeom>
          <a:noFill/>
          <a:ln w="12700">
            <a:noFill/>
            <a:miter lim="800000"/>
            <a:headEnd/>
            <a:tailEnd/>
          </a:ln>
        </p:spPr>
        <p:txBody>
          <a:bodyPr>
            <a:spAutoFit/>
          </a:bodyPr>
          <a:lstStyle/>
          <a:p>
            <a:pPr algn="ctr" eaLnBrk="0" hangingPunct="0"/>
            <a:endParaRPr lang="en-US" sz="3600"/>
          </a:p>
        </p:txBody>
      </p:sp>
    </p:spTree>
  </p:cSld>
  <p:clrMapOvr>
    <a:masterClrMapping/>
  </p:clrMapOvr>
  <p:transition spd="med">
    <p:pull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E430EB85-3D94-4BA0-A5AC-39E8CE5F90BF}" type="slidenum">
              <a:rPr lang="en-US" sz="1200">
                <a:effectLst>
                  <a:outerShdw blurRad="38100" dist="38100" dir="2700000" algn="tl">
                    <a:srgbClr val="000000"/>
                  </a:outerShdw>
                </a:effectLst>
              </a:rPr>
              <a:pPr algn="r">
                <a:defRPr/>
              </a:pPr>
              <a:t>63</a:t>
            </a:fld>
            <a:endParaRPr lang="en-US" sz="1200">
              <a:effectLst>
                <a:outerShdw blurRad="38100" dist="38100" dir="2700000" algn="tl">
                  <a:srgbClr val="000000"/>
                </a:outerShdw>
              </a:effectLst>
            </a:endParaRPr>
          </a:p>
        </p:txBody>
      </p:sp>
      <p:sp>
        <p:nvSpPr>
          <p:cNvPr id="151554" name="Rectangle 2"/>
          <p:cNvSpPr>
            <a:spLocks noGrp="1" noChangeArrowheads="1"/>
          </p:cNvSpPr>
          <p:nvPr>
            <p:ph type="title"/>
          </p:nvPr>
        </p:nvSpPr>
        <p:spPr/>
        <p:txBody>
          <a:bodyPr/>
          <a:lstStyle/>
          <a:p>
            <a:pPr eaLnBrk="1" hangingPunct="1"/>
            <a:r>
              <a:rPr lang="en-US" smtClean="0">
                <a:effectLst/>
              </a:rPr>
              <a:t>How Does This Read?</a:t>
            </a:r>
          </a:p>
        </p:txBody>
      </p:sp>
      <p:sp>
        <p:nvSpPr>
          <p:cNvPr id="394243" name="Rectangle 3"/>
          <p:cNvSpPr>
            <a:spLocks noGrp="1" noChangeArrowheads="1"/>
          </p:cNvSpPr>
          <p:nvPr>
            <p:ph type="body" idx="1"/>
          </p:nvPr>
        </p:nvSpPr>
        <p:spPr/>
        <p:txBody>
          <a:bodyPr/>
          <a:lstStyle/>
          <a:p>
            <a:pPr eaLnBrk="1" hangingPunct="1">
              <a:lnSpc>
                <a:spcPct val="90000"/>
              </a:lnSpc>
              <a:defRPr/>
            </a:pPr>
            <a:r>
              <a:rPr lang="en-US" sz="2400" smtClean="0"/>
              <a:t>U.S. Citizenship and Immigration Services (USCIS) is expanding its Direct Mail Program to provide that filings of Form I-800A, Application for Determination of Suitability to Adopt a Child from a Convention Country, Form I-800A Supplement 1, Listing of Adult Member of the Household, Supplement 2, Consent to Disclose Information, Supplement 3, Request for Action on Approved Form I-800A, Form I-800, Petition to Classify Convention Adoptee as an Immediate Relative, Supplement 1, Consent to Disclose Information, for the Hague Adoption Convention be filed at a designated Chicago, Illinois lockbox facility for initial processing.</a:t>
            </a:r>
          </a:p>
        </p:txBody>
      </p:sp>
    </p:spTree>
  </p:cSld>
  <p:clrMapOvr>
    <a:masterClrMapping/>
  </p:clrMapOvr>
  <p:transition spd="med">
    <p:pull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BB1470BC-DD48-4FA2-AEA5-5D98C53DFCDD}" type="slidenum">
              <a:rPr lang="en-US" sz="1200">
                <a:effectLst>
                  <a:outerShdw blurRad="38100" dist="38100" dir="2700000" algn="tl">
                    <a:srgbClr val="000000"/>
                  </a:outerShdw>
                </a:effectLst>
              </a:rPr>
              <a:pPr algn="r">
                <a:defRPr/>
              </a:pPr>
              <a:t>64</a:t>
            </a:fld>
            <a:endParaRPr lang="en-US" sz="1200">
              <a:effectLst>
                <a:outerShdw blurRad="38100" dist="38100" dir="2700000" algn="tl">
                  <a:srgbClr val="000000"/>
                </a:outerShdw>
              </a:effectLst>
            </a:endParaRPr>
          </a:p>
        </p:txBody>
      </p:sp>
      <p:sp>
        <p:nvSpPr>
          <p:cNvPr id="153602" name="Rectangle 2"/>
          <p:cNvSpPr>
            <a:spLocks noGrp="1" noChangeArrowheads="1"/>
          </p:cNvSpPr>
          <p:nvPr>
            <p:ph type="title"/>
          </p:nvPr>
        </p:nvSpPr>
        <p:spPr/>
        <p:txBody>
          <a:bodyPr/>
          <a:lstStyle/>
          <a:p>
            <a:pPr eaLnBrk="1" hangingPunct="1"/>
            <a:r>
              <a:rPr lang="en-US" smtClean="0">
                <a:effectLst/>
              </a:rPr>
              <a:t>Now in List Format</a:t>
            </a:r>
          </a:p>
        </p:txBody>
      </p:sp>
      <p:sp>
        <p:nvSpPr>
          <p:cNvPr id="39526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000" smtClean="0"/>
              <a:t>U.S. Citizenship and Immigration Services (USCIS) is expanding its Direct Mail Program to include the following forms:</a:t>
            </a:r>
          </a:p>
          <a:p>
            <a:pPr eaLnBrk="1" hangingPunct="1">
              <a:lnSpc>
                <a:spcPct val="80000"/>
              </a:lnSpc>
              <a:buFont typeface="Wingdings" pitchFamily="2" charset="2"/>
              <a:buNone/>
              <a:defRPr/>
            </a:pPr>
            <a:endParaRPr lang="en-US" sz="2000" b="1" smtClean="0"/>
          </a:p>
          <a:p>
            <a:pPr eaLnBrk="1" hangingPunct="1">
              <a:lnSpc>
                <a:spcPct val="80000"/>
              </a:lnSpc>
              <a:defRPr/>
            </a:pPr>
            <a:r>
              <a:rPr lang="en-US" sz="2000" b="1" smtClean="0"/>
              <a:t>Form I-800A, Application for Determination of Suitability to Adopt a Child from a Convention Country</a:t>
            </a:r>
          </a:p>
          <a:p>
            <a:pPr eaLnBrk="1" hangingPunct="1">
              <a:lnSpc>
                <a:spcPct val="80000"/>
              </a:lnSpc>
              <a:defRPr/>
            </a:pPr>
            <a:r>
              <a:rPr lang="en-US" sz="2000" b="1" smtClean="0"/>
              <a:t>Form I-800A Supplement 1, Listing of Adult Member of the Household</a:t>
            </a:r>
          </a:p>
          <a:p>
            <a:pPr eaLnBrk="1" hangingPunct="1">
              <a:lnSpc>
                <a:spcPct val="80000"/>
              </a:lnSpc>
              <a:defRPr/>
            </a:pPr>
            <a:r>
              <a:rPr lang="en-US" sz="2000" b="1" smtClean="0"/>
              <a:t>Form I-800A Supplement 2, Consent to Disclose Information</a:t>
            </a:r>
          </a:p>
          <a:p>
            <a:pPr eaLnBrk="1" hangingPunct="1">
              <a:lnSpc>
                <a:spcPct val="80000"/>
              </a:lnSpc>
              <a:defRPr/>
            </a:pPr>
            <a:r>
              <a:rPr lang="en-US" sz="2000" b="1" smtClean="0"/>
              <a:t>Form I-800A Supplement 3, Request for Action on Approved Form I-800A</a:t>
            </a:r>
          </a:p>
          <a:p>
            <a:pPr eaLnBrk="1" hangingPunct="1">
              <a:lnSpc>
                <a:spcPct val="80000"/>
              </a:lnSpc>
              <a:defRPr/>
            </a:pPr>
            <a:r>
              <a:rPr lang="en-US" sz="2000" b="1" smtClean="0"/>
              <a:t>Form I-800, Petition to Classify Convention Adoptee as an Immediate Relative</a:t>
            </a:r>
          </a:p>
          <a:p>
            <a:pPr eaLnBrk="1" hangingPunct="1">
              <a:lnSpc>
                <a:spcPct val="80000"/>
              </a:lnSpc>
              <a:defRPr/>
            </a:pPr>
            <a:r>
              <a:rPr lang="en-US" sz="2000" b="1" smtClean="0"/>
              <a:t>The Form I-800 Supplement 1, Consent to Disclose Information</a:t>
            </a:r>
            <a:r>
              <a:rPr lang="en-US" sz="2000" smtClean="0"/>
              <a:t>.</a:t>
            </a:r>
          </a:p>
          <a:p>
            <a:pPr eaLnBrk="1" hangingPunct="1">
              <a:lnSpc>
                <a:spcPct val="80000"/>
              </a:lnSpc>
              <a:defRPr/>
            </a:pPr>
            <a:endParaRPr lang="en-US" sz="2000" smtClean="0"/>
          </a:p>
          <a:p>
            <a:pPr eaLnBrk="1" hangingPunct="1">
              <a:lnSpc>
                <a:spcPct val="80000"/>
              </a:lnSpc>
              <a:buFont typeface="Wingdings" pitchFamily="2" charset="2"/>
              <a:buNone/>
              <a:defRPr/>
            </a:pPr>
            <a:r>
              <a:rPr lang="en-US" sz="2000" smtClean="0"/>
              <a:t>Mail these forms to the Chicago Lockbox facility. </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8404780C-3900-4517-9266-9ED0D8D64706}" type="slidenum">
              <a:rPr lang="en-US" sz="1200">
                <a:effectLst>
                  <a:outerShdw blurRad="38100" dist="38100" dir="2700000" algn="tl">
                    <a:srgbClr val="000000"/>
                  </a:outerShdw>
                </a:effectLst>
              </a:rPr>
              <a:pPr algn="r">
                <a:defRPr/>
              </a:pPr>
              <a:t>65</a:t>
            </a:fld>
            <a:endParaRPr lang="en-US" sz="1200">
              <a:effectLst>
                <a:outerShdw blurRad="38100" dist="38100" dir="2700000" algn="tl">
                  <a:srgbClr val="000000"/>
                </a:outerShdw>
              </a:effectLst>
            </a:endParaRPr>
          </a:p>
        </p:txBody>
      </p:sp>
      <p:sp>
        <p:nvSpPr>
          <p:cNvPr id="12292" name="Rectangle 1026"/>
          <p:cNvSpPr>
            <a:spLocks noGrp="1" noChangeArrowheads="1"/>
          </p:cNvSpPr>
          <p:nvPr>
            <p:ph type="title"/>
          </p:nvPr>
        </p:nvSpPr>
        <p:spPr/>
        <p:txBody>
          <a:bodyPr/>
          <a:lstStyle/>
          <a:p>
            <a:pPr eaLnBrk="1" hangingPunct="1"/>
            <a:r>
              <a:rPr lang="en-US" smtClean="0">
                <a:effectLst/>
              </a:rPr>
              <a:t>Why use tables?</a:t>
            </a:r>
          </a:p>
        </p:txBody>
      </p:sp>
      <p:sp>
        <p:nvSpPr>
          <p:cNvPr id="35843" name="Rectangle 1027"/>
          <p:cNvSpPr>
            <a:spLocks noGrp="1" noChangeArrowheads="1"/>
          </p:cNvSpPr>
          <p:nvPr>
            <p:ph type="body" idx="1"/>
          </p:nvPr>
        </p:nvSpPr>
        <p:spPr/>
        <p:txBody>
          <a:bodyPr/>
          <a:lstStyle/>
          <a:p>
            <a:pPr eaLnBrk="1" hangingPunct="1">
              <a:buFont typeface="Wingdings" pitchFamily="2" charset="2"/>
              <a:buNone/>
              <a:defRPr/>
            </a:pPr>
            <a:r>
              <a:rPr lang="en-US" smtClean="0"/>
              <a:t>Tables--</a:t>
            </a:r>
          </a:p>
          <a:p>
            <a:pPr eaLnBrk="1" hangingPunct="1">
              <a:defRPr/>
            </a:pPr>
            <a:r>
              <a:rPr lang="en-US" smtClean="0"/>
              <a:t>Save words</a:t>
            </a:r>
          </a:p>
          <a:p>
            <a:pPr eaLnBrk="1" hangingPunct="1">
              <a:defRPr/>
            </a:pPr>
            <a:r>
              <a:rPr lang="en-US" smtClean="0"/>
              <a:t>Make it easy to locate specific provisions</a:t>
            </a:r>
          </a:p>
          <a:p>
            <a:pPr eaLnBrk="1" hangingPunct="1">
              <a:defRPr/>
            </a:pPr>
            <a:r>
              <a:rPr lang="en-US" smtClean="0"/>
              <a:t>Make it easy to take in complex material at a glance</a:t>
            </a:r>
          </a:p>
          <a:p>
            <a:pPr eaLnBrk="1" hangingPunct="1">
              <a:defRPr/>
            </a:pPr>
            <a:r>
              <a:rPr lang="en-US" smtClean="0"/>
              <a:t>Make your logic and structure clear</a:t>
            </a:r>
          </a:p>
        </p:txBody>
      </p:sp>
      <p:graphicFrame>
        <p:nvGraphicFramePr>
          <p:cNvPr id="12290" name="Object 1028"/>
          <p:cNvGraphicFramePr>
            <a:graphicFrameLocks noChangeAspect="1"/>
          </p:cNvGraphicFramePr>
          <p:nvPr/>
        </p:nvGraphicFramePr>
        <p:xfrm>
          <a:off x="6858000" y="762000"/>
          <a:ext cx="1754188" cy="1765300"/>
        </p:xfrm>
        <a:graphic>
          <a:graphicData uri="http://schemas.openxmlformats.org/presentationml/2006/ole">
            <p:oleObj spid="_x0000_s12290" name="Clip" r:id="rId4" imgW="1756800" imgH="176616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C614EAAD-C4DC-42E3-B54B-629E9679A13F}" type="slidenum">
              <a:rPr lang="en-US" sz="1200">
                <a:effectLst>
                  <a:outerShdw blurRad="38100" dist="38100" dir="2700000" algn="tl">
                    <a:srgbClr val="000000"/>
                  </a:outerShdw>
                </a:effectLst>
              </a:rPr>
              <a:pPr algn="r">
                <a:defRPr/>
              </a:pPr>
              <a:t>66</a:t>
            </a:fld>
            <a:endParaRPr lang="en-US" sz="1200">
              <a:effectLst>
                <a:outerShdw blurRad="38100" dist="38100" dir="2700000" algn="tl">
                  <a:srgbClr val="000000"/>
                </a:outerShdw>
              </a:effectLst>
            </a:endParaRPr>
          </a:p>
        </p:txBody>
      </p:sp>
      <p:sp>
        <p:nvSpPr>
          <p:cNvPr id="158722" name="Rectangle 2"/>
          <p:cNvSpPr>
            <a:spLocks noGrp="1" noChangeArrowheads="1"/>
          </p:cNvSpPr>
          <p:nvPr>
            <p:ph type="title"/>
          </p:nvPr>
        </p:nvSpPr>
        <p:spPr/>
        <p:txBody>
          <a:bodyPr/>
          <a:lstStyle/>
          <a:p>
            <a:pPr eaLnBrk="1" hangingPunct="1"/>
            <a:r>
              <a:rPr lang="en-US" smtClean="0">
                <a:effectLst/>
              </a:rPr>
              <a:t>Sending expense forms</a:t>
            </a:r>
          </a:p>
        </p:txBody>
      </p:sp>
      <p:sp>
        <p:nvSpPr>
          <p:cNvPr id="130051" name="Rectangle 3"/>
          <p:cNvSpPr>
            <a:spLocks noGrp="1" noChangeArrowheads="1"/>
          </p:cNvSpPr>
          <p:nvPr>
            <p:ph type="body" idx="1"/>
          </p:nvPr>
        </p:nvSpPr>
        <p:spPr>
          <a:xfrm>
            <a:off x="1120775" y="1755775"/>
            <a:ext cx="7489825" cy="4216400"/>
          </a:xfrm>
        </p:spPr>
        <p:txBody>
          <a:bodyPr/>
          <a:lstStyle/>
          <a:p>
            <a:pPr eaLnBrk="1" hangingPunct="1">
              <a:buFont typeface="Wingdings" pitchFamily="2" charset="2"/>
              <a:buNone/>
              <a:defRPr/>
            </a:pPr>
            <a:r>
              <a:rPr lang="en-US" sz="3000" smtClean="0"/>
              <a:t>We must receive your completed expense form on or before the 15th day of the second month following the month you are reporting if you do not submit your form electronically, or the 25th day of the second month following the month you are reporting if you submit your form electronically.</a:t>
            </a:r>
          </a:p>
        </p:txBody>
      </p:sp>
    </p:spTree>
  </p:cSld>
  <p:clrMapOvr>
    <a:masterClrMapping/>
  </p:clrMapOvr>
  <p:transition spd="med">
    <p:cover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6"/>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FDAC45FE-C521-40AE-B3DD-C4AF27EEBDE6}" type="slidenum">
              <a:rPr lang="en-US" sz="1200">
                <a:effectLst>
                  <a:outerShdw blurRad="38100" dist="38100" dir="2700000" algn="tl">
                    <a:srgbClr val="000000"/>
                  </a:outerShdw>
                </a:effectLst>
              </a:rPr>
              <a:pPr algn="r">
                <a:defRPr/>
              </a:pPr>
              <a:t>67</a:t>
            </a:fld>
            <a:endParaRPr lang="en-US" sz="1200">
              <a:effectLst>
                <a:outerShdw blurRad="38100" dist="38100" dir="2700000" algn="tl">
                  <a:srgbClr val="000000"/>
                </a:outerShdw>
              </a:effectLst>
            </a:endParaRPr>
          </a:p>
        </p:txBody>
      </p:sp>
      <p:sp>
        <p:nvSpPr>
          <p:cNvPr id="160770" name="Rectangle 2"/>
          <p:cNvSpPr>
            <a:spLocks noGrp="1" noChangeArrowheads="1"/>
          </p:cNvSpPr>
          <p:nvPr>
            <p:ph type="title"/>
          </p:nvPr>
        </p:nvSpPr>
        <p:spPr/>
        <p:txBody>
          <a:bodyPr/>
          <a:lstStyle/>
          <a:p>
            <a:pPr eaLnBrk="1" hangingPunct="1"/>
            <a:r>
              <a:rPr lang="en-US" sz="3600" smtClean="0">
                <a:effectLst/>
              </a:rPr>
              <a:t>When must I send my completed expense form?</a:t>
            </a:r>
          </a:p>
        </p:txBody>
      </p:sp>
      <p:sp>
        <p:nvSpPr>
          <p:cNvPr id="132099" name="Rectangle 3"/>
          <p:cNvSpPr>
            <a:spLocks noGrp="1" noChangeArrowheads="1"/>
          </p:cNvSpPr>
          <p:nvPr>
            <p:ph type="body" sz="half" idx="1"/>
          </p:nvPr>
        </p:nvSpPr>
        <p:spPr>
          <a:xfrm>
            <a:off x="566738" y="1905000"/>
            <a:ext cx="3922712" cy="4267200"/>
          </a:xfrm>
        </p:spPr>
        <p:txBody>
          <a:bodyPr/>
          <a:lstStyle/>
          <a:p>
            <a:pPr eaLnBrk="1" hangingPunct="1">
              <a:buFont typeface="Wingdings" pitchFamily="2" charset="2"/>
              <a:buNone/>
              <a:defRPr/>
            </a:pPr>
            <a:r>
              <a:rPr lang="en-US" sz="3300" i="1" smtClean="0">
                <a:solidFill>
                  <a:srgbClr val="FFFF00"/>
                </a:solidFill>
              </a:rPr>
              <a:t>If</a:t>
            </a:r>
            <a:r>
              <a:rPr lang="en-US" sz="3300" i="1" smtClean="0">
                <a:solidFill>
                  <a:schemeClr val="accent2"/>
                </a:solidFill>
              </a:rPr>
              <a:t> </a:t>
            </a:r>
            <a:r>
              <a:rPr lang="en-US" sz="3300" i="1" smtClean="0"/>
              <a:t>you send your form--</a:t>
            </a:r>
          </a:p>
          <a:p>
            <a:pPr eaLnBrk="1" hangingPunct="1">
              <a:defRPr/>
            </a:pPr>
            <a:r>
              <a:rPr lang="en-US" sz="3300" smtClean="0"/>
              <a:t>Electronically,</a:t>
            </a:r>
          </a:p>
          <a:p>
            <a:pPr eaLnBrk="1" hangingPunct="1">
              <a:defRPr/>
            </a:pPr>
            <a:endParaRPr lang="en-US" sz="3300" smtClean="0"/>
          </a:p>
          <a:p>
            <a:pPr eaLnBrk="1" hangingPunct="1">
              <a:defRPr/>
            </a:pPr>
            <a:r>
              <a:rPr lang="en-US" sz="3300" smtClean="0"/>
              <a:t>Paper or fax,</a:t>
            </a:r>
          </a:p>
        </p:txBody>
      </p:sp>
      <p:sp>
        <p:nvSpPr>
          <p:cNvPr id="132100" name="Rectangle 4"/>
          <p:cNvSpPr>
            <a:spLocks noGrp="1" noChangeArrowheads="1"/>
          </p:cNvSpPr>
          <p:nvPr>
            <p:ph type="body" sz="half" idx="2"/>
          </p:nvPr>
        </p:nvSpPr>
        <p:spPr>
          <a:xfrm>
            <a:off x="4645025" y="1905000"/>
            <a:ext cx="3922713" cy="4267200"/>
          </a:xfrm>
        </p:spPr>
        <p:txBody>
          <a:bodyPr/>
          <a:lstStyle/>
          <a:p>
            <a:pPr eaLnBrk="1" hangingPunct="1">
              <a:buFont typeface="Wingdings" pitchFamily="2" charset="2"/>
              <a:buNone/>
              <a:defRPr/>
            </a:pPr>
            <a:r>
              <a:rPr lang="en-US" sz="3300" i="1" smtClean="0">
                <a:solidFill>
                  <a:srgbClr val="FFFF00"/>
                </a:solidFill>
              </a:rPr>
              <a:t>Then</a:t>
            </a:r>
            <a:r>
              <a:rPr lang="en-US" sz="3300" i="1" smtClean="0">
                <a:solidFill>
                  <a:schemeClr val="accent2"/>
                </a:solidFill>
              </a:rPr>
              <a:t> </a:t>
            </a:r>
            <a:r>
              <a:rPr lang="en-US" sz="3300" i="1" smtClean="0"/>
              <a:t>we must receive it by--</a:t>
            </a:r>
          </a:p>
          <a:p>
            <a:pPr eaLnBrk="1" hangingPunct="1">
              <a:defRPr/>
            </a:pPr>
            <a:r>
              <a:rPr lang="en-US" sz="3300" smtClean="0"/>
              <a:t>The 25th day of  the second…</a:t>
            </a:r>
          </a:p>
          <a:p>
            <a:pPr eaLnBrk="1" hangingPunct="1">
              <a:defRPr/>
            </a:pPr>
            <a:r>
              <a:rPr lang="en-US" sz="3300" smtClean="0"/>
              <a:t>The 15th day of  the second...</a:t>
            </a:r>
          </a:p>
        </p:txBody>
      </p:sp>
      <p:sp>
        <p:nvSpPr>
          <p:cNvPr id="160773" name="Rectangle 5"/>
          <p:cNvSpPr>
            <a:spLocks noChangeArrowheads="1"/>
          </p:cNvSpPr>
          <p:nvPr/>
        </p:nvSpPr>
        <p:spPr bwMode="auto">
          <a:xfrm>
            <a:off x="304800" y="1752600"/>
            <a:ext cx="8610600" cy="3581400"/>
          </a:xfrm>
          <a:prstGeom prst="rect">
            <a:avLst/>
          </a:prstGeom>
          <a:noFill/>
          <a:ln w="38100">
            <a:solidFill>
              <a:schemeClr val="tx1"/>
            </a:solidFill>
            <a:miter lim="800000"/>
            <a:headEnd/>
            <a:tailEnd/>
          </a:ln>
        </p:spPr>
        <p:txBody>
          <a:bodyPr wrap="none" anchor="ctr"/>
          <a:lstStyle/>
          <a:p>
            <a:pPr algn="ctr" eaLnBrk="0" hangingPunct="0"/>
            <a:endParaRPr lang="en-US">
              <a:solidFill>
                <a:schemeClr val="bg1"/>
              </a:solidFill>
              <a:latin typeface="Verdana" pitchFamily="34" charset="0"/>
            </a:endParaRPr>
          </a:p>
        </p:txBody>
      </p:sp>
      <p:sp>
        <p:nvSpPr>
          <p:cNvPr id="160774" name="Line 6"/>
          <p:cNvSpPr>
            <a:spLocks noChangeShapeType="1"/>
          </p:cNvSpPr>
          <p:nvPr/>
        </p:nvSpPr>
        <p:spPr bwMode="auto">
          <a:xfrm>
            <a:off x="304800" y="2895600"/>
            <a:ext cx="8610600" cy="0"/>
          </a:xfrm>
          <a:prstGeom prst="line">
            <a:avLst/>
          </a:prstGeom>
          <a:noFill/>
          <a:ln w="28575">
            <a:solidFill>
              <a:schemeClr val="tx1"/>
            </a:solidFill>
            <a:round/>
            <a:headEnd/>
            <a:tailEnd/>
          </a:ln>
        </p:spPr>
        <p:txBody>
          <a:bodyPr/>
          <a:lstStyle/>
          <a:p>
            <a:endParaRPr lang="en-US"/>
          </a:p>
        </p:txBody>
      </p:sp>
      <p:sp>
        <p:nvSpPr>
          <p:cNvPr id="160775" name="Line 7"/>
          <p:cNvSpPr>
            <a:spLocks noChangeShapeType="1"/>
          </p:cNvSpPr>
          <p:nvPr/>
        </p:nvSpPr>
        <p:spPr bwMode="auto">
          <a:xfrm>
            <a:off x="304800" y="4114800"/>
            <a:ext cx="8610600" cy="0"/>
          </a:xfrm>
          <a:prstGeom prst="line">
            <a:avLst/>
          </a:prstGeom>
          <a:noFill/>
          <a:ln w="9525">
            <a:solidFill>
              <a:schemeClr val="tx1"/>
            </a:solidFill>
            <a:round/>
            <a:headEnd/>
            <a:tailEnd/>
          </a:ln>
        </p:spPr>
        <p:txBody>
          <a:bodyPr/>
          <a:lstStyle/>
          <a:p>
            <a:endParaRPr lang="en-US"/>
          </a:p>
        </p:txBody>
      </p:sp>
      <p:sp>
        <p:nvSpPr>
          <p:cNvPr id="160776" name="Line 8"/>
          <p:cNvSpPr>
            <a:spLocks noChangeShapeType="1"/>
          </p:cNvSpPr>
          <p:nvPr/>
        </p:nvSpPr>
        <p:spPr bwMode="auto">
          <a:xfrm>
            <a:off x="4495800" y="1752600"/>
            <a:ext cx="0" cy="3581400"/>
          </a:xfrm>
          <a:prstGeom prst="line">
            <a:avLst/>
          </a:prstGeom>
          <a:noFill/>
          <a:ln w="28575">
            <a:solidFill>
              <a:schemeClr val="tx1"/>
            </a:solidFill>
            <a:round/>
            <a:headEnd/>
            <a:tailEnd/>
          </a:ln>
        </p:spPr>
        <p:txBody>
          <a:bodyPr/>
          <a:lstStyle/>
          <a:p>
            <a:endParaRPr lang="en-US"/>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 calcmode="lin" valueType="num">
                                      <p:cBhvr additive="base">
                                        <p:cTn id="7" dur="500" fill="hold"/>
                                        <p:tgtEl>
                                          <p:spTgt spid="132099"/>
                                        </p:tgtEl>
                                        <p:attrNameLst>
                                          <p:attrName>ppt_x</p:attrName>
                                        </p:attrNameLst>
                                      </p:cBhvr>
                                      <p:tavLst>
                                        <p:tav tm="0">
                                          <p:val>
                                            <p:strVal val="0-#ppt_w/2"/>
                                          </p:val>
                                        </p:tav>
                                        <p:tav tm="100000">
                                          <p:val>
                                            <p:strVal val="#ppt_x"/>
                                          </p:val>
                                        </p:tav>
                                      </p:tavLst>
                                    </p:anim>
                                    <p:anim calcmode="lin" valueType="num">
                                      <p:cBhvr additive="base">
                                        <p:cTn id="8" dur="500" fill="hold"/>
                                        <p:tgtEl>
                                          <p:spTgt spid="1320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additive="base">
                                        <p:cTn id="13" dur="500" fill="hold"/>
                                        <p:tgtEl>
                                          <p:spTgt spid="132100"/>
                                        </p:tgtEl>
                                        <p:attrNameLst>
                                          <p:attrName>ppt_x</p:attrName>
                                        </p:attrNameLst>
                                      </p:cBhvr>
                                      <p:tavLst>
                                        <p:tav tm="0">
                                          <p:val>
                                            <p:strVal val="1+#ppt_w/2"/>
                                          </p:val>
                                        </p:tav>
                                        <p:tav tm="100000">
                                          <p:val>
                                            <p:strVal val="#ppt_x"/>
                                          </p:val>
                                        </p:tav>
                                      </p:tavLst>
                                    </p:anim>
                                    <p:anim calcmode="lin" valueType="num">
                                      <p:cBhvr additive="base">
                                        <p:cTn id="14"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0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D9B51B41-7EAF-4DF7-8EDA-1468958BD95A}" type="slidenum">
              <a:rPr lang="en-US" sz="1200">
                <a:effectLst>
                  <a:outerShdw blurRad="38100" dist="38100" dir="2700000" algn="tl">
                    <a:srgbClr val="000000"/>
                  </a:outerShdw>
                </a:effectLst>
              </a:rPr>
              <a:pPr algn="r">
                <a:defRPr/>
              </a:pPr>
              <a:t>68</a:t>
            </a:fld>
            <a:endParaRPr lang="en-US" sz="1200">
              <a:effectLst>
                <a:outerShdw blurRad="38100" dist="38100" dir="2700000" algn="tl">
                  <a:srgbClr val="000000"/>
                </a:outerShdw>
              </a:effectLst>
            </a:endParaRPr>
          </a:p>
        </p:txBody>
      </p:sp>
      <p:pic>
        <p:nvPicPr>
          <p:cNvPr id="162818" name="Picture 3"/>
          <p:cNvPicPr>
            <a:picLocks noChangeAspect="1" noChangeArrowheads="1"/>
          </p:cNvPicPr>
          <p:nvPr>
            <p:ph type="body" idx="1"/>
          </p:nvPr>
        </p:nvPicPr>
        <p:blipFill>
          <a:blip r:embed="rId3"/>
          <a:srcRect/>
          <a:stretch>
            <a:fillRect/>
          </a:stretch>
        </p:blipFill>
        <p:spPr>
          <a:xfrm>
            <a:off x="304800" y="609600"/>
            <a:ext cx="8382000" cy="5521325"/>
          </a:xfrm>
        </p:spPr>
      </p:pic>
    </p:spTree>
  </p:cSld>
  <p:clrMapOvr>
    <a:masterClrMapping/>
  </p:clrMapOvr>
  <p:transition spd="med">
    <p:pull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noFill/>
          <a:ln/>
        </p:spPr>
        <p:txBody>
          <a:bodyPr/>
          <a:lstStyle/>
          <a:p>
            <a:r>
              <a:rPr lang="en-US" sz="4000" smtClean="0">
                <a:effectLst/>
              </a:rPr>
              <a:t>Resources for writing</a:t>
            </a:r>
          </a:p>
        </p:txBody>
      </p:sp>
      <p:sp>
        <p:nvSpPr>
          <p:cNvPr id="169987" name="Rectangle 3"/>
          <p:cNvSpPr>
            <a:spLocks noGrp="1" noChangeArrowheads="1"/>
          </p:cNvSpPr>
          <p:nvPr>
            <p:ph type="body" idx="1"/>
          </p:nvPr>
        </p:nvSpPr>
        <p:spPr>
          <a:noFill/>
          <a:ln/>
        </p:spPr>
        <p:txBody>
          <a:bodyPr/>
          <a:lstStyle/>
          <a:p>
            <a:r>
              <a:rPr lang="en-US" smtClean="0">
                <a:effectLst/>
                <a:hlinkClick r:id="rId3"/>
              </a:rPr>
              <a:t>NIH plain language training </a:t>
            </a:r>
            <a:r>
              <a:rPr lang="en-US" smtClean="0">
                <a:effectLst/>
              </a:rPr>
              <a:t>on the web</a:t>
            </a:r>
          </a:p>
          <a:p>
            <a:r>
              <a:rPr lang="en-US" smtClean="0">
                <a:effectLst/>
                <a:hlinkClick r:id="rId4"/>
              </a:rPr>
              <a:t>Plainlanguage.gov</a:t>
            </a:r>
            <a:endParaRPr lang="en-US" smtClean="0">
              <a:effectLst/>
            </a:endParaRPr>
          </a:p>
          <a:p>
            <a:r>
              <a:rPr lang="en-US" smtClean="0">
                <a:effectLst/>
                <a:hlinkClick r:id="rId5"/>
              </a:rPr>
              <a:t>Federal plain language guidelines</a:t>
            </a:r>
            <a:endParaRPr lang="en-US" smtClean="0">
              <a:effectLst/>
            </a:endParaRPr>
          </a:p>
          <a:p>
            <a:r>
              <a:rPr lang="en-US" smtClean="0">
                <a:effectLst/>
                <a:hlinkClick r:id="rId6"/>
              </a:rPr>
              <a:t>Center for Plain Language</a:t>
            </a:r>
            <a:endParaRPr lang="en-US" smtClean="0">
              <a:effectLst/>
            </a:endParaRPr>
          </a:p>
          <a:p>
            <a:r>
              <a:rPr lang="en-US" b="1" i="1" smtClean="0">
                <a:effectLst/>
              </a:rPr>
              <a:t>Writing Web Content that Works</a:t>
            </a:r>
            <a:r>
              <a:rPr lang="en-US" b="1" smtClean="0">
                <a:effectLst/>
              </a:rPr>
              <a:t>, by Janice (Ginny) Redish</a:t>
            </a:r>
          </a:p>
          <a:p>
            <a:endParaRPr lang="en-US" b="1" smtClean="0">
              <a:effectLst/>
            </a:endParaRPr>
          </a:p>
        </p:txBody>
      </p:sp>
      <p:sp>
        <p:nvSpPr>
          <p:cNvPr id="169988" name="Rectangle 4"/>
          <p:cNvSpPr>
            <a:spLocks noChangeArrowheads="1"/>
          </p:cNvSpPr>
          <p:nvPr/>
        </p:nvSpPr>
        <p:spPr bwMode="auto">
          <a:xfrm>
            <a:off x="8610600" y="6400800"/>
            <a:ext cx="268288" cy="274638"/>
          </a:xfrm>
          <a:prstGeom prst="rect">
            <a:avLst/>
          </a:prstGeom>
          <a:noFill/>
          <a:ln w="9525">
            <a:noFill/>
            <a:miter lim="800000"/>
            <a:headEnd/>
            <a:tailEnd/>
          </a:ln>
          <a:effectLst/>
        </p:spPr>
        <p:txBody>
          <a:bodyPr wrap="none">
            <a:spAutoFit/>
          </a:bodyPr>
          <a:lstStyle/>
          <a:p>
            <a:pPr eaLnBrk="0" hangingPunct="0"/>
            <a:fld id="{7E8A11E8-0111-46E9-B84C-0368921EC158}" type="slidenum">
              <a:rPr lang="en-US" sz="1200">
                <a:effectLst>
                  <a:outerShdw blurRad="38100" dist="38100" dir="2700000" algn="tl">
                    <a:srgbClr val="000000"/>
                  </a:outerShdw>
                </a:effectLst>
              </a:rPr>
              <a:pPr eaLnBrk="0" hangingPunct="0"/>
              <a:t>69</a:t>
            </a:fld>
            <a:endParaRPr lang="en-US" sz="1200">
              <a:effectLst>
                <a:outerShdw blurRad="38100" dist="38100" dir="2700000" algn="tl">
                  <a:srgbClr val="000000"/>
                </a:outerShdw>
              </a:effectLst>
            </a:endParaRPr>
          </a:p>
        </p:txBody>
      </p:sp>
    </p:spTree>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FC08E6CB-B8F1-4AF2-8681-C3B0F60A7F38}" type="slidenum">
              <a:rPr lang="en-US" sz="1200">
                <a:effectLst>
                  <a:outerShdw blurRad="38100" dist="38100" dir="2700000" algn="tl">
                    <a:srgbClr val="000000"/>
                  </a:outerShdw>
                </a:effectLst>
              </a:rPr>
              <a:pPr algn="r">
                <a:defRPr/>
              </a:pPr>
              <a:t>7</a:t>
            </a:fld>
            <a:endParaRPr lang="en-US" sz="1200">
              <a:effectLst>
                <a:outerShdw blurRad="38100" dist="38100" dir="2700000" algn="tl">
                  <a:srgbClr val="000000"/>
                </a:outerShdw>
              </a:effectLst>
            </a:endParaRPr>
          </a:p>
        </p:txBody>
      </p:sp>
      <p:sp>
        <p:nvSpPr>
          <p:cNvPr id="28674" name="Rectangle 2"/>
          <p:cNvSpPr>
            <a:spLocks noGrp="1" noChangeArrowheads="1"/>
          </p:cNvSpPr>
          <p:nvPr>
            <p:ph type="title"/>
          </p:nvPr>
        </p:nvSpPr>
        <p:spPr/>
        <p:txBody>
          <a:bodyPr/>
          <a:lstStyle/>
          <a:p>
            <a:pPr eaLnBrk="1" hangingPunct="1"/>
            <a:r>
              <a:rPr lang="en-US" smtClean="0">
                <a:effectLst/>
              </a:rPr>
              <a:t>Plain Language Myths</a:t>
            </a:r>
          </a:p>
        </p:txBody>
      </p:sp>
      <p:sp>
        <p:nvSpPr>
          <p:cNvPr id="199683" name="Rectangle 3"/>
          <p:cNvSpPr>
            <a:spLocks noGrp="1" noChangeArrowheads="1"/>
          </p:cNvSpPr>
          <p:nvPr>
            <p:ph type="body" idx="1"/>
          </p:nvPr>
        </p:nvSpPr>
        <p:spPr>
          <a:xfrm>
            <a:off x="762000" y="1600200"/>
            <a:ext cx="7772400" cy="4876800"/>
          </a:xfrm>
        </p:spPr>
        <p:txBody>
          <a:bodyPr/>
          <a:lstStyle/>
          <a:p>
            <a:pPr eaLnBrk="1" hangingPunct="1">
              <a:lnSpc>
                <a:spcPct val="80000"/>
              </a:lnSpc>
              <a:buFont typeface="Wingdings" pitchFamily="2" charset="2"/>
              <a:buNone/>
              <a:defRPr/>
            </a:pPr>
            <a:r>
              <a:rPr lang="en-US" sz="2400" smtClean="0"/>
              <a:t>Plain Language is </a:t>
            </a:r>
            <a:r>
              <a:rPr lang="en-US" sz="2400" smtClean="0">
                <a:solidFill>
                  <a:srgbClr val="FFFF00"/>
                </a:solidFill>
              </a:rPr>
              <a:t>NOT</a:t>
            </a:r>
            <a:r>
              <a:rPr lang="en-US" sz="2400" smtClean="0"/>
              <a:t>:</a:t>
            </a:r>
          </a:p>
          <a:p>
            <a:pPr eaLnBrk="1" hangingPunct="1">
              <a:lnSpc>
                <a:spcPct val="80000"/>
              </a:lnSpc>
              <a:buFont typeface="Wingdings" pitchFamily="2" charset="2"/>
              <a:buNone/>
              <a:defRPr/>
            </a:pPr>
            <a:endParaRPr lang="en-US" sz="2400" smtClean="0"/>
          </a:p>
          <a:p>
            <a:pPr eaLnBrk="1" hangingPunct="1">
              <a:lnSpc>
                <a:spcPct val="80000"/>
              </a:lnSpc>
              <a:buFont typeface="Wingdings" pitchFamily="2" charset="2"/>
              <a:buNone/>
              <a:defRPr/>
            </a:pPr>
            <a:r>
              <a:rPr lang="en-US" sz="2400" smtClean="0"/>
              <a:t>1.	Baby talk, or an attempt to be folksy, playful, or pc</a:t>
            </a:r>
          </a:p>
          <a:p>
            <a:pPr eaLnBrk="1" hangingPunct="1">
              <a:lnSpc>
                <a:spcPct val="80000"/>
              </a:lnSpc>
              <a:defRPr/>
            </a:pPr>
            <a:endParaRPr lang="en-US" sz="2400" smtClean="0"/>
          </a:p>
          <a:p>
            <a:pPr eaLnBrk="1" hangingPunct="1">
              <a:lnSpc>
                <a:spcPct val="80000"/>
              </a:lnSpc>
              <a:defRPr/>
            </a:pPr>
            <a:endParaRPr lang="en-US" sz="2400" smtClean="0"/>
          </a:p>
          <a:p>
            <a:pPr eaLnBrk="1" hangingPunct="1">
              <a:lnSpc>
                <a:spcPct val="80000"/>
              </a:lnSpc>
              <a:buFont typeface="Wingdings" pitchFamily="2" charset="2"/>
              <a:buNone/>
              <a:defRPr/>
            </a:pPr>
            <a:r>
              <a:rPr lang="en-US" sz="2400" smtClean="0"/>
              <a:t>2.	Stripping out necessary technical and legal information</a:t>
            </a:r>
          </a:p>
          <a:p>
            <a:pPr eaLnBrk="1" hangingPunct="1">
              <a:lnSpc>
                <a:spcPct val="80000"/>
              </a:lnSpc>
              <a:buFont typeface="Wingdings" pitchFamily="2" charset="2"/>
              <a:buNone/>
              <a:defRPr/>
            </a:pPr>
            <a:endParaRPr lang="en-US" sz="2400" smtClean="0"/>
          </a:p>
          <a:p>
            <a:pPr eaLnBrk="1" hangingPunct="1">
              <a:lnSpc>
                <a:spcPct val="80000"/>
              </a:lnSpc>
              <a:buFont typeface="Wingdings" pitchFamily="2" charset="2"/>
              <a:buNone/>
              <a:defRPr/>
            </a:pPr>
            <a:endParaRPr lang="en-US" sz="2400" smtClean="0"/>
          </a:p>
          <a:p>
            <a:pPr eaLnBrk="1" hangingPunct="1">
              <a:lnSpc>
                <a:spcPct val="80000"/>
              </a:lnSpc>
              <a:buFont typeface="Wingdings" pitchFamily="2" charset="2"/>
              <a:buNone/>
              <a:defRPr/>
            </a:pPr>
            <a:r>
              <a:rPr lang="en-US" sz="2400" smtClean="0"/>
              <a:t>3.	Just editorial “polishing” after you finish writing</a:t>
            </a:r>
          </a:p>
          <a:p>
            <a:pPr eaLnBrk="1" hangingPunct="1">
              <a:lnSpc>
                <a:spcPct val="80000"/>
              </a:lnSpc>
              <a:defRPr/>
            </a:pPr>
            <a:endParaRPr lang="en-US" sz="2400" smtClean="0"/>
          </a:p>
          <a:p>
            <a:pPr eaLnBrk="1" hangingPunct="1">
              <a:lnSpc>
                <a:spcPct val="80000"/>
              </a:lnSpc>
              <a:defRPr/>
            </a:pPr>
            <a:endParaRPr lang="en-US" sz="2400" smtClean="0"/>
          </a:p>
          <a:p>
            <a:pPr eaLnBrk="1" hangingPunct="1">
              <a:lnSpc>
                <a:spcPct val="80000"/>
              </a:lnSpc>
              <a:buFont typeface="Wingdings" pitchFamily="2" charset="2"/>
              <a:buNone/>
              <a:defRPr/>
            </a:pPr>
            <a:r>
              <a:rPr lang="en-US" sz="2400" smtClean="0"/>
              <a:t>4.	Imprecise</a:t>
            </a:r>
          </a:p>
          <a:p>
            <a:pPr eaLnBrk="1" hangingPunct="1">
              <a:lnSpc>
                <a:spcPct val="80000"/>
              </a:lnSpc>
              <a:defRPr/>
            </a:pPr>
            <a:endParaRPr lang="en-US" sz="240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45ECE1CD-67B4-41A4-B8A5-ED30513BF1A2}" type="slidenum">
              <a:rPr lang="en-US" sz="1200">
                <a:effectLst>
                  <a:outerShdw blurRad="38100" dist="38100" dir="2700000" algn="tl">
                    <a:srgbClr val="000000"/>
                  </a:outerShdw>
                </a:effectLst>
              </a:rPr>
              <a:pPr algn="r">
                <a:defRPr/>
              </a:pPr>
              <a:t>70</a:t>
            </a:fld>
            <a:endParaRPr lang="en-US" sz="1200">
              <a:effectLst>
                <a:outerShdw blurRad="38100" dist="38100" dir="2700000" algn="tl">
                  <a:srgbClr val="000000"/>
                </a:outerShdw>
              </a:effectLst>
            </a:endParaRPr>
          </a:p>
        </p:txBody>
      </p:sp>
      <p:sp>
        <p:nvSpPr>
          <p:cNvPr id="13316" name="Rectangle 2"/>
          <p:cNvSpPr>
            <a:spLocks noGrp="1" noChangeArrowheads="1"/>
          </p:cNvSpPr>
          <p:nvPr>
            <p:ph type="title"/>
          </p:nvPr>
        </p:nvSpPr>
        <p:spPr/>
        <p:txBody>
          <a:bodyPr/>
          <a:lstStyle/>
          <a:p>
            <a:pPr eaLnBrk="1" hangingPunct="1"/>
            <a:r>
              <a:rPr lang="en-US" smtClean="0">
                <a:effectLst/>
              </a:rPr>
              <a:t>What should I do next?</a:t>
            </a:r>
          </a:p>
        </p:txBody>
      </p:sp>
      <p:sp>
        <p:nvSpPr>
          <p:cNvPr id="37891" name="Rectangle 3"/>
          <p:cNvSpPr>
            <a:spLocks noGrp="1" noChangeArrowheads="1"/>
          </p:cNvSpPr>
          <p:nvPr>
            <p:ph type="body" idx="1"/>
          </p:nvPr>
        </p:nvSpPr>
        <p:spPr/>
        <p:txBody>
          <a:bodyPr/>
          <a:lstStyle/>
          <a:p>
            <a:pPr eaLnBrk="1" hangingPunct="1">
              <a:lnSpc>
                <a:spcPct val="90000"/>
              </a:lnSpc>
              <a:defRPr/>
            </a:pPr>
            <a:endParaRPr lang="en-US" smtClean="0"/>
          </a:p>
          <a:p>
            <a:pPr eaLnBrk="1" hangingPunct="1">
              <a:lnSpc>
                <a:spcPct val="90000"/>
              </a:lnSpc>
              <a:defRPr/>
            </a:pPr>
            <a:r>
              <a:rPr lang="en-US" smtClean="0"/>
              <a:t>Practice</a:t>
            </a:r>
          </a:p>
          <a:p>
            <a:pPr eaLnBrk="1" hangingPunct="1">
              <a:lnSpc>
                <a:spcPct val="90000"/>
              </a:lnSpc>
              <a:defRPr/>
            </a:pPr>
            <a:r>
              <a:rPr lang="en-US" smtClean="0"/>
              <a:t>Come to PLAIN monthly meetings—2</a:t>
            </a:r>
            <a:r>
              <a:rPr lang="en-US" baseline="30000" smtClean="0"/>
              <a:t>nd</a:t>
            </a:r>
            <a:r>
              <a:rPr lang="en-US" smtClean="0"/>
              <a:t> Wednesday of each month, 2 to 3:30 p.m. (locations announced in advance)</a:t>
            </a:r>
          </a:p>
          <a:p>
            <a:pPr eaLnBrk="1" hangingPunct="1">
              <a:lnSpc>
                <a:spcPct val="90000"/>
              </a:lnSpc>
              <a:defRPr/>
            </a:pPr>
            <a:r>
              <a:rPr lang="en-US" smtClean="0"/>
              <a:t>Visit our Web site (</a:t>
            </a:r>
            <a:r>
              <a:rPr lang="en-US" smtClean="0">
                <a:solidFill>
                  <a:srgbClr val="FFFF00"/>
                </a:solidFill>
                <a:hlinkClick r:id="rId4"/>
              </a:rPr>
              <a:t>www.plainlanguage.gov</a:t>
            </a:r>
            <a:r>
              <a:rPr lang="en-US" smtClean="0"/>
              <a:t>)</a:t>
            </a:r>
          </a:p>
        </p:txBody>
      </p:sp>
      <p:graphicFrame>
        <p:nvGraphicFramePr>
          <p:cNvPr id="13314" name="Object 5"/>
          <p:cNvGraphicFramePr>
            <a:graphicFrameLocks noChangeAspect="1"/>
          </p:cNvGraphicFramePr>
          <p:nvPr/>
        </p:nvGraphicFramePr>
        <p:xfrm>
          <a:off x="6629400" y="5181600"/>
          <a:ext cx="1450975" cy="1255713"/>
        </p:xfrm>
        <a:graphic>
          <a:graphicData uri="http://schemas.openxmlformats.org/presentationml/2006/ole">
            <p:oleObj spid="_x0000_s13314" name="Clip" r:id="rId5" imgW="1450800" imgH="1255320" progId="">
              <p:embed/>
            </p:oleObj>
          </a:graphicData>
        </a:graphic>
      </p:graphicFrame>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smtClean="0">
                <a:effectLst/>
              </a:rPr>
              <a:t>More Plain Language Myths</a:t>
            </a:r>
          </a:p>
        </p:txBody>
      </p:sp>
      <p:sp>
        <p:nvSpPr>
          <p:cNvPr id="166915"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5.	Just using pronouns in a Q and A format</a:t>
            </a:r>
          </a:p>
          <a:p>
            <a:pPr eaLnBrk="1" hangingPunct="1">
              <a:lnSpc>
                <a:spcPct val="90000"/>
              </a:lnSpc>
              <a:defRPr/>
            </a:pPr>
            <a:endParaRPr lang="en-US" sz="2400" smtClean="0"/>
          </a:p>
          <a:p>
            <a:pPr eaLnBrk="1" hangingPunct="1">
              <a:lnSpc>
                <a:spcPct val="90000"/>
              </a:lnSpc>
              <a:buFont typeface="Wingdings" pitchFamily="2" charset="2"/>
              <a:buNone/>
              <a:defRPr/>
            </a:pPr>
            <a:r>
              <a:rPr lang="en-US" sz="2400" smtClean="0"/>
              <a:t>6.	Something the lawyers will never go for</a:t>
            </a:r>
          </a:p>
          <a:p>
            <a:pPr eaLnBrk="1" hangingPunct="1">
              <a:lnSpc>
                <a:spcPct val="90000"/>
              </a:lnSpc>
              <a:defRPr/>
            </a:pPr>
            <a:endParaRPr lang="en-US" sz="2400" smtClean="0"/>
          </a:p>
          <a:p>
            <a:pPr eaLnBrk="1" hangingPunct="1">
              <a:lnSpc>
                <a:spcPct val="90000"/>
              </a:lnSpc>
              <a:buFont typeface="Wingdings" pitchFamily="2" charset="2"/>
              <a:buNone/>
              <a:defRPr/>
            </a:pPr>
            <a:r>
              <a:rPr lang="en-US" sz="2400" smtClean="0"/>
              <a:t>7.	Something the Federal Register and OMB will never go for</a:t>
            </a:r>
          </a:p>
          <a:p>
            <a:pPr eaLnBrk="1" hangingPunct="1">
              <a:lnSpc>
                <a:spcPct val="90000"/>
              </a:lnSpc>
              <a:defRPr/>
            </a:pPr>
            <a:endParaRPr lang="en-US" sz="2400" smtClean="0"/>
          </a:p>
          <a:p>
            <a:pPr eaLnBrk="1" hangingPunct="1">
              <a:lnSpc>
                <a:spcPct val="90000"/>
              </a:lnSpc>
              <a:buFont typeface="Wingdings" pitchFamily="2" charset="2"/>
              <a:buNone/>
              <a:defRPr/>
            </a:pPr>
            <a:r>
              <a:rPr lang="en-US" sz="2400" smtClean="0"/>
              <a:t>8.	Easy </a:t>
            </a:r>
          </a:p>
          <a:p>
            <a:pPr eaLnBrk="1" hangingPunct="1">
              <a:lnSpc>
                <a:spcPct val="90000"/>
              </a:lnSpc>
              <a:buFont typeface="Wingdings" pitchFamily="2" charset="2"/>
              <a:buNone/>
              <a:defRPr/>
            </a:pPr>
            <a:endParaRPr lang="en-US" sz="2400" smtClean="0"/>
          </a:p>
          <a:p>
            <a:pPr>
              <a:lnSpc>
                <a:spcPct val="90000"/>
              </a:lnSpc>
              <a:defRPr/>
            </a:pPr>
            <a:endParaRPr lang="en-US" smtClean="0">
              <a:effectLst/>
            </a:endParaRPr>
          </a:p>
        </p:txBody>
      </p:sp>
      <p:sp>
        <p:nvSpPr>
          <p:cNvPr id="30724" name="Rectangle 4"/>
          <p:cNvSpPr>
            <a:spLocks noChangeArrowheads="1"/>
          </p:cNvSpPr>
          <p:nvPr/>
        </p:nvSpPr>
        <p:spPr bwMode="auto">
          <a:xfrm>
            <a:off x="8610600" y="6400800"/>
            <a:ext cx="268288" cy="274638"/>
          </a:xfrm>
          <a:prstGeom prst="rect">
            <a:avLst/>
          </a:prstGeom>
          <a:noFill/>
          <a:ln w="9525">
            <a:noFill/>
            <a:miter lim="800000"/>
            <a:headEnd/>
            <a:tailEnd/>
          </a:ln>
          <a:effectLst/>
        </p:spPr>
        <p:txBody>
          <a:bodyPr wrap="none">
            <a:spAutoFit/>
          </a:bodyPr>
          <a:lstStyle/>
          <a:p>
            <a:pPr eaLnBrk="0" hangingPunct="0"/>
            <a:fld id="{2BEFA135-F4E3-4B32-9613-9D9DB743AB59}" type="slidenum">
              <a:rPr lang="en-US" sz="1200">
                <a:effectLst>
                  <a:outerShdw blurRad="38100" dist="38100" dir="2700000" algn="tl">
                    <a:srgbClr val="000000"/>
                  </a:outerShdw>
                </a:effectLst>
              </a:rPr>
              <a:pPr eaLnBrk="0" hangingPunct="0"/>
              <a:t>8</a:t>
            </a:fld>
            <a:endParaRPr lang="en-US" sz="1200">
              <a:effectLst>
                <a:outerShdw blurRad="38100" dist="38100" dir="2700000" algn="tl">
                  <a:srgbClr val="000000"/>
                </a:outerShdw>
              </a:effectLst>
            </a:endParaRPr>
          </a:p>
        </p:txBody>
      </p:sp>
    </p:spTree>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bwMode="auto">
          <a:xfrm>
            <a:off x="6553200" y="6243638"/>
            <a:ext cx="2133600" cy="457200"/>
          </a:xfrm>
          <a:prstGeom prst="rect">
            <a:avLst/>
          </a:prstGeom>
          <a:ln>
            <a:miter lim="800000"/>
            <a:headEnd/>
            <a:tailEnd/>
          </a:ln>
        </p:spPr>
        <p:txBody>
          <a:bodyPr anchor="b"/>
          <a:lstStyle/>
          <a:p>
            <a:pPr algn="r">
              <a:defRPr/>
            </a:pPr>
            <a:fld id="{747720E5-2479-402C-A83C-F00CBA70FE48}" type="slidenum">
              <a:rPr lang="en-US" sz="1200">
                <a:effectLst>
                  <a:outerShdw blurRad="38100" dist="38100" dir="2700000" algn="tl">
                    <a:srgbClr val="000000"/>
                  </a:outerShdw>
                </a:effectLst>
              </a:rPr>
              <a:pPr algn="r">
                <a:defRPr/>
              </a:pPr>
              <a:t>9</a:t>
            </a:fld>
            <a:endParaRPr lang="en-US" sz="1200">
              <a:effectLst>
                <a:outerShdw blurRad="38100" dist="38100" dir="2700000" algn="tl">
                  <a:srgbClr val="000000"/>
                </a:outerShdw>
              </a:effectLst>
            </a:endParaRPr>
          </a:p>
        </p:txBody>
      </p:sp>
      <p:sp>
        <p:nvSpPr>
          <p:cNvPr id="206850" name="Rectangle 2"/>
          <p:cNvSpPr>
            <a:spLocks noGrp="1" noChangeArrowheads="1"/>
          </p:cNvSpPr>
          <p:nvPr>
            <p:ph type="title"/>
          </p:nvPr>
        </p:nvSpPr>
        <p:spPr/>
        <p:txBody>
          <a:bodyPr/>
          <a:lstStyle/>
          <a:p>
            <a:pPr eaLnBrk="1" hangingPunct="1">
              <a:defRPr/>
            </a:pPr>
            <a:r>
              <a:rPr lang="en-US" smtClean="0"/>
              <a:t>Why use Plain Language?</a:t>
            </a:r>
          </a:p>
        </p:txBody>
      </p:sp>
      <p:sp>
        <p:nvSpPr>
          <p:cNvPr id="32771" name="Text Box 3"/>
          <p:cNvSpPr txBox="1">
            <a:spLocks noChangeArrowheads="1"/>
          </p:cNvSpPr>
          <p:nvPr/>
        </p:nvSpPr>
        <p:spPr bwMode="auto">
          <a:xfrm>
            <a:off x="1219200" y="2209800"/>
            <a:ext cx="6858000" cy="3937000"/>
          </a:xfrm>
          <a:prstGeom prst="rect">
            <a:avLst/>
          </a:prstGeom>
          <a:noFill/>
          <a:ln w="12700">
            <a:noFill/>
            <a:miter lim="800000"/>
            <a:headEnd/>
            <a:tailEnd/>
          </a:ln>
        </p:spPr>
        <p:txBody>
          <a:bodyPr>
            <a:spAutoFit/>
          </a:bodyPr>
          <a:lstStyle/>
          <a:p>
            <a:pPr eaLnBrk="0" hangingPunct="0">
              <a:spcBef>
                <a:spcPct val="50000"/>
              </a:spcBef>
            </a:pPr>
            <a:r>
              <a:rPr lang="en-US" sz="3600"/>
              <a:t>We’re all busy people.  </a:t>
            </a:r>
          </a:p>
          <a:p>
            <a:pPr eaLnBrk="0" hangingPunct="0">
              <a:spcBef>
                <a:spcPct val="50000"/>
              </a:spcBef>
            </a:pPr>
            <a:r>
              <a:rPr lang="en-US" sz="3600"/>
              <a:t>We don’t want to waste a lot of time trying to translate difficult, wordy documents. </a:t>
            </a:r>
          </a:p>
          <a:p>
            <a:pPr eaLnBrk="0" hangingPunct="0">
              <a:spcBef>
                <a:spcPct val="50000"/>
              </a:spcBef>
            </a:pPr>
            <a:r>
              <a:rPr lang="en-US" sz="3600"/>
              <a:t>And when we go to the web, we want to scan, not read.</a:t>
            </a:r>
          </a:p>
        </p:txBody>
      </p:sp>
    </p:spTree>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Beam">
  <a:themeElements>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8928</TotalTime>
  <Words>2929</Words>
  <Application>Microsoft Office PowerPoint</Application>
  <PresentationFormat>On-screen Show (4:3)</PresentationFormat>
  <Paragraphs>531</Paragraphs>
  <Slides>70</Slides>
  <Notes>69</Notes>
  <HiddenSlides>0</HiddenSlides>
  <MMClips>0</MMClips>
  <ScaleCrop>false</ScaleCrop>
  <HeadingPairs>
    <vt:vector size="8" baseType="variant">
      <vt:variant>
        <vt:lpstr>Fonts Used</vt:lpstr>
      </vt:variant>
      <vt:variant>
        <vt:i4>8</vt:i4>
      </vt:variant>
      <vt:variant>
        <vt:lpstr>Design Template</vt:lpstr>
      </vt:variant>
      <vt:variant>
        <vt:i4>1</vt:i4>
      </vt:variant>
      <vt:variant>
        <vt:lpstr>Embedded OLE Servers</vt:lpstr>
      </vt:variant>
      <vt:variant>
        <vt:i4>2</vt:i4>
      </vt:variant>
      <vt:variant>
        <vt:lpstr>Slide Titles</vt:lpstr>
      </vt:variant>
      <vt:variant>
        <vt:i4>70</vt:i4>
      </vt:variant>
    </vt:vector>
  </HeadingPairs>
  <TitlesOfParts>
    <vt:vector size="81" baseType="lpstr">
      <vt:lpstr>Arial</vt:lpstr>
      <vt:lpstr>Wingdings</vt:lpstr>
      <vt:lpstr>Times New Roman</vt:lpstr>
      <vt:lpstr>WP TypographicSymbols</vt:lpstr>
      <vt:lpstr>Courier</vt:lpstr>
      <vt:lpstr>Arial Unicode MS</vt:lpstr>
      <vt:lpstr>Verdana</vt:lpstr>
      <vt:lpstr>AvantGarde Bk BT</vt:lpstr>
      <vt:lpstr>Beam</vt:lpstr>
      <vt:lpstr>Clip</vt:lpstr>
      <vt:lpstr>Document</vt:lpstr>
      <vt:lpstr>Principles of Plain Language</vt:lpstr>
      <vt:lpstr>Overview</vt:lpstr>
      <vt:lpstr>What is plain language?</vt:lpstr>
      <vt:lpstr>What are the main elements of plain language?</vt:lpstr>
      <vt:lpstr>Plain Writing Act of 2010</vt:lpstr>
      <vt:lpstr>Plain Language Mandates</vt:lpstr>
      <vt:lpstr>Plain Language Myths</vt:lpstr>
      <vt:lpstr>More Plain Language Myths</vt:lpstr>
      <vt:lpstr>Why use Plain Language?</vt:lpstr>
      <vt:lpstr>Why use plain language?</vt:lpstr>
      <vt:lpstr>Why use plain language?</vt:lpstr>
      <vt:lpstr>Plain language means fewer calls from customers</vt:lpstr>
      <vt:lpstr>What Happens When Readers Don’t Understand?</vt:lpstr>
      <vt:lpstr>Pop Quiz</vt:lpstr>
      <vt:lpstr>Actual State Department question </vt:lpstr>
      <vt:lpstr>Goals of Plain Language</vt:lpstr>
      <vt:lpstr>Identify your audience</vt:lpstr>
      <vt:lpstr>Focus outward--on the reader</vt:lpstr>
      <vt:lpstr>Coast Guard Boating Information</vt:lpstr>
      <vt:lpstr>Coast Guard Boating Information</vt:lpstr>
      <vt:lpstr>Organize to serve the reader</vt:lpstr>
      <vt:lpstr>Use headings</vt:lpstr>
      <vt:lpstr>Try question headings</vt:lpstr>
      <vt:lpstr>Slide 24</vt:lpstr>
      <vt:lpstr>Slide 25</vt:lpstr>
      <vt:lpstr>Plain Language and the Web</vt:lpstr>
      <vt:lpstr>Web Writing</vt:lpstr>
      <vt:lpstr>Keep things short</vt:lpstr>
      <vt:lpstr>Executive Order 12988</vt:lpstr>
      <vt:lpstr>Revised Version</vt:lpstr>
      <vt:lpstr>Use short paragraphs</vt:lpstr>
      <vt:lpstr>Use short sentences</vt:lpstr>
      <vt:lpstr>Using pronouns</vt:lpstr>
      <vt:lpstr>Using pronouns</vt:lpstr>
      <vt:lpstr>Let’s do an exercise</vt:lpstr>
      <vt:lpstr>Eliminate</vt:lpstr>
      <vt:lpstr>Slide 37</vt:lpstr>
      <vt:lpstr>Saving You Words</vt:lpstr>
      <vt:lpstr>When Pronouns Don’t Work</vt:lpstr>
      <vt:lpstr>Use active, not passive voice</vt:lpstr>
      <vt:lpstr>Identifying passive voice</vt:lpstr>
      <vt:lpstr>Slide 42</vt:lpstr>
      <vt:lpstr>Slide 43</vt:lpstr>
      <vt:lpstr>Slide 44</vt:lpstr>
      <vt:lpstr>Passive to Active Voice Exercise </vt:lpstr>
      <vt:lpstr>Slide 46</vt:lpstr>
      <vt:lpstr>Avoid hidden verbs</vt:lpstr>
      <vt:lpstr>Hidden Verbs</vt:lpstr>
      <vt:lpstr>Use consistent terms</vt:lpstr>
      <vt:lpstr>Bryan A. Garner on “Shall”</vt:lpstr>
      <vt:lpstr>Don’t sound so bureaucratic</vt:lpstr>
      <vt:lpstr>Two kinds of jargon</vt:lpstr>
      <vt:lpstr>Slide 53</vt:lpstr>
      <vt:lpstr>Limiting acronyms/abbreviations</vt:lpstr>
      <vt:lpstr>What is this?</vt:lpstr>
      <vt:lpstr>Use everyday words</vt:lpstr>
      <vt:lpstr>Simpler is Better</vt:lpstr>
      <vt:lpstr>Simpler is Better</vt:lpstr>
      <vt:lpstr>Place words carefully</vt:lpstr>
      <vt:lpstr>Does word placement make a difference?</vt:lpstr>
      <vt:lpstr>Use lists</vt:lpstr>
      <vt:lpstr>But don’t make lists too long</vt:lpstr>
      <vt:lpstr>How Does This Read?</vt:lpstr>
      <vt:lpstr>Now in List Format</vt:lpstr>
      <vt:lpstr>Why use tables?</vt:lpstr>
      <vt:lpstr>Sending expense forms</vt:lpstr>
      <vt:lpstr>When must I send my completed expense form?</vt:lpstr>
      <vt:lpstr>Slide 68</vt:lpstr>
      <vt:lpstr>Resources for writing</vt:lpstr>
      <vt:lpstr>What should I do next?</vt:lpstr>
    </vt:vector>
  </TitlesOfParts>
  <Company>U.S. Department of 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use plain language?</dc:title>
  <dc:creator>Patrick Boyd</dc:creator>
  <cp:lastModifiedBy>mvincent</cp:lastModifiedBy>
  <cp:revision>353</cp:revision>
  <cp:lastPrinted>2002-09-30T17:45:51Z</cp:lastPrinted>
  <dcterms:created xsi:type="dcterms:W3CDTF">1999-03-04T18:49:16Z</dcterms:created>
  <dcterms:modified xsi:type="dcterms:W3CDTF">2011-03-25T15:52:44Z</dcterms:modified>
</cp:coreProperties>
</file>