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handoutMasterIdLst>
    <p:handoutMasterId r:id="rId24"/>
  </p:handoutMasterIdLst>
  <p:sldIdLst>
    <p:sldId id="256" r:id="rId2"/>
    <p:sldId id="257" r:id="rId3"/>
    <p:sldId id="258" r:id="rId4"/>
    <p:sldId id="261" r:id="rId5"/>
    <p:sldId id="259" r:id="rId6"/>
    <p:sldId id="260" r:id="rId7"/>
    <p:sldId id="263" r:id="rId8"/>
    <p:sldId id="264" r:id="rId9"/>
    <p:sldId id="265" r:id="rId10"/>
    <p:sldId id="266" r:id="rId11"/>
    <p:sldId id="267" r:id="rId12"/>
    <p:sldId id="270" r:id="rId13"/>
    <p:sldId id="271" r:id="rId14"/>
    <p:sldId id="272" r:id="rId15"/>
    <p:sldId id="273" r:id="rId16"/>
    <p:sldId id="275" r:id="rId17"/>
    <p:sldId id="276" r:id="rId18"/>
    <p:sldId id="277" r:id="rId19"/>
    <p:sldId id="274" r:id="rId20"/>
    <p:sldId id="268" r:id="rId21"/>
    <p:sldId id="269" r:id="rId2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22" autoAdjust="0"/>
    <p:restoredTop sz="56128" autoAdjust="0"/>
  </p:normalViewPr>
  <p:slideViewPr>
    <p:cSldViewPr>
      <p:cViewPr varScale="1">
        <p:scale>
          <a:sx n="57" d="100"/>
          <a:sy n="57" d="100"/>
        </p:scale>
        <p:origin x="-92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a:defRPr sz="1200"/>
            </a:lvl1pPr>
          </a:lstStyle>
          <a:p>
            <a:pPr>
              <a:defRPr/>
            </a:pPr>
            <a:fld id="{4727600B-B316-4E49-8CCA-BDFD0F12CA41}" type="datetimeFigureOut">
              <a:rPr lang="en-US"/>
              <a:pPr>
                <a:defRPr/>
              </a:pPr>
              <a:t>3/25/2011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3177" tIns="46589" rIns="93177" bIns="46589" rtlCol="0" anchor="b"/>
          <a:lstStyle>
            <a:lvl1pPr algn="r">
              <a:defRPr sz="1200"/>
            </a:lvl1pPr>
          </a:lstStyle>
          <a:p>
            <a:pPr>
              <a:defRPr/>
            </a:pPr>
            <a:fld id="{4CF18F0F-E1C8-483B-8A24-E79486B7088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07B2A484-6AD6-4363-B33B-71580C7CAE4C}" type="datetimeFigureOut">
              <a:rPr lang="en-US"/>
              <a:pPr>
                <a:defRPr/>
              </a:pPr>
              <a:t>3/25/2011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6C65EB0-F2FE-4143-9613-41611CB2198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5F1C587-78E5-4FD7-8514-C26B360B961B}" type="slidenum">
              <a:rPr lang="en-US" smtClean="0"/>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5202ACC-66CC-4194-A291-D9CD41D7F384}" type="slidenum">
              <a:rPr lang="en-US" smtClean="0"/>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B86E48D-6343-4A35-8F8C-B51FD337716B}" type="slidenum">
              <a:rPr lang="en-US" smtClean="0"/>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7CA1E19-FA89-4CCE-8E85-56508BF97800}" type="slidenum">
              <a:rPr lang="en-US" smtClean="0"/>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EB21A89-B938-401B-B7DA-AC54558CE9ED}" type="slidenum">
              <a:rPr lang="en-US" smtClean="0"/>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250462-8787-49DB-9BF1-31521DF3DD1F}" type="slidenum">
              <a:rPr lang="en-US" smtClean="0"/>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81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9499B02-D08E-43F8-88F8-C30402484B7E}" type="slidenum">
              <a:rPr lang="en-US" smtClean="0"/>
              <a:pPr/>
              <a:t>18</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F0BC2CC-F971-4569-83BD-C31DCB1E35B9}"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endParaRPr lang="en-US" smtClean="0"/>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11A1E3-0E0D-4EA4-87C0-5BEADD60D66F}" type="slidenum">
              <a:rPr lang="en-US" smtClean="0"/>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endParaRPr lang="en-US" smtClean="0"/>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7FBB2B1-96EB-4197-8537-8BECEF5C0CF5}" type="slidenum">
              <a:rPr lang="en-US" smtClean="0"/>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CEF5E0A-8A45-43BE-9153-4EB543511F3A}"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endParaRPr lang="en-US" smtClean="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5FC5CA4-973B-445C-9DAE-A0B807984ED2}"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DA3A376-7911-4B42-B1A6-FE60FF0AB356}" type="slidenum">
              <a:rPr lang="en-US" smtClean="0"/>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304B20F-18A9-445D-A334-FC1ABD0E44F6}" type="slidenum">
              <a:rPr lang="en-US" smtClean="0"/>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8705CD2-7CFD-455A-9196-DAC3AEB94401}"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p:nvCxnSpPr>
        <p:spPr>
          <a:xfrm>
            <a:off x="146367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5" name="Straight Connector 12"/>
          <p:cNvCxnSpPr/>
          <p:nvPr/>
        </p:nvCxnSpPr>
        <p:spPr>
          <a:xfrm>
            <a:off x="470852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6" name="Oval 13"/>
          <p:cNvSpPr/>
          <p:nvPr/>
        </p:nvSpPr>
        <p:spPr>
          <a:xfrm>
            <a:off x="4540250" y="3525838"/>
            <a:ext cx="46038" cy="46037"/>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8" name="Title 27"/>
          <p:cNvSpPr>
            <a:spLocks noGrp="1"/>
          </p:cNvSpPr>
          <p:nvPr>
            <p:ph type="ctrTitle"/>
          </p:nvPr>
        </p:nvSpPr>
        <p:spPr>
          <a:xfrm>
            <a:off x="457200" y="1433732"/>
            <a:ext cx="8305800" cy="1981200"/>
          </a:xfrm>
          <a:ln w="6350" cap="rnd">
            <a:noFill/>
          </a:ln>
        </p:spPr>
        <p:txBody>
          <a:bodyPr>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smtClean="0"/>
              <a:t>Click to edit Master title style</a:t>
            </a:r>
            <a:endParaRPr lang="en-US"/>
          </a:p>
        </p:txBody>
      </p:sp>
      <p:sp>
        <p:nvSpPr>
          <p:cNvPr id="7" name="Date Placeholder 14"/>
          <p:cNvSpPr>
            <a:spLocks noGrp="1"/>
          </p:cNvSpPr>
          <p:nvPr>
            <p:ph type="dt" sz="half" idx="10"/>
          </p:nvPr>
        </p:nvSpPr>
        <p:spPr/>
        <p:txBody>
          <a:bodyPr/>
          <a:lstStyle>
            <a:lvl1pPr>
              <a:defRPr/>
            </a:lvl1pPr>
          </a:lstStyle>
          <a:p>
            <a:pPr>
              <a:defRPr/>
            </a:pPr>
            <a:fld id="{37E27320-75BB-4376-AD3F-75217C8BC398}" type="datetimeFigureOut">
              <a:rPr lang="en-US"/>
              <a:pPr>
                <a:defRPr/>
              </a:pPr>
              <a:t>3/25/2011</a:t>
            </a:fld>
            <a:endParaRPr lang="en-US"/>
          </a:p>
        </p:txBody>
      </p:sp>
      <p:sp>
        <p:nvSpPr>
          <p:cNvPr id="8" name="Slide Number Placeholder 15"/>
          <p:cNvSpPr>
            <a:spLocks noGrp="1"/>
          </p:cNvSpPr>
          <p:nvPr>
            <p:ph type="sldNum" sz="quarter" idx="11"/>
          </p:nvPr>
        </p:nvSpPr>
        <p:spPr/>
        <p:txBody>
          <a:bodyPr/>
          <a:lstStyle>
            <a:lvl1pPr>
              <a:defRPr/>
            </a:lvl1pPr>
          </a:lstStyle>
          <a:p>
            <a:pPr>
              <a:defRPr/>
            </a:pPr>
            <a:fld id="{7E6E565E-953D-4C59-8A57-610E39F243B7}" type="slidenum">
              <a:rPr lang="en-US"/>
              <a:pPr>
                <a:defRPr/>
              </a:pPr>
              <a:t>‹#›</a:t>
            </a:fld>
            <a:endParaRPr lang="en-US"/>
          </a:p>
        </p:txBody>
      </p:sp>
      <p:sp>
        <p:nvSpPr>
          <p:cNvPr id="10" name="Footer Placeholder 16"/>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0547A8B-DB0E-487C-B985-92F55A38148A}" type="datetimeFigureOut">
              <a:rPr lang="en-US"/>
              <a:pPr>
                <a:defRPr/>
              </a:pPr>
              <a:t>3/25/2011</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3860C9A-113C-478F-BDD2-54F7D5577F0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EF3639B5-8CDC-4287-B28B-C92FE3EC8CD6}" type="datetimeFigureOut">
              <a:rPr lang="en-US"/>
              <a:pPr>
                <a:defRPr/>
              </a:pPr>
              <a:t>3/25/2011</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2F2A525B-8B2C-43BB-9861-67CC69A7E55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itle 16"/>
          <p:cNvSpPr>
            <a:spLocks noGrp="1"/>
          </p:cNvSpPr>
          <p:nvPr>
            <p:ph type="title"/>
          </p:nvPr>
        </p:nvSpPr>
        <p:spPr/>
        <p:txBody>
          <a:bodyPr rtlCol="0"/>
          <a:lstStyle/>
          <a:p>
            <a:r>
              <a:rPr lang="en-US" smtClean="0"/>
              <a:t>Click to edit Master title style</a:t>
            </a:r>
            <a:endParaRPr lang="en-US"/>
          </a:p>
        </p:txBody>
      </p:sp>
      <p:sp>
        <p:nvSpPr>
          <p:cNvPr id="4" name="Date Placeholder 23"/>
          <p:cNvSpPr>
            <a:spLocks noGrp="1"/>
          </p:cNvSpPr>
          <p:nvPr>
            <p:ph type="dt" sz="half" idx="10"/>
          </p:nvPr>
        </p:nvSpPr>
        <p:spPr/>
        <p:txBody>
          <a:bodyPr/>
          <a:lstStyle>
            <a:lvl1pPr>
              <a:defRPr/>
            </a:lvl1pPr>
          </a:lstStyle>
          <a:p>
            <a:pPr>
              <a:defRPr/>
            </a:pPr>
            <a:fld id="{2A0360FE-5B9A-4193-82A8-0A77AA841DC6}" type="datetimeFigureOut">
              <a:rPr lang="en-US"/>
              <a:pPr>
                <a:defRPr/>
              </a:pPr>
              <a:t>3/25/2011</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ECDAC684-3AD6-45B1-AA8E-F2F1416BFC5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6"/>
          <p:cNvCxnSpPr/>
          <p:nvPr/>
        </p:nvCxnSpPr>
        <p:spPr>
          <a:xfrm>
            <a:off x="685800" y="4916488"/>
            <a:ext cx="7924800" cy="4762"/>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4958864"/>
            <a:ext cx="7924800" cy="984736"/>
          </a:xfrm>
        </p:spPr>
        <p:txBody>
          <a:bodyPr/>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2C77E89-6288-4850-8520-C646CDAC07FD}" type="datetimeFigureOut">
              <a:rPr lang="en-US"/>
              <a:pPr>
                <a:defRPr/>
              </a:pPr>
              <a:t>3/25/2011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EE7E6E4-5045-451C-9474-661E05048D3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Content Placeholder 10"/>
          <p:cNvSpPr>
            <a:spLocks noGrp="1"/>
          </p:cNvSpPr>
          <p:nvPr>
            <p:ph sz="half" idx="1"/>
          </p:nvPr>
        </p:nvSpPr>
        <p:spPr>
          <a:xfrm>
            <a:off x="457200" y="1524000"/>
            <a:ext cx="4059936"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2"/>
          </p:nvPr>
        </p:nvSpPr>
        <p:spPr>
          <a:xfrm>
            <a:off x="4648200" y="1524000"/>
            <a:ext cx="4059936"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7EA6B5AD-09B7-4065-B338-457FD4339854}" type="datetimeFigureOut">
              <a:rPr lang="en-US"/>
              <a:pPr>
                <a:defRPr/>
              </a:pPr>
              <a:t>3/25/2011</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CC25D96E-139D-4460-8A3F-448C62DFCCF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9"/>
          <p:cNvCxnSpPr/>
          <p:nvPr/>
        </p:nvCxnSpPr>
        <p:spPr>
          <a:xfrm>
            <a:off x="563563" y="2179638"/>
            <a:ext cx="3748087" cy="1587"/>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16"/>
          <p:cNvCxnSpPr/>
          <p:nvPr/>
        </p:nvCxnSpPr>
        <p:spPr>
          <a:xfrm>
            <a:off x="4754563" y="2179638"/>
            <a:ext cx="3749675" cy="1587"/>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Content Placeholder 33"/>
          <p:cNvSpPr>
            <a:spLocks noGrp="1"/>
          </p:cNvSpPr>
          <p:nvPr>
            <p:ph sz="quarter" idx="4"/>
          </p:nvPr>
        </p:nvSpPr>
        <p:spPr>
          <a:xfrm>
            <a:off x="4649788" y="2201896"/>
            <a:ext cx="4038600"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457200" y="155448"/>
            <a:ext cx="8229600" cy="1143000"/>
          </a:xfrm>
        </p:spPr>
        <p:txBody>
          <a:bodyPr/>
          <a:lstStyle>
            <a:lvl1pPr>
              <a:defRPr/>
            </a:lvl1pPr>
          </a:lstStyle>
          <a:p>
            <a:r>
              <a:rPr lang="en-US" smtClean="0"/>
              <a:t>Click to edit Master title style</a:t>
            </a:r>
            <a:endParaRPr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9" name="Slide Number Placeholder 8"/>
          <p:cNvSpPr>
            <a:spLocks noGrp="1"/>
          </p:cNvSpPr>
          <p:nvPr>
            <p:ph type="sldNum" sz="quarter" idx="10"/>
          </p:nvPr>
        </p:nvSpPr>
        <p:spPr/>
        <p:txBody>
          <a:bodyPr/>
          <a:lstStyle>
            <a:lvl1pPr>
              <a:defRPr/>
            </a:lvl1pPr>
          </a:lstStyle>
          <a:p>
            <a:pPr>
              <a:defRPr/>
            </a:pPr>
            <a:fld id="{5DA7D5BD-D2D3-47F5-8948-4BDA2C6FBD25}" type="slidenum">
              <a:rPr lang="en-US"/>
              <a:pPr>
                <a:defRPr/>
              </a:pPr>
              <a:t>‹#›</a:t>
            </a:fld>
            <a:endParaRPr lang="en-US"/>
          </a:p>
        </p:txBody>
      </p:sp>
      <p:sp>
        <p:nvSpPr>
          <p:cNvPr id="10" name="Footer Placeholder 7"/>
          <p:cNvSpPr>
            <a:spLocks noGrp="1"/>
          </p:cNvSpPr>
          <p:nvPr>
            <p:ph type="ftr" sz="quarter" idx="11"/>
          </p:nvPr>
        </p:nvSpPr>
        <p:spPr/>
        <p:txBody>
          <a:bodyPr/>
          <a:lstStyle>
            <a:lvl1pPr>
              <a:defRPr/>
            </a:lvl1pPr>
          </a:lstStyle>
          <a:p>
            <a:pPr>
              <a:defRPr/>
            </a:pPr>
            <a:endParaRPr lang="en-US"/>
          </a:p>
        </p:txBody>
      </p:sp>
      <p:sp>
        <p:nvSpPr>
          <p:cNvPr id="11" name="Date Placeholder 6"/>
          <p:cNvSpPr>
            <a:spLocks noGrp="1"/>
          </p:cNvSpPr>
          <p:nvPr>
            <p:ph type="dt" sz="half" idx="12"/>
          </p:nvPr>
        </p:nvSpPr>
        <p:spPr/>
        <p:txBody>
          <a:bodyPr/>
          <a:lstStyle>
            <a:lvl1pPr>
              <a:defRPr/>
            </a:lvl1pPr>
          </a:lstStyle>
          <a:p>
            <a:pPr>
              <a:defRPr/>
            </a:pPr>
            <a:fld id="{537425EF-D870-4CCB-B5C9-1C9BE4A0B5AC}" type="datetimeFigureOut">
              <a:rPr lang="en-US"/>
              <a:pPr>
                <a:defRPr/>
              </a:pPr>
              <a:t>3/25/2011</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014E876C-488B-44DF-9926-0B65265D6A5E}" type="datetimeFigureOut">
              <a:rPr lang="en-US"/>
              <a:pPr>
                <a:defRPr/>
              </a:pPr>
              <a:t>3/25/2011</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36E14088-39C8-4968-9803-FE83BF02516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3"/>
          <p:cNvSpPr>
            <a:spLocks noGrp="1"/>
          </p:cNvSpPr>
          <p:nvPr>
            <p:ph type="dt" sz="half" idx="10"/>
          </p:nvPr>
        </p:nvSpPr>
        <p:spPr/>
        <p:txBody>
          <a:bodyPr/>
          <a:lstStyle>
            <a:lvl1pPr>
              <a:defRPr/>
            </a:lvl1pPr>
          </a:lstStyle>
          <a:p>
            <a:pPr>
              <a:defRPr/>
            </a:pPr>
            <a:fld id="{F87B233E-CA10-43C8-9846-A3F4F082EE46}" type="datetimeFigureOut">
              <a:rPr lang="en-US"/>
              <a:pPr>
                <a:defRPr/>
              </a:pPr>
              <a:t>3/25/2011</a:t>
            </a:fld>
            <a:endParaRPr lang="en-US"/>
          </a:p>
        </p:txBody>
      </p:sp>
      <p:sp>
        <p:nvSpPr>
          <p:cNvPr id="3" name="Footer Placeholder 9"/>
          <p:cNvSpPr>
            <a:spLocks noGrp="1"/>
          </p:cNvSpPr>
          <p:nvPr>
            <p:ph type="ftr" sz="quarter" idx="11"/>
          </p:nvPr>
        </p:nvSpPr>
        <p:spPr/>
        <p:txBody>
          <a:bodyPr/>
          <a:lstStyle>
            <a:lvl1pPr>
              <a:defRPr/>
            </a:lvl1pPr>
          </a:lstStyle>
          <a:p>
            <a:pPr>
              <a:defRPr/>
            </a:pPr>
            <a:endParaRPr lang="en-US"/>
          </a:p>
        </p:txBody>
      </p:sp>
      <p:sp>
        <p:nvSpPr>
          <p:cNvPr id="4" name="Slide Number Placeholder 21"/>
          <p:cNvSpPr>
            <a:spLocks noGrp="1"/>
          </p:cNvSpPr>
          <p:nvPr>
            <p:ph type="sldNum" sz="quarter" idx="12"/>
          </p:nvPr>
        </p:nvSpPr>
        <p:spPr/>
        <p:txBody>
          <a:bodyPr/>
          <a:lstStyle>
            <a:lvl1pPr>
              <a:defRPr/>
            </a:lvl1pPr>
          </a:lstStyle>
          <a:p>
            <a:pPr>
              <a:defRPr/>
            </a:pPr>
            <a:fld id="{45144611-3E1C-4551-B599-2A04595AB73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2"/>
          </p:nvPr>
        </p:nvSpPr>
        <p:spPr>
          <a:xfrm>
            <a:off x="6781800" y="1600200"/>
            <a:ext cx="1984248" cy="3733800"/>
          </a:xfrm>
        </p:spPr>
        <p:txBody>
          <a:bodyPr/>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en-US" smtClean="0"/>
              <a:t>Click to edit Master title style</a:t>
            </a:r>
            <a:endParaRPr lang="en-US"/>
          </a:p>
        </p:txBody>
      </p:sp>
      <p:sp>
        <p:nvSpPr>
          <p:cNvPr id="5" name="Date Placeholder 23"/>
          <p:cNvSpPr>
            <a:spLocks noGrp="1"/>
          </p:cNvSpPr>
          <p:nvPr>
            <p:ph type="dt" sz="half" idx="10"/>
          </p:nvPr>
        </p:nvSpPr>
        <p:spPr/>
        <p:txBody>
          <a:bodyPr/>
          <a:lstStyle>
            <a:lvl1pPr>
              <a:defRPr/>
            </a:lvl1pPr>
          </a:lstStyle>
          <a:p>
            <a:pPr>
              <a:defRPr/>
            </a:pPr>
            <a:fld id="{83B5042C-D7B4-4F6F-8A31-A3A5EFAB4F71}" type="datetimeFigureOut">
              <a:rPr lang="en-US"/>
              <a:pPr>
                <a:defRPr/>
              </a:pPr>
              <a:t>3/25/2011</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3E55EA9E-15A2-45DB-B07C-C4AAD3018B2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normAutofit/>
          </a:bodyPr>
          <a:lstStyle>
            <a:lvl1pPr marL="0" indent="0">
              <a:buNone/>
              <a:defRPr sz="3200">
                <a:solidFill>
                  <a:schemeClr val="bg1"/>
                </a:solidFill>
              </a:defRPr>
            </a:lvl1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6629400" y="1600200"/>
            <a:ext cx="2057400" cy="4419600"/>
          </a:xfrm>
        </p:spPr>
        <p:txBody>
          <a:bodyPr/>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23"/>
          <p:cNvSpPr>
            <a:spLocks noGrp="1"/>
          </p:cNvSpPr>
          <p:nvPr>
            <p:ph type="dt" sz="half" idx="10"/>
          </p:nvPr>
        </p:nvSpPr>
        <p:spPr/>
        <p:txBody>
          <a:bodyPr/>
          <a:lstStyle>
            <a:lvl1pPr>
              <a:defRPr/>
            </a:lvl1pPr>
          </a:lstStyle>
          <a:p>
            <a:pPr>
              <a:defRPr/>
            </a:pPr>
            <a:fld id="{C9463DB8-9346-4F5A-B1EB-BBAEEF1DBD03}" type="datetimeFigureOut">
              <a:rPr lang="en-US"/>
              <a:pPr>
                <a:defRPr/>
              </a:pPr>
              <a:t>3/25/2011</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060A5976-3E59-4471-9CC1-B96F2D64691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ext Placeholder 8"/>
          <p:cNvSpPr>
            <a:spLocks noGrp="1"/>
          </p:cNvSpPr>
          <p:nvPr>
            <p:ph type="body" idx="1"/>
          </p:nvPr>
        </p:nvSpPr>
        <p:spPr bwMode="auto">
          <a:xfrm>
            <a:off x="457200" y="1447800"/>
            <a:ext cx="82296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5791200" y="6203950"/>
            <a:ext cx="2590800" cy="38417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fld id="{91C4860E-D721-4FEC-9996-E8F422A54FF8}" type="datetimeFigureOut">
              <a:rPr lang="en-US"/>
              <a:pPr>
                <a:defRPr/>
              </a:pPr>
              <a:t>3/25/2011</a:t>
            </a:fld>
            <a:endParaRPr lang="en-US"/>
          </a:p>
        </p:txBody>
      </p:sp>
      <p:sp>
        <p:nvSpPr>
          <p:cNvPr id="10" name="Footer Placeholder 9"/>
          <p:cNvSpPr>
            <a:spLocks noGrp="1"/>
          </p:cNvSpPr>
          <p:nvPr>
            <p:ph type="ftr" sz="quarter" idx="3"/>
          </p:nvPr>
        </p:nvSpPr>
        <p:spPr>
          <a:xfrm>
            <a:off x="2133600" y="6203950"/>
            <a:ext cx="3581400"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defRPr>
            </a:lvl1pPr>
          </a:lstStyle>
          <a:p>
            <a:pPr>
              <a:defRPr/>
            </a:pPr>
            <a:endParaRPr lang="en-US"/>
          </a:p>
        </p:txBody>
      </p:sp>
      <p:sp>
        <p:nvSpPr>
          <p:cNvPr id="22" name="Slide Number Placeholder 21"/>
          <p:cNvSpPr>
            <a:spLocks noGrp="1"/>
          </p:cNvSpPr>
          <p:nvPr>
            <p:ph type="sldNum" sz="quarter" idx="4"/>
          </p:nvPr>
        </p:nvSpPr>
        <p:spPr>
          <a:xfrm>
            <a:off x="8410575" y="6181725"/>
            <a:ext cx="609600" cy="457200"/>
          </a:xfrm>
          <a:prstGeom prst="rect">
            <a:avLst/>
          </a:prstGeom>
          <a:noFill/>
        </p:spPr>
        <p:txBody>
          <a:bodyPr vert="horz" lIns="0" tIns="0" rIns="0" bIns="0" anchor="ctr" anchorCtr="0">
            <a:noAutofit/>
          </a:bodyPr>
          <a:lstStyle>
            <a:lvl1pPr algn="ctr" eaLnBrk="1" fontAlgn="auto" latinLnBrk="0" hangingPunct="1">
              <a:spcBef>
                <a:spcPts val="0"/>
              </a:spcBef>
              <a:spcAft>
                <a:spcPts val="0"/>
              </a:spcAft>
              <a:defRPr kumimoji="0" sz="1600" baseline="0">
                <a:solidFill>
                  <a:schemeClr val="tx2"/>
                </a:solidFill>
                <a:latin typeface="+mn-lt"/>
              </a:defRPr>
            </a:lvl1pPr>
          </a:lstStyle>
          <a:p>
            <a:pPr>
              <a:defRPr/>
            </a:pPr>
            <a:fld id="{7E772D07-FAB5-47CE-BCA4-77902D023EC1}" type="slidenum">
              <a:rPr lang="en-US"/>
              <a:pPr>
                <a:defRPr/>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smtClean="0"/>
              <a:t>Click to edit Master title style</a:t>
            </a:r>
            <a:endParaRPr lang="en-US"/>
          </a:p>
        </p:txBody>
      </p:sp>
    </p:spTree>
  </p:cSld>
  <p:clrMap bg1="dk1" tx1="lt1" bg2="dk2" tx2="lt2" accent1="accent1" accent2="accent2" accent3="accent3" accent4="accent4" accent5="accent5" accent6="accent6" hlink="hlink" folHlink="folHlink"/>
  <p:sldLayoutIdLst>
    <p:sldLayoutId id="2147483708" r:id="rId1"/>
    <p:sldLayoutId id="2147483707" r:id="rId2"/>
    <p:sldLayoutId id="2147483709" r:id="rId3"/>
    <p:sldLayoutId id="2147483706" r:id="rId4"/>
    <p:sldLayoutId id="2147483710" r:id="rId5"/>
    <p:sldLayoutId id="2147483705" r:id="rId6"/>
    <p:sldLayoutId id="2147483704" r:id="rId7"/>
    <p:sldLayoutId id="2147483703" r:id="rId8"/>
    <p:sldLayoutId id="2147483702" r:id="rId9"/>
    <p:sldLayoutId id="2147483701" r:id="rId10"/>
    <p:sldLayoutId id="2147483700" r:id="rId11"/>
  </p:sldLayoutIdLst>
  <p:txStyles>
    <p:titleStyle>
      <a:lvl1pPr algn="l" rtl="0" eaLnBrk="0" fontAlgn="base" hangingPunct="0">
        <a:spcBef>
          <a:spcPct val="0"/>
        </a:spcBef>
        <a:spcAft>
          <a:spcPct val="0"/>
        </a:spcAft>
        <a:defRPr lang="en-US" sz="4200" kern="12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vl2pPr algn="l" rtl="0" eaLnBrk="0" fontAlgn="base" hangingPunct="0">
        <a:spcBef>
          <a:spcPct val="0"/>
        </a:spcBef>
        <a:spcAft>
          <a:spcPct val="0"/>
        </a:spcAft>
        <a:defRPr sz="4200">
          <a:solidFill>
            <a:srgbClr val="F9F9F9"/>
          </a:solidFill>
          <a:latin typeface="Constantia" pitchFamily="18" charset="0"/>
        </a:defRPr>
      </a:lvl2pPr>
      <a:lvl3pPr algn="l" rtl="0" eaLnBrk="0" fontAlgn="base" hangingPunct="0">
        <a:spcBef>
          <a:spcPct val="0"/>
        </a:spcBef>
        <a:spcAft>
          <a:spcPct val="0"/>
        </a:spcAft>
        <a:defRPr sz="4200">
          <a:solidFill>
            <a:srgbClr val="F9F9F9"/>
          </a:solidFill>
          <a:latin typeface="Constantia" pitchFamily="18" charset="0"/>
        </a:defRPr>
      </a:lvl3pPr>
      <a:lvl4pPr algn="l" rtl="0" eaLnBrk="0" fontAlgn="base" hangingPunct="0">
        <a:spcBef>
          <a:spcPct val="0"/>
        </a:spcBef>
        <a:spcAft>
          <a:spcPct val="0"/>
        </a:spcAft>
        <a:defRPr sz="4200">
          <a:solidFill>
            <a:srgbClr val="F9F9F9"/>
          </a:solidFill>
          <a:latin typeface="Constantia" pitchFamily="18" charset="0"/>
        </a:defRPr>
      </a:lvl4pPr>
      <a:lvl5pPr algn="l" rtl="0" eaLnBrk="0" fontAlgn="base" hangingPunct="0">
        <a:spcBef>
          <a:spcPct val="0"/>
        </a:spcBef>
        <a:spcAft>
          <a:spcPct val="0"/>
        </a:spcAft>
        <a:defRPr sz="4200">
          <a:solidFill>
            <a:srgbClr val="F9F9F9"/>
          </a:solidFill>
          <a:latin typeface="Constantia" pitchFamily="18" charset="0"/>
        </a:defRPr>
      </a:lvl5pPr>
      <a:lvl6pPr marL="457200" algn="l" rtl="0" fontAlgn="base">
        <a:spcBef>
          <a:spcPct val="0"/>
        </a:spcBef>
        <a:spcAft>
          <a:spcPct val="0"/>
        </a:spcAft>
        <a:defRPr sz="4200">
          <a:solidFill>
            <a:srgbClr val="F9F9F9"/>
          </a:solidFill>
          <a:latin typeface="Constantia" pitchFamily="18" charset="0"/>
        </a:defRPr>
      </a:lvl6pPr>
      <a:lvl7pPr marL="914400" algn="l" rtl="0" fontAlgn="base">
        <a:spcBef>
          <a:spcPct val="0"/>
        </a:spcBef>
        <a:spcAft>
          <a:spcPct val="0"/>
        </a:spcAft>
        <a:defRPr sz="4200">
          <a:solidFill>
            <a:srgbClr val="F9F9F9"/>
          </a:solidFill>
          <a:latin typeface="Constantia" pitchFamily="18" charset="0"/>
        </a:defRPr>
      </a:lvl7pPr>
      <a:lvl8pPr marL="1371600" algn="l" rtl="0" fontAlgn="base">
        <a:spcBef>
          <a:spcPct val="0"/>
        </a:spcBef>
        <a:spcAft>
          <a:spcPct val="0"/>
        </a:spcAft>
        <a:defRPr sz="4200">
          <a:solidFill>
            <a:srgbClr val="F9F9F9"/>
          </a:solidFill>
          <a:latin typeface="Constantia" pitchFamily="18" charset="0"/>
        </a:defRPr>
      </a:lvl8pPr>
      <a:lvl9pPr marL="1828800" algn="l" rtl="0" fontAlgn="base">
        <a:spcBef>
          <a:spcPct val="0"/>
        </a:spcBef>
        <a:spcAft>
          <a:spcPct val="0"/>
        </a:spcAft>
        <a:defRPr sz="4200">
          <a:solidFill>
            <a:srgbClr val="F9F9F9"/>
          </a:solidFill>
          <a:latin typeface="Constantia" pitchFamily="18" charset="0"/>
        </a:defRPr>
      </a:lvl9pPr>
    </p:titleStyle>
    <p:bodyStyle>
      <a:lvl1pPr marL="273050" indent="-273050" algn="l" rtl="0" eaLnBrk="0" fontAlgn="base" hangingPunct="0">
        <a:spcBef>
          <a:spcPts val="600"/>
        </a:spcBef>
        <a:spcAft>
          <a:spcPct val="0"/>
        </a:spcAft>
        <a:buClr>
          <a:schemeClr val="accent2"/>
        </a:buClr>
        <a:buSzPct val="85000"/>
        <a:buFont typeface="Wingdings 2" pitchFamily="18" charset="2"/>
        <a:buChar char=""/>
        <a:defRPr sz="2600" kern="1200">
          <a:solidFill>
            <a:schemeClr val="tx1"/>
          </a:solidFill>
          <a:latin typeface="+mn-lt"/>
          <a:ea typeface="+mn-ea"/>
          <a:cs typeface="+mn-cs"/>
        </a:defRPr>
      </a:lvl1pPr>
      <a:lvl2pPr marL="639763" indent="-273050" algn="l" rtl="0" eaLnBrk="0" fontAlgn="base" hangingPunct="0">
        <a:spcBef>
          <a:spcPts val="300"/>
        </a:spcBef>
        <a:spcAft>
          <a:spcPct val="0"/>
        </a:spcAft>
        <a:buClr>
          <a:srgbClr val="D6903D"/>
        </a:buClr>
        <a:buSzPct val="85000"/>
        <a:buFont typeface="Wingdings 2" pitchFamily="18" charset="2"/>
        <a:buChar char=""/>
        <a:defRPr sz="2400" kern="1200">
          <a:solidFill>
            <a:schemeClr val="tx2"/>
          </a:solidFill>
          <a:latin typeface="+mn-lt"/>
          <a:ea typeface="+mn-ea"/>
          <a:cs typeface="+mn-cs"/>
        </a:defRPr>
      </a:lvl2pPr>
      <a:lvl3pPr marL="1004888" indent="-228600" algn="l" rtl="0" eaLnBrk="0" fontAlgn="base" hangingPunct="0">
        <a:spcBef>
          <a:spcPts val="300"/>
        </a:spcBef>
        <a:spcAft>
          <a:spcPct val="0"/>
        </a:spcAft>
        <a:buClr>
          <a:srgbClr val="B37732"/>
        </a:buClr>
        <a:buSzPct val="85000"/>
        <a:buFont typeface="Wingdings 2"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D6903D"/>
        </a:buClr>
        <a:buSzPct val="85000"/>
        <a:buFont typeface="Wingdings 2" pitchFamily="18" charset="2"/>
        <a:buChar char=""/>
        <a:defRPr sz="1900" kern="1200">
          <a:solidFill>
            <a:schemeClr val="tx1"/>
          </a:solidFill>
          <a:latin typeface="+mn-lt"/>
          <a:ea typeface="+mn-ea"/>
          <a:cs typeface="+mn-cs"/>
        </a:defRPr>
      </a:lvl4pPr>
      <a:lvl5pPr marL="1554163" indent="-228600" algn="l" rtl="0" eaLnBrk="0" fontAlgn="base" hangingPunct="0">
        <a:spcBef>
          <a:spcPts val="338"/>
        </a:spcBef>
        <a:spcAft>
          <a:spcPct val="0"/>
        </a:spcAft>
        <a:buClr>
          <a:srgbClr val="D6903D"/>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plainlanguage.gov/howto/guidelines/bigdoc/index.cfm" TargetMode="External"/><Relationship Id="rId2" Type="http://schemas.openxmlformats.org/officeDocument/2006/relationships/hyperlink" Target="http://www.plainlanguage.go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lainlanguage.gov/howto/guidelines/bigdoc/index.cf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700463"/>
            <a:ext cx="8305800" cy="1143000"/>
          </a:xfrm>
        </p:spPr>
        <p:txBody>
          <a:bodyPr/>
          <a:lstStyle/>
          <a:p>
            <a:pPr eaLnBrk="1" hangingPunct="1"/>
            <a:endParaRPr lang="en-US" smtClean="0"/>
          </a:p>
          <a:p>
            <a:pPr eaLnBrk="1" hangingPunct="1"/>
            <a:r>
              <a:rPr lang="en-US" smtClean="0"/>
              <a:t>Plain Language Action and Information Network </a:t>
            </a:r>
          </a:p>
          <a:p>
            <a:pPr eaLnBrk="1" hangingPunct="1"/>
            <a:r>
              <a:rPr lang="en-US" smtClean="0"/>
              <a:t>(PLAIN)</a:t>
            </a:r>
          </a:p>
        </p:txBody>
      </p:sp>
      <p:sp>
        <p:nvSpPr>
          <p:cNvPr id="2" name="Title 1"/>
          <p:cNvSpPr>
            <a:spLocks noGrp="1"/>
          </p:cNvSpPr>
          <p:nvPr>
            <p:ph type="ctrTitle"/>
          </p:nvPr>
        </p:nvSpPr>
        <p:spPr/>
        <p:txBody>
          <a:bodyPr/>
          <a:lstStyle/>
          <a:p>
            <a:pPr eaLnBrk="1" fontAlgn="auto" hangingPunct="1">
              <a:spcAft>
                <a:spcPts val="0"/>
              </a:spcAft>
              <a:defRPr/>
            </a:pPr>
            <a:r>
              <a:rPr smtClean="0"/>
              <a:t>Best Practice – Plain Language	</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smtClean="0">
                <a:ln>
                  <a:noFill/>
                </a:ln>
                <a:effectLst/>
              </a:rPr>
              <a:t>High Level Support</a:t>
            </a:r>
          </a:p>
        </p:txBody>
      </p:sp>
      <p:sp>
        <p:nvSpPr>
          <p:cNvPr id="32770" name="Rectangle 3"/>
          <p:cNvSpPr>
            <a:spLocks noGrp="1"/>
          </p:cNvSpPr>
          <p:nvPr>
            <p:ph type="body" idx="1"/>
          </p:nvPr>
        </p:nvSpPr>
        <p:spPr>
          <a:xfrm>
            <a:off x="457200" y="1447800"/>
            <a:ext cx="8229600" cy="4678363"/>
          </a:xfrm>
        </p:spPr>
        <p:txBody>
          <a:bodyPr/>
          <a:lstStyle/>
          <a:p>
            <a:pPr eaLnBrk="1" hangingPunct="1">
              <a:buFont typeface="Wingdings 2" pitchFamily="18" charset="2"/>
              <a:buNone/>
            </a:pPr>
            <a:r>
              <a:rPr lang="en-US" smtClean="0"/>
              <a:t>Your program will fail without top level support!</a:t>
            </a:r>
          </a:p>
          <a:p>
            <a:pPr eaLnBrk="1" hangingPunct="1">
              <a:buFont typeface="Wingdings 2" pitchFamily="18" charset="2"/>
              <a:buNone/>
            </a:pPr>
            <a:endParaRPr lang="en-US" smtClean="0"/>
          </a:p>
          <a:p>
            <a:pPr eaLnBrk="1" hangingPunct="1"/>
            <a:r>
              <a:rPr lang="en-US" smtClean="0"/>
              <a:t>Your senior managers need to be plain language champions</a:t>
            </a:r>
          </a:p>
          <a:p>
            <a:pPr eaLnBrk="1" hangingPunct="1"/>
            <a:r>
              <a:rPr lang="en-US" smtClean="0"/>
              <a:t>Have top level messages promote plain language</a:t>
            </a:r>
          </a:p>
          <a:p>
            <a:pPr eaLnBrk="1" hangingPunct="1"/>
            <a:r>
              <a:rPr lang="en-US" smtClean="0"/>
              <a:t>Encourage managers to attend plain language class</a:t>
            </a:r>
          </a:p>
          <a:p>
            <a:pPr eaLnBrk="1" hangingPunct="1"/>
            <a:r>
              <a:rPr lang="en-US" smtClean="0"/>
              <a:t>Have regular meetings to brief management on your program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smtClean="0">
                <a:ln>
                  <a:noFill/>
                </a:ln>
                <a:effectLst/>
              </a:rPr>
              <a:t>Program Tips</a:t>
            </a:r>
          </a:p>
        </p:txBody>
      </p:sp>
      <p:sp>
        <p:nvSpPr>
          <p:cNvPr id="34818" name="Rectangle 3"/>
          <p:cNvSpPr>
            <a:spLocks noGrp="1"/>
          </p:cNvSpPr>
          <p:nvPr>
            <p:ph type="body" idx="1"/>
          </p:nvPr>
        </p:nvSpPr>
        <p:spPr>
          <a:xfrm>
            <a:off x="457200" y="1447800"/>
            <a:ext cx="8229600" cy="4678363"/>
          </a:xfrm>
        </p:spPr>
        <p:txBody>
          <a:bodyPr/>
          <a:lstStyle/>
          <a:p>
            <a:pPr eaLnBrk="1" hangingPunct="1"/>
            <a:r>
              <a:rPr lang="en-US" smtClean="0"/>
              <a:t>Have training classes often (once a month or once a quarter)</a:t>
            </a:r>
          </a:p>
          <a:p>
            <a:pPr eaLnBrk="1" hangingPunct="1"/>
            <a:r>
              <a:rPr lang="en-US" smtClean="0"/>
              <a:t>Offer class to HQ and the field </a:t>
            </a:r>
          </a:p>
          <a:p>
            <a:pPr eaLnBrk="1" hangingPunct="1"/>
            <a:r>
              <a:rPr lang="en-US" smtClean="0"/>
              <a:t>Send broadcast messages to remind employees about the importance of clear writing</a:t>
            </a:r>
          </a:p>
          <a:p>
            <a:pPr eaLnBrk="1" hangingPunct="1"/>
            <a:r>
              <a:rPr lang="en-US" smtClean="0"/>
              <a:t>Create an electronic writing guide accessible to workforce</a:t>
            </a:r>
          </a:p>
          <a:p>
            <a:pPr eaLnBrk="1" hangingPunct="1"/>
            <a:r>
              <a:rPr lang="en-US" smtClean="0"/>
              <a:t>Make educational videos</a:t>
            </a:r>
          </a:p>
          <a:p>
            <a:pPr eaLnBrk="1" hangingPunct="1"/>
            <a:r>
              <a:rPr lang="en-US" smtClean="0"/>
              <a:t>Create a recognition program</a:t>
            </a:r>
          </a:p>
          <a:p>
            <a:pPr eaLnBrk="1" hangingPunct="1"/>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smtClean="0">
                <a:ln>
                  <a:noFill/>
                </a:ln>
                <a:effectLst/>
              </a:rPr>
              <a:t>Key Plain Language Techniques</a:t>
            </a:r>
          </a:p>
        </p:txBody>
      </p:sp>
      <p:sp>
        <p:nvSpPr>
          <p:cNvPr id="36866" name="Rectangle 3"/>
          <p:cNvSpPr>
            <a:spLocks noGrp="1"/>
          </p:cNvSpPr>
          <p:nvPr>
            <p:ph type="body" idx="1"/>
          </p:nvPr>
        </p:nvSpPr>
        <p:spPr>
          <a:xfrm>
            <a:off x="457200" y="1447800"/>
            <a:ext cx="8229600" cy="4678363"/>
          </a:xfrm>
        </p:spPr>
        <p:txBody>
          <a:bodyPr/>
          <a:lstStyle/>
          <a:p>
            <a:pPr eaLnBrk="1" hangingPunct="1"/>
            <a:r>
              <a:rPr lang="en-US" smtClean="0"/>
              <a:t>Identify and Write for Your Audience</a:t>
            </a:r>
          </a:p>
          <a:p>
            <a:pPr eaLnBrk="1" hangingPunct="1"/>
            <a:r>
              <a:rPr lang="en-US" smtClean="0"/>
              <a:t>Use Active Voice</a:t>
            </a:r>
          </a:p>
          <a:p>
            <a:pPr eaLnBrk="1" hangingPunct="1"/>
            <a:r>
              <a:rPr lang="en-US" smtClean="0"/>
              <a:t>Keep paragraphs and sentences short</a:t>
            </a:r>
          </a:p>
          <a:p>
            <a:pPr eaLnBrk="1" hangingPunct="1"/>
            <a:r>
              <a:rPr lang="en-US" smtClean="0"/>
              <a:t>Limit jargon, legalese and acronyms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smtClean="0">
                <a:ln>
                  <a:noFill/>
                </a:ln>
                <a:effectLst/>
              </a:rPr>
              <a:t>Writing for your audience</a:t>
            </a:r>
          </a:p>
        </p:txBody>
      </p:sp>
      <p:sp>
        <p:nvSpPr>
          <p:cNvPr id="38914" name="Rectangle 3"/>
          <p:cNvSpPr>
            <a:spLocks noGrp="1"/>
          </p:cNvSpPr>
          <p:nvPr>
            <p:ph type="body" idx="1"/>
          </p:nvPr>
        </p:nvSpPr>
        <p:spPr>
          <a:xfrm>
            <a:off x="457200" y="1447800"/>
            <a:ext cx="8229600" cy="4678363"/>
          </a:xfrm>
        </p:spPr>
        <p:txBody>
          <a:bodyPr/>
          <a:lstStyle/>
          <a:p>
            <a:pPr eaLnBrk="1" hangingPunct="1">
              <a:buFont typeface="Wingdings 2" pitchFamily="18" charset="2"/>
              <a:buNone/>
            </a:pPr>
            <a:r>
              <a:rPr lang="en-US" smtClean="0"/>
              <a:t>Put yourself in your reader’s shoes</a:t>
            </a:r>
          </a:p>
          <a:p>
            <a:pPr eaLnBrk="1" hangingPunct="1"/>
            <a:r>
              <a:rPr lang="en-US" smtClean="0"/>
              <a:t>Who is my audience?</a:t>
            </a:r>
          </a:p>
          <a:p>
            <a:pPr eaLnBrk="1" hangingPunct="1"/>
            <a:r>
              <a:rPr lang="en-US" smtClean="0"/>
              <a:t>What does my audience need to know?</a:t>
            </a:r>
          </a:p>
          <a:p>
            <a:pPr eaLnBrk="1" hangingPunct="1"/>
            <a:r>
              <a:rPr lang="en-US" smtClean="0"/>
              <a:t>What does my audience already know about the subject?</a:t>
            </a:r>
          </a:p>
          <a:p>
            <a:pPr eaLnBrk="1" hangingPunct="1"/>
            <a:r>
              <a:rPr lang="en-US" smtClean="0"/>
              <a:t>What questions will my audience have?</a:t>
            </a:r>
          </a:p>
          <a:p>
            <a:pPr eaLnBrk="1" hangingPunct="1">
              <a:buFont typeface="Wingdings 2" pitchFamily="18" charset="2"/>
              <a:buNone/>
            </a:pPr>
            <a:endParaRPr lang="en-US" smtClean="0"/>
          </a:p>
        </p:txBody>
      </p:sp>
      <p:sp>
        <p:nvSpPr>
          <p:cNvPr id="38915" name="Rectangle 5"/>
          <p:cNvSpPr>
            <a:spLocks noChangeArrowheads="1"/>
          </p:cNvSpPr>
          <p:nvPr/>
        </p:nvSpPr>
        <p:spPr bwMode="auto">
          <a:xfrm>
            <a:off x="533400" y="3694113"/>
            <a:ext cx="6935788" cy="915987"/>
          </a:xfrm>
          <a:prstGeom prst="rect">
            <a:avLst/>
          </a:prstGeom>
          <a:noFill/>
          <a:ln w="9525">
            <a:noFill/>
            <a:miter lim="800000"/>
            <a:headEnd/>
            <a:tailEnd/>
          </a:ln>
        </p:spPr>
        <p:txBody>
          <a:bodyPr anchor="ctr">
            <a:spAutoFit/>
          </a:bodyPr>
          <a:lstStyle/>
          <a:p>
            <a:pPr>
              <a:buFontTx/>
              <a:buChar char="•"/>
            </a:pPr>
            <a:endParaRPr lang="en-US">
              <a:latin typeface="Constantia" pitchFamily="18" charset="0"/>
            </a:endParaRPr>
          </a:p>
          <a:p>
            <a:pPr>
              <a:buFontTx/>
              <a:buChar char="•"/>
            </a:pPr>
            <a:endParaRPr lang="en-US">
              <a:latin typeface="Constantia" pitchFamily="18" charset="0"/>
            </a:endParaRPr>
          </a:p>
          <a:p>
            <a:pPr>
              <a:buFontTx/>
              <a:buChar char="•"/>
            </a:pP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smtClean="0">
                <a:ln>
                  <a:noFill/>
                </a:ln>
                <a:effectLst/>
              </a:rPr>
              <a:t>Active Voice</a:t>
            </a:r>
          </a:p>
        </p:txBody>
      </p:sp>
      <p:sp>
        <p:nvSpPr>
          <p:cNvPr id="40962" name="Rectangle 3"/>
          <p:cNvSpPr>
            <a:spLocks noGrp="1"/>
          </p:cNvSpPr>
          <p:nvPr>
            <p:ph type="body" idx="1"/>
          </p:nvPr>
        </p:nvSpPr>
        <p:spPr>
          <a:xfrm>
            <a:off x="457200" y="1447800"/>
            <a:ext cx="8229600" cy="4678363"/>
          </a:xfrm>
        </p:spPr>
        <p:txBody>
          <a:bodyPr/>
          <a:lstStyle/>
          <a:p>
            <a:pPr eaLnBrk="1" hangingPunct="1">
              <a:buFont typeface="Wingdings 2" pitchFamily="18" charset="2"/>
              <a:buNone/>
            </a:pPr>
            <a:r>
              <a:rPr lang="en-US" smtClean="0"/>
              <a:t>Be transparent!  Show who or what is doing the action upfront. </a:t>
            </a:r>
          </a:p>
          <a:p>
            <a:pPr eaLnBrk="1" hangingPunct="1">
              <a:buFont typeface="Wingdings 2" pitchFamily="18" charset="2"/>
              <a:buNone/>
            </a:pPr>
            <a:endParaRPr lang="en-US" smtClean="0"/>
          </a:p>
          <a:p>
            <a:pPr eaLnBrk="1" hangingPunct="1">
              <a:buFont typeface="Wingdings 2" pitchFamily="18" charset="2"/>
              <a:buNone/>
            </a:pPr>
            <a:r>
              <a:rPr lang="en-US" smtClean="0"/>
              <a:t>Instead of:  	New regulations were proposed. </a:t>
            </a:r>
          </a:p>
          <a:p>
            <a:pPr eaLnBrk="1" hangingPunct="1">
              <a:buFont typeface="Wingdings 2" pitchFamily="18" charset="2"/>
              <a:buNone/>
            </a:pPr>
            <a:endParaRPr lang="en-US" smtClean="0"/>
          </a:p>
          <a:p>
            <a:pPr eaLnBrk="1" hangingPunct="1">
              <a:buFont typeface="Wingdings 2" pitchFamily="18" charset="2"/>
              <a:buNone/>
            </a:pPr>
            <a:r>
              <a:rPr lang="en-US" smtClean="0"/>
              <a:t>Use:		The Department of Transportation 			proposed new regulations. </a:t>
            </a:r>
          </a:p>
          <a:p>
            <a:pPr eaLnBrk="1" hangingPunct="1">
              <a:buFont typeface="Wingdings 2" pitchFamily="18" charset="2"/>
              <a:buNone/>
            </a:pPr>
            <a:endParaRPr lang="en-US" smtClean="0"/>
          </a:p>
          <a:p>
            <a:pPr lvl="1" eaLnBrk="1" hangingPunct="1"/>
            <a:endParaRPr lang="en-US" sz="2600" smtClean="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smtClean="0">
                <a:ln>
                  <a:noFill/>
                </a:ln>
                <a:effectLst/>
              </a:rPr>
              <a:t>Active Voice (cont)</a:t>
            </a:r>
          </a:p>
        </p:txBody>
      </p:sp>
      <p:sp>
        <p:nvSpPr>
          <p:cNvPr id="43010" name="Rectangle 3"/>
          <p:cNvSpPr>
            <a:spLocks noGrp="1"/>
          </p:cNvSpPr>
          <p:nvPr>
            <p:ph type="body" idx="1"/>
          </p:nvPr>
        </p:nvSpPr>
        <p:spPr>
          <a:xfrm>
            <a:off x="457200" y="1447800"/>
            <a:ext cx="8229600" cy="4678363"/>
          </a:xfrm>
        </p:spPr>
        <p:txBody>
          <a:bodyPr/>
          <a:lstStyle/>
          <a:p>
            <a:pPr eaLnBrk="1" hangingPunct="1">
              <a:buFont typeface="Wingdings 2" pitchFamily="18" charset="2"/>
              <a:buNone/>
            </a:pPr>
            <a:r>
              <a:rPr lang="en-US" smtClean="0"/>
              <a:t>Active Voice:</a:t>
            </a:r>
          </a:p>
          <a:p>
            <a:pPr eaLnBrk="1" hangingPunct="1"/>
            <a:r>
              <a:rPr lang="en-US" smtClean="0"/>
              <a:t> Eliminates ambiguity:</a:t>
            </a:r>
          </a:p>
          <a:p>
            <a:pPr lvl="1" eaLnBrk="1" hangingPunct="1"/>
            <a:r>
              <a:rPr lang="en-US" smtClean="0">
                <a:solidFill>
                  <a:schemeClr val="tx1"/>
                </a:solidFill>
              </a:rPr>
              <a:t>Passive: “It must be done.”</a:t>
            </a:r>
          </a:p>
          <a:p>
            <a:pPr lvl="1" eaLnBrk="1" hangingPunct="1"/>
            <a:r>
              <a:rPr lang="en-US" smtClean="0">
                <a:solidFill>
                  <a:schemeClr val="tx1"/>
                </a:solidFill>
              </a:rPr>
              <a:t>Active: “You must do it.”</a:t>
            </a:r>
            <a:r>
              <a:rPr lang="en-US" smtClean="0"/>
              <a:t> </a:t>
            </a:r>
          </a:p>
          <a:p>
            <a:pPr lvl="1" eaLnBrk="1" hangingPunct="1">
              <a:buFont typeface="Wingdings 2" pitchFamily="18" charset="2"/>
              <a:buNone/>
            </a:pPr>
            <a:endParaRPr lang="en-US" smtClean="0"/>
          </a:p>
          <a:p>
            <a:pPr eaLnBrk="1" hangingPunct="1"/>
            <a:r>
              <a:rPr lang="en-US" sz="2800" smtClean="0"/>
              <a:t>Emphasizes important messages</a:t>
            </a:r>
          </a:p>
          <a:p>
            <a:pPr lvl="1" eaLnBrk="1" hangingPunct="1"/>
            <a:r>
              <a:rPr lang="en-US" smtClean="0">
                <a:solidFill>
                  <a:schemeClr val="tx1"/>
                </a:solidFill>
              </a:rPr>
              <a:t>Passive: “O-ring temperature will be achieved at 32 degrees</a:t>
            </a:r>
          </a:p>
          <a:p>
            <a:pPr lvl="1" eaLnBrk="1" hangingPunct="1"/>
            <a:r>
              <a:rPr lang="en-US" smtClean="0">
                <a:solidFill>
                  <a:schemeClr val="tx1"/>
                </a:solidFill>
              </a:rPr>
              <a:t>Active: “The O-rings will fail at 32 degrees.”</a:t>
            </a:r>
          </a:p>
          <a:p>
            <a:pPr eaLnBrk="1" hangingPunct="1"/>
            <a:endParaRPr lang="en-US" sz="2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bwMode="auto">
          <a:ln w="9525"/>
        </p:spPr>
        <p:txBody>
          <a:bodyPr wrap="square" lIns="91440" tIns="45720" rIns="91440" bIns="45720" numCol="1" compatLnSpc="1">
            <a:prstTxWarp prst="textNoShape">
              <a:avLst/>
            </a:prstTxWarp>
          </a:bodyPr>
          <a:lstStyle/>
          <a:p>
            <a:pPr>
              <a:defRPr/>
            </a:pPr>
            <a:r>
              <a:rPr smtClean="0">
                <a:ln>
                  <a:noFill/>
                </a:ln>
                <a:effectLst/>
              </a:rPr>
              <a:t>Keep it short</a:t>
            </a:r>
          </a:p>
        </p:txBody>
      </p:sp>
      <p:sp>
        <p:nvSpPr>
          <p:cNvPr id="45058" name="Rectangle 3"/>
          <p:cNvSpPr>
            <a:spLocks noGrp="1"/>
          </p:cNvSpPr>
          <p:nvPr>
            <p:ph type="body" idx="1"/>
          </p:nvPr>
        </p:nvSpPr>
        <p:spPr>
          <a:xfrm>
            <a:off x="457200" y="1447800"/>
            <a:ext cx="8229600" cy="4678363"/>
          </a:xfrm>
        </p:spPr>
        <p:txBody>
          <a:bodyPr/>
          <a:lstStyle/>
          <a:p>
            <a:pPr>
              <a:buFont typeface="Wingdings 2" pitchFamily="18" charset="2"/>
              <a:buNone/>
            </a:pPr>
            <a:endParaRPr lang="en-US" smtClean="0"/>
          </a:p>
          <a:p>
            <a:endParaRPr lang="en-US" smtClean="0"/>
          </a:p>
        </p:txBody>
      </p:sp>
      <p:sp>
        <p:nvSpPr>
          <p:cNvPr id="35846" name="Text Box 6"/>
          <p:cNvSpPr txBox="1">
            <a:spLocks noChangeArrowheads="1"/>
          </p:cNvSpPr>
          <p:nvPr/>
        </p:nvSpPr>
        <p:spPr bwMode="auto">
          <a:xfrm>
            <a:off x="609600" y="1447800"/>
            <a:ext cx="8077200" cy="5105400"/>
          </a:xfrm>
          <a:prstGeom prst="rect">
            <a:avLst/>
          </a:prstGeom>
          <a:noFill/>
          <a:ln w="9525">
            <a:noFill/>
            <a:miter lim="800000"/>
            <a:headEnd/>
            <a:tailEnd/>
          </a:ln>
          <a:effectLst/>
        </p:spPr>
        <p:txBody>
          <a:bodyPr>
            <a:spAutoFit/>
          </a:bodyPr>
          <a:lstStyle/>
          <a:p>
            <a:pPr>
              <a:lnSpc>
                <a:spcPct val="80000"/>
              </a:lnSpc>
              <a:spcBef>
                <a:spcPct val="20000"/>
              </a:spcBef>
              <a:buClr>
                <a:schemeClr val="hlink"/>
              </a:buClr>
              <a:buSzPct val="90000"/>
              <a:buFont typeface="Wingdings" pitchFamily="2" charset="2"/>
              <a:buNone/>
              <a:defRPr/>
            </a:pPr>
            <a:r>
              <a:rPr lang="en-US" dirty="0">
                <a:effectLst>
                  <a:outerShdw blurRad="38100" dist="38100" dir="2700000" algn="tl">
                    <a:srgbClr val="444D26"/>
                  </a:outerShdw>
                </a:effectLst>
              </a:rPr>
              <a:t>With respect to the review of existing regulations and the  promulgation of new regulations, section 3(a) of Executive Order 12988</a:t>
            </a:r>
            <a:r>
              <a:rPr lang="en-US" b="1" dirty="0">
                <a:effectLst>
                  <a:outerShdw blurRad="38100" dist="38100" dir="2700000" algn="tl">
                    <a:srgbClr val="444D26"/>
                  </a:outerShdw>
                </a:effectLst>
              </a:rPr>
              <a:t>,</a:t>
            </a:r>
            <a:r>
              <a:rPr lang="en-US" dirty="0">
                <a:effectLst>
                  <a:outerShdw blurRad="38100" dist="38100" dir="2700000" algn="tl">
                    <a:srgbClr val="444D26"/>
                  </a:outerShdw>
                </a:effectLst>
              </a:rPr>
              <a:t> “Civil Justice Reform,” 61 FR 4729 (February 7, 1996), imposes on Executive agencies the general duty to adhere to the following requirements:  (1) Eliminate drafting errors and ambiguity; (2) write regulations to minimize litigation; and (3) provide a clear legal standard for affected conduct rather than a general standard and promote simplification and burden reduction.  With regard to the review required by section 3(a), section 3(b) of Executive Order 12988 specifically requires that Executive agencies make every reasonable effort to ensure that the regulation:  (1) Clearly specifies the preemptive effect, if any; (2) clearly specifies any effect on existing Federal law or regulation; (3) provides a clear legal standard for affected conduct while promoting simplification and burden reduction; (4) specifies the retroactive effect, if any; (5) adequately defines key terms; and (6) addresses other important issues affecting clarity and general draftsmanship under any guidelines issued by the Attorney General.  Section 3(c) of Executive Order 12988 requires Executive agencies to review regulations in light of applicable standards in section 3(a) and section 3(b) to determine whether they are met or it is unreasonable to meet one or more of them.  DHS has completed the required review and determined that, to the extent permitted by law, this final rule meets the relevant standards of Executive Order 12988.</a:t>
            </a:r>
            <a:r>
              <a:rPr lang="en-US" b="1" dirty="0">
                <a:effectLst>
                  <a:outerShdw blurRad="38100" dist="38100" dir="2700000" algn="tl">
                    <a:srgbClr val="444D26"/>
                  </a:outerShdw>
                </a:effectLst>
              </a:rPr>
              <a:t> </a:t>
            </a:r>
          </a:p>
          <a:p>
            <a:pPr>
              <a:spcBef>
                <a:spcPct val="50000"/>
              </a:spcBef>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bwMode="auto">
          <a:ln w="9525"/>
        </p:spPr>
        <p:txBody>
          <a:bodyPr wrap="square" lIns="91440" tIns="45720" rIns="91440" bIns="45720" numCol="1" compatLnSpc="1">
            <a:prstTxWarp prst="textNoShape">
              <a:avLst/>
            </a:prstTxWarp>
          </a:bodyPr>
          <a:lstStyle/>
          <a:p>
            <a:pPr>
              <a:defRPr/>
            </a:pPr>
            <a:r>
              <a:rPr smtClean="0">
                <a:ln>
                  <a:noFill/>
                </a:ln>
                <a:effectLst/>
              </a:rPr>
              <a:t>Keep it short</a:t>
            </a:r>
          </a:p>
        </p:txBody>
      </p:sp>
      <p:sp>
        <p:nvSpPr>
          <p:cNvPr id="36867" name="Rectangle 3"/>
          <p:cNvSpPr>
            <a:spLocks noGrp="1"/>
          </p:cNvSpPr>
          <p:nvPr>
            <p:ph type="body" idx="1"/>
          </p:nvPr>
        </p:nvSpPr>
        <p:spPr>
          <a:xfrm>
            <a:off x="457200" y="1447800"/>
            <a:ext cx="8229600" cy="4678363"/>
          </a:xfrm>
        </p:spPr>
        <p:txBody>
          <a:bodyPr/>
          <a:lstStyle/>
          <a:p>
            <a:pPr eaLnBrk="1" hangingPunct="1">
              <a:buFont typeface="Wingdings 2" pitchFamily="18" charset="2"/>
              <a:buNone/>
              <a:defRPr/>
            </a:pPr>
            <a:r>
              <a:rPr lang="en-US" sz="2700" dirty="0" smtClean="0">
                <a:effectLst>
                  <a:outerShdw blurRad="38100" dist="38100" dir="2700000" algn="tl">
                    <a:srgbClr val="444D26"/>
                  </a:outerShdw>
                </a:effectLst>
                <a:latin typeface="Times New Roman" pitchFamily="18" charset="0"/>
              </a:rPr>
              <a:t>This rule meets the applicable standards in sections 3(a) and 3(b)(2) of Executive Order 12988. </a:t>
            </a:r>
          </a:p>
          <a:p>
            <a:pPr>
              <a:buFont typeface="Wingdings 2" pitchFamily="18" charset="2"/>
              <a:buNone/>
              <a:defRPr/>
            </a:pPr>
            <a:endParaRPr lang="en-US" dirty="0" smtClean="0"/>
          </a:p>
        </p:txBody>
      </p:sp>
      <p:sp>
        <p:nvSpPr>
          <p:cNvPr id="46083" name="Rectangle 4"/>
          <p:cNvSpPr>
            <a:spLocks noChangeArrowheads="1"/>
          </p:cNvSpPr>
          <p:nvPr/>
        </p:nvSpPr>
        <p:spPr bwMode="auto">
          <a:xfrm>
            <a:off x="1752600" y="3581400"/>
            <a:ext cx="5410200" cy="1190625"/>
          </a:xfrm>
          <a:prstGeom prst="rect">
            <a:avLst/>
          </a:prstGeom>
          <a:solidFill>
            <a:schemeClr val="tx2"/>
          </a:solidFill>
          <a:ln w="9525">
            <a:noFill/>
            <a:miter lim="800000"/>
            <a:headEnd/>
            <a:tailEnd/>
          </a:ln>
        </p:spPr>
        <p:txBody>
          <a:bodyPr>
            <a:spAutoFit/>
          </a:bodyPr>
          <a:lstStyle/>
          <a:p>
            <a:pPr algn="ctr"/>
            <a:r>
              <a:rPr lang="en-US">
                <a:solidFill>
                  <a:schemeClr val="bg1"/>
                </a:solidFill>
              </a:rPr>
              <a:t>“The most valuable of all talents is never using two words when one will do.”</a:t>
            </a:r>
          </a:p>
          <a:p>
            <a:pPr algn="ctr"/>
            <a:endParaRPr lang="en-US">
              <a:solidFill>
                <a:schemeClr val="bg1"/>
              </a:solidFill>
            </a:endParaRPr>
          </a:p>
          <a:p>
            <a:pPr algn="ctr"/>
            <a:r>
              <a:rPr lang="en-US">
                <a:solidFill>
                  <a:schemeClr val="bg1"/>
                </a:solidFill>
              </a:rPr>
              <a:t>~Thomas Jefferson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bwMode="auto">
          <a:ln w="9525"/>
        </p:spPr>
        <p:txBody>
          <a:bodyPr wrap="square" lIns="91440" tIns="45720" rIns="91440" bIns="45720" numCol="1" compatLnSpc="1">
            <a:prstTxWarp prst="textNoShape">
              <a:avLst/>
            </a:prstTxWarp>
          </a:bodyPr>
          <a:lstStyle/>
          <a:p>
            <a:pPr>
              <a:defRPr/>
            </a:pPr>
            <a:r>
              <a:rPr smtClean="0">
                <a:ln>
                  <a:noFill/>
                </a:ln>
                <a:effectLst/>
              </a:rPr>
              <a:t>Jargon and acronyms</a:t>
            </a:r>
          </a:p>
        </p:txBody>
      </p:sp>
      <p:sp>
        <p:nvSpPr>
          <p:cNvPr id="47106" name="Rectangle 3"/>
          <p:cNvSpPr>
            <a:spLocks noGrp="1"/>
          </p:cNvSpPr>
          <p:nvPr>
            <p:ph type="body" idx="1"/>
          </p:nvPr>
        </p:nvSpPr>
        <p:spPr>
          <a:xfrm>
            <a:off x="457200" y="1447800"/>
            <a:ext cx="8229600" cy="4678363"/>
          </a:xfrm>
        </p:spPr>
        <p:txBody>
          <a:bodyPr/>
          <a:lstStyle/>
          <a:p>
            <a:r>
              <a:rPr lang="en-US" smtClean="0"/>
              <a:t>Avoid obscure and archaic language </a:t>
            </a:r>
          </a:p>
          <a:p>
            <a:pPr lvl="1"/>
            <a:r>
              <a:rPr lang="en-US" smtClean="0"/>
              <a:t>Example: Hereby, Wherefore, ab initio</a:t>
            </a:r>
          </a:p>
          <a:p>
            <a:r>
              <a:rPr lang="en-US" smtClean="0"/>
              <a:t>Use language your audience is familiar with</a:t>
            </a:r>
          </a:p>
          <a:p>
            <a:pPr lvl="1"/>
            <a:r>
              <a:rPr lang="en-US" smtClean="0"/>
              <a:t>Instead of: The patient is being given positive-pressure ventilatory support. </a:t>
            </a:r>
          </a:p>
          <a:p>
            <a:pPr lvl="1"/>
            <a:r>
              <a:rPr lang="en-US" smtClean="0"/>
              <a:t>Use: The patient is on a respirator. </a:t>
            </a:r>
          </a:p>
          <a:p>
            <a:r>
              <a:rPr lang="en-US" smtClean="0"/>
              <a:t>Define your acronyms </a:t>
            </a:r>
          </a:p>
          <a:p>
            <a:pPr lvl="1"/>
            <a:r>
              <a:rPr lang="en-US" smtClean="0"/>
              <a:t>You may use your Transportation Worker Identification Credential (TWIC) at airport checkpoints.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1"/>
          <p:cNvSpPr>
            <a:spLocks noGrp="1"/>
          </p:cNvSpPr>
          <p:nvPr>
            <p:ph idx="1"/>
          </p:nvPr>
        </p:nvSpPr>
        <p:spPr/>
        <p:txBody>
          <a:bodyPr/>
          <a:lstStyle/>
          <a:p>
            <a:pPr eaLnBrk="1" hangingPunct="1"/>
            <a:r>
              <a:rPr lang="en-US" smtClean="0"/>
              <a:t>PLAIN monthly meetings</a:t>
            </a:r>
          </a:p>
          <a:p>
            <a:pPr lvl="1" eaLnBrk="1" hangingPunct="1"/>
            <a:r>
              <a:rPr lang="en-US" smtClean="0"/>
              <a:t>Held the 2</a:t>
            </a:r>
            <a:r>
              <a:rPr lang="en-US" baseline="30000" smtClean="0"/>
              <a:t>nd</a:t>
            </a:r>
            <a:r>
              <a:rPr lang="en-US" smtClean="0"/>
              <a:t> Wednesday of each month.</a:t>
            </a:r>
          </a:p>
          <a:p>
            <a:pPr eaLnBrk="1" hangingPunct="1"/>
            <a:r>
              <a:rPr lang="en-US" smtClean="0"/>
              <a:t>PLAIN’s website: </a:t>
            </a:r>
            <a:r>
              <a:rPr lang="en-US" smtClean="0">
                <a:hlinkClick r:id="rId2"/>
              </a:rPr>
              <a:t>www.plainlanguage.gov</a:t>
            </a:r>
            <a:endParaRPr lang="en-US" smtClean="0"/>
          </a:p>
          <a:p>
            <a:pPr eaLnBrk="1" hangingPunct="1"/>
            <a:r>
              <a:rPr lang="en-US" smtClean="0"/>
              <a:t>Federal Plain Language Guidelines.</a:t>
            </a:r>
          </a:p>
          <a:p>
            <a:pPr lvl="1" eaLnBrk="1" hangingPunct="1"/>
            <a:r>
              <a:rPr lang="en-US" smtClean="0">
                <a:solidFill>
                  <a:schemeClr val="bg1"/>
                </a:solidFill>
                <a:hlinkClick r:id="rId3"/>
              </a:rPr>
              <a:t>http://www.plainlanguage.gov/howto/guidelines/bigdoc/index.cfm</a:t>
            </a:r>
            <a:endParaRPr lang="en-US" smtClean="0">
              <a:solidFill>
                <a:schemeClr val="bg1"/>
              </a:solidFill>
            </a:endParaRPr>
          </a:p>
        </p:txBody>
      </p:sp>
      <p:sp>
        <p:nvSpPr>
          <p:cNvPr id="3" name="Title 2"/>
          <p:cNvSpPr>
            <a:spLocks noGrp="1"/>
          </p:cNvSpPr>
          <p:nvPr>
            <p:ph type="title"/>
          </p:nvPr>
        </p:nvSpPr>
        <p:spPr/>
        <p:txBody>
          <a:bodyPr/>
          <a:lstStyle/>
          <a:p>
            <a:pPr eaLnBrk="1" hangingPunct="1">
              <a:defRPr/>
            </a:pPr>
            <a:r>
              <a:rPr smtClean="0"/>
              <a:t>Resources	</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1"/>
          <p:cNvSpPr>
            <a:spLocks noGrp="1"/>
          </p:cNvSpPr>
          <p:nvPr>
            <p:ph idx="1"/>
          </p:nvPr>
        </p:nvSpPr>
        <p:spPr/>
        <p:txBody>
          <a:bodyPr/>
          <a:lstStyle/>
          <a:p>
            <a:r>
              <a:rPr lang="en-US" smtClean="0"/>
              <a:t>Act requires federal agencies to use clear communication that the public can understand.</a:t>
            </a:r>
          </a:p>
          <a:p>
            <a:endParaRPr lang="en-US" smtClean="0"/>
          </a:p>
          <a:p>
            <a:r>
              <a:rPr lang="en-US" smtClean="0"/>
              <a:t>Included are  documents that:</a:t>
            </a:r>
          </a:p>
          <a:p>
            <a:pPr lvl="1"/>
            <a:r>
              <a:rPr lang="en-US" smtClean="0"/>
              <a:t>Are needed to get federal benefits or services or for filing taxes</a:t>
            </a:r>
          </a:p>
          <a:p>
            <a:pPr lvl="1"/>
            <a:r>
              <a:rPr lang="en-US" smtClean="0"/>
              <a:t>Provide information about benefits or services</a:t>
            </a:r>
          </a:p>
          <a:p>
            <a:pPr lvl="1"/>
            <a:r>
              <a:rPr lang="en-US" smtClean="0"/>
              <a:t>Explain how to comply with requirements administered or enforced by the federal government</a:t>
            </a:r>
          </a:p>
          <a:p>
            <a:pPr lvl="1" eaLnBrk="1" hangingPunct="1"/>
            <a:endParaRPr lang="en-US" smtClean="0"/>
          </a:p>
        </p:txBody>
      </p:sp>
      <p:sp>
        <p:nvSpPr>
          <p:cNvPr id="3" name="Title 2"/>
          <p:cNvSpPr>
            <a:spLocks noGrp="1"/>
          </p:cNvSpPr>
          <p:nvPr>
            <p:ph type="title"/>
          </p:nvPr>
        </p:nvSpPr>
        <p:spPr/>
        <p:txBody>
          <a:bodyPr/>
          <a:lstStyle/>
          <a:p>
            <a:pPr eaLnBrk="1" fontAlgn="auto" hangingPunct="1">
              <a:spcAft>
                <a:spcPts val="0"/>
              </a:spcAft>
              <a:defRPr/>
            </a:pPr>
            <a:r>
              <a:rPr smtClean="0"/>
              <a:t>Plain Writing Act of 2010</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smtClean="0">
                <a:ln>
                  <a:noFill/>
                </a:ln>
                <a:effectLst/>
              </a:rPr>
              <a:t>Resources</a:t>
            </a:r>
          </a:p>
        </p:txBody>
      </p:sp>
      <p:sp>
        <p:nvSpPr>
          <p:cNvPr id="50178" name="Rectangle 3"/>
          <p:cNvSpPr>
            <a:spLocks noGrp="1"/>
          </p:cNvSpPr>
          <p:nvPr>
            <p:ph type="body" idx="1"/>
          </p:nvPr>
        </p:nvSpPr>
        <p:spPr>
          <a:xfrm>
            <a:off x="457200" y="1447800"/>
            <a:ext cx="8229600" cy="4678363"/>
          </a:xfrm>
        </p:spPr>
        <p:txBody>
          <a:bodyPr/>
          <a:lstStyle/>
          <a:p>
            <a:pPr eaLnBrk="1" hangingPunct="1">
              <a:buFont typeface="Wingdings 2" pitchFamily="18" charset="2"/>
              <a:buNone/>
            </a:pPr>
            <a:r>
              <a:rPr lang="en-US" smtClean="0"/>
              <a:t>PLAIN offers free, half day training to all federal agencies.</a:t>
            </a:r>
          </a:p>
          <a:p>
            <a:pPr eaLnBrk="1" hangingPunct="1">
              <a:buFont typeface="Wingdings 2" pitchFamily="18" charset="2"/>
              <a:buNone/>
            </a:pPr>
            <a:r>
              <a:rPr lang="en-US" smtClean="0"/>
              <a:t>Provide us with:</a:t>
            </a:r>
          </a:p>
          <a:p>
            <a:pPr eaLnBrk="1" hangingPunct="1"/>
            <a:r>
              <a:rPr lang="en-US" smtClean="0"/>
              <a:t>A few tentative dates for class</a:t>
            </a:r>
          </a:p>
          <a:p>
            <a:pPr eaLnBrk="1" hangingPunct="1"/>
            <a:r>
              <a:rPr lang="en-US" smtClean="0"/>
              <a:t>Location of training</a:t>
            </a:r>
          </a:p>
          <a:p>
            <a:pPr eaLnBrk="1" hangingPunct="1"/>
            <a:r>
              <a:rPr lang="en-US" smtClean="0"/>
              <a:t>Number of students (We prefer 20 or more)</a:t>
            </a:r>
          </a:p>
          <a:p>
            <a:pPr eaLnBrk="1" hangingPunct="1">
              <a:buFont typeface="Wingdings 2" pitchFamily="18" charset="2"/>
              <a:buNone/>
            </a:pPr>
            <a:endParaRPr lang="en-US" smtClean="0"/>
          </a:p>
          <a:p>
            <a:pPr eaLnBrk="1" hangingPunct="1">
              <a:buFont typeface="Wingdings 2" pitchFamily="18" charset="2"/>
              <a:buNone/>
            </a:pPr>
            <a:r>
              <a:rPr lang="en-US" smtClean="0"/>
              <a:t>You can have your trainers take the class and develop</a:t>
            </a:r>
          </a:p>
          <a:p>
            <a:pPr eaLnBrk="1" hangingPunct="1">
              <a:buFont typeface="Wingdings 2" pitchFamily="18" charset="2"/>
              <a:buNone/>
            </a:pPr>
            <a:r>
              <a:rPr lang="en-US" smtClean="0"/>
              <a:t>an agency specific training class based on our class.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smtClean="0">
                <a:ln>
                  <a:noFill/>
                </a:ln>
                <a:effectLst/>
              </a:rPr>
              <a:t>Additional resources</a:t>
            </a:r>
          </a:p>
        </p:txBody>
      </p:sp>
      <p:sp>
        <p:nvSpPr>
          <p:cNvPr id="51202" name="Rectangle 3"/>
          <p:cNvSpPr>
            <a:spLocks noGrp="1"/>
          </p:cNvSpPr>
          <p:nvPr>
            <p:ph type="body" idx="1"/>
          </p:nvPr>
        </p:nvSpPr>
        <p:spPr>
          <a:xfrm>
            <a:off x="457200" y="1447800"/>
            <a:ext cx="8229600" cy="4678363"/>
          </a:xfrm>
        </p:spPr>
        <p:txBody>
          <a:bodyPr/>
          <a:lstStyle/>
          <a:p>
            <a:pPr eaLnBrk="1" hangingPunct="1"/>
            <a:r>
              <a:rPr lang="en-US" smtClean="0"/>
              <a:t>GSA Webcontent Managers are developing plain language webinars</a:t>
            </a:r>
          </a:p>
          <a:p>
            <a:pPr eaLnBrk="1" hangingPunct="1"/>
            <a:r>
              <a:rPr lang="en-US" smtClean="0"/>
              <a:t>NIH has an online plain language course open to the public</a:t>
            </a:r>
          </a:p>
          <a:p>
            <a:pPr eaLnBrk="1" hangingPunct="1"/>
            <a:r>
              <a:rPr lang="en-US" smtClean="0"/>
              <a:t>FAA Plain Language program</a:t>
            </a:r>
          </a:p>
          <a:p>
            <a:pPr eaLnBrk="1" hangingPunct="1"/>
            <a:r>
              <a:rPr lang="en-US" smtClean="0"/>
              <a:t>USCIS Plain Language program</a:t>
            </a:r>
          </a:p>
          <a:p>
            <a:pPr eaLnBrk="1" hangingPunct="1"/>
            <a:r>
              <a:rPr lang="en-US" smtClean="0"/>
              <a:t>SEC Plain English Initiative</a:t>
            </a:r>
          </a:p>
          <a:p>
            <a:pPr eaLnBrk="1" hangingPunct="1">
              <a:buFont typeface="Wingdings 2" pitchFamily="18" charset="2"/>
              <a:buNone/>
            </a:pPr>
            <a:endParaRPr lang="en-US" smtClean="0"/>
          </a:p>
          <a:p>
            <a:pPr eaLnBrk="1" hangingPunct="1">
              <a:buFont typeface="Wingdings 2" pitchFamily="18" charset="2"/>
              <a:buNone/>
            </a:pP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3" name="Content Placeholder 1"/>
          <p:cNvSpPr>
            <a:spLocks noGrp="1"/>
          </p:cNvSpPr>
          <p:nvPr>
            <p:ph idx="1"/>
          </p:nvPr>
        </p:nvSpPr>
        <p:spPr/>
        <p:txBody>
          <a:bodyPr/>
          <a:lstStyle/>
          <a:p>
            <a:pPr eaLnBrk="1" hangingPunct="1">
              <a:buFont typeface="Wingdings 2" pitchFamily="18" charset="2"/>
              <a:buNone/>
            </a:pPr>
            <a:r>
              <a:rPr lang="en-US" b="1" smtClean="0"/>
              <a:t>What does my agency need to do?</a:t>
            </a:r>
          </a:p>
          <a:p>
            <a:pPr eaLnBrk="1" hangingPunct="1"/>
            <a:r>
              <a:rPr lang="en-US" smtClean="0"/>
              <a:t>Create a plain writing section of its website.</a:t>
            </a:r>
          </a:p>
          <a:p>
            <a:pPr eaLnBrk="1" hangingPunct="1"/>
            <a:r>
              <a:rPr lang="en-US" smtClean="0"/>
              <a:t>Follow OMB–issued Guidance. </a:t>
            </a:r>
          </a:p>
          <a:p>
            <a:pPr eaLnBrk="1" hangingPunct="1"/>
            <a:r>
              <a:rPr lang="en-US" smtClean="0"/>
              <a:t>Create plain writing guidance.</a:t>
            </a:r>
          </a:p>
          <a:p>
            <a:pPr lvl="1" eaLnBrk="1" hangingPunct="1"/>
            <a:r>
              <a:rPr lang="en-US" smtClean="0"/>
              <a:t>Agencies may follow the </a:t>
            </a:r>
            <a:r>
              <a:rPr lang="en-US" smtClean="0">
                <a:hlinkClick r:id="rId3"/>
              </a:rPr>
              <a:t>Federal Plain Language Guidelines</a:t>
            </a:r>
            <a:r>
              <a:rPr lang="en-US" smtClean="0"/>
              <a:t>.</a:t>
            </a:r>
          </a:p>
          <a:p>
            <a:pPr eaLnBrk="1" hangingPunct="1"/>
            <a:endParaRPr lang="en-US" smtClean="0"/>
          </a:p>
        </p:txBody>
      </p:sp>
      <p:sp>
        <p:nvSpPr>
          <p:cNvPr id="3" name="Title 2"/>
          <p:cNvSpPr>
            <a:spLocks noGrp="1"/>
          </p:cNvSpPr>
          <p:nvPr>
            <p:ph type="title"/>
          </p:nvPr>
        </p:nvSpPr>
        <p:spPr/>
        <p:txBody>
          <a:bodyPr/>
          <a:lstStyle/>
          <a:p>
            <a:pPr eaLnBrk="1" fontAlgn="auto" hangingPunct="1">
              <a:spcAft>
                <a:spcPts val="0"/>
              </a:spcAft>
              <a:defRPr/>
            </a:pPr>
            <a:r>
              <a:rPr smtClean="0"/>
              <a:t>Plain Writing Act of 2010</a:t>
            </a:r>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1"/>
          <p:cNvSpPr>
            <a:spLocks noGrp="1"/>
          </p:cNvSpPr>
          <p:nvPr>
            <p:ph idx="1"/>
          </p:nvPr>
        </p:nvSpPr>
        <p:spPr/>
        <p:txBody>
          <a:bodyPr/>
          <a:lstStyle/>
          <a:p>
            <a:pPr eaLnBrk="1" hangingPunct="1">
              <a:buFont typeface="Wingdings 2" pitchFamily="18" charset="2"/>
              <a:buNone/>
            </a:pPr>
            <a:r>
              <a:rPr lang="en-US" b="1" smtClean="0"/>
              <a:t>On April 13, 2011 OMB must:</a:t>
            </a:r>
          </a:p>
          <a:p>
            <a:pPr eaLnBrk="1" hangingPunct="1"/>
            <a:r>
              <a:rPr lang="en-US" smtClean="0"/>
              <a:t>Issue final guidance for the Act.</a:t>
            </a:r>
          </a:p>
        </p:txBody>
      </p:sp>
      <p:sp>
        <p:nvSpPr>
          <p:cNvPr id="3" name="Title 2"/>
          <p:cNvSpPr>
            <a:spLocks noGrp="1"/>
          </p:cNvSpPr>
          <p:nvPr>
            <p:ph type="title"/>
          </p:nvPr>
        </p:nvSpPr>
        <p:spPr/>
        <p:txBody>
          <a:bodyPr/>
          <a:lstStyle/>
          <a:p>
            <a:pPr eaLnBrk="1" fontAlgn="auto" hangingPunct="1">
              <a:spcAft>
                <a:spcPts val="0"/>
              </a:spcAft>
              <a:defRPr/>
            </a:pPr>
            <a:r>
              <a:rPr smtClean="0"/>
              <a:t>Plain Writing Act of 2010</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Content Placeholder 1"/>
          <p:cNvSpPr>
            <a:spLocks noGrp="1"/>
          </p:cNvSpPr>
          <p:nvPr>
            <p:ph idx="1"/>
          </p:nvPr>
        </p:nvSpPr>
        <p:spPr/>
        <p:txBody>
          <a:bodyPr/>
          <a:lstStyle/>
          <a:p>
            <a:pPr eaLnBrk="1" hangingPunct="1">
              <a:buFont typeface="Wingdings 2" pitchFamily="18" charset="2"/>
              <a:buNone/>
            </a:pPr>
            <a:r>
              <a:rPr lang="en-US" b="1" smtClean="0"/>
              <a:t>By July 13, 2011 agencies must:</a:t>
            </a:r>
          </a:p>
          <a:p>
            <a:pPr eaLnBrk="1" hangingPunct="1"/>
            <a:r>
              <a:rPr lang="en-US" smtClean="0"/>
              <a:t>Designate a senior official for "plain writing" </a:t>
            </a:r>
          </a:p>
          <a:p>
            <a:pPr eaLnBrk="1" hangingPunct="1"/>
            <a:r>
              <a:rPr lang="en-US" smtClean="0"/>
              <a:t>Explain and train agency staff on the Act</a:t>
            </a:r>
          </a:p>
          <a:p>
            <a:pPr eaLnBrk="1" hangingPunct="1"/>
            <a:r>
              <a:rPr lang="en-US" smtClean="0"/>
              <a:t>Set up  a procedure to oversee implementation of the Act</a:t>
            </a:r>
          </a:p>
          <a:p>
            <a:pPr eaLnBrk="1" hangingPunct="1"/>
            <a:r>
              <a:rPr lang="en-US" smtClean="0"/>
              <a:t>Have agency points of contact for the Act</a:t>
            </a:r>
          </a:p>
          <a:p>
            <a:pPr eaLnBrk="1" hangingPunct="1"/>
            <a:r>
              <a:rPr lang="en-US" smtClean="0"/>
              <a:t> Post compliance plans on line</a:t>
            </a:r>
          </a:p>
          <a:p>
            <a:pPr eaLnBrk="1" hangingPunct="1"/>
            <a:endParaRPr lang="en-US" smtClean="0"/>
          </a:p>
        </p:txBody>
      </p:sp>
      <p:sp>
        <p:nvSpPr>
          <p:cNvPr id="3" name="Title 2"/>
          <p:cNvSpPr>
            <a:spLocks noGrp="1"/>
          </p:cNvSpPr>
          <p:nvPr>
            <p:ph type="title"/>
          </p:nvPr>
        </p:nvSpPr>
        <p:spPr/>
        <p:txBody>
          <a:bodyPr/>
          <a:lstStyle/>
          <a:p>
            <a:pPr eaLnBrk="1" fontAlgn="auto" hangingPunct="1">
              <a:spcAft>
                <a:spcPts val="0"/>
              </a:spcAft>
              <a:defRPr/>
            </a:pPr>
            <a:r>
              <a:rPr smtClean="0"/>
              <a:t>Plain Writing Act of 2010</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Content Placeholder 1"/>
          <p:cNvSpPr>
            <a:spLocks noGrp="1"/>
          </p:cNvSpPr>
          <p:nvPr>
            <p:ph idx="1"/>
          </p:nvPr>
        </p:nvSpPr>
        <p:spPr/>
        <p:txBody>
          <a:bodyPr/>
          <a:lstStyle/>
          <a:p>
            <a:pPr eaLnBrk="1" hangingPunct="1">
              <a:buFont typeface="Wingdings 2" pitchFamily="18" charset="2"/>
              <a:buNone/>
            </a:pPr>
            <a:r>
              <a:rPr lang="en-US" b="1" smtClean="0"/>
              <a:t>Starting October 13, 2011 agencies must:</a:t>
            </a:r>
          </a:p>
          <a:p>
            <a:pPr eaLnBrk="1" hangingPunct="1"/>
            <a:r>
              <a:rPr lang="en-US" smtClean="0"/>
              <a:t>Use plain language in any new or substantially revised document </a:t>
            </a:r>
          </a:p>
          <a:p>
            <a:pPr eaLnBrk="1" hangingPunct="1"/>
            <a:r>
              <a:rPr lang="en-US" smtClean="0"/>
              <a:t>Write annual compliance reports and post these reports on its plain language web page</a:t>
            </a:r>
          </a:p>
        </p:txBody>
      </p:sp>
      <p:sp>
        <p:nvSpPr>
          <p:cNvPr id="3" name="Title 2"/>
          <p:cNvSpPr>
            <a:spLocks noGrp="1"/>
          </p:cNvSpPr>
          <p:nvPr>
            <p:ph type="title"/>
          </p:nvPr>
        </p:nvSpPr>
        <p:spPr/>
        <p:txBody>
          <a:bodyPr/>
          <a:lstStyle/>
          <a:p>
            <a:pPr eaLnBrk="1" fontAlgn="auto" hangingPunct="1">
              <a:spcAft>
                <a:spcPts val="0"/>
              </a:spcAft>
              <a:defRPr/>
            </a:pPr>
            <a:r>
              <a:rPr smtClean="0"/>
              <a:t>Plain Writing Act of 2010</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1"/>
          <p:cNvSpPr>
            <a:spLocks noGrp="1"/>
          </p:cNvSpPr>
          <p:nvPr>
            <p:ph idx="1"/>
          </p:nvPr>
        </p:nvSpPr>
        <p:spPr/>
        <p:txBody>
          <a:bodyPr/>
          <a:lstStyle/>
          <a:p>
            <a:pPr eaLnBrk="1" hangingPunct="1"/>
            <a:r>
              <a:rPr lang="en-US" smtClean="0"/>
              <a:t>The Act does not cover regulations</a:t>
            </a:r>
          </a:p>
          <a:p>
            <a:pPr eaLnBrk="1" hangingPunct="1"/>
            <a:r>
              <a:rPr lang="en-US" smtClean="0"/>
              <a:t> The following Executive Orders emphasize the need for plain language in regulations: </a:t>
            </a:r>
          </a:p>
          <a:p>
            <a:pPr lvl="1" eaLnBrk="1" hangingPunct="1"/>
            <a:r>
              <a:rPr lang="en-US" smtClean="0"/>
              <a:t>E.O.  13563 Improving Regulation and Regulatory Review</a:t>
            </a:r>
          </a:p>
          <a:p>
            <a:pPr lvl="1" eaLnBrk="1" hangingPunct="1"/>
            <a:r>
              <a:rPr lang="en-US" smtClean="0"/>
              <a:t>E.O. 12866  Regulatory Planning and Review</a:t>
            </a:r>
          </a:p>
          <a:p>
            <a:pPr lvl="1" eaLnBrk="1" hangingPunct="1"/>
            <a:r>
              <a:rPr lang="en-US" smtClean="0"/>
              <a:t>E.O. 12988  Civil Justice Reform</a:t>
            </a:r>
          </a:p>
          <a:p>
            <a:pPr eaLnBrk="1" hangingPunct="1"/>
            <a:r>
              <a:rPr lang="en-US" smtClean="0"/>
              <a:t>Best Practices for Federal Agencies</a:t>
            </a:r>
          </a:p>
        </p:txBody>
      </p:sp>
      <p:sp>
        <p:nvSpPr>
          <p:cNvPr id="3" name="Title 2"/>
          <p:cNvSpPr>
            <a:spLocks noGrp="1"/>
          </p:cNvSpPr>
          <p:nvPr>
            <p:ph type="title"/>
          </p:nvPr>
        </p:nvSpPr>
        <p:spPr/>
        <p:txBody>
          <a:bodyPr/>
          <a:lstStyle/>
          <a:p>
            <a:pPr eaLnBrk="1" fontAlgn="auto" hangingPunct="1">
              <a:spcAft>
                <a:spcPts val="0"/>
              </a:spcAft>
              <a:defRPr/>
            </a:pPr>
            <a:r>
              <a:rPr smtClean="0"/>
              <a:t>Regulations	</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smtClean="0">
                <a:ln>
                  <a:noFill/>
                </a:ln>
                <a:effectLst/>
              </a:rPr>
              <a:t>Starting a Plain Language Program</a:t>
            </a:r>
          </a:p>
        </p:txBody>
      </p:sp>
      <p:sp>
        <p:nvSpPr>
          <p:cNvPr id="28674" name="Rectangle 3"/>
          <p:cNvSpPr>
            <a:spLocks noGrp="1"/>
          </p:cNvSpPr>
          <p:nvPr>
            <p:ph type="body" idx="1"/>
          </p:nvPr>
        </p:nvSpPr>
        <p:spPr>
          <a:xfrm>
            <a:off x="457200" y="1447800"/>
            <a:ext cx="8229600" cy="4678363"/>
          </a:xfrm>
        </p:spPr>
        <p:txBody>
          <a:bodyPr/>
          <a:lstStyle/>
          <a:p>
            <a:pPr eaLnBrk="1" hangingPunct="1">
              <a:buFont typeface="Wingdings 2" pitchFamily="18" charset="2"/>
              <a:buNone/>
            </a:pPr>
            <a:r>
              <a:rPr lang="en-US" smtClean="0"/>
              <a:t>Make it SMART: </a:t>
            </a:r>
          </a:p>
          <a:p>
            <a:pPr lvl="1" eaLnBrk="1" hangingPunct="1"/>
            <a:r>
              <a:rPr lang="en-US" smtClean="0"/>
              <a:t>Specific </a:t>
            </a:r>
          </a:p>
          <a:p>
            <a:pPr lvl="1" eaLnBrk="1" hangingPunct="1"/>
            <a:r>
              <a:rPr lang="en-US" smtClean="0"/>
              <a:t>Measurable</a:t>
            </a:r>
          </a:p>
          <a:p>
            <a:pPr lvl="1" eaLnBrk="1" hangingPunct="1"/>
            <a:r>
              <a:rPr lang="en-US" smtClean="0"/>
              <a:t>Achievable</a:t>
            </a:r>
          </a:p>
          <a:p>
            <a:pPr lvl="1" eaLnBrk="1" hangingPunct="1"/>
            <a:r>
              <a:rPr lang="en-US" smtClean="0"/>
              <a:t>Realistic </a:t>
            </a:r>
          </a:p>
          <a:p>
            <a:pPr lvl="1" eaLnBrk="1" hangingPunct="1"/>
            <a:r>
              <a:rPr lang="en-US" smtClean="0"/>
              <a:t>have a Timeframe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bwMode="auto">
          <a:ln w="9525"/>
        </p:spPr>
        <p:txBody>
          <a:bodyPr wrap="square" lIns="91440" tIns="45720" rIns="91440" bIns="45720" numCol="1" compatLnSpc="1">
            <a:prstTxWarp prst="textNoShape">
              <a:avLst/>
            </a:prstTxWarp>
          </a:bodyPr>
          <a:lstStyle/>
          <a:p>
            <a:pPr eaLnBrk="1" hangingPunct="1">
              <a:defRPr/>
            </a:pPr>
            <a:r>
              <a:rPr smtClean="0">
                <a:ln>
                  <a:noFill/>
                </a:ln>
                <a:effectLst/>
              </a:rPr>
              <a:t>Define Goals Clearly</a:t>
            </a:r>
          </a:p>
        </p:txBody>
      </p:sp>
      <p:sp>
        <p:nvSpPr>
          <p:cNvPr id="30722" name="Rectangle 3"/>
          <p:cNvSpPr>
            <a:spLocks noGrp="1"/>
          </p:cNvSpPr>
          <p:nvPr>
            <p:ph type="body" idx="1"/>
          </p:nvPr>
        </p:nvSpPr>
        <p:spPr>
          <a:xfrm>
            <a:off x="457200" y="1447800"/>
            <a:ext cx="8229600" cy="4678363"/>
          </a:xfrm>
        </p:spPr>
        <p:txBody>
          <a:bodyPr/>
          <a:lstStyle/>
          <a:p>
            <a:pPr eaLnBrk="1" hangingPunct="1">
              <a:buFont typeface="Wingdings 2" pitchFamily="18" charset="2"/>
              <a:buNone/>
            </a:pPr>
            <a:r>
              <a:rPr lang="en-US" smtClean="0"/>
              <a:t>Make sure your organization: </a:t>
            </a:r>
          </a:p>
          <a:p>
            <a:pPr eaLnBrk="1" hangingPunct="1"/>
            <a:r>
              <a:rPr lang="en-US" smtClean="0"/>
              <a:t>Understands what Plain Language is</a:t>
            </a:r>
          </a:p>
          <a:p>
            <a:pPr eaLnBrk="1" hangingPunct="1"/>
            <a:r>
              <a:rPr lang="en-US" smtClean="0"/>
              <a:t>Is on the same page: 1 training program for the entire organization</a:t>
            </a:r>
          </a:p>
          <a:p>
            <a:pPr eaLnBrk="1" hangingPunct="1"/>
            <a:r>
              <a:rPr lang="en-US" smtClean="0"/>
              <a:t>Identifies key “pain points” and works to improve those documents first</a:t>
            </a:r>
          </a:p>
          <a:p>
            <a:pPr eaLnBrk="1" hangingPunct="1"/>
            <a:r>
              <a:rPr lang="en-US" smtClean="0"/>
              <a:t>Looks for small successes and aim for continuous improvements</a:t>
            </a:r>
          </a:p>
          <a:p>
            <a:pPr eaLnBrk="1" hangingPunct="1">
              <a:buFont typeface="Wingdings 2" pitchFamily="18" charset="2"/>
              <a:buNone/>
            </a:pPr>
            <a:endParaRPr lang="en-US" smtClean="0"/>
          </a:p>
          <a:p>
            <a:pPr eaLnBrk="1" hangingPunct="1"/>
            <a:endParaRPr lang="en-US" smtClean="0"/>
          </a:p>
          <a:p>
            <a:pPr eaLnBrk="1" hangingPunct="1">
              <a:buFont typeface="Wingdings 2" pitchFamily="18" charset="2"/>
              <a:buNone/>
            </a:pPr>
            <a:endParaRPr lang="en-US" smtClean="0"/>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978</TotalTime>
  <Words>927</Words>
  <Application>Microsoft Office PowerPoint</Application>
  <PresentationFormat>On-screen Show (4:3)</PresentationFormat>
  <Paragraphs>138</Paragraphs>
  <Slides>21</Slides>
  <Notes>15</Notes>
  <HiddenSlides>1</HiddenSlides>
  <MMClips>0</MMClips>
  <ScaleCrop>false</ScaleCrop>
  <HeadingPairs>
    <vt:vector size="6" baseType="variant">
      <vt:variant>
        <vt:lpstr>Fonts Used</vt:lpstr>
      </vt:variant>
      <vt:variant>
        <vt:i4>6</vt:i4>
      </vt:variant>
      <vt:variant>
        <vt:lpstr>Design Template</vt:lpstr>
      </vt:variant>
      <vt:variant>
        <vt:i4>4</vt:i4>
      </vt:variant>
      <vt:variant>
        <vt:lpstr>Slide Titles</vt:lpstr>
      </vt:variant>
      <vt:variant>
        <vt:i4>21</vt:i4>
      </vt:variant>
    </vt:vector>
  </HeadingPairs>
  <TitlesOfParts>
    <vt:vector size="31" baseType="lpstr">
      <vt:lpstr>Arial</vt:lpstr>
      <vt:lpstr>Constantia</vt:lpstr>
      <vt:lpstr>Wingdings 2</vt:lpstr>
      <vt:lpstr>Calibri</vt:lpstr>
      <vt:lpstr>Wingdings</vt:lpstr>
      <vt:lpstr>Times New Roman</vt:lpstr>
      <vt:lpstr>Paper</vt:lpstr>
      <vt:lpstr>Paper</vt:lpstr>
      <vt:lpstr>Paper</vt:lpstr>
      <vt:lpstr>Paper</vt:lpstr>
      <vt:lpstr>Slide 1</vt:lpstr>
      <vt:lpstr>Slide 2</vt:lpstr>
      <vt:lpstr>Slide 3</vt:lpstr>
      <vt:lpstr>Slide 4</vt:lpstr>
      <vt:lpstr>Slide 5</vt:lpstr>
      <vt:lpstr>Slide 6</vt:lpstr>
      <vt:lpstr>Slide 7</vt:lpstr>
      <vt:lpstr>Starting a Plain Language Program</vt:lpstr>
      <vt:lpstr>Define Goals Clearly</vt:lpstr>
      <vt:lpstr>High Level Support</vt:lpstr>
      <vt:lpstr>Program Tips</vt:lpstr>
      <vt:lpstr>Key Plain Language Techniques</vt:lpstr>
      <vt:lpstr>Writing for your audience</vt:lpstr>
      <vt:lpstr>Active Voice</vt:lpstr>
      <vt:lpstr>Active Voice (cont)</vt:lpstr>
      <vt:lpstr>Keep it short</vt:lpstr>
      <vt:lpstr>Keep it short</vt:lpstr>
      <vt:lpstr>Jargon and acronyms</vt:lpstr>
      <vt:lpstr>Slide 19</vt:lpstr>
      <vt:lpstr>Resources</vt:lpstr>
      <vt:lpstr>Additional resources</vt:lpstr>
    </vt:vector>
  </TitlesOfParts>
  <Company>NARA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 – Plain Language </dc:title>
  <dc:creator>ABunk</dc:creator>
  <cp:lastModifiedBy>mvincent</cp:lastModifiedBy>
  <cp:revision>81</cp:revision>
  <dcterms:created xsi:type="dcterms:W3CDTF">2011-01-05T15:06:44Z</dcterms:created>
  <dcterms:modified xsi:type="dcterms:W3CDTF">2011-03-25T13:42:29Z</dcterms:modified>
</cp:coreProperties>
</file>