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gtree"/>
      <p:regular r:id="rId17"/>
      <p:bold r:id="rId18"/>
      <p:italic r:id="rId19"/>
      <p:boldItalic r:id="rId20"/>
    </p:embeddedFont>
    <p:embeddedFont>
      <p:font typeface="Figtree Black"/>
      <p:bold r:id="rId21"/>
      <p:boldItalic r:id="rId22"/>
    </p:embeddedFont>
    <p:embeddedFont>
      <p:font typeface="Hanken Grotesk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-boldItalic.fntdata"/><Relationship Id="rId22" Type="http://schemas.openxmlformats.org/officeDocument/2006/relationships/font" Target="fonts/FigtreeBlack-boldItalic.fntdata"/><Relationship Id="rId21" Type="http://schemas.openxmlformats.org/officeDocument/2006/relationships/font" Target="fonts/FigtreeBlack-bold.fntdata"/><Relationship Id="rId24" Type="http://schemas.openxmlformats.org/officeDocument/2006/relationships/font" Target="fonts/HankenGrotesk-bold.fntdata"/><Relationship Id="rId23" Type="http://schemas.openxmlformats.org/officeDocument/2006/relationships/font" Target="fonts/HankenGrotes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-boldItalic.fntdata"/><Relationship Id="rId25" Type="http://schemas.openxmlformats.org/officeDocument/2006/relationships/font" Target="fonts/HankenGrotesk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gtree-regular.fntdata"/><Relationship Id="rId16" Type="http://schemas.openxmlformats.org/officeDocument/2006/relationships/slide" Target="slides/slide11.xml"/><Relationship Id="rId19" Type="http://schemas.openxmlformats.org/officeDocument/2006/relationships/font" Target="fonts/Figtree-italic.fntdata"/><Relationship Id="rId18" Type="http://schemas.openxmlformats.org/officeDocument/2006/relationships/font" Target="fonts/Figtre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06850839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06850839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61ca7da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61ca7da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d46dd1d67_2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d46dd1d67_2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d46dd1d6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d46dd1d6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d46dd1d67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d46dd1d67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d46dd1d67_2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d46dd1d67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icons,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694650"/>
            <a:ext cx="6325200" cy="19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Criação de um aplicativo para digitalização de notas fiscais paulistas e repasse de créditos gerados a instituições de caridade.</a:t>
            </a:r>
            <a:endParaRPr sz="2900"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66473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BELATO, Marcos Antonio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BISPO, Vinicius Henrique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875" y="3656449"/>
            <a:ext cx="1890975" cy="7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/>
          <p:nvPr/>
        </p:nvSpPr>
        <p:spPr>
          <a:xfrm>
            <a:off x="1087125" y="3825088"/>
            <a:ext cx="34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Prof. Me. Antero Sewaybricker Todesco.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362" name="Google Shape;362;p3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PEREIRA, G. L. Plataforma web para facilitar doações e fortalecer instituições de caridade em Bauru. Bauru: Universidade Estadual Paulista (UNESP), Faculdade de Ciências, 2024. 33 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REIS, Adriano Kozoroski; PFITSCHER, Elisete Dahmer; CASAGRANDE, Maria Denize Henrique. A Educação Fiscal no Brasil: Estudo realizado nos 27 Estados da Federação, distribuídos nas Regiões Norte, Nordeste, Sudeste, Sul e Centro-Oeste. Revista Catarinense da Ciência Contábil, v. 11, n. 31, p. 37-56, 2012.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RINGSVEN, M. K.; BOND, D. Gerontology and leadership skills for nurses. 2. ed. Albany (NY): Delmar Publishers, 1996.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SÃO PAULO (Estado). Secretaria da Fazenda. Nota Fiscal Paulista. Disponível em: http://www.nfp.fazenda.sp.gov.br/. Acesso em: 5 set. 2024.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TAVARES, Cassiano da Silva. Escalonamento de coleta de notas fiscais paulistas para reversão de benefícios para uma organização não governamental. In: SIMPÓSIO DE ENGENHARIA DE PRODUÇÃO – SIMEP, 2023, Campina Grande. Anais... Campina Grande: Garden Hotel &amp; Resort, 2023.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1079488" y="15130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800" y="775574"/>
            <a:ext cx="1890975" cy="7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92" name="Google Shape;292;p31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Nota Fiscal Paulista permite que consumidores acumulem créditos ao incluir seu CPF nas compras.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Esses créditos podem ser doados para instituições de caridade cadastradas no programa.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Muitas pessoas não utilizam esses créditos, seja por desconhecimento ou por falta de praticidade no processo.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 repasse manual de créditos envolve etapas burocráticas e pouco acessíveis para a maioria dos cidadãos.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proposta do projeto surge como uma solução para tornar esse processo mais simples, acessível e solidário.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298" name="Google Shape;298;p32"/>
          <p:cNvSpPr txBox="1"/>
          <p:nvPr>
            <p:ph idx="1" type="subTitle"/>
          </p:nvPr>
        </p:nvSpPr>
        <p:spPr>
          <a:xfrm>
            <a:off x="720000" y="1489150"/>
            <a:ext cx="74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Desenvolver um aplicativo que facilite o escaneamento de notas fiscais e o repasse de créditos para instituições de caridade.</a:t>
            </a:r>
            <a:endParaRPr sz="1200"/>
          </a:p>
        </p:txBody>
      </p:sp>
      <p:sp>
        <p:nvSpPr>
          <p:cNvPr id="299" name="Google Shape;299;p32"/>
          <p:cNvSpPr txBox="1"/>
          <p:nvPr>
            <p:ph idx="2" type="subTitle"/>
          </p:nvPr>
        </p:nvSpPr>
        <p:spPr>
          <a:xfrm>
            <a:off x="720000" y="2616125"/>
            <a:ext cx="7446000" cy="21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Permitir o escaneamento automático de notas fiscais via QR Code.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Integrar com o sistema da Nota Fiscal Paulista para validar e transferir créditos.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Facilitar a escolha e visualização de instituições beneficentes cadastradas.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Proporcionar uma experiência simples, rápida e acessível ao usuário.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Estimular a participação cidadã por meio da tecnologia.</a:t>
            </a:r>
            <a:endParaRPr sz="1200"/>
          </a:p>
        </p:txBody>
      </p:sp>
      <p:sp>
        <p:nvSpPr>
          <p:cNvPr id="300" name="Google Shape;300;p32"/>
          <p:cNvSpPr txBox="1"/>
          <p:nvPr>
            <p:ph idx="5" type="subTitle"/>
          </p:nvPr>
        </p:nvSpPr>
        <p:spPr>
          <a:xfrm>
            <a:off x="720000" y="1105088"/>
            <a:ext cx="3159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Geral</a:t>
            </a:r>
            <a:endParaRPr sz="2000"/>
          </a:p>
        </p:txBody>
      </p:sp>
      <p:sp>
        <p:nvSpPr>
          <p:cNvPr id="301" name="Google Shape;301;p32"/>
          <p:cNvSpPr txBox="1"/>
          <p:nvPr>
            <p:ph idx="6" type="subTitle"/>
          </p:nvPr>
        </p:nvSpPr>
        <p:spPr>
          <a:xfrm>
            <a:off x="719992" y="2261225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Específico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>
            <p:ph idx="1" type="subTitle"/>
          </p:nvPr>
        </p:nvSpPr>
        <p:spPr>
          <a:xfrm>
            <a:off x="717875" y="1017725"/>
            <a:ext cx="77175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tornar mais acessível o repasse de créditos da Nota Fiscal Paulista a instituições sociais?</a:t>
            </a:r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717751" y="204587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>
            <p:ph idx="1" type="subTitle"/>
          </p:nvPr>
        </p:nvSpPr>
        <p:spPr>
          <a:xfrm>
            <a:off x="713250" y="2618575"/>
            <a:ext cx="77175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Muitas pessoas têm dificuldade em apoiar causas sociais devido à falta de informações claras, processos burocráticos complexos.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ausência de clareza sobre para onde vão os recursos pode desincentivar doações.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As ONGs frequentemente enfrentam dificuldades para captar recursos, especialmente após a pandemia.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717751" y="445025"/>
            <a:ext cx="7708500" cy="5727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de Literatura</a:t>
            </a:r>
            <a:endParaRPr/>
          </a:p>
        </p:txBody>
      </p:sp>
      <p:sp>
        <p:nvSpPr>
          <p:cNvPr id="315" name="Google Shape;315;p34"/>
          <p:cNvSpPr txBox="1"/>
          <p:nvPr>
            <p:ph idx="1" type="subTitle"/>
          </p:nvPr>
        </p:nvSpPr>
        <p:spPr>
          <a:xfrm>
            <a:off x="713250" y="1017725"/>
            <a:ext cx="77175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Figtree"/>
                <a:ea typeface="Figtree"/>
                <a:cs typeface="Figtree"/>
                <a:sym typeface="Figtree"/>
              </a:rPr>
              <a:t>Doações Digitais</a:t>
            </a:r>
            <a:endParaRPr b="1" sz="1100">
              <a:latin typeface="Figtree"/>
              <a:ea typeface="Figtree"/>
              <a:cs typeface="Figtree"/>
              <a:sym typeface="Figtre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100"/>
              <a:t>De acordo com Costa e Andrade (2021), a digitalização dos processos de doação tem ampliado o alcance das campanhas solidárias, tornando-as mais acessíveis.</a:t>
            </a:r>
            <a:endParaRPr sz="1100"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 app visa digitalizar o repasse de créditos fiscais, facilitando o apoio a instituições sociais.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Figtree"/>
                <a:ea typeface="Figtree"/>
                <a:cs typeface="Figtree"/>
                <a:sym typeface="Figtree"/>
              </a:rPr>
              <a:t>Experiência do Usuário (UX)</a:t>
            </a:r>
            <a:endParaRPr b="1" sz="1100">
              <a:latin typeface="Figtree"/>
              <a:ea typeface="Figtree"/>
              <a:cs typeface="Figtree"/>
              <a:sym typeface="Figtre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100"/>
              <a:t>Nielsen (1994) destaca que a usabilidade é um fator determinante para a aceitação de tecnologias. Interfaces intuitivas aumentam o engajamento dos usuários.</a:t>
            </a:r>
            <a:endParaRPr sz="1100"/>
          </a:p>
          <a:p>
            <a:pPr indent="-285750" lvl="1" marL="914400" rtl="0" algn="ctr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1100"/>
              <a:t>A proposta do projeto prioriza uma interface simples, acessível e funcional.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idx="3" type="subTitle"/>
          </p:nvPr>
        </p:nvSpPr>
        <p:spPr>
          <a:xfrm>
            <a:off x="3483950" y="36029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dos dados coletados para identificar melhorias no app.</a:t>
            </a:r>
            <a:endParaRPr/>
          </a:p>
        </p:txBody>
      </p:sp>
      <p:sp>
        <p:nvSpPr>
          <p:cNvPr id="321" name="Google Shape;321;p35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322" name="Google Shape;322;p35"/>
          <p:cNvSpPr txBox="1"/>
          <p:nvPr>
            <p:ph idx="1" type="subTitle"/>
          </p:nvPr>
        </p:nvSpPr>
        <p:spPr>
          <a:xfrm>
            <a:off x="919575" y="1831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das principais funcionalidades.</a:t>
            </a:r>
            <a:endParaRPr/>
          </a:p>
        </p:txBody>
      </p:sp>
      <p:sp>
        <p:nvSpPr>
          <p:cNvPr id="323" name="Google Shape;323;p35"/>
          <p:cNvSpPr txBox="1"/>
          <p:nvPr>
            <p:ph idx="2" type="subTitle"/>
          </p:nvPr>
        </p:nvSpPr>
        <p:spPr>
          <a:xfrm>
            <a:off x="919575" y="3602925"/>
            <a:ext cx="23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de questionários e entrevistas com usuários</a:t>
            </a:r>
            <a:endParaRPr/>
          </a:p>
        </p:txBody>
      </p:sp>
      <p:sp>
        <p:nvSpPr>
          <p:cNvPr id="324" name="Google Shape;324;p35"/>
          <p:cNvSpPr txBox="1"/>
          <p:nvPr>
            <p:ph idx="4" type="subTitle"/>
          </p:nvPr>
        </p:nvSpPr>
        <p:spPr>
          <a:xfrm>
            <a:off x="3528275" y="18040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protótipo com ferramentas como Figma ou Adobe XD.</a:t>
            </a:r>
            <a:endParaRPr/>
          </a:p>
        </p:txBody>
      </p:sp>
      <p:sp>
        <p:nvSpPr>
          <p:cNvPr id="325" name="Google Shape;325;p35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6" name="Google Shape;326;p35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7" name="Google Shape;327;p35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8" name="Google Shape;328;p35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9" name="Google Shape;329;p35"/>
          <p:cNvSpPr txBox="1"/>
          <p:nvPr>
            <p:ph idx="9" type="subTitle"/>
          </p:nvPr>
        </p:nvSpPr>
        <p:spPr>
          <a:xfrm>
            <a:off x="6048325" y="36029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Verificação do impacto do app antes e depois do uso.</a:t>
            </a:r>
            <a:endParaRPr/>
          </a:p>
        </p:txBody>
      </p:sp>
      <p:sp>
        <p:nvSpPr>
          <p:cNvPr id="330" name="Google Shape;330;p35"/>
          <p:cNvSpPr txBox="1"/>
          <p:nvPr>
            <p:ph idx="13" type="subTitle"/>
          </p:nvPr>
        </p:nvSpPr>
        <p:spPr>
          <a:xfrm>
            <a:off x="6048325" y="180406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com integração à API’s da Nota Fiscal Paulista.</a:t>
            </a:r>
            <a:endParaRPr/>
          </a:p>
        </p:txBody>
      </p:sp>
      <p:sp>
        <p:nvSpPr>
          <p:cNvPr id="331" name="Google Shape;331;p35"/>
          <p:cNvSpPr txBox="1"/>
          <p:nvPr>
            <p:ph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32" name="Google Shape;332;p35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3" name="Google Shape;333;p35"/>
          <p:cNvSpPr txBox="1"/>
          <p:nvPr>
            <p:ph idx="16" type="subTitle"/>
          </p:nvPr>
        </p:nvSpPr>
        <p:spPr>
          <a:xfrm>
            <a:off x="1285275" y="136920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</a:t>
            </a:r>
            <a:endParaRPr/>
          </a:p>
        </p:txBody>
      </p:sp>
      <p:sp>
        <p:nvSpPr>
          <p:cNvPr id="334" name="Google Shape;334;p35"/>
          <p:cNvSpPr txBox="1"/>
          <p:nvPr>
            <p:ph idx="17" type="subTitle"/>
          </p:nvPr>
        </p:nvSpPr>
        <p:spPr>
          <a:xfrm>
            <a:off x="1285275" y="3217725"/>
            <a:ext cx="19959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Coleta de Feedback</a:t>
            </a:r>
            <a:endParaRPr/>
          </a:p>
        </p:txBody>
      </p:sp>
      <p:sp>
        <p:nvSpPr>
          <p:cNvPr id="335" name="Google Shape;335;p35"/>
          <p:cNvSpPr txBox="1"/>
          <p:nvPr>
            <p:ph idx="18" type="subTitle"/>
          </p:nvPr>
        </p:nvSpPr>
        <p:spPr>
          <a:xfrm>
            <a:off x="3874750" y="303296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Dados</a:t>
            </a:r>
            <a:endParaRPr/>
          </a:p>
        </p:txBody>
      </p:sp>
      <p:sp>
        <p:nvSpPr>
          <p:cNvPr id="336" name="Google Shape;336;p35"/>
          <p:cNvSpPr txBox="1"/>
          <p:nvPr>
            <p:ph idx="19" type="subTitle"/>
          </p:nvPr>
        </p:nvSpPr>
        <p:spPr>
          <a:xfrm>
            <a:off x="3893975" y="136920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Prototipagem</a:t>
            </a:r>
            <a:endParaRPr/>
          </a:p>
        </p:txBody>
      </p:sp>
      <p:sp>
        <p:nvSpPr>
          <p:cNvPr id="337" name="Google Shape;337;p35"/>
          <p:cNvSpPr txBox="1"/>
          <p:nvPr>
            <p:ph idx="20" type="subTitle"/>
          </p:nvPr>
        </p:nvSpPr>
        <p:spPr>
          <a:xfrm>
            <a:off x="6502675" y="3163100"/>
            <a:ext cx="27201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da Efetividade</a:t>
            </a:r>
            <a:endParaRPr/>
          </a:p>
        </p:txBody>
      </p:sp>
      <p:sp>
        <p:nvSpPr>
          <p:cNvPr id="338" name="Google Shape;338;p35"/>
          <p:cNvSpPr txBox="1"/>
          <p:nvPr>
            <p:ph idx="21" type="subTitle"/>
          </p:nvPr>
        </p:nvSpPr>
        <p:spPr>
          <a:xfrm>
            <a:off x="6502675" y="136920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717751" y="420225"/>
            <a:ext cx="7708500" cy="5727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esperados</a:t>
            </a:r>
            <a:endParaRPr/>
          </a:p>
        </p:txBody>
      </p:sp>
      <p:sp>
        <p:nvSpPr>
          <p:cNvPr id="344" name="Google Shape;344;p36"/>
          <p:cNvSpPr txBox="1"/>
          <p:nvPr>
            <p:ph idx="1" type="subTitle"/>
          </p:nvPr>
        </p:nvSpPr>
        <p:spPr>
          <a:xfrm>
            <a:off x="717750" y="1066825"/>
            <a:ext cx="72708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Desenvolvimento de um aplicativo funcional para digitalização de notas fiscais e repasse de créditos.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Aumento nas doações por meio da Nota Fiscal Paulista.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Maior engajamento social com a prática da cidadania fiscal.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Facilidade no processo de doação, promovendo inclusão digital.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Mais visibilidade para instituições de caridade cadastradas.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Modelo replicável para outros estados e programas sociais.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  <p:sp>
        <p:nvSpPr>
          <p:cNvPr id="350" name="Google Shape;350;p37"/>
          <p:cNvSpPr txBox="1"/>
          <p:nvPr/>
        </p:nvSpPr>
        <p:spPr>
          <a:xfrm>
            <a:off x="722375" y="1080000"/>
            <a:ext cx="7170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 projeto está em fase de estruturação e planejamento.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Já foram definidos os objetivos, funcionalidades e metodologia de desenvolvimento do aplicativo.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 principal dificuldade até o momento tem sido o entendimento técnico sobre a integração com a API da Nota Fiscal Paulista.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Os resultados esperados indicam um forte potencial de impacto social, incentivando a solidariedade e o uso consciente dos créditos fiscais.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 próximo passo será o desenvolvimento do protótipo e a aplicação de testes com usuários para validação da proposta.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ARAGÃO, Victor Frazão Lelis de. Insummo: uma plataforma de arrecadação de insumos para instituições sem fins lucrativos e causas solidárias. 2019. 34 f. Trabalho de Conclusão de Curso (Tecnologia em Análise e Desenvolvimento de Sistemas) – Instituto Federal do Piauí, Campus Teresina Central.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AMERY, Moisés Nadir Júnior et al. A efetividade dos programas de educação fiscal e da Nota Fiscal Paulista na construção da cidadania e no crescimento da arrecadação tributária. Gestão e Desenvolvimento, v. 16, n. 3, p. 106-112, 2019.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 ANGELI NETO, H.; MARTINEZ, A. L. Nota Fiscal de Serviços Eletrônica: uma análise dos impactos na arrecadação em municípios brasileiros. Revista de Contabilidade e Organizações, v. 10, n. 26, p. 49-62, 2016.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GOMES, Danilo Damasceno. Plataforma colaborativa para mineração de notas fiscais eletrônicas. 2018. Trabalho de Conclusão de Curso – Universidade Federal do Rio Grande do Norte.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MATTOS, E.; ROCHA, F.; TOPORCOV, P. Programas de incentivos fiscais são eficazes? Evidência a partir da avaliação do impacto do programa Nota Fiscal Paulista sobre a arrecadação de ICMS. Revista Brasileira de Economia, v. 67, n. 1, p. 97–120, 2013. DOI: https://doi.org/10.1590/S0034-71402013000100005.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