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9" r:id="rId3"/>
    <p:sldId id="260" r:id="rId4"/>
    <p:sldId id="262" r:id="rId5"/>
    <p:sldId id="263" r:id="rId6"/>
    <p:sldId id="264" r:id="rId7"/>
    <p:sldId id="267" r:id="rId8"/>
    <p:sldId id="265" r:id="rId9"/>
    <p:sldId id="266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01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44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99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5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447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502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53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417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248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943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258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5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1278AC-B5CF-40DD-968E-5BAE139A76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765"/>
          <a:stretch/>
        </p:blipFill>
        <p:spPr>
          <a:xfrm>
            <a:off x="6344" y="76200"/>
            <a:ext cx="1219198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EFC1EB0-DB92-4E98-B3A9-0CD6FA5A8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38326" y="-341385"/>
            <a:ext cx="6858003" cy="7540754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5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78A019-7BC9-4EB9-8760-F67D2DCF8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648" y="155978"/>
            <a:ext cx="6816523" cy="2901694"/>
          </a:xfrm>
        </p:spPr>
        <p:txBody>
          <a:bodyPr anchor="ctr">
            <a:normAutofit/>
          </a:bodyPr>
          <a:lstStyle/>
          <a:p>
            <a:r>
              <a:rPr lang="en-IN" sz="4400" b="1" i="1" dirty="0">
                <a:solidFill>
                  <a:schemeClr val="bg1"/>
                </a:solidFill>
              </a:rPr>
              <a:t>What am I trying to do?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1DF8B4-8010-4FBD-BF02-2CF542011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954" y="1931295"/>
            <a:ext cx="9142640" cy="774186"/>
          </a:xfrm>
        </p:spPr>
        <p:txBody>
          <a:bodyPr anchor="ctr">
            <a:normAutofit lnSpcReduction="10000"/>
          </a:bodyPr>
          <a:lstStyle/>
          <a:p>
            <a:r>
              <a:rPr lang="en-IN" sz="2000" i="1" cap="none" dirty="0">
                <a:solidFill>
                  <a:schemeClr val="bg1"/>
                </a:solidFill>
              </a:rPr>
              <a:t>Am trying to do a non-commercial project in data analysis and visualization.</a:t>
            </a:r>
          </a:p>
        </p:txBody>
      </p:sp>
      <p:cxnSp>
        <p:nvCxnSpPr>
          <p:cNvPr id="34" name="Straight Connector 12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950" y="4508519"/>
            <a:ext cx="310896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1">
            <a:extLst>
              <a:ext uri="{FF2B5EF4-FFF2-40B4-BE49-F238E27FC236}">
                <a16:creationId xmlns:a16="http://schemas.microsoft.com/office/drawing/2014/main" id="{51D1519B-BDDD-4D29-9BE8-3AC5C6EF44D8}"/>
              </a:ext>
            </a:extLst>
          </p:cNvPr>
          <p:cNvSpPr txBox="1">
            <a:spLocks/>
          </p:cNvSpPr>
          <p:nvPr/>
        </p:nvSpPr>
        <p:spPr>
          <a:xfrm>
            <a:off x="607648" y="2419269"/>
            <a:ext cx="7422948" cy="2019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400" b="1" i="1" dirty="0">
                <a:solidFill>
                  <a:schemeClr val="bg1"/>
                </a:solidFill>
              </a:rPr>
              <a:t>Why am I trying to do this?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135CD79D-212F-44E1-A435-EF377B8574B3}"/>
              </a:ext>
            </a:extLst>
          </p:cNvPr>
          <p:cNvSpPr txBox="1">
            <a:spLocks/>
          </p:cNvSpPr>
          <p:nvPr/>
        </p:nvSpPr>
        <p:spPr>
          <a:xfrm>
            <a:off x="658474" y="3620949"/>
            <a:ext cx="10028466" cy="7741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i="1" cap="none" dirty="0">
                <a:solidFill>
                  <a:schemeClr val="bg1"/>
                </a:solidFill>
              </a:rPr>
              <a:t>To learn and understand data analysis and visualization technologies.</a:t>
            </a:r>
          </a:p>
        </p:txBody>
      </p:sp>
    </p:spTree>
    <p:extLst>
      <p:ext uri="{BB962C8B-B14F-4D97-AF65-F5344CB8AC3E}">
        <p14:creationId xmlns:p14="http://schemas.microsoft.com/office/powerpoint/2010/main" val="1745613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1278AC-B5CF-40DD-968E-5BAE139A76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765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78A019-7BC9-4EB9-8760-F67D2DCF8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602" y="132209"/>
            <a:ext cx="7584873" cy="2901694"/>
          </a:xfrm>
        </p:spPr>
        <p:txBody>
          <a:bodyPr anchor="ctr">
            <a:normAutofit/>
          </a:bodyPr>
          <a:lstStyle/>
          <a:p>
            <a:r>
              <a:rPr lang="en-IN" sz="4400" b="1" i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1DF8B4-8010-4FBD-BF02-2CF542011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610" y="2371347"/>
            <a:ext cx="8323490" cy="1325112"/>
          </a:xfrm>
        </p:spPr>
        <p:txBody>
          <a:bodyPr anchor="ctr">
            <a:normAutofit/>
          </a:bodyPr>
          <a:lstStyle/>
          <a:p>
            <a:r>
              <a:rPr lang="en-IN" sz="2000" i="1" cap="none" dirty="0">
                <a:solidFill>
                  <a:schemeClr val="bg1"/>
                </a:solidFill>
                <a:sym typeface="Wingdings" panose="05000000000000000000" pitchFamily="2" charset="2"/>
              </a:rPr>
              <a:t> …this is just a tiny peek into the wonderful world of data analysis and visualisation. Happy Visualising and Analysing Data! </a:t>
            </a:r>
            <a:endParaRPr lang="en-IN" sz="2000" i="1" cap="none" dirty="0">
              <a:solidFill>
                <a:schemeClr val="bg1"/>
              </a:solidFill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AF681D6-9D9E-4D33-A1C9-68FB9283D4CF}"/>
              </a:ext>
            </a:extLst>
          </p:cNvPr>
          <p:cNvSpPr txBox="1">
            <a:spLocks/>
          </p:cNvSpPr>
          <p:nvPr/>
        </p:nvSpPr>
        <p:spPr>
          <a:xfrm>
            <a:off x="477610" y="3781425"/>
            <a:ext cx="8323490" cy="1491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000" i="1" cap="non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795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1278AC-B5CF-40DD-968E-5BAE139A76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765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78A019-7BC9-4EB9-8760-F67D2DCF8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602" y="132209"/>
            <a:ext cx="7584873" cy="2901694"/>
          </a:xfrm>
        </p:spPr>
        <p:txBody>
          <a:bodyPr anchor="ctr">
            <a:normAutofit/>
          </a:bodyPr>
          <a:lstStyle/>
          <a:p>
            <a:r>
              <a:rPr lang="en-IN" sz="4400" b="1" i="1" dirty="0">
                <a:solidFill>
                  <a:schemeClr val="bg1"/>
                </a:solidFill>
              </a:rPr>
              <a:t>How am I trying to do this?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1DF8B4-8010-4FBD-BF02-2CF542011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610" y="2371347"/>
            <a:ext cx="8323490" cy="1325112"/>
          </a:xfrm>
        </p:spPr>
        <p:txBody>
          <a:bodyPr anchor="ctr">
            <a:normAutofit/>
          </a:bodyPr>
          <a:lstStyle/>
          <a:p>
            <a:r>
              <a:rPr lang="en-IN" sz="2000" i="1" cap="none" dirty="0">
                <a:solidFill>
                  <a:schemeClr val="bg1"/>
                </a:solidFill>
              </a:rPr>
              <a:t>Using subject data collated from different source systems, transformed and stored for analysis on a relational database and visualised on a dashboard.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AF681D6-9D9E-4D33-A1C9-68FB9283D4CF}"/>
              </a:ext>
            </a:extLst>
          </p:cNvPr>
          <p:cNvSpPr txBox="1">
            <a:spLocks/>
          </p:cNvSpPr>
          <p:nvPr/>
        </p:nvSpPr>
        <p:spPr>
          <a:xfrm>
            <a:off x="477610" y="3781425"/>
            <a:ext cx="8323490" cy="1491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en-IN" sz="2000" i="1" cap="none" dirty="0">
                <a:solidFill>
                  <a:schemeClr val="bg1"/>
                </a:solidFill>
              </a:rPr>
            </a:br>
            <a:r>
              <a:rPr lang="en-IN" sz="2000" i="1" cap="none" dirty="0">
                <a:solidFill>
                  <a:schemeClr val="bg1"/>
                </a:solidFill>
              </a:rPr>
              <a:t>Using Python 3.7 , MS SQL, Power BI / Tableau , GitHub.</a:t>
            </a:r>
            <a:br>
              <a:rPr lang="en-IN" sz="2000" i="1" cap="none" dirty="0">
                <a:solidFill>
                  <a:schemeClr val="bg1"/>
                </a:solidFill>
              </a:rPr>
            </a:br>
            <a:endParaRPr lang="en-IN" sz="2000" i="1" cap="non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615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1278AC-B5CF-40DD-968E-5BAE139A76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765"/>
          <a:stretch/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sp>
        <p:nvSpPr>
          <p:cNvPr id="6" name="Cloud 5">
            <a:extLst>
              <a:ext uri="{FF2B5EF4-FFF2-40B4-BE49-F238E27FC236}">
                <a16:creationId xmlns:a16="http://schemas.microsoft.com/office/drawing/2014/main" id="{E292A3CC-10AF-4289-A904-D5D20E9E3A94}"/>
              </a:ext>
            </a:extLst>
          </p:cNvPr>
          <p:cNvSpPr/>
          <p:nvPr/>
        </p:nvSpPr>
        <p:spPr>
          <a:xfrm>
            <a:off x="1190625" y="576263"/>
            <a:ext cx="2000249" cy="1644964"/>
          </a:xfrm>
          <a:prstGeom prst="cloud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Smiley Face 11">
            <a:extLst>
              <a:ext uri="{FF2B5EF4-FFF2-40B4-BE49-F238E27FC236}">
                <a16:creationId xmlns:a16="http://schemas.microsoft.com/office/drawing/2014/main" id="{0FB65F01-A5E5-48E3-A0D5-D4817EA5282F}"/>
              </a:ext>
            </a:extLst>
          </p:cNvPr>
          <p:cNvSpPr/>
          <p:nvPr/>
        </p:nvSpPr>
        <p:spPr>
          <a:xfrm>
            <a:off x="1947862" y="808195"/>
            <a:ext cx="419100" cy="1181100"/>
          </a:xfrm>
          <a:prstGeom prst="smileyFac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C5FE0A6C-C870-478B-955F-BC53512DFC27}"/>
              </a:ext>
            </a:extLst>
          </p:cNvPr>
          <p:cNvSpPr/>
          <p:nvPr/>
        </p:nvSpPr>
        <p:spPr>
          <a:xfrm>
            <a:off x="1190625" y="2661853"/>
            <a:ext cx="2228850" cy="1585725"/>
          </a:xfrm>
          <a:prstGeom prst="flowChartMultidocumen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D9806ED5-6691-412E-AECD-32440259FBB8}"/>
              </a:ext>
            </a:extLst>
          </p:cNvPr>
          <p:cNvSpPr/>
          <p:nvPr/>
        </p:nvSpPr>
        <p:spPr>
          <a:xfrm>
            <a:off x="1771650" y="2661853"/>
            <a:ext cx="914400" cy="1314450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lowchart: Direct Access Storage 13">
            <a:extLst>
              <a:ext uri="{FF2B5EF4-FFF2-40B4-BE49-F238E27FC236}">
                <a16:creationId xmlns:a16="http://schemas.microsoft.com/office/drawing/2014/main" id="{A63DF0DD-77C1-44CE-90BF-F7484D3DE059}"/>
              </a:ext>
            </a:extLst>
          </p:cNvPr>
          <p:cNvSpPr/>
          <p:nvPr/>
        </p:nvSpPr>
        <p:spPr>
          <a:xfrm>
            <a:off x="1190625" y="4750498"/>
            <a:ext cx="2419350" cy="1514475"/>
          </a:xfrm>
          <a:prstGeom prst="flowChartMagneticDrum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Smiley Face 12">
            <a:extLst>
              <a:ext uri="{FF2B5EF4-FFF2-40B4-BE49-F238E27FC236}">
                <a16:creationId xmlns:a16="http://schemas.microsoft.com/office/drawing/2014/main" id="{8F1DB6ED-E498-49F5-96A1-CBF6EEA0DD4C}"/>
              </a:ext>
            </a:extLst>
          </p:cNvPr>
          <p:cNvSpPr/>
          <p:nvPr/>
        </p:nvSpPr>
        <p:spPr>
          <a:xfrm>
            <a:off x="1538287" y="4883080"/>
            <a:ext cx="1562100" cy="1009650"/>
          </a:xfrm>
          <a:prstGeom prst="smileyFac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371D95A-3CC1-41C2-853E-B716723915F4}"/>
              </a:ext>
            </a:extLst>
          </p:cNvPr>
          <p:cNvCxnSpPr>
            <a:cxnSpLocks/>
          </p:cNvCxnSpPr>
          <p:nvPr/>
        </p:nvCxnSpPr>
        <p:spPr>
          <a:xfrm>
            <a:off x="3190875" y="1247775"/>
            <a:ext cx="2600305" cy="1723835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CFB13F0-CB57-47C6-8130-EB7C1821E138}"/>
              </a:ext>
            </a:extLst>
          </p:cNvPr>
          <p:cNvCxnSpPr>
            <a:cxnSpLocks/>
          </p:cNvCxnSpPr>
          <p:nvPr/>
        </p:nvCxnSpPr>
        <p:spPr>
          <a:xfrm flipV="1">
            <a:off x="3419475" y="3454715"/>
            <a:ext cx="2362200" cy="143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80160D35-4F87-4528-8566-2FD3EC99EC41}"/>
              </a:ext>
            </a:extLst>
          </p:cNvPr>
          <p:cNvCxnSpPr>
            <a:cxnSpLocks/>
          </p:cNvCxnSpPr>
          <p:nvPr/>
        </p:nvCxnSpPr>
        <p:spPr>
          <a:xfrm flipV="1">
            <a:off x="3609975" y="3910485"/>
            <a:ext cx="2171700" cy="1546766"/>
          </a:xfrm>
          <a:prstGeom prst="bentConnector3">
            <a:avLst>
              <a:gd name="adj1" fmla="val 3903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irect Access Storage 25">
            <a:extLst>
              <a:ext uri="{FF2B5EF4-FFF2-40B4-BE49-F238E27FC236}">
                <a16:creationId xmlns:a16="http://schemas.microsoft.com/office/drawing/2014/main" id="{17DCA2E6-CBE9-4536-81DC-4EB65CC8E1C4}"/>
              </a:ext>
            </a:extLst>
          </p:cNvPr>
          <p:cNvSpPr/>
          <p:nvPr/>
        </p:nvSpPr>
        <p:spPr>
          <a:xfrm rot="16200000">
            <a:off x="5125590" y="2471342"/>
            <a:ext cx="3026653" cy="1695468"/>
          </a:xfrm>
          <a:prstGeom prst="flowChartMagneticDrum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C7E5D1C-C759-4F34-9032-800E9E898A90}"/>
              </a:ext>
            </a:extLst>
          </p:cNvPr>
          <p:cNvCxnSpPr/>
          <p:nvPr/>
        </p:nvCxnSpPr>
        <p:spPr>
          <a:xfrm>
            <a:off x="7486650" y="3429000"/>
            <a:ext cx="155257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miley Face 29">
            <a:extLst>
              <a:ext uri="{FF2B5EF4-FFF2-40B4-BE49-F238E27FC236}">
                <a16:creationId xmlns:a16="http://schemas.microsoft.com/office/drawing/2014/main" id="{1063C60D-418B-429C-ACC3-C245423EC6ED}"/>
              </a:ext>
            </a:extLst>
          </p:cNvPr>
          <p:cNvSpPr/>
          <p:nvPr/>
        </p:nvSpPr>
        <p:spPr>
          <a:xfrm rot="1521141">
            <a:off x="6882866" y="2856851"/>
            <a:ext cx="199995" cy="440625"/>
          </a:xfrm>
          <a:prstGeom prst="smileyFac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Smiley Face 30">
            <a:extLst>
              <a:ext uri="{FF2B5EF4-FFF2-40B4-BE49-F238E27FC236}">
                <a16:creationId xmlns:a16="http://schemas.microsoft.com/office/drawing/2014/main" id="{A8384494-6789-4533-9E9B-74FEBC5C7895}"/>
              </a:ext>
            </a:extLst>
          </p:cNvPr>
          <p:cNvSpPr/>
          <p:nvPr/>
        </p:nvSpPr>
        <p:spPr>
          <a:xfrm rot="21157599">
            <a:off x="6310297" y="3182395"/>
            <a:ext cx="400070" cy="273365"/>
          </a:xfrm>
          <a:prstGeom prst="smileyFace">
            <a:avLst>
              <a:gd name="adj" fmla="val 4653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Smiley Face 31">
            <a:extLst>
              <a:ext uri="{FF2B5EF4-FFF2-40B4-BE49-F238E27FC236}">
                <a16:creationId xmlns:a16="http://schemas.microsoft.com/office/drawing/2014/main" id="{CBC62A71-C2BD-4B30-BF71-CB9683B937C8}"/>
              </a:ext>
            </a:extLst>
          </p:cNvPr>
          <p:cNvSpPr/>
          <p:nvPr/>
        </p:nvSpPr>
        <p:spPr>
          <a:xfrm rot="21263205">
            <a:off x="6206726" y="3752213"/>
            <a:ext cx="702469" cy="370672"/>
          </a:xfrm>
          <a:prstGeom prst="smileyFac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Smiley Face 32">
            <a:extLst>
              <a:ext uri="{FF2B5EF4-FFF2-40B4-BE49-F238E27FC236}">
                <a16:creationId xmlns:a16="http://schemas.microsoft.com/office/drawing/2014/main" id="{D0D74722-6E30-453C-9271-0A67C4F30937}"/>
              </a:ext>
            </a:extLst>
          </p:cNvPr>
          <p:cNvSpPr/>
          <p:nvPr/>
        </p:nvSpPr>
        <p:spPr>
          <a:xfrm rot="1521141">
            <a:off x="5996003" y="3598014"/>
            <a:ext cx="199995" cy="440625"/>
          </a:xfrm>
          <a:prstGeom prst="smileyFac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Smiley Face 34">
            <a:extLst>
              <a:ext uri="{FF2B5EF4-FFF2-40B4-BE49-F238E27FC236}">
                <a16:creationId xmlns:a16="http://schemas.microsoft.com/office/drawing/2014/main" id="{EDFFD34D-F681-4387-A8E8-5AD51F0202B7}"/>
              </a:ext>
            </a:extLst>
          </p:cNvPr>
          <p:cNvSpPr/>
          <p:nvPr/>
        </p:nvSpPr>
        <p:spPr>
          <a:xfrm rot="1521141">
            <a:off x="6815704" y="4174484"/>
            <a:ext cx="199995" cy="440625"/>
          </a:xfrm>
          <a:prstGeom prst="smileyFac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6" name="Smiley Face 35">
            <a:extLst>
              <a:ext uri="{FF2B5EF4-FFF2-40B4-BE49-F238E27FC236}">
                <a16:creationId xmlns:a16="http://schemas.microsoft.com/office/drawing/2014/main" id="{24326A52-FC78-4318-A35B-DFF35F1EF58C}"/>
              </a:ext>
            </a:extLst>
          </p:cNvPr>
          <p:cNvSpPr/>
          <p:nvPr/>
        </p:nvSpPr>
        <p:spPr>
          <a:xfrm rot="1521141">
            <a:off x="6271918" y="2199628"/>
            <a:ext cx="199995" cy="440625"/>
          </a:xfrm>
          <a:prstGeom prst="smileyFac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7" name="Smiley Face 36">
            <a:extLst>
              <a:ext uri="{FF2B5EF4-FFF2-40B4-BE49-F238E27FC236}">
                <a16:creationId xmlns:a16="http://schemas.microsoft.com/office/drawing/2014/main" id="{D5D5B71E-C55D-4FC2-84EF-F7A72013F8B2}"/>
              </a:ext>
            </a:extLst>
          </p:cNvPr>
          <p:cNvSpPr/>
          <p:nvPr/>
        </p:nvSpPr>
        <p:spPr>
          <a:xfrm rot="21157599">
            <a:off x="6185638" y="4266513"/>
            <a:ext cx="400070" cy="273365"/>
          </a:xfrm>
          <a:prstGeom prst="smileyFace">
            <a:avLst>
              <a:gd name="adj" fmla="val 4653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Smiley Face 37">
            <a:extLst>
              <a:ext uri="{FF2B5EF4-FFF2-40B4-BE49-F238E27FC236}">
                <a16:creationId xmlns:a16="http://schemas.microsoft.com/office/drawing/2014/main" id="{33E87FAA-8981-4CF5-A8BA-7BD401E0EB31}"/>
              </a:ext>
            </a:extLst>
          </p:cNvPr>
          <p:cNvSpPr/>
          <p:nvPr/>
        </p:nvSpPr>
        <p:spPr>
          <a:xfrm rot="21157599">
            <a:off x="6751608" y="2258358"/>
            <a:ext cx="400070" cy="273365"/>
          </a:xfrm>
          <a:prstGeom prst="smileyFace">
            <a:avLst>
              <a:gd name="adj" fmla="val 4653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Smiley Face 38">
            <a:extLst>
              <a:ext uri="{FF2B5EF4-FFF2-40B4-BE49-F238E27FC236}">
                <a16:creationId xmlns:a16="http://schemas.microsoft.com/office/drawing/2014/main" id="{7192D9CA-09D5-4F91-A358-81B1F7C6C178}"/>
              </a:ext>
            </a:extLst>
          </p:cNvPr>
          <p:cNvSpPr/>
          <p:nvPr/>
        </p:nvSpPr>
        <p:spPr>
          <a:xfrm rot="21157599">
            <a:off x="7072222" y="3820507"/>
            <a:ext cx="400070" cy="273365"/>
          </a:xfrm>
          <a:prstGeom prst="smileyFace">
            <a:avLst>
              <a:gd name="adj" fmla="val 4653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Smiley Face 39">
            <a:extLst>
              <a:ext uri="{FF2B5EF4-FFF2-40B4-BE49-F238E27FC236}">
                <a16:creationId xmlns:a16="http://schemas.microsoft.com/office/drawing/2014/main" id="{075E4470-4401-4A49-8A65-5A246A07FD52}"/>
              </a:ext>
            </a:extLst>
          </p:cNvPr>
          <p:cNvSpPr/>
          <p:nvPr/>
        </p:nvSpPr>
        <p:spPr>
          <a:xfrm rot="21263205">
            <a:off x="6294935" y="1857344"/>
            <a:ext cx="702469" cy="370672"/>
          </a:xfrm>
          <a:prstGeom prst="smileyFac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Smiley Face 40">
            <a:extLst>
              <a:ext uri="{FF2B5EF4-FFF2-40B4-BE49-F238E27FC236}">
                <a16:creationId xmlns:a16="http://schemas.microsoft.com/office/drawing/2014/main" id="{EB1FDCAA-E63E-40FC-A4C7-38F62529E817}"/>
              </a:ext>
            </a:extLst>
          </p:cNvPr>
          <p:cNvSpPr/>
          <p:nvPr/>
        </p:nvSpPr>
        <p:spPr>
          <a:xfrm rot="21263205">
            <a:off x="5834548" y="2848796"/>
            <a:ext cx="702469" cy="370672"/>
          </a:xfrm>
          <a:prstGeom prst="smileyFac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Smiley Face 41">
            <a:extLst>
              <a:ext uri="{FF2B5EF4-FFF2-40B4-BE49-F238E27FC236}">
                <a16:creationId xmlns:a16="http://schemas.microsoft.com/office/drawing/2014/main" id="{BEC88422-0867-4909-BDFB-7C38563F3477}"/>
              </a:ext>
            </a:extLst>
          </p:cNvPr>
          <p:cNvSpPr/>
          <p:nvPr/>
        </p:nvSpPr>
        <p:spPr>
          <a:xfrm rot="21263205">
            <a:off x="6740500" y="3294966"/>
            <a:ext cx="702469" cy="370672"/>
          </a:xfrm>
          <a:prstGeom prst="smileyFac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8E170423-9B59-4B16-9CBD-0DBFB59500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7233" y="2319878"/>
            <a:ext cx="2258120" cy="220879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502B107-DF48-4B8D-A89C-195786E51EB6}"/>
              </a:ext>
            </a:extLst>
          </p:cNvPr>
          <p:cNvSpPr txBox="1"/>
          <p:nvPr/>
        </p:nvSpPr>
        <p:spPr>
          <a:xfrm>
            <a:off x="4610080" y="3033953"/>
            <a:ext cx="873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Python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41DD042-1BE8-40FC-8813-2924032FD432}"/>
              </a:ext>
            </a:extLst>
          </p:cNvPr>
          <p:cNvSpPr txBox="1"/>
          <p:nvPr/>
        </p:nvSpPr>
        <p:spPr>
          <a:xfrm>
            <a:off x="6140277" y="1216101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MS SQL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01D5617-C13F-405A-91BA-10F2654218E0}"/>
              </a:ext>
            </a:extLst>
          </p:cNvPr>
          <p:cNvSpPr txBox="1"/>
          <p:nvPr/>
        </p:nvSpPr>
        <p:spPr>
          <a:xfrm>
            <a:off x="9178260" y="1673348"/>
            <a:ext cx="2016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Power BI / Tableau</a:t>
            </a: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EBCF7C91-7CA1-45DE-AB8E-8633B9599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531" y="-12353"/>
            <a:ext cx="4950306" cy="1008138"/>
          </a:xfrm>
        </p:spPr>
        <p:txBody>
          <a:bodyPr anchor="ctr">
            <a:normAutofit/>
          </a:bodyPr>
          <a:lstStyle/>
          <a:p>
            <a:r>
              <a:rPr lang="en-IN" sz="4400" b="1" i="1" dirty="0">
                <a:solidFill>
                  <a:schemeClr val="bg1"/>
                </a:solidFill>
              </a:rPr>
              <a:t>Process Flow</a:t>
            </a:r>
          </a:p>
        </p:txBody>
      </p:sp>
    </p:spTree>
    <p:extLst>
      <p:ext uri="{BB962C8B-B14F-4D97-AF65-F5344CB8AC3E}">
        <p14:creationId xmlns:p14="http://schemas.microsoft.com/office/powerpoint/2010/main" val="868424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1278AC-B5CF-40DD-968E-5BAE139A76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765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78A019-7BC9-4EB9-8760-F67D2DCF8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602" y="132209"/>
            <a:ext cx="7584873" cy="2901694"/>
          </a:xfrm>
        </p:spPr>
        <p:txBody>
          <a:bodyPr anchor="ctr">
            <a:normAutofit/>
          </a:bodyPr>
          <a:lstStyle/>
          <a:p>
            <a:r>
              <a:rPr lang="en-IN" sz="4400" b="1" i="1" dirty="0">
                <a:solidFill>
                  <a:schemeClr val="bg1"/>
                </a:solidFill>
              </a:rPr>
              <a:t>Step 0 – Install necessary software.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1DF8B4-8010-4FBD-BF02-2CF542011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610" y="2371347"/>
            <a:ext cx="8323490" cy="1325112"/>
          </a:xfrm>
        </p:spPr>
        <p:txBody>
          <a:bodyPr anchor="ctr">
            <a:normAutofit/>
          </a:bodyPr>
          <a:lstStyle/>
          <a:p>
            <a:r>
              <a:rPr lang="en-IN" sz="2000" i="1" cap="none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AF681D6-9D9E-4D33-A1C9-68FB9283D4CF}"/>
              </a:ext>
            </a:extLst>
          </p:cNvPr>
          <p:cNvSpPr txBox="1">
            <a:spLocks/>
          </p:cNvSpPr>
          <p:nvPr/>
        </p:nvSpPr>
        <p:spPr>
          <a:xfrm>
            <a:off x="477610" y="3781425"/>
            <a:ext cx="8323490" cy="1491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000" i="1" cap="none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29BA9F-51E0-4295-AE2A-E599C9BF2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993" y="2371347"/>
            <a:ext cx="6604908" cy="385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896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1278AC-B5CF-40DD-968E-5BAE139A76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765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78A019-7BC9-4EB9-8760-F67D2DCF8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602" y="132209"/>
            <a:ext cx="7584873" cy="2901694"/>
          </a:xfrm>
        </p:spPr>
        <p:txBody>
          <a:bodyPr anchor="ctr">
            <a:normAutofit/>
          </a:bodyPr>
          <a:lstStyle/>
          <a:p>
            <a:r>
              <a:rPr lang="en-IN" sz="4400" b="1" i="1" dirty="0">
                <a:solidFill>
                  <a:schemeClr val="bg1"/>
                </a:solidFill>
              </a:rPr>
              <a:t>Step 1 – Create a data set.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1DF8B4-8010-4FBD-BF02-2CF542011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610" y="2371347"/>
            <a:ext cx="8323490" cy="1325112"/>
          </a:xfrm>
        </p:spPr>
        <p:txBody>
          <a:bodyPr anchor="ctr">
            <a:normAutofit/>
          </a:bodyPr>
          <a:lstStyle/>
          <a:p>
            <a:r>
              <a:rPr lang="en-IN" sz="2000" i="1" cap="none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AF681D6-9D9E-4D33-A1C9-68FB9283D4CF}"/>
              </a:ext>
            </a:extLst>
          </p:cNvPr>
          <p:cNvSpPr txBox="1">
            <a:spLocks/>
          </p:cNvSpPr>
          <p:nvPr/>
        </p:nvSpPr>
        <p:spPr>
          <a:xfrm>
            <a:off x="477610" y="3781425"/>
            <a:ext cx="8323490" cy="1491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000" i="1" cap="none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E79A1A-9EB5-48AB-B026-E3D9AC2CC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2019300"/>
            <a:ext cx="10001250" cy="422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354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1278AC-B5CF-40DD-968E-5BAE139A76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765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78A019-7BC9-4EB9-8760-F67D2DCF8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602" y="132209"/>
            <a:ext cx="7584873" cy="2901694"/>
          </a:xfrm>
        </p:spPr>
        <p:txBody>
          <a:bodyPr anchor="ctr">
            <a:normAutofit/>
          </a:bodyPr>
          <a:lstStyle/>
          <a:p>
            <a:r>
              <a:rPr lang="en-IN" sz="4400" b="1" i="1" dirty="0">
                <a:solidFill>
                  <a:schemeClr val="bg1"/>
                </a:solidFill>
              </a:rPr>
              <a:t>Step 2 – Ingest the data.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1DF8B4-8010-4FBD-BF02-2CF542011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610" y="2371347"/>
            <a:ext cx="8323490" cy="1325112"/>
          </a:xfrm>
        </p:spPr>
        <p:txBody>
          <a:bodyPr anchor="ctr">
            <a:normAutofit/>
          </a:bodyPr>
          <a:lstStyle/>
          <a:p>
            <a:r>
              <a:rPr lang="en-IN" sz="2000" i="1" cap="none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AF681D6-9D9E-4D33-A1C9-68FB9283D4CF}"/>
              </a:ext>
            </a:extLst>
          </p:cNvPr>
          <p:cNvSpPr txBox="1">
            <a:spLocks/>
          </p:cNvSpPr>
          <p:nvPr/>
        </p:nvSpPr>
        <p:spPr>
          <a:xfrm>
            <a:off x="477610" y="3781425"/>
            <a:ext cx="8323490" cy="1491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000" i="1" cap="none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801937-C05D-4036-98CF-FB374938D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2190750"/>
            <a:ext cx="1213485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167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1278AC-B5CF-40DD-968E-5BAE139A76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765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78A019-7BC9-4EB9-8760-F67D2DCF8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602" y="132209"/>
            <a:ext cx="7584873" cy="2901694"/>
          </a:xfrm>
        </p:spPr>
        <p:txBody>
          <a:bodyPr anchor="ctr">
            <a:normAutofit/>
          </a:bodyPr>
          <a:lstStyle/>
          <a:p>
            <a:r>
              <a:rPr lang="en-IN" sz="4400" b="1" i="1" dirty="0">
                <a:solidFill>
                  <a:schemeClr val="bg1"/>
                </a:solidFill>
              </a:rPr>
              <a:t>Step 3 – Understand the data.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1DF8B4-8010-4FBD-BF02-2CF542011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610" y="2371347"/>
            <a:ext cx="8323490" cy="1325112"/>
          </a:xfrm>
        </p:spPr>
        <p:txBody>
          <a:bodyPr anchor="ctr">
            <a:normAutofit/>
          </a:bodyPr>
          <a:lstStyle/>
          <a:p>
            <a:r>
              <a:rPr lang="en-IN" sz="2000" i="1" cap="none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AF681D6-9D9E-4D33-A1C9-68FB9283D4CF}"/>
              </a:ext>
            </a:extLst>
          </p:cNvPr>
          <p:cNvSpPr txBox="1">
            <a:spLocks/>
          </p:cNvSpPr>
          <p:nvPr/>
        </p:nvSpPr>
        <p:spPr>
          <a:xfrm>
            <a:off x="477610" y="3781425"/>
            <a:ext cx="8323490" cy="1491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000" i="1" cap="none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2C0185-0116-4C16-BF06-2ED9256D04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" y="2022095"/>
            <a:ext cx="59309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48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1278AC-B5CF-40DD-968E-5BAE139A76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765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78A019-7BC9-4EB9-8760-F67D2DCF8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602" y="132209"/>
            <a:ext cx="7584873" cy="2063282"/>
          </a:xfrm>
        </p:spPr>
        <p:txBody>
          <a:bodyPr anchor="ctr">
            <a:normAutofit/>
          </a:bodyPr>
          <a:lstStyle/>
          <a:p>
            <a:r>
              <a:rPr lang="en-IN" sz="4400" b="1" i="1" dirty="0">
                <a:solidFill>
                  <a:schemeClr val="bg1"/>
                </a:solidFill>
              </a:rPr>
              <a:t>Step 4 – Analyse the data.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1DF8B4-8010-4FBD-BF02-2CF542011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610" y="1707600"/>
            <a:ext cx="9314090" cy="1238250"/>
          </a:xfrm>
        </p:spPr>
        <p:txBody>
          <a:bodyPr anchor="ctr">
            <a:normAutofit/>
          </a:bodyPr>
          <a:lstStyle/>
          <a:p>
            <a:r>
              <a:rPr lang="en-IN" sz="2000" i="1" cap="none" dirty="0">
                <a:solidFill>
                  <a:schemeClr val="bg1"/>
                </a:solidFill>
              </a:rPr>
              <a:t>In this case, we have tried to analyse Enrolments Data </a:t>
            </a:r>
            <a:br>
              <a:rPr lang="en-IN" sz="2000" i="1" cap="none" dirty="0">
                <a:solidFill>
                  <a:schemeClr val="bg1"/>
                </a:solidFill>
              </a:rPr>
            </a:br>
            <a:r>
              <a:rPr lang="en-IN" sz="2000" i="1" cap="none" dirty="0">
                <a:solidFill>
                  <a:schemeClr val="bg1"/>
                </a:solidFill>
              </a:rPr>
              <a:t>a. by Course and Year.</a:t>
            </a:r>
            <a:br>
              <a:rPr lang="en-IN" sz="2000" i="1" cap="none" dirty="0">
                <a:solidFill>
                  <a:schemeClr val="bg1"/>
                </a:solidFill>
              </a:rPr>
            </a:br>
            <a:r>
              <a:rPr lang="en-IN" sz="2000" i="1" cap="none" dirty="0">
                <a:solidFill>
                  <a:schemeClr val="bg1"/>
                </a:solidFill>
              </a:rPr>
              <a:t>b. by Country</a:t>
            </a:r>
          </a:p>
          <a:p>
            <a:endParaRPr lang="en-IN" sz="2000" i="1" cap="none" dirty="0">
              <a:solidFill>
                <a:schemeClr val="bg1"/>
              </a:solidFill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AF681D6-9D9E-4D33-A1C9-68FB9283D4CF}"/>
              </a:ext>
            </a:extLst>
          </p:cNvPr>
          <p:cNvSpPr txBox="1">
            <a:spLocks/>
          </p:cNvSpPr>
          <p:nvPr/>
        </p:nvSpPr>
        <p:spPr>
          <a:xfrm>
            <a:off x="477610" y="3781425"/>
            <a:ext cx="8323490" cy="1491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000" i="1" cap="none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D01128-3591-42B6-BAE6-85B2152CCA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10" y="2945850"/>
            <a:ext cx="10579100" cy="345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085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1278AC-B5CF-40DD-968E-5BAE139A76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765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78A019-7BC9-4EB9-8760-F67D2DCF8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602" y="132209"/>
            <a:ext cx="7584873" cy="1658491"/>
          </a:xfrm>
        </p:spPr>
        <p:txBody>
          <a:bodyPr anchor="ctr">
            <a:normAutofit/>
          </a:bodyPr>
          <a:lstStyle/>
          <a:p>
            <a:r>
              <a:rPr lang="en-IN" sz="4400" b="1" i="1" dirty="0">
                <a:solidFill>
                  <a:schemeClr val="bg1"/>
                </a:solidFill>
              </a:rPr>
              <a:t>Step 5 – Visualise the analysis.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1DF8B4-8010-4FBD-BF02-2CF542011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610" y="2371347"/>
            <a:ext cx="8323490" cy="1325112"/>
          </a:xfrm>
        </p:spPr>
        <p:txBody>
          <a:bodyPr anchor="ctr">
            <a:normAutofit/>
          </a:bodyPr>
          <a:lstStyle/>
          <a:p>
            <a:endParaRPr lang="en-IN" sz="2000" i="1" cap="none" dirty="0">
              <a:solidFill>
                <a:schemeClr val="bg1"/>
              </a:solidFill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AF681D6-9D9E-4D33-A1C9-68FB9283D4CF}"/>
              </a:ext>
            </a:extLst>
          </p:cNvPr>
          <p:cNvSpPr txBox="1">
            <a:spLocks/>
          </p:cNvSpPr>
          <p:nvPr/>
        </p:nvSpPr>
        <p:spPr>
          <a:xfrm>
            <a:off x="477610" y="3781425"/>
            <a:ext cx="8323490" cy="1491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000" i="1" cap="none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563EAB-536C-4A42-B596-85CE9E563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" y="1584960"/>
            <a:ext cx="5695950" cy="32632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8B4440-3D37-42F2-918B-C44414AE58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9362" y="1584959"/>
            <a:ext cx="5629275" cy="316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1318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Retrospect">
      <a:majorFont>
        <a:latin typeface="Bembo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 Ligh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 Nova Light</vt:lpstr>
      <vt:lpstr>Bembo</vt:lpstr>
      <vt:lpstr>Calibri</vt:lpstr>
      <vt:lpstr>RetrospectVTI</vt:lpstr>
      <vt:lpstr>What am I trying to do?</vt:lpstr>
      <vt:lpstr>How am I trying to do this?</vt:lpstr>
      <vt:lpstr>Process Flow</vt:lpstr>
      <vt:lpstr>Step 0 – Install necessary software.</vt:lpstr>
      <vt:lpstr>Step 1 – Create a data set.</vt:lpstr>
      <vt:lpstr>Step 2 – Ingest the data.</vt:lpstr>
      <vt:lpstr>Step 3 – Understand the data.</vt:lpstr>
      <vt:lpstr>Step 4 – Analyse the data.</vt:lpstr>
      <vt:lpstr>Step 5 – Visualise the analysis.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am I trying to do?</dc:title>
  <dc:creator>Rashmi Belavadi</dc:creator>
  <cp:lastModifiedBy>Rashmi Belavadi</cp:lastModifiedBy>
  <cp:revision>34</cp:revision>
  <dcterms:created xsi:type="dcterms:W3CDTF">2020-08-06T06:28:47Z</dcterms:created>
  <dcterms:modified xsi:type="dcterms:W3CDTF">2020-08-17T05:40:23Z</dcterms:modified>
</cp:coreProperties>
</file>