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80" r:id="rId8"/>
    <p:sldId id="261" r:id="rId9"/>
    <p:sldId id="272" r:id="rId10"/>
    <p:sldId id="273" r:id="rId11"/>
    <p:sldId id="274" r:id="rId12"/>
    <p:sldId id="275" r:id="rId13"/>
    <p:sldId id="276" r:id="rId14"/>
    <p:sldId id="277" r:id="rId15"/>
    <p:sldId id="278" r:id="rId16"/>
    <p:sldId id="281"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8" d="100"/>
          <a:sy n="98" d="100"/>
        </p:scale>
        <p:origin x="108"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154858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05725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88092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572729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82010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65032E-F15B-4617-9DB7-6B5638D8CB29}"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9151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65032E-F15B-4617-9DB7-6B5638D8CB29}" type="datetimeFigureOut">
              <a:rPr lang="en-US" smtClean="0"/>
              <a:t>8/4/2016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1316134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65032E-F15B-4617-9DB7-6B5638D8CB29}" type="datetimeFigureOut">
              <a:rPr lang="en-US" smtClean="0"/>
              <a:t>8/4/2016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982951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5032E-F15B-4617-9DB7-6B5638D8CB29}" type="datetimeFigureOut">
              <a:rPr lang="en-US" smtClean="0"/>
              <a:t>8/4/2016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427748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5032E-F15B-4617-9DB7-6B5638D8CB29}"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2577100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5032E-F15B-4617-9DB7-6B5638D8CB29}"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1368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65032E-F15B-4617-9DB7-6B5638D8CB29}" type="datetimeFigureOut">
              <a:rPr lang="en-US" smtClean="0"/>
              <a:t>8/4/2016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7914E-D6C5-46D6-9698-DC48654D9656}" type="slidenum">
              <a:rPr lang="en-US" smtClean="0"/>
              <a:t>‹#›</a:t>
            </a:fld>
            <a:endParaRPr lang="en-US"/>
          </a:p>
        </p:txBody>
      </p:sp>
    </p:spTree>
    <p:extLst>
      <p:ext uri="{BB962C8B-B14F-4D97-AF65-F5344CB8AC3E}">
        <p14:creationId xmlns:p14="http://schemas.microsoft.com/office/powerpoint/2010/main" val="2328970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Dijkstra’s Algorithm</a:t>
            </a:r>
            <a:endParaRPr lang="en-US" dirty="0"/>
          </a:p>
        </p:txBody>
      </p:sp>
      <p:sp>
        <p:nvSpPr>
          <p:cNvPr id="3" name="Subtitle 2"/>
          <p:cNvSpPr>
            <a:spLocks noGrp="1"/>
          </p:cNvSpPr>
          <p:nvPr>
            <p:ph type="subTitle" idx="1"/>
          </p:nvPr>
        </p:nvSpPr>
        <p:spPr/>
        <p:txBody>
          <a:bodyPr/>
          <a:lstStyle/>
          <a:p>
            <a:endParaRPr lang="en-US" dirty="0" smtClean="0"/>
          </a:p>
          <a:p>
            <a:r>
              <a:rPr lang="en-US" dirty="0" err="1" smtClean="0"/>
              <a:t>Konstantine</a:t>
            </a:r>
            <a:r>
              <a:rPr lang="en-US" dirty="0" smtClean="0"/>
              <a:t>, Olga, Stevenson</a:t>
            </a:r>
            <a:endParaRPr lang="en-US" dirty="0"/>
          </a:p>
        </p:txBody>
      </p:sp>
    </p:spTree>
    <p:extLst>
      <p:ext uri="{BB962C8B-B14F-4D97-AF65-F5344CB8AC3E}">
        <p14:creationId xmlns:p14="http://schemas.microsoft.com/office/powerpoint/2010/main" val="156144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smtClean="0"/>
              <a:t>C++ Code Sample – Step 1</a:t>
            </a:r>
            <a:endParaRPr lang="en-US" dirty="0"/>
          </a:p>
        </p:txBody>
      </p:sp>
      <p:cxnSp>
        <p:nvCxnSpPr>
          <p:cNvPr id="8" name="Straight Arrow Connector 7"/>
          <p:cNvCxnSpPr>
            <a:stCxn id="10" idx="1"/>
          </p:cNvCxnSpPr>
          <p:nvPr/>
        </p:nvCxnSpPr>
        <p:spPr>
          <a:xfrm flipH="1">
            <a:off x="5047488" y="2654953"/>
            <a:ext cx="104119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88678" y="2470287"/>
            <a:ext cx="3170355" cy="369332"/>
          </a:xfrm>
          <a:prstGeom prst="rect">
            <a:avLst/>
          </a:prstGeom>
          <a:noFill/>
        </p:spPr>
        <p:txBody>
          <a:bodyPr wrap="none" rtlCol="0">
            <a:spAutoFit/>
          </a:bodyPr>
          <a:lstStyle/>
          <a:p>
            <a:r>
              <a:rPr lang="en-US" dirty="0">
                <a:solidFill>
                  <a:schemeClr val="tx1">
                    <a:lumMod val="50000"/>
                    <a:lumOff val="50000"/>
                  </a:schemeClr>
                </a:solidFill>
              </a:rPr>
              <a:t>Initialize all distances as infinity </a:t>
            </a:r>
            <a:endParaRPr lang="en-US" dirty="0">
              <a:solidFill>
                <a:schemeClr val="tx1">
                  <a:lumMod val="50000"/>
                  <a:lumOff val="50000"/>
                </a:schemeClr>
              </a:solidFill>
            </a:endParaRPr>
          </a:p>
        </p:txBody>
      </p:sp>
      <p:cxnSp>
        <p:nvCxnSpPr>
          <p:cNvPr id="15" name="Straight Arrow Connector 14"/>
          <p:cNvCxnSpPr/>
          <p:nvPr/>
        </p:nvCxnSpPr>
        <p:spPr>
          <a:xfrm>
            <a:off x="451339" y="2911262"/>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530325"/>
            <a:ext cx="0" cy="700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682240" y="3096768"/>
            <a:ext cx="3060192" cy="20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838135" y="2932126"/>
            <a:ext cx="6096000" cy="369332"/>
          </a:xfrm>
          <a:prstGeom prst="rect">
            <a:avLst/>
          </a:prstGeom>
        </p:spPr>
        <p:txBody>
          <a:bodyPr>
            <a:spAutoFit/>
          </a:bodyPr>
          <a:lstStyle/>
          <a:p>
            <a:r>
              <a:rPr lang="en-US" dirty="0">
                <a:solidFill>
                  <a:schemeClr val="tx1">
                    <a:lumMod val="50000"/>
                    <a:lumOff val="50000"/>
                  </a:schemeClr>
                </a:solidFill>
              </a:rPr>
              <a:t>Initialize source node with 0</a:t>
            </a:r>
            <a:endParaRPr lang="en-US" dirty="0">
              <a:solidFill>
                <a:schemeClr val="tx1">
                  <a:lumMod val="50000"/>
                  <a:lumOff val="50000"/>
                </a:schemeClr>
              </a:solidFill>
            </a:endParaRPr>
          </a:p>
        </p:txBody>
      </p:sp>
      <p:pic>
        <p:nvPicPr>
          <p:cNvPr id="11" name="Picture 10"/>
          <p:cNvPicPr>
            <a:picLocks noChangeAspect="1"/>
          </p:cNvPicPr>
          <p:nvPr/>
        </p:nvPicPr>
        <p:blipFill>
          <a:blip r:embed="rId3"/>
          <a:stretch>
            <a:fillRect/>
          </a:stretch>
        </p:blipFill>
        <p:spPr>
          <a:xfrm>
            <a:off x="7233971" y="3938327"/>
            <a:ext cx="3820058" cy="2133898"/>
          </a:xfrm>
          <a:prstGeom prst="rect">
            <a:avLst/>
          </a:prstGeom>
        </p:spPr>
      </p:pic>
    </p:spTree>
    <p:extLst>
      <p:ext uri="{BB962C8B-B14F-4D97-AF65-F5344CB8AC3E}">
        <p14:creationId xmlns:p14="http://schemas.microsoft.com/office/powerpoint/2010/main" val="2618317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2</a:t>
            </a:r>
            <a:endParaRPr lang="en-US" dirty="0"/>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34615" y="2236261"/>
            <a:ext cx="6096000" cy="923330"/>
          </a:xfrm>
          <a:prstGeom prst="rect">
            <a:avLst/>
          </a:prstGeom>
        </p:spPr>
        <p:txBody>
          <a:bodyPr>
            <a:spAutoFit/>
          </a:bodyPr>
          <a:lstStyle/>
          <a:p>
            <a:r>
              <a:rPr lang="en-US" dirty="0">
                <a:solidFill>
                  <a:schemeClr val="tx1">
                    <a:lumMod val="50000"/>
                    <a:lumOff val="50000"/>
                  </a:schemeClr>
                </a:solidFill>
              </a:rPr>
              <a:t>- Pick the node with the minimum distance  </a:t>
            </a:r>
          </a:p>
          <a:p>
            <a:r>
              <a:rPr lang="en-US" dirty="0">
                <a:solidFill>
                  <a:schemeClr val="tx1">
                    <a:lumMod val="50000"/>
                    <a:lumOff val="50000"/>
                  </a:schemeClr>
                </a:solidFill>
              </a:rPr>
              <a:t>  That is not yet processed</a:t>
            </a:r>
          </a:p>
          <a:p>
            <a:r>
              <a:rPr lang="en-US" dirty="0">
                <a:solidFill>
                  <a:schemeClr val="tx1">
                    <a:lumMod val="50000"/>
                    <a:lumOff val="50000"/>
                  </a:schemeClr>
                </a:solidFill>
              </a:rPr>
              <a:t>-  Mark it as visited vertex</a:t>
            </a:r>
            <a:endParaRPr lang="en-US" dirty="0">
              <a:solidFill>
                <a:schemeClr val="tx1">
                  <a:lumMod val="50000"/>
                  <a:lumOff val="50000"/>
                </a:schemeClr>
              </a:solidFill>
            </a:endParaRPr>
          </a:p>
        </p:txBody>
      </p:sp>
      <p:cxnSp>
        <p:nvCxnSpPr>
          <p:cNvPr id="7" name="Straight Connector 6"/>
          <p:cNvCxnSpPr/>
          <p:nvPr/>
        </p:nvCxnSpPr>
        <p:spPr>
          <a:xfrm flipV="1">
            <a:off x="6505926" y="3249038"/>
            <a:ext cx="0" cy="5672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528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2</a:t>
            </a:r>
            <a:endParaRPr lang="en-US" dirty="0"/>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34615" y="2236261"/>
            <a:ext cx="6096000" cy="923330"/>
          </a:xfrm>
          <a:prstGeom prst="rect">
            <a:avLst/>
          </a:prstGeom>
        </p:spPr>
        <p:txBody>
          <a:bodyPr>
            <a:spAutoFit/>
          </a:bodyPr>
          <a:lstStyle/>
          <a:p>
            <a:r>
              <a:rPr lang="en-US" dirty="0">
                <a:solidFill>
                  <a:schemeClr val="tx1">
                    <a:lumMod val="50000"/>
                    <a:lumOff val="50000"/>
                  </a:schemeClr>
                </a:solidFill>
              </a:rPr>
              <a:t>- Pick the node with the minimum distance  </a:t>
            </a:r>
          </a:p>
          <a:p>
            <a:r>
              <a:rPr lang="en-US" dirty="0">
                <a:solidFill>
                  <a:schemeClr val="tx1">
                    <a:lumMod val="50000"/>
                    <a:lumOff val="50000"/>
                  </a:schemeClr>
                </a:solidFill>
              </a:rPr>
              <a:t>  That is not yet processed</a:t>
            </a:r>
          </a:p>
          <a:p>
            <a:r>
              <a:rPr lang="en-US" dirty="0">
                <a:solidFill>
                  <a:schemeClr val="tx1">
                    <a:lumMod val="50000"/>
                    <a:lumOff val="50000"/>
                  </a:schemeClr>
                </a:solidFill>
              </a:rPr>
              <a:t>-  Mark it as visited vertex</a:t>
            </a:r>
            <a:endParaRPr lang="en-US" dirty="0">
              <a:solidFill>
                <a:schemeClr val="tx1">
                  <a:lumMod val="50000"/>
                  <a:lumOff val="50000"/>
                </a:schemeClr>
              </a:solidFill>
            </a:endParaRPr>
          </a:p>
        </p:txBody>
      </p:sp>
      <p:cxnSp>
        <p:nvCxnSpPr>
          <p:cNvPr id="7" name="Straight Connector 6"/>
          <p:cNvCxnSpPr/>
          <p:nvPr/>
        </p:nvCxnSpPr>
        <p:spPr>
          <a:xfrm flipV="1">
            <a:off x="6505926" y="3249038"/>
            <a:ext cx="0" cy="567238"/>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7145005" y="3997540"/>
            <a:ext cx="4363280" cy="1900632"/>
          </a:xfrm>
          <a:prstGeom prst="rect">
            <a:avLst/>
          </a:prstGeom>
        </p:spPr>
      </p:pic>
    </p:spTree>
    <p:extLst>
      <p:ext uri="{BB962C8B-B14F-4D97-AF65-F5344CB8AC3E}">
        <p14:creationId xmlns:p14="http://schemas.microsoft.com/office/powerpoint/2010/main" val="24501953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2</a:t>
            </a:r>
            <a:endParaRPr lang="en-US" dirty="0"/>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34615" y="2236261"/>
            <a:ext cx="6096000" cy="923330"/>
          </a:xfrm>
          <a:prstGeom prst="rect">
            <a:avLst/>
          </a:prstGeom>
        </p:spPr>
        <p:txBody>
          <a:bodyPr>
            <a:spAutoFit/>
          </a:bodyPr>
          <a:lstStyle/>
          <a:p>
            <a:r>
              <a:rPr lang="en-US" dirty="0">
                <a:solidFill>
                  <a:schemeClr val="tx1">
                    <a:lumMod val="50000"/>
                    <a:lumOff val="50000"/>
                  </a:schemeClr>
                </a:solidFill>
              </a:rPr>
              <a:t>- Pick the node with the minimum distance  </a:t>
            </a:r>
          </a:p>
          <a:p>
            <a:r>
              <a:rPr lang="en-US" dirty="0">
                <a:solidFill>
                  <a:schemeClr val="tx1">
                    <a:lumMod val="50000"/>
                    <a:lumOff val="50000"/>
                  </a:schemeClr>
                </a:solidFill>
              </a:rPr>
              <a:t>  That is not yet processed</a:t>
            </a:r>
          </a:p>
          <a:p>
            <a:r>
              <a:rPr lang="en-US" dirty="0">
                <a:solidFill>
                  <a:schemeClr val="tx1">
                    <a:lumMod val="50000"/>
                    <a:lumOff val="50000"/>
                  </a:schemeClr>
                </a:solidFill>
              </a:rPr>
              <a:t>-  Mark it as visited vertex</a:t>
            </a:r>
            <a:endParaRPr lang="en-US" dirty="0">
              <a:solidFill>
                <a:schemeClr val="tx1">
                  <a:lumMod val="50000"/>
                  <a:lumOff val="50000"/>
                </a:schemeClr>
              </a:solidFill>
            </a:endParaRPr>
          </a:p>
        </p:txBody>
      </p:sp>
      <p:cxnSp>
        <p:nvCxnSpPr>
          <p:cNvPr id="7" name="Straight Connector 6"/>
          <p:cNvCxnSpPr/>
          <p:nvPr/>
        </p:nvCxnSpPr>
        <p:spPr>
          <a:xfrm flipV="1">
            <a:off x="6505926" y="3249038"/>
            <a:ext cx="0" cy="567238"/>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7230332" y="3705164"/>
            <a:ext cx="3820058" cy="2133898"/>
          </a:xfrm>
          <a:prstGeom prst="rect">
            <a:avLst/>
          </a:prstGeom>
        </p:spPr>
      </p:pic>
      <p:sp>
        <p:nvSpPr>
          <p:cNvPr id="10" name="Oval 9"/>
          <p:cNvSpPr/>
          <p:nvPr/>
        </p:nvSpPr>
        <p:spPr>
          <a:xfrm>
            <a:off x="7163965" y="4507625"/>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55680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endParaRPr lang="en-US" dirty="0"/>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a:solidFill>
                  <a:schemeClr val="tx1">
                    <a:lumMod val="50000"/>
                    <a:lumOff val="50000"/>
                  </a:schemeClr>
                </a:solidFill>
              </a:rPr>
              <a:t> </a:t>
            </a:r>
            <a:r>
              <a:rPr lang="en-US" sz="1600" dirty="0" smtClean="0">
                <a:solidFill>
                  <a:schemeClr val="tx1">
                    <a:lumMod val="50000"/>
                    <a:lumOff val="50000"/>
                  </a:schemeClr>
                </a:solidFill>
              </a:rPr>
              <a:t>node</a:t>
            </a:r>
            <a:r>
              <a:rPr lang="en-US" sz="1600" b="1" dirty="0" smtClean="0">
                <a:solidFill>
                  <a:schemeClr val="tx1">
                    <a:lumMod val="50000"/>
                    <a:lumOff val="50000"/>
                  </a:schemeClr>
                </a:solidFill>
              </a:rPr>
              <a:t> </a:t>
            </a:r>
            <a:r>
              <a:rPr lang="en-US" sz="1600" dirty="0" smtClean="0">
                <a:solidFill>
                  <a:schemeClr val="tx1">
                    <a:lumMod val="50000"/>
                    <a:lumOff val="50000"/>
                  </a:schemeClr>
                </a:solidFill>
              </a:rPr>
              <a:t>is </a:t>
            </a:r>
            <a:r>
              <a:rPr lang="en-US" sz="1600" dirty="0">
                <a:solidFill>
                  <a:schemeClr val="tx1">
                    <a:lumMod val="50000"/>
                    <a:lumOff val="50000"/>
                  </a:schemeClr>
                </a:solidFill>
              </a:rPr>
              <a:t>not yet </a:t>
            </a:r>
            <a:r>
              <a:rPr lang="en-US" sz="1600" dirty="0" smtClean="0">
                <a:solidFill>
                  <a:schemeClr val="tx1">
                    <a:lumMod val="50000"/>
                    <a:lumOff val="50000"/>
                  </a:schemeClr>
                </a:solidFill>
              </a:rPr>
              <a:t>visited</a:t>
            </a:r>
          </a:p>
          <a:p>
            <a:r>
              <a:rPr lang="en-US" sz="1600" dirty="0">
                <a:solidFill>
                  <a:schemeClr val="tx1">
                    <a:lumMod val="50000"/>
                    <a:lumOff val="50000"/>
                  </a:schemeClr>
                </a:solidFill>
              </a:rPr>
              <a:t> </a:t>
            </a:r>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378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endParaRPr lang="en-US" dirty="0"/>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smtClean="0">
                <a:solidFill>
                  <a:schemeClr val="tx1">
                    <a:lumMod val="50000"/>
                    <a:lumOff val="50000"/>
                  </a:schemeClr>
                </a:solidFill>
              </a:rPr>
              <a:t> </a:t>
            </a:r>
            <a:r>
              <a:rPr lang="en-US" sz="1600" dirty="0">
                <a:solidFill>
                  <a:schemeClr val="tx1">
                    <a:lumMod val="50000"/>
                    <a:lumOff val="50000"/>
                  </a:schemeClr>
                </a:solidFill>
              </a:rPr>
              <a:t>node</a:t>
            </a:r>
            <a:r>
              <a:rPr lang="en-US" sz="1600" b="1" dirty="0">
                <a:solidFill>
                  <a:schemeClr val="tx1">
                    <a:lumMod val="50000"/>
                    <a:lumOff val="50000"/>
                  </a:schemeClr>
                </a:solidFill>
              </a:rPr>
              <a:t> </a:t>
            </a:r>
            <a:r>
              <a:rPr lang="en-US" sz="1600" dirty="0">
                <a:solidFill>
                  <a:schemeClr val="tx1">
                    <a:lumMod val="50000"/>
                    <a:lumOff val="50000"/>
                  </a:schemeClr>
                </a:solidFill>
              </a:rPr>
              <a:t>is not yet visited</a:t>
            </a:r>
          </a:p>
          <a:p>
            <a:r>
              <a:rPr lang="en-US" sz="1600" dirty="0" smtClean="0">
                <a:solidFill>
                  <a:schemeClr val="tx1">
                    <a:lumMod val="50000"/>
                    <a:lumOff val="50000"/>
                  </a:schemeClr>
                </a:solidFill>
              </a:rPr>
              <a:t>     </a:t>
            </a:r>
            <a:r>
              <a:rPr lang="en-US" sz="1600" dirty="0" smtClean="0">
                <a:solidFill>
                  <a:schemeClr val="tx1">
                    <a:lumMod val="50000"/>
                    <a:lumOff val="50000"/>
                  </a:schemeClr>
                </a:solidFill>
              </a:rPr>
              <a:t>-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6108580" y="1374972"/>
            <a:ext cx="4058216" cy="2248214"/>
          </a:xfrm>
          <a:prstGeom prst="rect">
            <a:avLst/>
          </a:prstGeom>
        </p:spPr>
      </p:pic>
      <p:sp>
        <p:nvSpPr>
          <p:cNvPr id="11" name="Oval 10"/>
          <p:cNvSpPr/>
          <p:nvPr/>
        </p:nvSpPr>
        <p:spPr>
          <a:xfrm>
            <a:off x="6226059" y="2298017"/>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50533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642418" y="1942105"/>
            <a:ext cx="4391638" cy="2457793"/>
          </a:xfrm>
          <a:prstGeom prst="rect">
            <a:avLst/>
          </a:prstGeom>
        </p:spPr>
      </p:pic>
      <p:pic>
        <p:nvPicPr>
          <p:cNvPr id="4" name="Picture 3"/>
          <p:cNvPicPr>
            <a:picLocks noChangeAspect="1"/>
          </p:cNvPicPr>
          <p:nvPr/>
        </p:nvPicPr>
        <p:blipFill>
          <a:blip r:embed="rId3"/>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a:t>
            </a:r>
            <a:r>
              <a:rPr lang="en-US" dirty="0" smtClean="0"/>
              <a:t>Go Back to Step </a:t>
            </a:r>
            <a:r>
              <a:rPr lang="en-US" dirty="0"/>
              <a:t>2</a:t>
            </a:r>
            <a:endParaRPr lang="en-US" dirty="0"/>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901318" y="2974718"/>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7598467" y="2312294"/>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74587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 Sample – </a:t>
            </a:r>
            <a:r>
              <a:rPr lang="en-US" dirty="0" smtClean="0"/>
              <a:t>Step 4 Print Solution</a:t>
            </a:r>
            <a:endParaRPr lang="en-US" dirty="0"/>
          </a:p>
        </p:txBody>
      </p:sp>
      <p:pic>
        <p:nvPicPr>
          <p:cNvPr id="9" name="Picture 8"/>
          <p:cNvPicPr>
            <a:picLocks noChangeAspect="1"/>
          </p:cNvPicPr>
          <p:nvPr/>
        </p:nvPicPr>
        <p:blipFill>
          <a:blip r:embed="rId2"/>
          <a:stretch>
            <a:fillRect/>
          </a:stretch>
        </p:blipFill>
        <p:spPr>
          <a:xfrm>
            <a:off x="8424038" y="1640250"/>
            <a:ext cx="2291762" cy="2080540"/>
          </a:xfrm>
          <a:prstGeom prst="rect">
            <a:avLst/>
          </a:prstGeom>
        </p:spPr>
      </p:pic>
      <p:pic>
        <p:nvPicPr>
          <p:cNvPr id="1028" name="Picture 4" descr="http://d1gjlxt8vb0knt.cloudfront.net//wp-content/uploads/DIJ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6413" y="4672986"/>
            <a:ext cx="2746956" cy="14685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d1gjlxt8vb0knt.cloudfront.net//wp-content/uploads/Fig-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5245" y="4817576"/>
            <a:ext cx="2838793" cy="132397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6266317" y="4310388"/>
            <a:ext cx="1338893" cy="369332"/>
          </a:xfrm>
          <a:prstGeom prst="rect">
            <a:avLst/>
          </a:prstGeom>
        </p:spPr>
        <p:txBody>
          <a:bodyPr wrap="none">
            <a:spAutoFit/>
          </a:bodyPr>
          <a:lstStyle/>
          <a:p>
            <a:r>
              <a:rPr lang="en-US" dirty="0" smtClean="0">
                <a:solidFill>
                  <a:schemeClr val="tx1">
                    <a:lumMod val="50000"/>
                    <a:lumOff val="50000"/>
                  </a:schemeClr>
                </a:solidFill>
              </a:rPr>
              <a:t>Initial Graph</a:t>
            </a:r>
            <a:endParaRPr lang="en-US" dirty="0">
              <a:solidFill>
                <a:schemeClr val="tx1">
                  <a:lumMod val="50000"/>
                  <a:lumOff val="50000"/>
                </a:schemeClr>
              </a:solidFill>
            </a:endParaRPr>
          </a:p>
        </p:txBody>
      </p:sp>
      <p:sp>
        <p:nvSpPr>
          <p:cNvPr id="19" name="Rectangle 18"/>
          <p:cNvSpPr/>
          <p:nvPr/>
        </p:nvSpPr>
        <p:spPr>
          <a:xfrm>
            <a:off x="9183906" y="4179900"/>
            <a:ext cx="1531894" cy="369332"/>
          </a:xfrm>
          <a:prstGeom prst="rect">
            <a:avLst/>
          </a:prstGeom>
        </p:spPr>
        <p:txBody>
          <a:bodyPr wrap="none">
            <a:spAutoFit/>
          </a:bodyPr>
          <a:lstStyle/>
          <a:p>
            <a:r>
              <a:rPr lang="en-US" dirty="0" smtClean="0">
                <a:solidFill>
                  <a:schemeClr val="tx1">
                    <a:lumMod val="50000"/>
                    <a:lumOff val="50000"/>
                  </a:schemeClr>
                </a:solidFill>
              </a:rPr>
              <a:t>Shortest Paths</a:t>
            </a:r>
            <a:endParaRPr lang="en-US" dirty="0">
              <a:solidFill>
                <a:schemeClr val="tx1">
                  <a:lumMod val="50000"/>
                  <a:lumOff val="50000"/>
                </a:schemeClr>
              </a:solidFill>
            </a:endParaRPr>
          </a:p>
        </p:txBody>
      </p:sp>
      <p:sp>
        <p:nvSpPr>
          <p:cNvPr id="20" name="Rectangle 19"/>
          <p:cNvSpPr/>
          <p:nvPr/>
        </p:nvSpPr>
        <p:spPr>
          <a:xfrm>
            <a:off x="130425" y="1533665"/>
            <a:ext cx="5920179" cy="3139321"/>
          </a:xfrm>
          <a:prstGeom prst="rect">
            <a:avLst/>
          </a:prstGeom>
        </p:spPr>
        <p:txBody>
          <a:bodyPr wrap="square">
            <a:spAutoFit/>
          </a:bodyPr>
          <a:lstStyle/>
          <a:p>
            <a:r>
              <a:rPr lang="en-US" dirty="0" smtClean="0">
                <a:solidFill>
                  <a:schemeClr val="tx1">
                    <a:lumMod val="50000"/>
                    <a:lumOff val="50000"/>
                  </a:schemeClr>
                </a:solidFill>
              </a:rPr>
              <a:t>1) The </a:t>
            </a:r>
            <a:r>
              <a:rPr lang="en-US" dirty="0">
                <a:solidFill>
                  <a:schemeClr val="tx1">
                    <a:lumMod val="50000"/>
                    <a:lumOff val="50000"/>
                  </a:schemeClr>
                </a:solidFill>
              </a:rPr>
              <a:t>code calculates shortest distance, but doesn’t calculate the path information. We can create a parent array, update the parent array when distance is </a:t>
            </a:r>
            <a:r>
              <a:rPr lang="en-US" dirty="0" smtClean="0">
                <a:solidFill>
                  <a:schemeClr val="tx1">
                    <a:lumMod val="50000"/>
                    <a:lumOff val="50000"/>
                  </a:schemeClr>
                </a:solidFill>
              </a:rPr>
              <a:t>updated.</a:t>
            </a:r>
          </a:p>
          <a:p>
            <a:pPr marL="342900" indent="-342900">
              <a:buAutoNum type="arabicParenR"/>
            </a:pPr>
            <a:endParaRPr lang="en-US" dirty="0">
              <a:solidFill>
                <a:schemeClr val="tx1">
                  <a:lumMod val="50000"/>
                  <a:lumOff val="50000"/>
                </a:schemeClr>
              </a:solidFill>
            </a:endParaRPr>
          </a:p>
          <a:p>
            <a:r>
              <a:rPr lang="en-US" dirty="0">
                <a:solidFill>
                  <a:schemeClr val="tx1">
                    <a:lumMod val="50000"/>
                    <a:lumOff val="50000"/>
                  </a:schemeClr>
                </a:solidFill>
              </a:rPr>
              <a:t>2) The code is for undirected graph, same </a:t>
            </a:r>
            <a:r>
              <a:rPr lang="en-US" dirty="0" err="1">
                <a:solidFill>
                  <a:schemeClr val="tx1">
                    <a:lumMod val="50000"/>
                    <a:lumOff val="50000"/>
                  </a:schemeClr>
                </a:solidFill>
              </a:rPr>
              <a:t>dijekstra</a:t>
            </a:r>
            <a:r>
              <a:rPr lang="en-US" dirty="0">
                <a:solidFill>
                  <a:schemeClr val="tx1">
                    <a:lumMod val="50000"/>
                    <a:lumOff val="50000"/>
                  </a:schemeClr>
                </a:solidFill>
              </a:rPr>
              <a:t> function can be used for directed graphs also.</a:t>
            </a:r>
          </a:p>
          <a:p>
            <a:endParaRPr lang="en-US" dirty="0">
              <a:solidFill>
                <a:schemeClr val="tx1">
                  <a:lumMod val="50000"/>
                  <a:lumOff val="50000"/>
                </a:schemeClr>
              </a:solidFill>
            </a:endParaRPr>
          </a:p>
          <a:p>
            <a:r>
              <a:rPr lang="en-US" dirty="0">
                <a:solidFill>
                  <a:schemeClr val="tx1">
                    <a:lumMod val="50000"/>
                    <a:lumOff val="50000"/>
                  </a:schemeClr>
                </a:solidFill>
              </a:rPr>
              <a:t>3) The code finds shortest distances from source to all vertices. If we are interested only in shortest distance from source to a single target, we can break the for loop when the picked minimum distance vertex is equal to target</a:t>
            </a:r>
            <a:endParaRPr lang="en-US" dirty="0">
              <a:solidFill>
                <a:schemeClr val="tx1">
                  <a:lumMod val="50000"/>
                  <a:lumOff val="50000"/>
                </a:schemeClr>
              </a:solidFill>
            </a:endParaRPr>
          </a:p>
        </p:txBody>
      </p:sp>
    </p:spTree>
    <p:extLst>
      <p:ext uri="{BB962C8B-B14F-4D97-AF65-F5344CB8AC3E}">
        <p14:creationId xmlns:p14="http://schemas.microsoft.com/office/powerpoint/2010/main" val="637638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3415"/>
          </a:xfrm>
        </p:spPr>
        <p:txBody>
          <a:bodyPr>
            <a:noAutofit/>
          </a:bodyPr>
          <a:lstStyle/>
          <a:p>
            <a:pPr algn="ctr"/>
            <a:r>
              <a:rPr lang="en-US" sz="4800" b="1" dirty="0" smtClean="0"/>
              <a:t>History of Dijkstra’s Algorithm</a:t>
            </a:r>
            <a:endParaRPr lang="en-US" sz="4800" b="1" dirty="0"/>
          </a:p>
        </p:txBody>
      </p:sp>
      <p:sp>
        <p:nvSpPr>
          <p:cNvPr id="3" name="Content Placeholder 2"/>
          <p:cNvSpPr>
            <a:spLocks noGrp="1"/>
          </p:cNvSpPr>
          <p:nvPr>
            <p:ph idx="1"/>
          </p:nvPr>
        </p:nvSpPr>
        <p:spPr>
          <a:xfrm>
            <a:off x="838200" y="1202724"/>
            <a:ext cx="10515600" cy="5106044"/>
          </a:xfrm>
        </p:spPr>
        <p:txBody>
          <a:bodyPr>
            <a:normAutofit lnSpcReduction="10000"/>
          </a:bodyPr>
          <a:lstStyle/>
          <a:p>
            <a:r>
              <a:rPr lang="en-US" dirty="0" smtClean="0"/>
              <a:t>In 1956, Dijkstra accomplished two important things: got his degree and his opening of a new computer called the ARMAC.</a:t>
            </a:r>
          </a:p>
          <a:p>
            <a:r>
              <a:rPr lang="en-US" dirty="0" smtClean="0"/>
              <a:t>Dijkstra needed a demonstration of the computer that non-computing people would understand so he used a simple problem statement of finding the shortest route between two cities in the Netherlands. He used a reduced roadmap which only had 64 cities.</a:t>
            </a:r>
          </a:p>
          <a:p>
            <a:pPr lvl="1"/>
            <a:r>
              <a:rPr lang="en-US" dirty="0" smtClean="0"/>
              <a:t>64 Cities so that 6 bits would be enough to identify a city.</a:t>
            </a:r>
          </a:p>
          <a:p>
            <a:r>
              <a:rPr lang="en-US" dirty="0" smtClean="0"/>
              <a:t>Dijkstra designed the algorithm in just 20 minutes at a café terrace. One morning while shopping in Amsterdam with his fiancée, he sat down for a cup of coffee and thought about the shortest way to travel from Rotterdam to Groningen. There he designed the algorithm and published it three years later, in 1959.</a:t>
            </a:r>
          </a:p>
          <a:p>
            <a:pPr marL="0" indent="0">
              <a:buNone/>
            </a:pPr>
            <a:r>
              <a:rPr lang="en-US" dirty="0" smtClean="0"/>
              <a:t>(Misa 42)</a:t>
            </a:r>
          </a:p>
        </p:txBody>
      </p:sp>
    </p:spTree>
    <p:extLst>
      <p:ext uri="{BB962C8B-B14F-4D97-AF65-F5344CB8AC3E}">
        <p14:creationId xmlns:p14="http://schemas.microsoft.com/office/powerpoint/2010/main" val="2392114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Problem Statements</a:t>
            </a:r>
            <a:r>
              <a:rPr lang="en-US" sz="5400" dirty="0" smtClean="0"/>
              <a:t>	</a:t>
            </a:r>
            <a:endParaRPr lang="en-US" sz="5400" dirty="0"/>
          </a:p>
        </p:txBody>
      </p:sp>
      <p:sp>
        <p:nvSpPr>
          <p:cNvPr id="3" name="Content Placeholder 2"/>
          <p:cNvSpPr>
            <a:spLocks noGrp="1"/>
          </p:cNvSpPr>
          <p:nvPr>
            <p:ph idx="1"/>
          </p:nvPr>
        </p:nvSpPr>
        <p:spPr/>
        <p:txBody>
          <a:bodyPr>
            <a:normAutofit/>
          </a:bodyPr>
          <a:lstStyle/>
          <a:p>
            <a:r>
              <a:rPr lang="en-US" sz="3200" dirty="0" smtClean="0"/>
              <a:t>Real-life examples of this algorithm:</a:t>
            </a:r>
          </a:p>
          <a:p>
            <a:pPr lvl="1"/>
            <a:r>
              <a:rPr lang="en-US" sz="3200" dirty="0" smtClean="0"/>
              <a:t>Google Maps / MapQuest</a:t>
            </a:r>
          </a:p>
          <a:p>
            <a:pPr lvl="1"/>
            <a:r>
              <a:rPr lang="en-US" sz="3200" dirty="0" smtClean="0"/>
              <a:t>Networking</a:t>
            </a:r>
          </a:p>
          <a:p>
            <a:pPr lvl="1"/>
            <a:r>
              <a:rPr lang="en-US" sz="3200" dirty="0" smtClean="0"/>
              <a:t>Currency Exchange</a:t>
            </a:r>
          </a:p>
          <a:p>
            <a:pPr lvl="1"/>
            <a:r>
              <a:rPr lang="en-US" sz="3200" dirty="0" smtClean="0"/>
              <a:t>Flight Plans</a:t>
            </a:r>
          </a:p>
          <a:p>
            <a:pPr lvl="1"/>
            <a:r>
              <a:rPr lang="en-US" sz="3200" dirty="0" smtClean="0"/>
              <a:t>Spread of disease</a:t>
            </a:r>
            <a:endParaRPr lang="en-US" sz="3200" dirty="0"/>
          </a:p>
        </p:txBody>
      </p:sp>
      <p:pic>
        <p:nvPicPr>
          <p:cNvPr id="1028" name="Picture 4" descr="dijkstra-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3294" y="2916195"/>
            <a:ext cx="5172479" cy="319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204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740"/>
          </a:xfrm>
        </p:spPr>
        <p:txBody>
          <a:bodyPr/>
          <a:lstStyle/>
          <a:p>
            <a:r>
              <a:rPr lang="en-US" b="1" dirty="0" smtClean="0"/>
              <a:t>Algorithm Explanation</a:t>
            </a:r>
            <a:endParaRPr lang="en-US" b="1" dirty="0"/>
          </a:p>
        </p:txBody>
      </p:sp>
      <p:sp>
        <p:nvSpPr>
          <p:cNvPr id="3" name="Content Placeholder 2"/>
          <p:cNvSpPr>
            <a:spLocks noGrp="1"/>
          </p:cNvSpPr>
          <p:nvPr>
            <p:ph idx="1"/>
          </p:nvPr>
        </p:nvSpPr>
        <p:spPr>
          <a:xfrm>
            <a:off x="838200" y="1276866"/>
            <a:ext cx="10515600" cy="5220187"/>
          </a:xfrm>
        </p:spPr>
        <p:txBody>
          <a:bodyPr/>
          <a:lstStyle/>
          <a:p>
            <a:r>
              <a:rPr lang="en-US" dirty="0" smtClean="0"/>
              <a:t>Determines the distance and the shortest path from the source node to every other node in the digraph.</a:t>
            </a:r>
          </a:p>
          <a:p>
            <a:pPr marL="514350" indent="-514350">
              <a:buFont typeface="+mj-lt"/>
              <a:buAutoNum type="arabicPeriod"/>
            </a:pPr>
            <a:r>
              <a:rPr lang="en-US" dirty="0" smtClean="0"/>
              <a:t>Initially, the source nodes’ distance value is 0 and all other nodes’ distance value is set to infinite.</a:t>
            </a:r>
          </a:p>
          <a:p>
            <a:pPr marL="514350" indent="-514350">
              <a:buFont typeface="+mj-lt"/>
              <a:buAutoNum type="arabicPeriod"/>
            </a:pPr>
            <a:r>
              <a:rPr lang="en-US" dirty="0" smtClean="0"/>
              <a:t>As we calculate the distance value of each node, we update the distance value with the calculated tentative distance value ONLY if the value is smaller than the current distance value.</a:t>
            </a:r>
          </a:p>
          <a:p>
            <a:pPr marL="514350" indent="-514350">
              <a:buFont typeface="+mj-lt"/>
              <a:buAutoNum type="arabicPeriod"/>
            </a:pPr>
            <a:r>
              <a:rPr lang="en-US" dirty="0" smtClean="0"/>
              <a:t>After all neighboring nodes have been calculated, the next node with the smallest distance value that is not the currently processing node is processed. Then we mark the processed node as visited. We do not calculate distance values for nodes that have been visited.</a:t>
            </a:r>
          </a:p>
          <a:p>
            <a:pPr marL="514350" indent="-514350">
              <a:buFont typeface="+mj-lt"/>
              <a:buAutoNum type="arabicPeriod"/>
            </a:pPr>
            <a:endParaRPr lang="en-US" dirty="0" smtClean="0"/>
          </a:p>
        </p:txBody>
      </p:sp>
    </p:spTree>
    <p:extLst>
      <p:ext uri="{BB962C8B-B14F-4D97-AF65-F5344CB8AC3E}">
        <p14:creationId xmlns:p14="http://schemas.microsoft.com/office/powerpoint/2010/main" val="462159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Works with digraphs with positive edge weights and a distinct source vertex.</a:t>
            </a:r>
          </a:p>
          <a:p>
            <a:endParaRPr lang="en-US" dirty="0"/>
          </a:p>
        </p:txBody>
      </p:sp>
    </p:spTree>
    <p:extLst>
      <p:ext uri="{BB962C8B-B14F-4D97-AF65-F5344CB8AC3E}">
        <p14:creationId xmlns:p14="http://schemas.microsoft.com/office/powerpoint/2010/main" val="880126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 Sample – </a:t>
            </a:r>
            <a:r>
              <a:rPr lang="en-US" dirty="0" smtClean="0"/>
              <a:t>Problem Statement</a:t>
            </a:r>
            <a:endParaRPr lang="en-US" dirty="0"/>
          </a:p>
        </p:txBody>
      </p:sp>
      <p:pic>
        <p:nvPicPr>
          <p:cNvPr id="4" name="Content Placeholder 3"/>
          <p:cNvPicPr>
            <a:picLocks noGrp="1" noChangeAspect="1"/>
          </p:cNvPicPr>
          <p:nvPr>
            <p:ph idx="1"/>
          </p:nvPr>
        </p:nvPicPr>
        <p:blipFill>
          <a:blip r:embed="rId2"/>
          <a:stretch>
            <a:fillRect/>
          </a:stretch>
        </p:blipFill>
        <p:spPr>
          <a:xfrm>
            <a:off x="1104879" y="2715323"/>
            <a:ext cx="4010180" cy="1891846"/>
          </a:xfrm>
          <a:prstGeom prst="rect">
            <a:avLst/>
          </a:prstGeom>
        </p:spPr>
      </p:pic>
      <p:sp>
        <p:nvSpPr>
          <p:cNvPr id="5" name="TextBox 4"/>
          <p:cNvSpPr txBox="1"/>
          <p:nvPr/>
        </p:nvSpPr>
        <p:spPr>
          <a:xfrm>
            <a:off x="547486" y="1879840"/>
            <a:ext cx="7166257" cy="646331"/>
          </a:xfrm>
          <a:prstGeom prst="rect">
            <a:avLst/>
          </a:prstGeom>
          <a:noFill/>
        </p:spPr>
        <p:txBody>
          <a:bodyPr wrap="none" rtlCol="0">
            <a:spAutoFit/>
          </a:bodyPr>
          <a:lstStyle/>
          <a:p>
            <a:r>
              <a:rPr lang="en-US" dirty="0" smtClean="0"/>
              <a:t>Find the shortest path from source </a:t>
            </a:r>
            <a:r>
              <a:rPr lang="en-US" dirty="0"/>
              <a:t>node to every other node in </a:t>
            </a:r>
            <a:r>
              <a:rPr lang="en-US" dirty="0" smtClean="0"/>
              <a:t>this graph.</a:t>
            </a:r>
            <a:endParaRPr lang="en-US" dirty="0"/>
          </a:p>
          <a:p>
            <a:endParaRPr lang="en-US" dirty="0"/>
          </a:p>
        </p:txBody>
      </p:sp>
      <p:cxnSp>
        <p:nvCxnSpPr>
          <p:cNvPr id="7" name="Straight Arrow Connector 6"/>
          <p:cNvCxnSpPr/>
          <p:nvPr/>
        </p:nvCxnSpPr>
        <p:spPr>
          <a:xfrm>
            <a:off x="792489" y="3191525"/>
            <a:ext cx="290714"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0807" y="2826582"/>
            <a:ext cx="824072" cy="369332"/>
          </a:xfrm>
          <a:prstGeom prst="rect">
            <a:avLst/>
          </a:prstGeom>
          <a:noFill/>
        </p:spPr>
        <p:txBody>
          <a:bodyPr wrap="none" rtlCol="0">
            <a:spAutoFit/>
          </a:bodyPr>
          <a:lstStyle/>
          <a:p>
            <a:r>
              <a:rPr lang="en-US" dirty="0" smtClean="0">
                <a:solidFill>
                  <a:schemeClr val="tx1">
                    <a:lumMod val="50000"/>
                    <a:lumOff val="50000"/>
                  </a:schemeClr>
                </a:solidFill>
              </a:rPr>
              <a:t>Source</a:t>
            </a:r>
            <a:endParaRPr lang="en-US" dirty="0">
              <a:solidFill>
                <a:schemeClr val="tx1">
                  <a:lumMod val="50000"/>
                  <a:lumOff val="50000"/>
                </a:schemeClr>
              </a:solidFill>
            </a:endParaRPr>
          </a:p>
        </p:txBody>
      </p:sp>
      <p:pic>
        <p:nvPicPr>
          <p:cNvPr id="11" name="Picture 10"/>
          <p:cNvPicPr>
            <a:picLocks noChangeAspect="1"/>
          </p:cNvPicPr>
          <p:nvPr/>
        </p:nvPicPr>
        <p:blipFill>
          <a:blip r:embed="rId3"/>
          <a:stretch>
            <a:fillRect/>
          </a:stretch>
        </p:blipFill>
        <p:spPr>
          <a:xfrm>
            <a:off x="6713743" y="2715323"/>
            <a:ext cx="3697238" cy="2291579"/>
          </a:xfrm>
          <a:prstGeom prst="rect">
            <a:avLst/>
          </a:prstGeom>
        </p:spPr>
      </p:pic>
      <p:sp>
        <p:nvSpPr>
          <p:cNvPr id="13" name="Rectangle 12"/>
          <p:cNvSpPr/>
          <p:nvPr/>
        </p:nvSpPr>
        <p:spPr>
          <a:xfrm>
            <a:off x="5721079" y="3496325"/>
            <a:ext cx="386644" cy="369332"/>
          </a:xfrm>
          <a:prstGeom prst="rect">
            <a:avLst/>
          </a:prstGeom>
        </p:spPr>
        <p:txBody>
          <a:bodyPr wrap="none">
            <a:spAutoFit/>
          </a:bodyPr>
          <a:lstStyle/>
          <a:p>
            <a:r>
              <a:rPr lang="en-US" dirty="0">
                <a:solidFill>
                  <a:schemeClr val="tx1">
                    <a:lumMod val="50000"/>
                    <a:lumOff val="50000"/>
                  </a:schemeClr>
                </a:solidFill>
              </a:rPr>
              <a:t>or</a:t>
            </a:r>
          </a:p>
        </p:txBody>
      </p:sp>
    </p:spTree>
    <p:extLst>
      <p:ext uri="{BB962C8B-B14F-4D97-AF65-F5344CB8AC3E}">
        <p14:creationId xmlns:p14="http://schemas.microsoft.com/office/powerpoint/2010/main" val="1566212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 Sample – </a:t>
            </a:r>
            <a:r>
              <a:rPr lang="en-US" dirty="0" smtClean="0"/>
              <a:t>Problem Statement</a:t>
            </a:r>
            <a:endParaRPr lang="en-US" dirty="0"/>
          </a:p>
        </p:txBody>
      </p:sp>
      <p:pic>
        <p:nvPicPr>
          <p:cNvPr id="4" name="Content Placeholder 3"/>
          <p:cNvPicPr>
            <a:picLocks noGrp="1" noChangeAspect="1"/>
          </p:cNvPicPr>
          <p:nvPr>
            <p:ph idx="1"/>
          </p:nvPr>
        </p:nvPicPr>
        <p:blipFill>
          <a:blip r:embed="rId2"/>
          <a:stretch>
            <a:fillRect/>
          </a:stretch>
        </p:blipFill>
        <p:spPr>
          <a:xfrm>
            <a:off x="1104879" y="2715323"/>
            <a:ext cx="4010180" cy="1891846"/>
          </a:xfrm>
          <a:prstGeom prst="rect">
            <a:avLst/>
          </a:prstGeom>
        </p:spPr>
      </p:pic>
      <p:sp>
        <p:nvSpPr>
          <p:cNvPr id="5" name="TextBox 4"/>
          <p:cNvSpPr txBox="1"/>
          <p:nvPr/>
        </p:nvSpPr>
        <p:spPr>
          <a:xfrm>
            <a:off x="407268" y="1648685"/>
            <a:ext cx="4330104" cy="923330"/>
          </a:xfrm>
          <a:prstGeom prst="rect">
            <a:avLst/>
          </a:prstGeom>
          <a:noFill/>
        </p:spPr>
        <p:txBody>
          <a:bodyPr wrap="square" rtlCol="0">
            <a:spAutoFit/>
          </a:bodyPr>
          <a:lstStyle/>
          <a:p>
            <a:r>
              <a:rPr lang="en-US" dirty="0" smtClean="0"/>
              <a:t>Node “0” is connected to node “1” and “7”, but not to any other node (2,8,7 etc</a:t>
            </a:r>
            <a:r>
              <a:rPr lang="en-US" dirty="0" smtClean="0"/>
              <a:t>..</a:t>
            </a:r>
            <a:r>
              <a:rPr lang="en-US" dirty="0" smtClean="0"/>
              <a:t>)</a:t>
            </a:r>
            <a:endParaRPr lang="en-US" dirty="0"/>
          </a:p>
          <a:p>
            <a:endParaRPr lang="en-US" dirty="0"/>
          </a:p>
        </p:txBody>
      </p:sp>
      <p:cxnSp>
        <p:nvCxnSpPr>
          <p:cNvPr id="7" name="Straight Arrow Connector 6"/>
          <p:cNvCxnSpPr/>
          <p:nvPr/>
        </p:nvCxnSpPr>
        <p:spPr>
          <a:xfrm>
            <a:off x="792489" y="3191525"/>
            <a:ext cx="290714"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0807" y="2826582"/>
            <a:ext cx="824072" cy="369332"/>
          </a:xfrm>
          <a:prstGeom prst="rect">
            <a:avLst/>
          </a:prstGeom>
          <a:noFill/>
        </p:spPr>
        <p:txBody>
          <a:bodyPr wrap="none" rtlCol="0">
            <a:spAutoFit/>
          </a:bodyPr>
          <a:lstStyle/>
          <a:p>
            <a:r>
              <a:rPr lang="en-US" dirty="0" smtClean="0">
                <a:solidFill>
                  <a:schemeClr val="tx1">
                    <a:lumMod val="50000"/>
                    <a:lumOff val="50000"/>
                  </a:schemeClr>
                </a:solidFill>
              </a:rPr>
              <a:t>Source</a:t>
            </a:r>
            <a:endParaRPr lang="en-US" dirty="0">
              <a:solidFill>
                <a:schemeClr val="tx1">
                  <a:lumMod val="50000"/>
                  <a:lumOff val="50000"/>
                </a:schemeClr>
              </a:solidFill>
            </a:endParaRPr>
          </a:p>
        </p:txBody>
      </p:sp>
      <p:sp>
        <p:nvSpPr>
          <p:cNvPr id="13" name="Rectangle 12"/>
          <p:cNvSpPr/>
          <p:nvPr/>
        </p:nvSpPr>
        <p:spPr>
          <a:xfrm>
            <a:off x="5721079" y="3496325"/>
            <a:ext cx="386644" cy="369332"/>
          </a:xfrm>
          <a:prstGeom prst="rect">
            <a:avLst/>
          </a:prstGeom>
        </p:spPr>
        <p:txBody>
          <a:bodyPr wrap="none">
            <a:spAutoFit/>
          </a:bodyPr>
          <a:lstStyle/>
          <a:p>
            <a:r>
              <a:rPr lang="en-US" dirty="0">
                <a:solidFill>
                  <a:schemeClr val="tx1">
                    <a:lumMod val="50000"/>
                    <a:lumOff val="50000"/>
                  </a:schemeClr>
                </a:solidFill>
              </a:rPr>
              <a:t>or</a:t>
            </a:r>
          </a:p>
        </p:txBody>
      </p:sp>
      <p:sp>
        <p:nvSpPr>
          <p:cNvPr id="9" name="Rectangle 8"/>
          <p:cNvSpPr/>
          <p:nvPr/>
        </p:nvSpPr>
        <p:spPr>
          <a:xfrm>
            <a:off x="7423420" y="1844741"/>
            <a:ext cx="1814407" cy="369332"/>
          </a:xfrm>
          <a:prstGeom prst="rect">
            <a:avLst/>
          </a:prstGeom>
        </p:spPr>
        <p:txBody>
          <a:bodyPr wrap="none">
            <a:spAutoFit/>
          </a:bodyPr>
          <a:lstStyle/>
          <a:p>
            <a:r>
              <a:rPr lang="en-US" dirty="0" smtClean="0">
                <a:solidFill>
                  <a:schemeClr val="tx1">
                    <a:lumMod val="50000"/>
                    <a:lumOff val="50000"/>
                  </a:schemeClr>
                </a:solidFill>
              </a:rPr>
              <a:t>Adjacency Matrix</a:t>
            </a:r>
            <a:endParaRPr lang="en-US" dirty="0">
              <a:solidFill>
                <a:schemeClr val="tx1">
                  <a:lumMod val="50000"/>
                  <a:lumOff val="50000"/>
                </a:schemeClr>
              </a:solidFill>
            </a:endParaRPr>
          </a:p>
        </p:txBody>
      </p:sp>
      <p:pic>
        <p:nvPicPr>
          <p:cNvPr id="12" name="Picture 11"/>
          <p:cNvPicPr>
            <a:picLocks noChangeAspect="1"/>
          </p:cNvPicPr>
          <p:nvPr/>
        </p:nvPicPr>
        <p:blipFill>
          <a:blip r:embed="rId3"/>
          <a:stretch>
            <a:fillRect/>
          </a:stretch>
        </p:blipFill>
        <p:spPr>
          <a:xfrm>
            <a:off x="6801646" y="2516816"/>
            <a:ext cx="3587495" cy="2447543"/>
          </a:xfrm>
          <a:prstGeom prst="rect">
            <a:avLst/>
          </a:prstGeom>
        </p:spPr>
      </p:pic>
      <p:sp>
        <p:nvSpPr>
          <p:cNvPr id="14" name="Oval 13"/>
          <p:cNvSpPr/>
          <p:nvPr/>
        </p:nvSpPr>
        <p:spPr>
          <a:xfrm>
            <a:off x="7081737" y="3011248"/>
            <a:ext cx="204280" cy="20428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6" name="Oval 15"/>
          <p:cNvSpPr/>
          <p:nvPr/>
        </p:nvSpPr>
        <p:spPr>
          <a:xfrm>
            <a:off x="1102659" y="3450481"/>
            <a:ext cx="479897" cy="479897"/>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1526804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smtClean="0"/>
              <a:t>C++ Code Sample – Step 1</a:t>
            </a:r>
            <a:endParaRPr lang="en-US" dirty="0"/>
          </a:p>
        </p:txBody>
      </p:sp>
      <p:cxnSp>
        <p:nvCxnSpPr>
          <p:cNvPr id="8" name="Straight Arrow Connector 7"/>
          <p:cNvCxnSpPr>
            <a:stCxn id="10" idx="1"/>
          </p:cNvCxnSpPr>
          <p:nvPr/>
        </p:nvCxnSpPr>
        <p:spPr>
          <a:xfrm flipH="1">
            <a:off x="2377440" y="1929729"/>
            <a:ext cx="3273083" cy="222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650523" y="1606563"/>
            <a:ext cx="4757008" cy="646331"/>
          </a:xfrm>
          <a:prstGeom prst="rect">
            <a:avLst/>
          </a:prstGeom>
          <a:noFill/>
        </p:spPr>
        <p:txBody>
          <a:bodyPr wrap="none" rtlCol="0">
            <a:spAutoFit/>
          </a:bodyPr>
          <a:lstStyle/>
          <a:p>
            <a:r>
              <a:rPr lang="en-US" dirty="0" smtClean="0">
                <a:solidFill>
                  <a:schemeClr val="tx1">
                    <a:lumMod val="50000"/>
                    <a:lumOff val="50000"/>
                  </a:schemeClr>
                </a:solidFill>
              </a:rPr>
              <a:t>Stores the shortest distance from source node to</a:t>
            </a:r>
          </a:p>
          <a:p>
            <a:r>
              <a:rPr lang="en-US" dirty="0" smtClean="0">
                <a:solidFill>
                  <a:schemeClr val="tx1">
                    <a:lumMod val="50000"/>
                    <a:lumOff val="50000"/>
                  </a:schemeClr>
                </a:solidFill>
              </a:rPr>
              <a:t>destination</a:t>
            </a:r>
            <a:endParaRPr lang="en-US" dirty="0">
              <a:solidFill>
                <a:schemeClr val="tx1">
                  <a:lumMod val="50000"/>
                  <a:lumOff val="50000"/>
                </a:schemeClr>
              </a:solidFill>
            </a:endParaRPr>
          </a:p>
        </p:txBody>
      </p:sp>
      <p:cxnSp>
        <p:nvCxnSpPr>
          <p:cNvPr id="15" name="Straight Arrow Connector 14"/>
          <p:cNvCxnSpPr/>
          <p:nvPr/>
        </p:nvCxnSpPr>
        <p:spPr>
          <a:xfrm>
            <a:off x="451339" y="2252894"/>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055110"/>
            <a:ext cx="0" cy="395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766646" y="2388943"/>
            <a:ext cx="1099413" cy="13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866059" y="2337019"/>
            <a:ext cx="6096000" cy="369332"/>
          </a:xfrm>
          <a:prstGeom prst="rect">
            <a:avLst/>
          </a:prstGeom>
        </p:spPr>
        <p:txBody>
          <a:bodyPr>
            <a:spAutoFit/>
          </a:bodyPr>
          <a:lstStyle/>
          <a:p>
            <a:r>
              <a:rPr lang="en-US" dirty="0" smtClean="0">
                <a:solidFill>
                  <a:schemeClr val="tx1">
                    <a:lumMod val="50000"/>
                    <a:lumOff val="50000"/>
                  </a:schemeClr>
                </a:solidFill>
              </a:rPr>
              <a:t>Holds true if a node is already visited</a:t>
            </a:r>
            <a:endParaRPr lang="en-US" dirty="0">
              <a:solidFill>
                <a:schemeClr val="tx1">
                  <a:lumMod val="50000"/>
                  <a:lumOff val="50000"/>
                </a:schemeClr>
              </a:solidFill>
            </a:endParaRPr>
          </a:p>
        </p:txBody>
      </p:sp>
    </p:spTree>
    <p:extLst>
      <p:ext uri="{BB962C8B-B14F-4D97-AF65-F5344CB8AC3E}">
        <p14:creationId xmlns:p14="http://schemas.microsoft.com/office/powerpoint/2010/main" val="2278312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smtClean="0"/>
              <a:t>C++ Code Sample – Step 1</a:t>
            </a:r>
            <a:endParaRPr lang="en-US" dirty="0"/>
          </a:p>
        </p:txBody>
      </p:sp>
      <p:cxnSp>
        <p:nvCxnSpPr>
          <p:cNvPr id="8" name="Straight Arrow Connector 7"/>
          <p:cNvCxnSpPr>
            <a:stCxn id="10" idx="1"/>
          </p:cNvCxnSpPr>
          <p:nvPr/>
        </p:nvCxnSpPr>
        <p:spPr>
          <a:xfrm flipH="1">
            <a:off x="5047488" y="2654953"/>
            <a:ext cx="104119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88678" y="2470287"/>
            <a:ext cx="3170355" cy="369332"/>
          </a:xfrm>
          <a:prstGeom prst="rect">
            <a:avLst/>
          </a:prstGeom>
          <a:noFill/>
        </p:spPr>
        <p:txBody>
          <a:bodyPr wrap="none" rtlCol="0">
            <a:spAutoFit/>
          </a:bodyPr>
          <a:lstStyle/>
          <a:p>
            <a:r>
              <a:rPr lang="en-US" dirty="0">
                <a:solidFill>
                  <a:schemeClr val="tx1">
                    <a:lumMod val="50000"/>
                    <a:lumOff val="50000"/>
                  </a:schemeClr>
                </a:solidFill>
              </a:rPr>
              <a:t>Initialize all distances as infinity </a:t>
            </a:r>
            <a:endParaRPr lang="en-US" dirty="0">
              <a:solidFill>
                <a:schemeClr val="tx1">
                  <a:lumMod val="50000"/>
                  <a:lumOff val="50000"/>
                </a:schemeClr>
              </a:solidFill>
            </a:endParaRPr>
          </a:p>
        </p:txBody>
      </p:sp>
      <p:cxnSp>
        <p:nvCxnSpPr>
          <p:cNvPr id="15" name="Straight Arrow Connector 14"/>
          <p:cNvCxnSpPr/>
          <p:nvPr/>
        </p:nvCxnSpPr>
        <p:spPr>
          <a:xfrm>
            <a:off x="451339" y="2911262"/>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530325"/>
            <a:ext cx="0" cy="700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682240" y="3096768"/>
            <a:ext cx="3060192" cy="20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838135" y="2932126"/>
            <a:ext cx="6096000" cy="369332"/>
          </a:xfrm>
          <a:prstGeom prst="rect">
            <a:avLst/>
          </a:prstGeom>
        </p:spPr>
        <p:txBody>
          <a:bodyPr>
            <a:spAutoFit/>
          </a:bodyPr>
          <a:lstStyle/>
          <a:p>
            <a:r>
              <a:rPr lang="en-US" dirty="0">
                <a:solidFill>
                  <a:schemeClr val="tx1">
                    <a:lumMod val="50000"/>
                    <a:lumOff val="50000"/>
                  </a:schemeClr>
                </a:solidFill>
              </a:rPr>
              <a:t>Initialize source node with 0</a:t>
            </a:r>
            <a:endParaRPr lang="en-US" dirty="0">
              <a:solidFill>
                <a:schemeClr val="tx1">
                  <a:lumMod val="50000"/>
                  <a:lumOff val="50000"/>
                </a:schemeClr>
              </a:solidFill>
            </a:endParaRPr>
          </a:p>
        </p:txBody>
      </p:sp>
    </p:spTree>
    <p:extLst>
      <p:ext uri="{BB962C8B-B14F-4D97-AF65-F5344CB8AC3E}">
        <p14:creationId xmlns:p14="http://schemas.microsoft.com/office/powerpoint/2010/main" val="3543388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771</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Dijkstra’s Algorithm</vt:lpstr>
      <vt:lpstr>History of Dijkstra’s Algorithm</vt:lpstr>
      <vt:lpstr>Problem Statements </vt:lpstr>
      <vt:lpstr>Algorithm Explanation</vt:lpstr>
      <vt:lpstr>PowerPoint Presentation</vt:lpstr>
      <vt:lpstr>C++ Code Sample – Problem Statement</vt:lpstr>
      <vt:lpstr>C++ Code Sample – Problem Statement</vt:lpstr>
      <vt:lpstr>C++ Code Sample – Step 1</vt:lpstr>
      <vt:lpstr>C++ Code Sample – Step 1</vt:lpstr>
      <vt:lpstr>C++ Code Sample – Step 1</vt:lpstr>
      <vt:lpstr>C++ Code Sample – Step 2</vt:lpstr>
      <vt:lpstr>C++ Code Sample – Step 2</vt:lpstr>
      <vt:lpstr>C++ Code Sample – Step 2</vt:lpstr>
      <vt:lpstr>C++ Code Sample – Step 3</vt:lpstr>
      <vt:lpstr>C++ Code Sample – Step 3</vt:lpstr>
      <vt:lpstr>C++ Code Sample – Go Back to Step 2</vt:lpstr>
      <vt:lpstr>C++ Code Sample – Step 4 Print 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Dijkstra’s Algorithm</dc:title>
  <dc:creator>Stevenson George</dc:creator>
  <cp:lastModifiedBy>Olga Belavina</cp:lastModifiedBy>
  <cp:revision>25</cp:revision>
  <dcterms:created xsi:type="dcterms:W3CDTF">2016-08-02T16:32:42Z</dcterms:created>
  <dcterms:modified xsi:type="dcterms:W3CDTF">2016-08-04T15:28:22Z</dcterms:modified>
</cp:coreProperties>
</file>