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84" r:id="rId6"/>
    <p:sldId id="285" r:id="rId7"/>
    <p:sldId id="286" r:id="rId8"/>
    <p:sldId id="259" r:id="rId9"/>
    <p:sldId id="260" r:id="rId10"/>
    <p:sldId id="265" r:id="rId11"/>
    <p:sldId id="280" r:id="rId12"/>
    <p:sldId id="261" r:id="rId13"/>
    <p:sldId id="272" r:id="rId14"/>
    <p:sldId id="273" r:id="rId15"/>
    <p:sldId id="274" r:id="rId16"/>
    <p:sldId id="275" r:id="rId17"/>
    <p:sldId id="276" r:id="rId18"/>
    <p:sldId id="277" r:id="rId19"/>
    <p:sldId id="278" r:id="rId20"/>
    <p:sldId id="281" r:id="rId21"/>
    <p:sldId id="282" r:id="rId22"/>
    <p:sldId id="287" r:id="rId23"/>
    <p:sldId id="288" r:id="rId24"/>
    <p:sldId id="290" r:id="rId25"/>
    <p:sldId id="291"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smtClean="0"/>
              <a:t>Konstantin Nenashev, Olga </a:t>
            </a:r>
            <a:r>
              <a:rPr lang="en-US" dirty="0" err="1" smtClean="0"/>
              <a:t>Belavina</a:t>
            </a:r>
            <a:r>
              <a:rPr lang="en-US" dirty="0" smtClean="0"/>
              <a:t>, </a:t>
            </a:r>
            <a:r>
              <a:rPr lang="en-US" dirty="0"/>
              <a:t>Stevenson George</a:t>
            </a:r>
            <a:endParaRPr lang="en-US" dirty="0"/>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52680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35433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261831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528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2450195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56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8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53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58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531894" cy="369332"/>
          </a:xfrm>
          <a:prstGeom prst="rect">
            <a:avLst/>
          </a:prstGeom>
        </p:spPr>
        <p:txBody>
          <a:bodyPr wrap="none">
            <a:spAutoFit/>
          </a:bodyPr>
          <a:lstStyle/>
          <a:p>
            <a:r>
              <a:rPr lang="en-US" dirty="0" smtClean="0">
                <a:solidFill>
                  <a:schemeClr val="tx1">
                    <a:lumMod val="50000"/>
                    <a:lumOff val="50000"/>
                  </a:schemeClr>
                </a:solidFill>
              </a:rPr>
              <a:t>Shortest Paths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637638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853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Heaps</a:t>
            </a:r>
            <a:endParaRPr lang="ru-RU" dirty="0"/>
          </a:p>
        </p:txBody>
      </p:sp>
      <p:graphicFrame>
        <p:nvGraphicFramePr>
          <p:cNvPr id="7" name="Content Placeholder 6"/>
          <p:cNvGraphicFramePr>
            <a:graphicFrameLocks noGrp="1"/>
          </p:cNvGraphicFramePr>
          <p:nvPr>
            <p:ph idx="1"/>
            <p:extLst/>
          </p:nvPr>
        </p:nvGraphicFramePr>
        <p:xfrm>
          <a:off x="1126436" y="2037659"/>
          <a:ext cx="9978888" cy="2590800"/>
        </p:xfrm>
        <a:graphic>
          <a:graphicData uri="http://schemas.openxmlformats.org/drawingml/2006/table">
            <a:tbl>
              <a:tblPr firstRow="1" bandRow="1">
                <a:tableStyleId>{5C22544A-7EE6-4342-B048-85BDC9FD1C3A}</a:tableStyleId>
              </a:tblPr>
              <a:tblGrid>
                <a:gridCol w="2139201">
                  <a:extLst>
                    <a:ext uri="{9D8B030D-6E8A-4147-A177-3AD203B41FA5}">
                      <a16:colId xmlns="" xmlns:a16="http://schemas.microsoft.com/office/drawing/2014/main" val="1652340253"/>
                    </a:ext>
                  </a:extLst>
                </a:gridCol>
                <a:gridCol w="2613229">
                  <a:extLst>
                    <a:ext uri="{9D8B030D-6E8A-4147-A177-3AD203B41FA5}">
                      <a16:colId xmlns="" xmlns:a16="http://schemas.microsoft.com/office/drawing/2014/main" val="2914558009"/>
                    </a:ext>
                  </a:extLst>
                </a:gridCol>
                <a:gridCol w="2613229">
                  <a:extLst>
                    <a:ext uri="{9D8B030D-6E8A-4147-A177-3AD203B41FA5}">
                      <a16:colId xmlns="" xmlns:a16="http://schemas.microsoft.com/office/drawing/2014/main" val="1654783184"/>
                    </a:ext>
                  </a:extLst>
                </a:gridCol>
                <a:gridCol w="2613229">
                  <a:extLst>
                    <a:ext uri="{9D8B030D-6E8A-4147-A177-3AD203B41FA5}">
                      <a16:colId xmlns="" xmlns:a16="http://schemas.microsoft.com/office/drawing/2014/main" val="689035933"/>
                    </a:ext>
                  </a:extLst>
                </a:gridCol>
              </a:tblGrid>
              <a:tr h="370840">
                <a:tc>
                  <a:txBody>
                    <a:bodyPr/>
                    <a:lstStyle/>
                    <a:p>
                      <a:r>
                        <a:rPr lang="en-US" sz="2800" dirty="0"/>
                        <a:t>Operation</a:t>
                      </a:r>
                      <a:endParaRPr lang="ru-RU" sz="2800" dirty="0"/>
                    </a:p>
                  </a:txBody>
                  <a:tcPr/>
                </a:tc>
                <a:tc>
                  <a:txBody>
                    <a:bodyPr/>
                    <a:lstStyle/>
                    <a:p>
                      <a:r>
                        <a:rPr lang="en-US" sz="2800" dirty="0"/>
                        <a:t>Simple list</a:t>
                      </a:r>
                      <a:endParaRPr lang="ru-RU" sz="2800" dirty="0"/>
                    </a:p>
                  </a:txBody>
                  <a:tcPr/>
                </a:tc>
                <a:tc>
                  <a:txBody>
                    <a:bodyPr/>
                    <a:lstStyle/>
                    <a:p>
                      <a:r>
                        <a:rPr lang="en-US" sz="2800" dirty="0"/>
                        <a:t>Binary</a:t>
                      </a:r>
                      <a:r>
                        <a:rPr lang="en-US" sz="2800" baseline="0" dirty="0"/>
                        <a:t> heap</a:t>
                      </a:r>
                      <a:endParaRPr lang="ru-RU" sz="2800" dirty="0"/>
                    </a:p>
                  </a:txBody>
                  <a:tcPr/>
                </a:tc>
                <a:tc>
                  <a:txBody>
                    <a:bodyPr/>
                    <a:lstStyle/>
                    <a:p>
                      <a:r>
                        <a:rPr lang="en-US" sz="2800" b="1" dirty="0"/>
                        <a:t>Fibonacci heap</a:t>
                      </a:r>
                      <a:endParaRPr lang="ru-RU" sz="2800" dirty="0"/>
                    </a:p>
                  </a:txBody>
                  <a:tcPr/>
                </a:tc>
                <a:extLst>
                  <a:ext uri="{0D108BD9-81ED-4DB2-BD59-A6C34878D82A}">
                    <a16:rowId xmlns="" xmlns:a16="http://schemas.microsoft.com/office/drawing/2014/main" val="3578482978"/>
                  </a:ext>
                </a:extLst>
              </a:tr>
              <a:tr h="370840">
                <a:tc>
                  <a:txBody>
                    <a:bodyPr/>
                    <a:lstStyle/>
                    <a:p>
                      <a:r>
                        <a:rPr lang="en-US" sz="2800" dirty="0"/>
                        <a:t>Find-min</a:t>
                      </a:r>
                      <a:endParaRPr lang="ru-RU" sz="2800" dirty="0"/>
                    </a:p>
                  </a:txBody>
                  <a:tcPr/>
                </a:tc>
                <a:tc>
                  <a:txBody>
                    <a:bodyPr/>
                    <a:lstStyle/>
                    <a:p>
                      <a:r>
                        <a:rPr lang="en-US" sz="2800" dirty="0"/>
                        <a:t>O(N)</a:t>
                      </a:r>
                      <a:endParaRPr lang="ru-RU" sz="2800" dirty="0"/>
                    </a:p>
                  </a:txBody>
                  <a:tcPr/>
                </a:tc>
                <a:tc>
                  <a:txBody>
                    <a:bodyPr/>
                    <a:lstStyle/>
                    <a:p>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84529631"/>
                  </a:ext>
                </a:extLst>
              </a:tr>
              <a:tr h="370840">
                <a:tc>
                  <a:txBody>
                    <a:bodyPr/>
                    <a:lstStyle/>
                    <a:p>
                      <a:r>
                        <a:rPr lang="en-US" sz="2800" dirty="0"/>
                        <a:t>Delete-min</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O(N)</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a:t>O(log N)</a:t>
                      </a:r>
                      <a:endParaRPr lang="ru-RU" sz="2800" i="0" dirty="0"/>
                    </a:p>
                  </a:txBody>
                  <a:tcPr/>
                </a:tc>
                <a:extLst>
                  <a:ext uri="{0D108BD9-81ED-4DB2-BD59-A6C34878D82A}">
                    <a16:rowId xmlns="" xmlns:a16="http://schemas.microsoft.com/office/drawing/2014/main" val="2988634213"/>
                  </a:ext>
                </a:extLst>
              </a:tr>
              <a:tr h="370840">
                <a:tc>
                  <a:txBody>
                    <a:bodyPr/>
                    <a:lstStyle/>
                    <a:p>
                      <a:r>
                        <a:rPr lang="en-US" sz="2800" dirty="0"/>
                        <a:t>Insert</a:t>
                      </a:r>
                      <a:endParaRPr lang="ru-RU"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smtClean="0"/>
                        <a:t>O</a:t>
                      </a:r>
                      <a:r>
                        <a:rPr lang="el-GR" sz="2800" i="0" dirty="0" smtClean="0"/>
                        <a:t>(1</a:t>
                      </a:r>
                      <a:r>
                        <a:rPr lang="el-GR" sz="2800" i="0" dirty="0"/>
                        <a:t>)</a:t>
                      </a:r>
                      <a:endParaRPr lang="ru-RU" sz="2800" i="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740915544"/>
                  </a:ext>
                </a:extLst>
              </a:tr>
              <a:tr h="370840">
                <a:tc>
                  <a:txBody>
                    <a:bodyPr/>
                    <a:lstStyle/>
                    <a:p>
                      <a:r>
                        <a:rPr lang="en-US" sz="2800" dirty="0"/>
                        <a:t>Decrease-key</a:t>
                      </a:r>
                      <a:endParaRPr lang="ru-RU" sz="2800" dirty="0"/>
                    </a:p>
                  </a:txBody>
                  <a:tcPr/>
                </a:tc>
                <a:tc>
                  <a:txBody>
                    <a:bodyPr/>
                    <a:lstStyle/>
                    <a:p>
                      <a:pPr algn="ctr"/>
                      <a:r>
                        <a:rPr lang="en-US" sz="2800" dirty="0"/>
                        <a:t>-</a:t>
                      </a:r>
                      <a:endParaRPr lang="ru-RU" sz="2800" dirty="0"/>
                    </a:p>
                  </a:txBody>
                  <a:tcPr/>
                </a:tc>
                <a:tc>
                  <a:txBody>
                    <a:bodyPr/>
                    <a:lstStyle/>
                    <a:p>
                      <a:r>
                        <a:rPr lang="en-US" sz="2800" i="0" dirty="0" smtClean="0"/>
                        <a:t>O</a:t>
                      </a:r>
                      <a:r>
                        <a:rPr lang="el-GR" sz="2800" i="0" dirty="0" smtClean="0"/>
                        <a:t>(</a:t>
                      </a:r>
                      <a:r>
                        <a:rPr lang="en-US" sz="2800" i="0" dirty="0"/>
                        <a:t>log N)</a:t>
                      </a:r>
                      <a:endParaRPr lang="ru-RU" sz="2800" i="0" dirty="0"/>
                    </a:p>
                  </a:txBody>
                  <a:tcPr/>
                </a:tc>
                <a:tc>
                  <a:txBody>
                    <a:bodyPr/>
                    <a:lstStyle/>
                    <a:p>
                      <a:r>
                        <a:rPr lang="en-US" sz="2800" i="0" dirty="0" smtClean="0"/>
                        <a:t>O</a:t>
                      </a:r>
                      <a:r>
                        <a:rPr lang="el-GR" sz="2800" i="0" dirty="0" smtClean="0"/>
                        <a:t>(1</a:t>
                      </a:r>
                      <a:r>
                        <a:rPr lang="el-GR" sz="2800" i="0" dirty="0"/>
                        <a:t>)</a:t>
                      </a:r>
                      <a:endParaRPr lang="ru-RU" sz="2800" i="0" dirty="0"/>
                    </a:p>
                  </a:txBody>
                  <a:tcPr/>
                </a:tc>
                <a:extLst>
                  <a:ext uri="{0D108BD9-81ED-4DB2-BD59-A6C34878D82A}">
                    <a16:rowId xmlns="" xmlns:a16="http://schemas.microsoft.com/office/drawing/2014/main" val="2117614425"/>
                  </a:ext>
                </a:extLst>
              </a:tr>
            </a:tbl>
          </a:graphicData>
        </a:graphic>
      </p:graphicFrame>
    </p:spTree>
    <p:extLst>
      <p:ext uri="{BB962C8B-B14F-4D97-AF65-F5344CB8AC3E}">
        <p14:creationId xmlns:p14="http://schemas.microsoft.com/office/powerpoint/2010/main" val="30257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413279"/>
            <a:ext cx="9144000" cy="855027"/>
          </a:xfrm>
        </p:spPr>
        <p:txBody>
          <a:bodyPr>
            <a:normAutofit fontScale="90000"/>
          </a:bodyPr>
          <a:lstStyle/>
          <a:p>
            <a:r>
              <a:rPr lang="en-US" dirty="0"/>
              <a:t>Run-time comparison</a:t>
            </a:r>
            <a:endParaRPr lang="ru-RU" dirty="0"/>
          </a:p>
        </p:txBody>
      </p:sp>
      <p:graphicFrame>
        <p:nvGraphicFramePr>
          <p:cNvPr id="5" name="Table 4"/>
          <p:cNvGraphicFramePr>
            <a:graphicFrameLocks noGrp="1"/>
          </p:cNvGraphicFramePr>
          <p:nvPr>
            <p:extLst/>
          </p:nvPr>
        </p:nvGraphicFramePr>
        <p:xfrm>
          <a:off x="1749949" y="1656519"/>
          <a:ext cx="8600661" cy="3705462"/>
        </p:xfrm>
        <a:graphic>
          <a:graphicData uri="http://schemas.openxmlformats.org/drawingml/2006/table">
            <a:tbl>
              <a:tblPr firstRow="1" bandRow="1">
                <a:tableStyleId>{5C22544A-7EE6-4342-B048-85BDC9FD1C3A}</a:tableStyleId>
              </a:tblPr>
              <a:tblGrid>
                <a:gridCol w="5921833">
                  <a:extLst>
                    <a:ext uri="{9D8B030D-6E8A-4147-A177-3AD203B41FA5}">
                      <a16:colId xmlns:a16="http://schemas.microsoft.com/office/drawing/2014/main" xmlns="" val="1717378049"/>
                    </a:ext>
                  </a:extLst>
                </a:gridCol>
                <a:gridCol w="2678828">
                  <a:extLst>
                    <a:ext uri="{9D8B030D-6E8A-4147-A177-3AD203B41FA5}">
                      <a16:colId xmlns:a16="http://schemas.microsoft.com/office/drawing/2014/main" xmlns="" val="1120144546"/>
                    </a:ext>
                  </a:extLst>
                </a:gridCol>
              </a:tblGrid>
              <a:tr h="449096">
                <a:tc>
                  <a:txBody>
                    <a:bodyPr/>
                    <a:lstStyle/>
                    <a:p>
                      <a:r>
                        <a:rPr lang="en-US" sz="2400" dirty="0"/>
                        <a:t>Algorithm</a:t>
                      </a:r>
                    </a:p>
                  </a:txBody>
                  <a:tcPr anchor="ctr"/>
                </a:tc>
                <a:tc>
                  <a:txBody>
                    <a:bodyPr/>
                    <a:lstStyle/>
                    <a:p>
                      <a:r>
                        <a:rPr lang="en-US" sz="2400" dirty="0"/>
                        <a:t>Time complexity</a:t>
                      </a:r>
                    </a:p>
                  </a:txBody>
                  <a:tcPr anchor="ctr"/>
                </a:tc>
                <a:extLst>
                  <a:ext uri="{0D108BD9-81ED-4DB2-BD59-A6C34878D82A}">
                    <a16:rowId xmlns:a16="http://schemas.microsoft.com/office/drawing/2014/main" xmlns="" val="2797329898"/>
                  </a:ext>
                </a:extLst>
              </a:tr>
              <a:tr h="479857">
                <a:tc rowSpan="2">
                  <a:txBody>
                    <a:bodyPr/>
                    <a:lstStyle/>
                    <a:p>
                      <a:pPr marL="0" algn="l" defTabSz="914400" rtl="0" eaLnBrk="1" latinLnBrk="0" hangingPunct="1"/>
                      <a:r>
                        <a:rPr lang="en-US" sz="2400" b="0" u="none" kern="1200" dirty="0">
                          <a:solidFill>
                            <a:schemeClr val="dk1"/>
                          </a:solidFill>
                          <a:latin typeface="+mn-lt"/>
                          <a:ea typeface="+mn-ea"/>
                          <a:cs typeface="+mn-cs"/>
                        </a:rPr>
                        <a:t>Bellman–Ford algorithm</a:t>
                      </a:r>
                    </a:p>
                  </a:txBody>
                  <a:tcPr anchor="ctr"/>
                </a:tc>
                <a:tc>
                  <a:txBody>
                    <a:bodyPr/>
                    <a:lstStyle/>
                    <a:p>
                      <a:r>
                        <a:rPr lang="en-US" sz="2000" b="1" i="1" u="none" dirty="0"/>
                        <a:t>O</a:t>
                      </a:r>
                      <a:r>
                        <a:rPr lang="en-US" sz="2000" b="1" u="none" dirty="0"/>
                        <a:t>(</a:t>
                      </a:r>
                      <a:r>
                        <a:rPr lang="en-US" sz="2000" b="1" i="1" u="none" dirty="0"/>
                        <a:t>VE</a:t>
                      </a:r>
                      <a:r>
                        <a:rPr lang="en-US" sz="2000" b="1" u="none" dirty="0"/>
                        <a:t>)</a:t>
                      </a:r>
                    </a:p>
                  </a:txBody>
                  <a:tcPr anchor="ctr"/>
                </a:tc>
                <a:extLst>
                  <a:ext uri="{0D108BD9-81ED-4DB2-BD59-A6C34878D82A}">
                    <a16:rowId xmlns:a16="http://schemas.microsoft.com/office/drawing/2014/main" xmlns="" val="4098025469"/>
                  </a:ext>
                </a:extLst>
              </a:tr>
              <a:tr h="479857">
                <a:tc vMerge="1">
                  <a:txBody>
                    <a:bodyPr/>
                    <a:lstStyle/>
                    <a:p>
                      <a:endParaRPr lang="ru-RU" dirty="0"/>
                    </a:p>
                  </a:txBody>
                  <a:tcPr anchor="ctr"/>
                </a:tc>
                <a:tc>
                  <a:txBody>
                    <a:bodyPr/>
                    <a:lstStyle/>
                    <a:p>
                      <a:r>
                        <a:rPr lang="en-US" sz="2400" b="0" i="1" u="none" dirty="0"/>
                        <a:t>O</a:t>
                      </a:r>
                      <a:r>
                        <a:rPr lang="en-US" sz="2400" b="0" u="none" dirty="0"/>
                        <a:t>(</a:t>
                      </a:r>
                      <a:r>
                        <a:rPr lang="en-US" sz="2400" b="0" i="1" u="none" dirty="0"/>
                        <a:t>V</a:t>
                      </a:r>
                      <a:r>
                        <a:rPr lang="en-US" sz="2400" b="0" u="none" baseline="30000" dirty="0"/>
                        <a:t>2</a:t>
                      </a:r>
                      <a:r>
                        <a:rPr lang="en-US" sz="2400" b="0" u="none" dirty="0"/>
                        <a:t> log </a:t>
                      </a:r>
                      <a:r>
                        <a:rPr lang="en-US" sz="2400" b="0" i="1" u="none" dirty="0"/>
                        <a:t>V</a:t>
                      </a:r>
                      <a:r>
                        <a:rPr lang="en-US" sz="2400" b="0" u="none" dirty="0"/>
                        <a:t>)</a:t>
                      </a:r>
                    </a:p>
                  </a:txBody>
                  <a:tcPr anchor="ctr"/>
                </a:tc>
                <a:extLst>
                  <a:ext uri="{0D108BD9-81ED-4DB2-BD59-A6C34878D82A}">
                    <a16:rowId xmlns:a16="http://schemas.microsoft.com/office/drawing/2014/main" xmlns="" val="1759008639"/>
                  </a:ext>
                </a:extLst>
              </a:tr>
              <a:tr h="479857">
                <a:tc>
                  <a:txBody>
                    <a:bodyPr/>
                    <a:lstStyle/>
                    <a:p>
                      <a:r>
                        <a:rPr lang="en-US" sz="2400" b="0" u="none" dirty="0"/>
                        <a:t>Dijkstra's algorithm with list</a:t>
                      </a:r>
                    </a:p>
                  </a:txBody>
                  <a:tcPr anchor="ctr"/>
                </a:tc>
                <a:tc>
                  <a:txBody>
                    <a:bodyPr/>
                    <a:lstStyle/>
                    <a:p>
                      <a:r>
                        <a:rPr lang="en-US" sz="2400" b="0" i="1" u="none" dirty="0"/>
                        <a:t>O</a:t>
                      </a:r>
                      <a:r>
                        <a:rPr lang="en-US" sz="2400" b="0" u="none" dirty="0"/>
                        <a:t>(</a:t>
                      </a:r>
                      <a:r>
                        <a:rPr lang="en-US" sz="2400" b="0" i="1" u="none" dirty="0"/>
                        <a:t>V</a:t>
                      </a:r>
                      <a:r>
                        <a:rPr lang="en-US" sz="2400" b="0" u="none" baseline="30000" dirty="0"/>
                        <a:t>2</a:t>
                      </a:r>
                      <a:r>
                        <a:rPr lang="en-US" sz="2400" b="0" u="none" dirty="0"/>
                        <a:t>)</a:t>
                      </a:r>
                    </a:p>
                  </a:txBody>
                  <a:tcPr anchor="ctr"/>
                </a:tc>
                <a:extLst>
                  <a:ext uri="{0D108BD9-81ED-4DB2-BD59-A6C34878D82A}">
                    <a16:rowId xmlns:a16="http://schemas.microsoft.com/office/drawing/2014/main" xmlns="" val="1167176512"/>
                  </a:ext>
                </a:extLst>
              </a:tr>
              <a:tr h="848977">
                <a:tc>
                  <a:txBody>
                    <a:bodyPr/>
                    <a:lstStyle/>
                    <a:p>
                      <a:r>
                        <a:rPr lang="en-US" sz="2400" b="0" u="none" dirty="0"/>
                        <a:t>Dijkstra's algorithm with modified binary heap</a:t>
                      </a:r>
                    </a:p>
                  </a:txBody>
                  <a:tcPr anchor="ctr"/>
                </a:tc>
                <a:tc>
                  <a:txBody>
                    <a:bodyPr/>
                    <a:lstStyle/>
                    <a:p>
                      <a:r>
                        <a:rPr lang="pt-BR" sz="2400" b="0" i="1" u="none" dirty="0"/>
                        <a:t>O</a:t>
                      </a:r>
                      <a:r>
                        <a:rPr lang="pt-BR" sz="2400" b="0" u="none" dirty="0"/>
                        <a:t>(</a:t>
                      </a:r>
                      <a:r>
                        <a:rPr lang="pt-BR" sz="2400" b="0" i="1" u="none" dirty="0"/>
                        <a:t>E</a:t>
                      </a:r>
                      <a:r>
                        <a:rPr lang="pt-BR" sz="2400" b="0" u="none" dirty="0"/>
                        <a:t>log </a:t>
                      </a:r>
                      <a:r>
                        <a:rPr lang="pt-BR" sz="2400" b="0" i="1" u="none" dirty="0"/>
                        <a:t>V</a:t>
                      </a:r>
                      <a:r>
                        <a:rPr lang="pt-BR" sz="2400" b="0" u="none" dirty="0"/>
                        <a:t> + </a:t>
                      </a:r>
                      <a:r>
                        <a:rPr lang="pt-BR" sz="2400" b="0" i="1" u="none" dirty="0"/>
                        <a:t>V</a:t>
                      </a:r>
                      <a:r>
                        <a:rPr lang="pt-BR" sz="2400" b="0" u="none" dirty="0"/>
                        <a:t>log </a:t>
                      </a:r>
                      <a:r>
                        <a:rPr lang="pt-BR" sz="2400" b="0" i="1" u="none" dirty="0"/>
                        <a:t>V</a:t>
                      </a:r>
                      <a:r>
                        <a:rPr lang="pt-BR" sz="2400" b="0" u="none" dirty="0"/>
                        <a:t>)</a:t>
                      </a:r>
                    </a:p>
                  </a:txBody>
                  <a:tcPr anchor="ctr"/>
                </a:tc>
                <a:extLst>
                  <a:ext uri="{0D108BD9-81ED-4DB2-BD59-A6C34878D82A}">
                    <a16:rowId xmlns:a16="http://schemas.microsoft.com/office/drawing/2014/main" xmlns="" val="1924488393"/>
                  </a:ext>
                </a:extLst>
              </a:tr>
              <a:tr h="479857">
                <a:tc>
                  <a:txBody>
                    <a:bodyPr/>
                    <a:lstStyle/>
                    <a:p>
                      <a:r>
                        <a:rPr lang="en-US" sz="2400" b="0" u="none" dirty="0"/>
                        <a:t>Dijkstra's algorithm with Fibonacci heap</a:t>
                      </a:r>
                    </a:p>
                  </a:txBody>
                  <a:tcPr anchor="ctr"/>
                </a:tc>
                <a:tc>
                  <a:txBody>
                    <a:bodyPr/>
                    <a:lstStyle/>
                    <a:p>
                      <a:r>
                        <a:rPr lang="en-US" sz="2400" b="1" i="1" u="none" dirty="0"/>
                        <a:t>O</a:t>
                      </a:r>
                      <a:r>
                        <a:rPr lang="en-US" sz="2400" b="1" u="none" dirty="0"/>
                        <a:t>(</a:t>
                      </a:r>
                      <a:r>
                        <a:rPr lang="en-US" sz="2400" b="1" i="1" u="none" dirty="0"/>
                        <a:t>E</a:t>
                      </a:r>
                      <a:r>
                        <a:rPr lang="en-US" sz="2400" b="1" u="none" dirty="0"/>
                        <a:t> + </a:t>
                      </a:r>
                      <a:r>
                        <a:rPr lang="en-US" sz="2400" b="1" i="1" u="none" dirty="0"/>
                        <a:t>V</a:t>
                      </a:r>
                      <a:r>
                        <a:rPr lang="en-US" sz="2400" b="1" u="none" dirty="0"/>
                        <a:t> log </a:t>
                      </a:r>
                      <a:r>
                        <a:rPr lang="en-US" sz="2400" b="1" i="1" u="none" dirty="0"/>
                        <a:t>V</a:t>
                      </a:r>
                      <a:r>
                        <a:rPr lang="en-US" sz="2400" b="1" u="none" dirty="0"/>
                        <a:t>)</a:t>
                      </a:r>
                    </a:p>
                  </a:txBody>
                  <a:tcPr anchor="ctr"/>
                </a:tc>
                <a:extLst>
                  <a:ext uri="{0D108BD9-81ED-4DB2-BD59-A6C34878D82A}">
                    <a16:rowId xmlns:a16="http://schemas.microsoft.com/office/drawing/2014/main" xmlns="" val="1136071064"/>
                  </a:ext>
                </a:extLst>
              </a:tr>
              <a:tr h="479857">
                <a:tc>
                  <a:txBody>
                    <a:bodyPr/>
                    <a:lstStyle/>
                    <a:p>
                      <a:r>
                        <a:rPr lang="en-US" sz="2400" b="0" u="none" dirty="0" err="1"/>
                        <a:t>Thorup</a:t>
                      </a:r>
                      <a:endParaRPr lang="en-US" sz="2400" b="0" u="none" dirty="0"/>
                    </a:p>
                  </a:txBody>
                  <a:tcPr anchor="ctr"/>
                </a:tc>
                <a:tc>
                  <a:txBody>
                    <a:bodyPr/>
                    <a:lstStyle/>
                    <a:p>
                      <a:r>
                        <a:rPr lang="pt-BR" sz="2400" b="0" i="1" u="none" dirty="0"/>
                        <a:t>O</a:t>
                      </a:r>
                      <a:r>
                        <a:rPr lang="pt-BR" sz="2400" b="0" u="none" dirty="0"/>
                        <a:t>(</a:t>
                      </a:r>
                      <a:r>
                        <a:rPr lang="pt-BR" sz="2400" b="0" i="1" u="none" dirty="0"/>
                        <a:t>E</a:t>
                      </a:r>
                      <a:r>
                        <a:rPr lang="pt-BR" sz="2400" b="0" u="none" dirty="0"/>
                        <a:t> + </a:t>
                      </a:r>
                      <a:r>
                        <a:rPr lang="pt-BR" sz="2400" b="0" i="1" u="none" dirty="0"/>
                        <a:t>V</a:t>
                      </a:r>
                      <a:r>
                        <a:rPr lang="pt-BR" sz="2400" b="0" u="none" dirty="0"/>
                        <a:t> log log </a:t>
                      </a:r>
                      <a:r>
                        <a:rPr lang="pt-BR" sz="2400" b="0" i="1" u="none" dirty="0"/>
                        <a:t>V</a:t>
                      </a:r>
                      <a:r>
                        <a:rPr lang="pt-BR" sz="2400" b="0" u="none" dirty="0"/>
                        <a:t>)</a:t>
                      </a:r>
                    </a:p>
                  </a:txBody>
                  <a:tcPr anchor="ctr"/>
                </a:tc>
                <a:extLst>
                  <a:ext uri="{0D108BD9-81ED-4DB2-BD59-A6C34878D82A}">
                    <a16:rowId xmlns:a16="http://schemas.microsoft.com/office/drawing/2014/main" xmlns="" val="1987395029"/>
                  </a:ext>
                </a:extLst>
              </a:tr>
            </a:tbl>
          </a:graphicData>
        </a:graphic>
      </p:graphicFrame>
      <p:sp>
        <p:nvSpPr>
          <p:cNvPr id="3" name="TextBox 2"/>
          <p:cNvSpPr txBox="1"/>
          <p:nvPr/>
        </p:nvSpPr>
        <p:spPr>
          <a:xfrm>
            <a:off x="1749949" y="5605670"/>
            <a:ext cx="4625009" cy="707886"/>
          </a:xfrm>
          <a:prstGeom prst="rect">
            <a:avLst/>
          </a:prstGeom>
          <a:noFill/>
        </p:spPr>
        <p:txBody>
          <a:bodyPr wrap="square" rtlCol="0">
            <a:spAutoFit/>
          </a:bodyPr>
          <a:lstStyle/>
          <a:p>
            <a:r>
              <a:rPr lang="en-US" sz="2000" dirty="0"/>
              <a:t>V – number of vertices</a:t>
            </a:r>
          </a:p>
          <a:p>
            <a:r>
              <a:rPr lang="en-US" sz="2000" dirty="0"/>
              <a:t>E – number of edges</a:t>
            </a:r>
            <a:endParaRPr lang="ru-RU" sz="2000" dirty="0"/>
          </a:p>
        </p:txBody>
      </p:sp>
    </p:spTree>
    <p:extLst>
      <p:ext uri="{BB962C8B-B14F-4D97-AF65-F5344CB8AC3E}">
        <p14:creationId xmlns:p14="http://schemas.microsoft.com/office/powerpoint/2010/main" val="401009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tracking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354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tree</a:t>
            </a:r>
            <a:endParaRPr lang="ru-RU" dirty="0"/>
          </a:p>
        </p:txBody>
      </p:sp>
      <p:sp>
        <p:nvSpPr>
          <p:cNvPr id="5" name="Oval 4"/>
          <p:cNvSpPr/>
          <p:nvPr/>
        </p:nvSpPr>
        <p:spPr>
          <a:xfrm>
            <a:off x="838200" y="2620880"/>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6" name="Oval 5"/>
          <p:cNvSpPr/>
          <p:nvPr/>
        </p:nvSpPr>
        <p:spPr>
          <a:xfrm>
            <a:off x="291408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7" name="Oval 6"/>
          <p:cNvSpPr/>
          <p:nvPr/>
        </p:nvSpPr>
        <p:spPr>
          <a:xfrm>
            <a:off x="1842593"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 name="Oval 7"/>
          <p:cNvSpPr/>
          <p:nvPr/>
        </p:nvSpPr>
        <p:spPr>
          <a:xfrm>
            <a:off x="3890052" y="1736348"/>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9" name="Oval 8"/>
          <p:cNvSpPr/>
          <p:nvPr/>
        </p:nvSpPr>
        <p:spPr>
          <a:xfrm>
            <a:off x="3890052"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10" name="Oval 9"/>
          <p:cNvSpPr/>
          <p:nvPr/>
        </p:nvSpPr>
        <p:spPr>
          <a:xfrm>
            <a:off x="4892527"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11" name="Oval 10"/>
          <p:cNvSpPr/>
          <p:nvPr/>
        </p:nvSpPr>
        <p:spPr>
          <a:xfrm>
            <a:off x="291408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12" name="Oval 11"/>
          <p:cNvSpPr/>
          <p:nvPr/>
        </p:nvSpPr>
        <p:spPr>
          <a:xfrm>
            <a:off x="1842593" y="3438259"/>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14" name="Straight Connector 13"/>
          <p:cNvCxnSpPr>
            <a:stCxn id="5" idx="7"/>
            <a:endCxn id="7" idx="3"/>
          </p:cNvCxnSpPr>
          <p:nvPr/>
        </p:nvCxnSpPr>
        <p:spPr>
          <a:xfrm flipV="1">
            <a:off x="1188855" y="2087003"/>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12" idx="1"/>
          </p:cNvCxnSpPr>
          <p:nvPr/>
        </p:nvCxnSpPr>
        <p:spPr>
          <a:xfrm>
            <a:off x="1188855" y="2971535"/>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6" idx="2"/>
          </p:cNvCxnSpPr>
          <p:nvPr/>
        </p:nvCxnSpPr>
        <p:spPr>
          <a:xfrm>
            <a:off x="2253411" y="1941757"/>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8" idx="2"/>
          </p:cNvCxnSpPr>
          <p:nvPr/>
        </p:nvCxnSpPr>
        <p:spPr>
          <a:xfrm>
            <a:off x="3324901" y="1941757"/>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6"/>
            <a:endCxn id="10" idx="4"/>
          </p:cNvCxnSpPr>
          <p:nvPr/>
        </p:nvCxnSpPr>
        <p:spPr>
          <a:xfrm flipV="1">
            <a:off x="4300870" y="3029289"/>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0" idx="0"/>
          </p:cNvCxnSpPr>
          <p:nvPr/>
        </p:nvCxnSpPr>
        <p:spPr>
          <a:xfrm>
            <a:off x="4300870" y="1941757"/>
            <a:ext cx="797066" cy="676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6"/>
            <a:endCxn id="9" idx="2"/>
          </p:cNvCxnSpPr>
          <p:nvPr/>
        </p:nvCxnSpPr>
        <p:spPr>
          <a:xfrm>
            <a:off x="3324901" y="3643668"/>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2" idx="6"/>
            <a:endCxn id="11" idx="2"/>
          </p:cNvCxnSpPr>
          <p:nvPr/>
        </p:nvCxnSpPr>
        <p:spPr>
          <a:xfrm>
            <a:off x="2253411" y="3643668"/>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4"/>
            <a:endCxn id="12" idx="0"/>
          </p:cNvCxnSpPr>
          <p:nvPr/>
        </p:nvCxnSpPr>
        <p:spPr>
          <a:xfrm>
            <a:off x="2048002"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4"/>
            <a:endCxn id="9" idx="0"/>
          </p:cNvCxnSpPr>
          <p:nvPr/>
        </p:nvCxnSpPr>
        <p:spPr>
          <a:xfrm>
            <a:off x="4095461" y="2147166"/>
            <a:ext cx="0" cy="129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5"/>
            <a:endCxn id="9" idx="1"/>
          </p:cNvCxnSpPr>
          <p:nvPr/>
        </p:nvCxnSpPr>
        <p:spPr>
          <a:xfrm>
            <a:off x="3264738" y="2087003"/>
            <a:ext cx="685477" cy="1411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13246" y="2618471"/>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47" name="Straight Connector 46"/>
          <p:cNvCxnSpPr>
            <a:stCxn id="6" idx="4"/>
            <a:endCxn id="45" idx="0"/>
          </p:cNvCxnSpPr>
          <p:nvPr/>
        </p:nvCxnSpPr>
        <p:spPr>
          <a:xfrm flipH="1">
            <a:off x="3118655" y="2147166"/>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11" idx="0"/>
          </p:cNvCxnSpPr>
          <p:nvPr/>
        </p:nvCxnSpPr>
        <p:spPr>
          <a:xfrm>
            <a:off x="3118655" y="3029289"/>
            <a:ext cx="837" cy="4089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45" idx="3"/>
          </p:cNvCxnSpPr>
          <p:nvPr/>
        </p:nvCxnSpPr>
        <p:spPr>
          <a:xfrm flipV="1">
            <a:off x="2193248" y="2969126"/>
            <a:ext cx="780161" cy="5292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312898" y="3151812"/>
            <a:ext cx="301686" cy="369332"/>
          </a:xfrm>
          <a:prstGeom prst="rect">
            <a:avLst/>
          </a:prstGeom>
          <a:noFill/>
        </p:spPr>
        <p:txBody>
          <a:bodyPr wrap="none" rtlCol="0">
            <a:spAutoFit/>
          </a:bodyPr>
          <a:lstStyle/>
          <a:p>
            <a:r>
              <a:rPr lang="en-US" dirty="0"/>
              <a:t>8</a:t>
            </a:r>
            <a:endParaRPr lang="ru-RU" dirty="0"/>
          </a:p>
        </p:txBody>
      </p:sp>
      <p:sp>
        <p:nvSpPr>
          <p:cNvPr id="62" name="TextBox 61"/>
          <p:cNvSpPr txBox="1"/>
          <p:nvPr/>
        </p:nvSpPr>
        <p:spPr>
          <a:xfrm>
            <a:off x="1292252" y="2111902"/>
            <a:ext cx="301686" cy="369332"/>
          </a:xfrm>
          <a:prstGeom prst="rect">
            <a:avLst/>
          </a:prstGeom>
          <a:noFill/>
        </p:spPr>
        <p:txBody>
          <a:bodyPr wrap="none" rtlCol="0">
            <a:spAutoFit/>
          </a:bodyPr>
          <a:lstStyle/>
          <a:p>
            <a:r>
              <a:rPr lang="en-US" dirty="0"/>
              <a:t>4</a:t>
            </a:r>
            <a:endParaRPr lang="ru-RU" dirty="0"/>
          </a:p>
        </p:txBody>
      </p:sp>
      <p:sp>
        <p:nvSpPr>
          <p:cNvPr id="63" name="TextBox 62"/>
          <p:cNvSpPr txBox="1"/>
          <p:nvPr/>
        </p:nvSpPr>
        <p:spPr>
          <a:xfrm>
            <a:off x="2362794" y="1628984"/>
            <a:ext cx="301686" cy="369332"/>
          </a:xfrm>
          <a:prstGeom prst="rect">
            <a:avLst/>
          </a:prstGeom>
          <a:noFill/>
        </p:spPr>
        <p:txBody>
          <a:bodyPr wrap="none" rtlCol="0">
            <a:spAutoFit/>
          </a:bodyPr>
          <a:lstStyle/>
          <a:p>
            <a:r>
              <a:rPr lang="en-US" dirty="0"/>
              <a:t>8</a:t>
            </a:r>
            <a:endParaRPr lang="ru-RU" dirty="0"/>
          </a:p>
        </p:txBody>
      </p:sp>
      <p:sp>
        <p:nvSpPr>
          <p:cNvPr id="64" name="TextBox 63"/>
          <p:cNvSpPr txBox="1"/>
          <p:nvPr/>
        </p:nvSpPr>
        <p:spPr>
          <a:xfrm>
            <a:off x="3416496" y="1639194"/>
            <a:ext cx="301686" cy="369332"/>
          </a:xfrm>
          <a:prstGeom prst="rect">
            <a:avLst/>
          </a:prstGeom>
          <a:noFill/>
        </p:spPr>
        <p:txBody>
          <a:bodyPr wrap="none" rtlCol="0">
            <a:spAutoFit/>
          </a:bodyPr>
          <a:lstStyle/>
          <a:p>
            <a:r>
              <a:rPr lang="en-US" dirty="0"/>
              <a:t>7</a:t>
            </a:r>
            <a:endParaRPr lang="ru-RU" dirty="0"/>
          </a:p>
        </p:txBody>
      </p:sp>
      <p:sp>
        <p:nvSpPr>
          <p:cNvPr id="65" name="TextBox 64"/>
          <p:cNvSpPr txBox="1"/>
          <p:nvPr/>
        </p:nvSpPr>
        <p:spPr>
          <a:xfrm>
            <a:off x="4699403" y="2064572"/>
            <a:ext cx="301686" cy="369332"/>
          </a:xfrm>
          <a:prstGeom prst="rect">
            <a:avLst/>
          </a:prstGeom>
          <a:noFill/>
        </p:spPr>
        <p:txBody>
          <a:bodyPr wrap="none" rtlCol="0">
            <a:spAutoFit/>
          </a:bodyPr>
          <a:lstStyle/>
          <a:p>
            <a:r>
              <a:rPr lang="en-US" dirty="0"/>
              <a:t>9</a:t>
            </a:r>
            <a:endParaRPr lang="ru-RU" dirty="0"/>
          </a:p>
        </p:txBody>
      </p:sp>
      <p:sp>
        <p:nvSpPr>
          <p:cNvPr id="66" name="TextBox 65"/>
          <p:cNvSpPr txBox="1"/>
          <p:nvPr/>
        </p:nvSpPr>
        <p:spPr>
          <a:xfrm>
            <a:off x="4634621" y="3253593"/>
            <a:ext cx="418704" cy="369332"/>
          </a:xfrm>
          <a:prstGeom prst="rect">
            <a:avLst/>
          </a:prstGeom>
          <a:noFill/>
        </p:spPr>
        <p:txBody>
          <a:bodyPr wrap="none" rtlCol="0">
            <a:spAutoFit/>
          </a:bodyPr>
          <a:lstStyle/>
          <a:p>
            <a:r>
              <a:rPr lang="en-US" dirty="0"/>
              <a:t>10</a:t>
            </a:r>
            <a:endParaRPr lang="ru-RU" dirty="0"/>
          </a:p>
        </p:txBody>
      </p:sp>
      <p:sp>
        <p:nvSpPr>
          <p:cNvPr id="67" name="TextBox 66"/>
          <p:cNvSpPr txBox="1"/>
          <p:nvPr/>
        </p:nvSpPr>
        <p:spPr>
          <a:xfrm>
            <a:off x="3461850" y="3579458"/>
            <a:ext cx="301686" cy="369332"/>
          </a:xfrm>
          <a:prstGeom prst="rect">
            <a:avLst/>
          </a:prstGeom>
          <a:noFill/>
        </p:spPr>
        <p:txBody>
          <a:bodyPr wrap="none" rtlCol="0">
            <a:spAutoFit/>
          </a:bodyPr>
          <a:lstStyle/>
          <a:p>
            <a:r>
              <a:rPr lang="en-US" dirty="0"/>
              <a:t>2</a:t>
            </a:r>
            <a:endParaRPr lang="ru-RU" dirty="0"/>
          </a:p>
        </p:txBody>
      </p:sp>
      <p:sp>
        <p:nvSpPr>
          <p:cNvPr id="68" name="TextBox 67"/>
          <p:cNvSpPr txBox="1"/>
          <p:nvPr/>
        </p:nvSpPr>
        <p:spPr>
          <a:xfrm>
            <a:off x="2418996" y="3579458"/>
            <a:ext cx="301686" cy="369332"/>
          </a:xfrm>
          <a:prstGeom prst="rect">
            <a:avLst/>
          </a:prstGeom>
          <a:noFill/>
        </p:spPr>
        <p:txBody>
          <a:bodyPr wrap="none" rtlCol="0">
            <a:spAutoFit/>
          </a:bodyPr>
          <a:lstStyle/>
          <a:p>
            <a:r>
              <a:rPr lang="en-US" dirty="0"/>
              <a:t>1</a:t>
            </a:r>
            <a:endParaRPr lang="ru-RU" dirty="0"/>
          </a:p>
        </p:txBody>
      </p:sp>
      <p:sp>
        <p:nvSpPr>
          <p:cNvPr id="69" name="TextBox 68"/>
          <p:cNvSpPr txBox="1"/>
          <p:nvPr/>
        </p:nvSpPr>
        <p:spPr>
          <a:xfrm>
            <a:off x="1992429" y="2545523"/>
            <a:ext cx="418704" cy="369332"/>
          </a:xfrm>
          <a:prstGeom prst="rect">
            <a:avLst/>
          </a:prstGeom>
          <a:noFill/>
        </p:spPr>
        <p:txBody>
          <a:bodyPr wrap="none" rtlCol="0">
            <a:spAutoFit/>
          </a:bodyPr>
          <a:lstStyle/>
          <a:p>
            <a:r>
              <a:rPr lang="en-US" dirty="0"/>
              <a:t>11</a:t>
            </a:r>
            <a:endParaRPr lang="ru-RU" dirty="0"/>
          </a:p>
        </p:txBody>
      </p:sp>
      <p:sp>
        <p:nvSpPr>
          <p:cNvPr id="70" name="TextBox 69"/>
          <p:cNvSpPr txBox="1"/>
          <p:nvPr/>
        </p:nvSpPr>
        <p:spPr>
          <a:xfrm>
            <a:off x="2833889" y="2177241"/>
            <a:ext cx="358226" cy="369332"/>
          </a:xfrm>
          <a:prstGeom prst="rect">
            <a:avLst/>
          </a:prstGeom>
          <a:noFill/>
        </p:spPr>
        <p:txBody>
          <a:bodyPr wrap="square" rtlCol="0">
            <a:spAutoFit/>
          </a:bodyPr>
          <a:lstStyle/>
          <a:p>
            <a:r>
              <a:rPr lang="en-US" dirty="0"/>
              <a:t>2</a:t>
            </a:r>
            <a:endParaRPr lang="ru-RU" dirty="0"/>
          </a:p>
        </p:txBody>
      </p:sp>
      <p:sp>
        <p:nvSpPr>
          <p:cNvPr id="71" name="TextBox 70"/>
          <p:cNvSpPr txBox="1"/>
          <p:nvPr/>
        </p:nvSpPr>
        <p:spPr>
          <a:xfrm>
            <a:off x="2906512" y="3086223"/>
            <a:ext cx="301686" cy="369332"/>
          </a:xfrm>
          <a:prstGeom prst="rect">
            <a:avLst/>
          </a:prstGeom>
          <a:noFill/>
        </p:spPr>
        <p:txBody>
          <a:bodyPr wrap="none" rtlCol="0">
            <a:spAutoFit/>
          </a:bodyPr>
          <a:lstStyle/>
          <a:p>
            <a:r>
              <a:rPr lang="en-US" dirty="0"/>
              <a:t>6</a:t>
            </a:r>
            <a:endParaRPr lang="ru-RU" dirty="0"/>
          </a:p>
        </p:txBody>
      </p:sp>
      <p:sp>
        <p:nvSpPr>
          <p:cNvPr id="75" name="TextBox 74"/>
          <p:cNvSpPr txBox="1"/>
          <p:nvPr/>
        </p:nvSpPr>
        <p:spPr>
          <a:xfrm>
            <a:off x="3497947" y="2454548"/>
            <a:ext cx="301686" cy="369332"/>
          </a:xfrm>
          <a:prstGeom prst="rect">
            <a:avLst/>
          </a:prstGeom>
          <a:noFill/>
        </p:spPr>
        <p:txBody>
          <a:bodyPr wrap="none" rtlCol="0">
            <a:spAutoFit/>
          </a:bodyPr>
          <a:lstStyle/>
          <a:p>
            <a:r>
              <a:rPr lang="en-US" dirty="0"/>
              <a:t>4</a:t>
            </a:r>
            <a:endParaRPr lang="ru-RU" dirty="0"/>
          </a:p>
        </p:txBody>
      </p:sp>
      <p:sp>
        <p:nvSpPr>
          <p:cNvPr id="76" name="TextBox 75"/>
          <p:cNvSpPr txBox="1"/>
          <p:nvPr/>
        </p:nvSpPr>
        <p:spPr>
          <a:xfrm>
            <a:off x="4027263" y="2635076"/>
            <a:ext cx="418704" cy="369332"/>
          </a:xfrm>
          <a:prstGeom prst="rect">
            <a:avLst/>
          </a:prstGeom>
          <a:noFill/>
        </p:spPr>
        <p:txBody>
          <a:bodyPr wrap="none" rtlCol="0">
            <a:spAutoFit/>
          </a:bodyPr>
          <a:lstStyle/>
          <a:p>
            <a:r>
              <a:rPr lang="en-US" dirty="0"/>
              <a:t>14</a:t>
            </a:r>
            <a:endParaRPr lang="ru-RU" dirty="0"/>
          </a:p>
        </p:txBody>
      </p:sp>
      <p:sp>
        <p:nvSpPr>
          <p:cNvPr id="77" name="TextBox 76"/>
          <p:cNvSpPr txBox="1"/>
          <p:nvPr/>
        </p:nvSpPr>
        <p:spPr>
          <a:xfrm>
            <a:off x="2370037" y="2993355"/>
            <a:ext cx="301686" cy="369332"/>
          </a:xfrm>
          <a:prstGeom prst="rect">
            <a:avLst/>
          </a:prstGeom>
          <a:noFill/>
        </p:spPr>
        <p:txBody>
          <a:bodyPr wrap="none" rtlCol="0">
            <a:spAutoFit/>
          </a:bodyPr>
          <a:lstStyle/>
          <a:p>
            <a:r>
              <a:rPr lang="en-US" dirty="0"/>
              <a:t>7</a:t>
            </a:r>
            <a:endParaRPr lang="ru-RU" dirty="0"/>
          </a:p>
        </p:txBody>
      </p:sp>
      <p:grpSp>
        <p:nvGrpSpPr>
          <p:cNvPr id="141" name="Group 140"/>
          <p:cNvGrpSpPr/>
          <p:nvPr/>
        </p:nvGrpSpPr>
        <p:grpSpPr>
          <a:xfrm>
            <a:off x="6686585" y="1634048"/>
            <a:ext cx="4465145" cy="2309596"/>
            <a:chOff x="6003278" y="1659038"/>
            <a:chExt cx="4465145" cy="2309596"/>
          </a:xfrm>
        </p:grpSpPr>
        <p:sp>
          <p:nvSpPr>
            <p:cNvPr id="81" name="Oval 80"/>
            <p:cNvSpPr/>
            <p:nvPr/>
          </p:nvSpPr>
          <p:spPr>
            <a:xfrm>
              <a:off x="6003278" y="2640724"/>
              <a:ext cx="410818" cy="41081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ru-RU" dirty="0"/>
            </a:p>
          </p:txBody>
        </p:sp>
        <p:sp>
          <p:nvSpPr>
            <p:cNvPr id="82" name="Oval 81"/>
            <p:cNvSpPr/>
            <p:nvPr/>
          </p:nvSpPr>
          <p:spPr>
            <a:xfrm>
              <a:off x="807916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3" name="Oval 82"/>
            <p:cNvSpPr/>
            <p:nvPr/>
          </p:nvSpPr>
          <p:spPr>
            <a:xfrm>
              <a:off x="7007671"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84" name="Oval 83"/>
            <p:cNvSpPr/>
            <p:nvPr/>
          </p:nvSpPr>
          <p:spPr>
            <a:xfrm>
              <a:off x="9055130" y="1756192"/>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
          <p:nvSpPr>
            <p:cNvPr id="85" name="Oval 84"/>
            <p:cNvSpPr/>
            <p:nvPr/>
          </p:nvSpPr>
          <p:spPr>
            <a:xfrm>
              <a:off x="9055130"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ru-RU" dirty="0"/>
            </a:p>
          </p:txBody>
        </p:sp>
        <p:sp>
          <p:nvSpPr>
            <p:cNvPr id="86" name="Oval 85"/>
            <p:cNvSpPr/>
            <p:nvPr/>
          </p:nvSpPr>
          <p:spPr>
            <a:xfrm>
              <a:off x="10057605"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87" name="Oval 86"/>
            <p:cNvSpPr/>
            <p:nvPr/>
          </p:nvSpPr>
          <p:spPr>
            <a:xfrm>
              <a:off x="807916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88" name="Oval 87"/>
            <p:cNvSpPr/>
            <p:nvPr/>
          </p:nvSpPr>
          <p:spPr>
            <a:xfrm>
              <a:off x="7007671" y="3458103"/>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cxnSp>
          <p:nvCxnSpPr>
            <p:cNvPr id="89" name="Straight Connector 88"/>
            <p:cNvCxnSpPr>
              <a:stCxn id="81" idx="7"/>
              <a:endCxn id="83" idx="3"/>
            </p:cNvCxnSpPr>
            <p:nvPr/>
          </p:nvCxnSpPr>
          <p:spPr>
            <a:xfrm flipV="1">
              <a:off x="6353933" y="2106847"/>
              <a:ext cx="713901" cy="59404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5"/>
              <a:endCxn id="88" idx="1"/>
            </p:cNvCxnSpPr>
            <p:nvPr/>
          </p:nvCxnSpPr>
          <p:spPr>
            <a:xfrm>
              <a:off x="6353933" y="2991379"/>
              <a:ext cx="713901" cy="526887"/>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6"/>
              <a:endCxn id="82" idx="2"/>
            </p:cNvCxnSpPr>
            <p:nvPr/>
          </p:nvCxnSpPr>
          <p:spPr>
            <a:xfrm>
              <a:off x="7418489" y="1961601"/>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2" idx="6"/>
              <a:endCxn id="84" idx="2"/>
            </p:cNvCxnSpPr>
            <p:nvPr/>
          </p:nvCxnSpPr>
          <p:spPr>
            <a:xfrm>
              <a:off x="8489979" y="1961601"/>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5" idx="6"/>
              <a:endCxn id="86" idx="4"/>
            </p:cNvCxnSpPr>
            <p:nvPr/>
          </p:nvCxnSpPr>
          <p:spPr>
            <a:xfrm flipV="1">
              <a:off x="9465948" y="3049133"/>
              <a:ext cx="797066" cy="614379"/>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7" idx="6"/>
              <a:endCxn id="85" idx="2"/>
            </p:cNvCxnSpPr>
            <p:nvPr/>
          </p:nvCxnSpPr>
          <p:spPr>
            <a:xfrm>
              <a:off x="8489979" y="3663512"/>
              <a:ext cx="565151"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8" idx="6"/>
              <a:endCxn id="87" idx="2"/>
            </p:cNvCxnSpPr>
            <p:nvPr/>
          </p:nvCxnSpPr>
          <p:spPr>
            <a:xfrm>
              <a:off x="7418489" y="3663512"/>
              <a:ext cx="660672" cy="0"/>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8078324" y="2638315"/>
              <a:ext cx="410818" cy="410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cxnSp>
          <p:nvCxnSpPr>
            <p:cNvPr id="101" name="Straight Connector 100"/>
            <p:cNvCxnSpPr>
              <a:stCxn id="82" idx="4"/>
              <a:endCxn id="100" idx="0"/>
            </p:cNvCxnSpPr>
            <p:nvPr/>
          </p:nvCxnSpPr>
          <p:spPr>
            <a:xfrm flipH="1">
              <a:off x="8283733" y="2167010"/>
              <a:ext cx="837" cy="471305"/>
            </a:xfrm>
            <a:prstGeom prst="line">
              <a:avLst/>
            </a:prstGeom>
            <a:ln w="38100">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77976" y="3171656"/>
              <a:ext cx="301686" cy="369332"/>
            </a:xfrm>
            <a:prstGeom prst="rect">
              <a:avLst/>
            </a:prstGeom>
            <a:noFill/>
          </p:spPr>
          <p:txBody>
            <a:bodyPr wrap="none" rtlCol="0">
              <a:spAutoFit/>
            </a:bodyPr>
            <a:lstStyle/>
            <a:p>
              <a:r>
                <a:rPr lang="en-US" dirty="0"/>
                <a:t>8</a:t>
              </a:r>
              <a:endParaRPr lang="ru-RU" dirty="0"/>
            </a:p>
          </p:txBody>
        </p:sp>
        <p:sp>
          <p:nvSpPr>
            <p:cNvPr id="105" name="TextBox 104"/>
            <p:cNvSpPr txBox="1"/>
            <p:nvPr/>
          </p:nvSpPr>
          <p:spPr>
            <a:xfrm>
              <a:off x="6457330" y="2118494"/>
              <a:ext cx="301686" cy="369332"/>
            </a:xfrm>
            <a:prstGeom prst="rect">
              <a:avLst/>
            </a:prstGeom>
            <a:noFill/>
          </p:spPr>
          <p:txBody>
            <a:bodyPr wrap="none" rtlCol="0">
              <a:spAutoFit/>
            </a:bodyPr>
            <a:lstStyle/>
            <a:p>
              <a:r>
                <a:rPr lang="en-US" dirty="0"/>
                <a:t>4</a:t>
              </a:r>
              <a:endParaRPr lang="ru-RU" dirty="0"/>
            </a:p>
          </p:txBody>
        </p:sp>
        <p:sp>
          <p:nvSpPr>
            <p:cNvPr id="106" name="TextBox 105"/>
            <p:cNvSpPr txBox="1"/>
            <p:nvPr/>
          </p:nvSpPr>
          <p:spPr>
            <a:xfrm>
              <a:off x="7552233" y="1664184"/>
              <a:ext cx="301686" cy="369332"/>
            </a:xfrm>
            <a:prstGeom prst="rect">
              <a:avLst/>
            </a:prstGeom>
            <a:noFill/>
          </p:spPr>
          <p:txBody>
            <a:bodyPr wrap="none" rtlCol="0">
              <a:spAutoFit/>
            </a:bodyPr>
            <a:lstStyle/>
            <a:p>
              <a:r>
                <a:rPr lang="en-US" dirty="0"/>
                <a:t>8</a:t>
              </a:r>
              <a:endParaRPr lang="ru-RU" dirty="0"/>
            </a:p>
          </p:txBody>
        </p:sp>
        <p:sp>
          <p:nvSpPr>
            <p:cNvPr id="107" name="TextBox 106"/>
            <p:cNvSpPr txBox="1"/>
            <p:nvPr/>
          </p:nvSpPr>
          <p:spPr>
            <a:xfrm>
              <a:off x="8581574" y="1659038"/>
              <a:ext cx="301686" cy="369332"/>
            </a:xfrm>
            <a:prstGeom prst="rect">
              <a:avLst/>
            </a:prstGeom>
            <a:noFill/>
          </p:spPr>
          <p:txBody>
            <a:bodyPr wrap="none" rtlCol="0">
              <a:spAutoFit/>
            </a:bodyPr>
            <a:lstStyle/>
            <a:p>
              <a:r>
                <a:rPr lang="en-US" dirty="0"/>
                <a:t>7</a:t>
              </a:r>
              <a:endParaRPr lang="ru-RU" dirty="0"/>
            </a:p>
          </p:txBody>
        </p:sp>
        <p:sp>
          <p:nvSpPr>
            <p:cNvPr id="108" name="TextBox 107"/>
            <p:cNvSpPr txBox="1"/>
            <p:nvPr/>
          </p:nvSpPr>
          <p:spPr>
            <a:xfrm>
              <a:off x="9741055" y="3333600"/>
              <a:ext cx="418704" cy="369332"/>
            </a:xfrm>
            <a:prstGeom prst="rect">
              <a:avLst/>
            </a:prstGeom>
            <a:noFill/>
          </p:spPr>
          <p:txBody>
            <a:bodyPr wrap="none" rtlCol="0">
              <a:spAutoFit/>
            </a:bodyPr>
            <a:lstStyle/>
            <a:p>
              <a:r>
                <a:rPr lang="en-US" dirty="0" smtClean="0"/>
                <a:t>10</a:t>
              </a:r>
              <a:endParaRPr lang="ru-RU" dirty="0"/>
            </a:p>
          </p:txBody>
        </p:sp>
        <p:sp>
          <p:nvSpPr>
            <p:cNvPr id="110" name="TextBox 109"/>
            <p:cNvSpPr txBox="1"/>
            <p:nvPr/>
          </p:nvSpPr>
          <p:spPr>
            <a:xfrm>
              <a:off x="8626928" y="3599302"/>
              <a:ext cx="301686" cy="369332"/>
            </a:xfrm>
            <a:prstGeom prst="rect">
              <a:avLst/>
            </a:prstGeom>
            <a:noFill/>
          </p:spPr>
          <p:txBody>
            <a:bodyPr wrap="none" rtlCol="0">
              <a:spAutoFit/>
            </a:bodyPr>
            <a:lstStyle/>
            <a:p>
              <a:r>
                <a:rPr lang="en-US" dirty="0"/>
                <a:t>2</a:t>
              </a:r>
              <a:endParaRPr lang="ru-RU" dirty="0"/>
            </a:p>
          </p:txBody>
        </p:sp>
        <p:sp>
          <p:nvSpPr>
            <p:cNvPr id="111" name="TextBox 110"/>
            <p:cNvSpPr txBox="1"/>
            <p:nvPr/>
          </p:nvSpPr>
          <p:spPr>
            <a:xfrm>
              <a:off x="7584074" y="3599302"/>
              <a:ext cx="301686" cy="369332"/>
            </a:xfrm>
            <a:prstGeom prst="rect">
              <a:avLst/>
            </a:prstGeom>
            <a:noFill/>
          </p:spPr>
          <p:txBody>
            <a:bodyPr wrap="none" rtlCol="0">
              <a:spAutoFit/>
            </a:bodyPr>
            <a:lstStyle/>
            <a:p>
              <a:r>
                <a:rPr lang="en-US" dirty="0"/>
                <a:t>1</a:t>
              </a:r>
              <a:endParaRPr lang="ru-RU" dirty="0"/>
            </a:p>
          </p:txBody>
        </p:sp>
        <p:sp>
          <p:nvSpPr>
            <p:cNvPr id="113" name="TextBox 112"/>
            <p:cNvSpPr txBox="1"/>
            <p:nvPr/>
          </p:nvSpPr>
          <p:spPr>
            <a:xfrm>
              <a:off x="7998967" y="2197085"/>
              <a:ext cx="358226" cy="369332"/>
            </a:xfrm>
            <a:prstGeom prst="rect">
              <a:avLst/>
            </a:prstGeom>
            <a:noFill/>
          </p:spPr>
          <p:txBody>
            <a:bodyPr wrap="square" rtlCol="0">
              <a:spAutoFit/>
            </a:bodyPr>
            <a:lstStyle/>
            <a:p>
              <a:r>
                <a:rPr lang="en-US" dirty="0"/>
                <a:t>2</a:t>
              </a:r>
              <a:endParaRPr lang="ru-RU" dirty="0"/>
            </a:p>
          </p:txBody>
        </p:sp>
      </p:grpSp>
      <p:sp>
        <p:nvSpPr>
          <p:cNvPr id="118" name="Arrow: Right 117"/>
          <p:cNvSpPr/>
          <p:nvPr/>
        </p:nvSpPr>
        <p:spPr>
          <a:xfrm>
            <a:off x="5613116" y="2541427"/>
            <a:ext cx="874643" cy="424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9" name="Table 118"/>
          <p:cNvGraphicFramePr>
            <a:graphicFrameLocks noGrp="1"/>
          </p:cNvGraphicFramePr>
          <p:nvPr>
            <p:extLst/>
          </p:nvPr>
        </p:nvGraphicFramePr>
        <p:xfrm>
          <a:off x="2229939" y="493282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 xmlns:a16="http://schemas.microsoft.com/office/drawing/2014/main" val="3768515305"/>
                    </a:ext>
                  </a:extLst>
                </a:gridCol>
                <a:gridCol w="903111">
                  <a:extLst>
                    <a:ext uri="{9D8B030D-6E8A-4147-A177-3AD203B41FA5}">
                      <a16:colId xmlns="" xmlns:a16="http://schemas.microsoft.com/office/drawing/2014/main" val="1028584944"/>
                    </a:ext>
                  </a:extLst>
                </a:gridCol>
                <a:gridCol w="903111">
                  <a:extLst>
                    <a:ext uri="{9D8B030D-6E8A-4147-A177-3AD203B41FA5}">
                      <a16:colId xmlns="" xmlns:a16="http://schemas.microsoft.com/office/drawing/2014/main" val="1152933212"/>
                    </a:ext>
                  </a:extLst>
                </a:gridCol>
                <a:gridCol w="903111">
                  <a:extLst>
                    <a:ext uri="{9D8B030D-6E8A-4147-A177-3AD203B41FA5}">
                      <a16:colId xmlns="" xmlns:a16="http://schemas.microsoft.com/office/drawing/2014/main" val="3604353940"/>
                    </a:ext>
                  </a:extLst>
                </a:gridCol>
                <a:gridCol w="903111">
                  <a:extLst>
                    <a:ext uri="{9D8B030D-6E8A-4147-A177-3AD203B41FA5}">
                      <a16:colId xmlns="" xmlns:a16="http://schemas.microsoft.com/office/drawing/2014/main" val="2526786017"/>
                    </a:ext>
                  </a:extLst>
                </a:gridCol>
                <a:gridCol w="903111">
                  <a:extLst>
                    <a:ext uri="{9D8B030D-6E8A-4147-A177-3AD203B41FA5}">
                      <a16:colId xmlns="" xmlns:a16="http://schemas.microsoft.com/office/drawing/2014/main" val="572910680"/>
                    </a:ext>
                  </a:extLst>
                </a:gridCol>
                <a:gridCol w="903111">
                  <a:extLst>
                    <a:ext uri="{9D8B030D-6E8A-4147-A177-3AD203B41FA5}">
                      <a16:colId xmlns="" xmlns:a16="http://schemas.microsoft.com/office/drawing/2014/main" val="312265865"/>
                    </a:ext>
                  </a:extLst>
                </a:gridCol>
                <a:gridCol w="903111">
                  <a:extLst>
                    <a:ext uri="{9D8B030D-6E8A-4147-A177-3AD203B41FA5}">
                      <a16:colId xmlns="" xmlns:a16="http://schemas.microsoft.com/office/drawing/2014/main" val="2944465246"/>
                    </a:ext>
                  </a:extLst>
                </a:gridCol>
                <a:gridCol w="903111">
                  <a:extLst>
                    <a:ext uri="{9D8B030D-6E8A-4147-A177-3AD203B41FA5}">
                      <a16:colId xmlns="" xmlns:a16="http://schemas.microsoft.com/office/drawing/2014/main" val="330243223"/>
                    </a:ext>
                  </a:extLst>
                </a:gridCol>
              </a:tblGrid>
              <a:tr h="370840">
                <a:tc>
                  <a:txBody>
                    <a:bodyPr/>
                    <a:lstStyle/>
                    <a:p>
                      <a:pPr algn="ctr"/>
                      <a:r>
                        <a:rPr lang="en-US" dirty="0"/>
                        <a:t>-1</a:t>
                      </a:r>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smtClean="0"/>
                        <a:t>5</a:t>
                      </a:r>
                      <a:endParaRPr lang="ru-RU" dirty="0"/>
                    </a:p>
                  </a:txBody>
                  <a:tcPr/>
                </a:tc>
                <a:tc>
                  <a:txBody>
                    <a:bodyPr/>
                    <a:lstStyle/>
                    <a:p>
                      <a:pPr algn="ctr"/>
                      <a:r>
                        <a:rPr lang="en-US" dirty="0"/>
                        <a:t>6</a:t>
                      </a:r>
                      <a:endParaRPr lang="ru-RU" dirty="0"/>
                    </a:p>
                  </a:txBody>
                  <a:tcPr/>
                </a:tc>
                <a:tc>
                  <a:txBody>
                    <a:bodyPr/>
                    <a:lstStyle/>
                    <a:p>
                      <a:pPr algn="ctr"/>
                      <a:r>
                        <a:rPr lang="en-US" dirty="0"/>
                        <a:t>7</a:t>
                      </a:r>
                      <a:endParaRPr lang="ru-RU" dirty="0"/>
                    </a:p>
                  </a:txBody>
                  <a:tcPr/>
                </a:tc>
                <a:tc>
                  <a:txBody>
                    <a:bodyPr/>
                    <a:lstStyle/>
                    <a:p>
                      <a:pPr algn="ctr"/>
                      <a:r>
                        <a:rPr lang="en-US" dirty="0"/>
                        <a:t>0</a:t>
                      </a:r>
                      <a:endParaRPr lang="ru-RU" dirty="0"/>
                    </a:p>
                  </a:txBody>
                  <a:tcPr/>
                </a:tc>
                <a:tc>
                  <a:txBody>
                    <a:bodyPr/>
                    <a:lstStyle/>
                    <a:p>
                      <a:pPr algn="ctr"/>
                      <a:r>
                        <a:rPr lang="en-US" dirty="0"/>
                        <a:t>2</a:t>
                      </a:r>
                      <a:endParaRPr lang="ru-RU" dirty="0"/>
                    </a:p>
                  </a:txBody>
                  <a:tcPr/>
                </a:tc>
                <a:extLst>
                  <a:ext uri="{0D108BD9-81ED-4DB2-BD59-A6C34878D82A}">
                    <a16:rowId xmlns="" xmlns:a16="http://schemas.microsoft.com/office/drawing/2014/main" val="3496744164"/>
                  </a:ext>
                </a:extLst>
              </a:tr>
            </a:tbl>
          </a:graphicData>
        </a:graphic>
      </p:graphicFrame>
      <p:graphicFrame>
        <p:nvGraphicFramePr>
          <p:cNvPr id="121" name="Table 120"/>
          <p:cNvGraphicFramePr>
            <a:graphicFrameLocks noGrp="1"/>
          </p:cNvGraphicFramePr>
          <p:nvPr>
            <p:extLst/>
          </p:nvPr>
        </p:nvGraphicFramePr>
        <p:xfrm>
          <a:off x="2235664" y="4546624"/>
          <a:ext cx="8127999" cy="370840"/>
        </p:xfrm>
        <a:graphic>
          <a:graphicData uri="http://schemas.openxmlformats.org/drawingml/2006/table">
            <a:tbl>
              <a:tblPr firstRow="1" bandRow="1">
                <a:tableStyleId>{2D5ABB26-0587-4C30-8999-92F81FD0307C}</a:tableStyleId>
              </a:tblPr>
              <a:tblGrid>
                <a:gridCol w="903111">
                  <a:extLst>
                    <a:ext uri="{9D8B030D-6E8A-4147-A177-3AD203B41FA5}">
                      <a16:colId xmlns="" xmlns:a16="http://schemas.microsoft.com/office/drawing/2014/main" val="4119996233"/>
                    </a:ext>
                  </a:extLst>
                </a:gridCol>
                <a:gridCol w="903111">
                  <a:extLst>
                    <a:ext uri="{9D8B030D-6E8A-4147-A177-3AD203B41FA5}">
                      <a16:colId xmlns="" xmlns:a16="http://schemas.microsoft.com/office/drawing/2014/main" val="1070340195"/>
                    </a:ext>
                  </a:extLst>
                </a:gridCol>
                <a:gridCol w="903111">
                  <a:extLst>
                    <a:ext uri="{9D8B030D-6E8A-4147-A177-3AD203B41FA5}">
                      <a16:colId xmlns="" xmlns:a16="http://schemas.microsoft.com/office/drawing/2014/main" val="3941907352"/>
                    </a:ext>
                  </a:extLst>
                </a:gridCol>
                <a:gridCol w="903111">
                  <a:extLst>
                    <a:ext uri="{9D8B030D-6E8A-4147-A177-3AD203B41FA5}">
                      <a16:colId xmlns="" xmlns:a16="http://schemas.microsoft.com/office/drawing/2014/main" val="2395333118"/>
                    </a:ext>
                  </a:extLst>
                </a:gridCol>
                <a:gridCol w="903111">
                  <a:extLst>
                    <a:ext uri="{9D8B030D-6E8A-4147-A177-3AD203B41FA5}">
                      <a16:colId xmlns="" xmlns:a16="http://schemas.microsoft.com/office/drawing/2014/main" val="1701410760"/>
                    </a:ext>
                  </a:extLst>
                </a:gridCol>
                <a:gridCol w="903111">
                  <a:extLst>
                    <a:ext uri="{9D8B030D-6E8A-4147-A177-3AD203B41FA5}">
                      <a16:colId xmlns="" xmlns:a16="http://schemas.microsoft.com/office/drawing/2014/main" val="156687452"/>
                    </a:ext>
                  </a:extLst>
                </a:gridCol>
                <a:gridCol w="903111">
                  <a:extLst>
                    <a:ext uri="{9D8B030D-6E8A-4147-A177-3AD203B41FA5}">
                      <a16:colId xmlns="" xmlns:a16="http://schemas.microsoft.com/office/drawing/2014/main" val="1824856989"/>
                    </a:ext>
                  </a:extLst>
                </a:gridCol>
                <a:gridCol w="903111">
                  <a:extLst>
                    <a:ext uri="{9D8B030D-6E8A-4147-A177-3AD203B41FA5}">
                      <a16:colId xmlns="" xmlns:a16="http://schemas.microsoft.com/office/drawing/2014/main" val="938465116"/>
                    </a:ext>
                  </a:extLst>
                </a:gridCol>
                <a:gridCol w="903111">
                  <a:extLst>
                    <a:ext uri="{9D8B030D-6E8A-4147-A177-3AD203B41FA5}">
                      <a16:colId xmlns="" xmlns:a16="http://schemas.microsoft.com/office/drawing/2014/main" val="2318553261"/>
                    </a:ext>
                  </a:extLst>
                </a:gridCol>
              </a:tblGrid>
              <a:tr h="370840">
                <a:tc>
                  <a:txBody>
                    <a:bodyPr/>
                    <a:lstStyle/>
                    <a:p>
                      <a:pPr algn="ctr"/>
                      <a:r>
                        <a:rPr lang="en-US" b="1" dirty="0"/>
                        <a:t>0</a:t>
                      </a:r>
                      <a:endParaRPr lang="ru-RU" b="1" dirty="0"/>
                    </a:p>
                  </a:txBody>
                  <a:tcPr/>
                </a:tc>
                <a:tc>
                  <a:txBody>
                    <a:bodyPr/>
                    <a:lstStyle/>
                    <a:p>
                      <a:pPr algn="ctr"/>
                      <a:r>
                        <a:rPr lang="en-US" b="1" dirty="0"/>
                        <a:t>1</a:t>
                      </a:r>
                      <a:endParaRPr lang="ru-RU" b="1" dirty="0"/>
                    </a:p>
                  </a:txBody>
                  <a:tcPr/>
                </a:tc>
                <a:tc>
                  <a:txBody>
                    <a:bodyPr/>
                    <a:lstStyle/>
                    <a:p>
                      <a:pPr algn="ctr"/>
                      <a:r>
                        <a:rPr lang="en-US" b="1" dirty="0"/>
                        <a:t>2</a:t>
                      </a:r>
                      <a:endParaRPr lang="ru-RU" b="1" dirty="0"/>
                    </a:p>
                  </a:txBody>
                  <a:tcPr/>
                </a:tc>
                <a:tc>
                  <a:txBody>
                    <a:bodyPr/>
                    <a:lstStyle/>
                    <a:p>
                      <a:pPr algn="ctr"/>
                      <a:r>
                        <a:rPr lang="en-US" b="1" dirty="0"/>
                        <a:t>3</a:t>
                      </a:r>
                      <a:endParaRPr lang="ru-RU" b="1" dirty="0"/>
                    </a:p>
                  </a:txBody>
                  <a:tcPr/>
                </a:tc>
                <a:tc>
                  <a:txBody>
                    <a:bodyPr/>
                    <a:lstStyle/>
                    <a:p>
                      <a:pPr algn="ctr"/>
                      <a:r>
                        <a:rPr lang="en-US" b="1" dirty="0"/>
                        <a:t>4</a:t>
                      </a:r>
                      <a:endParaRPr lang="ru-RU" b="1" dirty="0"/>
                    </a:p>
                  </a:txBody>
                  <a:tcPr/>
                </a:tc>
                <a:tc>
                  <a:txBody>
                    <a:bodyPr/>
                    <a:lstStyle/>
                    <a:p>
                      <a:pPr algn="ctr"/>
                      <a:r>
                        <a:rPr lang="en-US" b="1" dirty="0"/>
                        <a:t>5</a:t>
                      </a:r>
                      <a:endParaRPr lang="ru-RU" b="1" dirty="0"/>
                    </a:p>
                  </a:txBody>
                  <a:tcPr/>
                </a:tc>
                <a:tc>
                  <a:txBody>
                    <a:bodyPr/>
                    <a:lstStyle/>
                    <a:p>
                      <a:pPr algn="ctr"/>
                      <a:r>
                        <a:rPr lang="en-US" b="1" dirty="0"/>
                        <a:t>6</a:t>
                      </a:r>
                      <a:endParaRPr lang="ru-RU" b="1" dirty="0"/>
                    </a:p>
                  </a:txBody>
                  <a:tcPr/>
                </a:tc>
                <a:tc>
                  <a:txBody>
                    <a:bodyPr/>
                    <a:lstStyle/>
                    <a:p>
                      <a:pPr algn="ctr"/>
                      <a:r>
                        <a:rPr lang="en-US" b="1" dirty="0"/>
                        <a:t>7</a:t>
                      </a:r>
                      <a:endParaRPr lang="ru-RU" b="1" dirty="0"/>
                    </a:p>
                  </a:txBody>
                  <a:tcPr/>
                </a:tc>
                <a:tc>
                  <a:txBody>
                    <a:bodyPr/>
                    <a:lstStyle/>
                    <a:p>
                      <a:pPr algn="ctr"/>
                      <a:r>
                        <a:rPr lang="en-US" b="1" dirty="0"/>
                        <a:t>8</a:t>
                      </a:r>
                      <a:endParaRPr lang="ru-RU" b="1" dirty="0"/>
                    </a:p>
                  </a:txBody>
                  <a:tcPr/>
                </a:tc>
                <a:extLst>
                  <a:ext uri="{0D108BD9-81ED-4DB2-BD59-A6C34878D82A}">
                    <a16:rowId xmlns="" xmlns:a16="http://schemas.microsoft.com/office/drawing/2014/main" val="2975690928"/>
                  </a:ext>
                </a:extLst>
              </a:tr>
            </a:tbl>
          </a:graphicData>
        </a:graphic>
      </p:graphicFrame>
      <p:sp>
        <p:nvSpPr>
          <p:cNvPr id="122" name="TextBox 121"/>
          <p:cNvSpPr txBox="1"/>
          <p:nvPr/>
        </p:nvSpPr>
        <p:spPr>
          <a:xfrm>
            <a:off x="1220116" y="4527087"/>
            <a:ext cx="865301" cy="369332"/>
          </a:xfrm>
          <a:prstGeom prst="rect">
            <a:avLst/>
          </a:prstGeom>
          <a:noFill/>
        </p:spPr>
        <p:txBody>
          <a:bodyPr wrap="none" rtlCol="0">
            <a:spAutoFit/>
          </a:bodyPr>
          <a:lstStyle/>
          <a:p>
            <a:r>
              <a:rPr lang="en-US" b="1" dirty="0"/>
              <a:t>Vertex:</a:t>
            </a:r>
            <a:endParaRPr lang="ru-RU" b="1" dirty="0"/>
          </a:p>
        </p:txBody>
      </p:sp>
      <p:sp>
        <p:nvSpPr>
          <p:cNvPr id="123" name="TextBox 122"/>
          <p:cNvSpPr txBox="1"/>
          <p:nvPr/>
        </p:nvSpPr>
        <p:spPr>
          <a:xfrm>
            <a:off x="1226086" y="4891214"/>
            <a:ext cx="877613" cy="369332"/>
          </a:xfrm>
          <a:prstGeom prst="rect">
            <a:avLst/>
          </a:prstGeom>
          <a:noFill/>
        </p:spPr>
        <p:txBody>
          <a:bodyPr wrap="none" rtlCol="0">
            <a:spAutoFit/>
          </a:bodyPr>
          <a:lstStyle/>
          <a:p>
            <a:r>
              <a:rPr lang="en-US" b="1" dirty="0"/>
              <a:t>Parent:</a:t>
            </a:r>
            <a:endParaRPr lang="ru-RU" b="1" dirty="0"/>
          </a:p>
        </p:txBody>
      </p:sp>
      <p:sp>
        <p:nvSpPr>
          <p:cNvPr id="132" name="Arc 131"/>
          <p:cNvSpPr/>
          <p:nvPr/>
        </p:nvSpPr>
        <p:spPr>
          <a:xfrm rot="8030090">
            <a:off x="2553996" y="4389362"/>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3" name="Arc 132"/>
          <p:cNvSpPr/>
          <p:nvPr/>
        </p:nvSpPr>
        <p:spPr>
          <a:xfrm rot="8030090">
            <a:off x="3464983" y="4389361"/>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4" name="Arc 133"/>
          <p:cNvSpPr/>
          <p:nvPr/>
        </p:nvSpPr>
        <p:spPr>
          <a:xfrm rot="8030090">
            <a:off x="4349995" y="4389360"/>
            <a:ext cx="1010702" cy="1162416"/>
          </a:xfrm>
          <a:prstGeom prst="arc">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6" name="Arc 135"/>
          <p:cNvSpPr/>
          <p:nvPr/>
        </p:nvSpPr>
        <p:spPr>
          <a:xfrm rot="7674176">
            <a:off x="7021571" y="4389358"/>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7" name="Arc 136"/>
          <p:cNvSpPr/>
          <p:nvPr/>
        </p:nvSpPr>
        <p:spPr>
          <a:xfrm rot="7674176">
            <a:off x="8003931"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8" name="Arc 137"/>
          <p:cNvSpPr/>
          <p:nvPr/>
        </p:nvSpPr>
        <p:spPr>
          <a:xfrm rot="10451610">
            <a:off x="2571169" y="3783714"/>
            <a:ext cx="7148001"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9" name="Arc 138"/>
          <p:cNvSpPr/>
          <p:nvPr/>
        </p:nvSpPr>
        <p:spPr>
          <a:xfrm rot="10451610">
            <a:off x="4768113" y="3813867"/>
            <a:ext cx="5331365" cy="2460877"/>
          </a:xfrm>
          <a:prstGeom prst="arc">
            <a:avLst>
              <a:gd name="adj1" fmla="val 11548777"/>
              <a:gd name="adj2" fmla="val 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4" name="Arc 93"/>
          <p:cNvSpPr/>
          <p:nvPr/>
        </p:nvSpPr>
        <p:spPr>
          <a:xfrm rot="7674176">
            <a:off x="6080855" y="4389356"/>
            <a:ext cx="1010702" cy="1162416"/>
          </a:xfrm>
          <a:prstGeom prst="arc">
            <a:avLst/>
          </a:prstGeom>
          <a:ln w="25400">
            <a:solidFill>
              <a:srgbClr val="00B05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2357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Map routing</a:t>
            </a:r>
          </a:p>
          <a:p>
            <a:pPr lvl="1"/>
            <a:r>
              <a:rPr lang="en-US" sz="3200" dirty="0" smtClean="0"/>
              <a:t>Networking</a:t>
            </a:r>
          </a:p>
          <a:p>
            <a:pPr lvl="1"/>
            <a:r>
              <a:rPr lang="en-US" sz="3200" dirty="0" smtClean="0"/>
              <a:t>Currency Exchange</a:t>
            </a:r>
          </a:p>
          <a:p>
            <a:pPr lvl="1"/>
            <a:r>
              <a:rPr lang="en-US" sz="3200" dirty="0" smtClean="0"/>
              <a:t>Flight Plans</a:t>
            </a:r>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463"/>
            <a:ext cx="10515600" cy="1325563"/>
          </a:xfrm>
        </p:spPr>
        <p:txBody>
          <a:bodyPr>
            <a:noAutofit/>
          </a:bodyPr>
          <a:lstStyle/>
          <a:p>
            <a:pPr lvl="1"/>
            <a:r>
              <a:rPr lang="en-US" sz="4400" dirty="0">
                <a:latin typeface="+mj-lt"/>
              </a:rPr>
              <a:t>The shortest distance between locations</a:t>
            </a:r>
            <a:endParaRPr lang="ru-RU" sz="4400" dirty="0">
              <a:latin typeface="+mj-lt"/>
            </a:endParaRPr>
          </a:p>
        </p:txBody>
      </p:sp>
      <p:sp>
        <p:nvSpPr>
          <p:cNvPr id="3" name="Content Placeholder 2"/>
          <p:cNvSpPr>
            <a:spLocks noGrp="1"/>
          </p:cNvSpPr>
          <p:nvPr>
            <p:ph idx="1"/>
          </p:nvPr>
        </p:nvSpPr>
        <p:spPr>
          <a:xfrm>
            <a:off x="838199" y="1520825"/>
            <a:ext cx="10515600" cy="1116358"/>
          </a:xfrm>
        </p:spPr>
        <p:txBody>
          <a:bodyPr/>
          <a:lstStyle/>
          <a:p>
            <a:r>
              <a:rPr lang="en-US" dirty="0"/>
              <a:t>Vertex – Location</a:t>
            </a:r>
          </a:p>
          <a:p>
            <a:r>
              <a:rPr lang="en-US" dirty="0"/>
              <a:t>Edge’s weight – Distance / Time between locations</a:t>
            </a:r>
          </a:p>
          <a:p>
            <a:pPr marL="0" indent="0">
              <a:buNone/>
            </a:pPr>
            <a:endParaRPr lang="ru-RU" dirty="0"/>
          </a:p>
        </p:txBody>
      </p:sp>
      <p:pic>
        <p:nvPicPr>
          <p:cNvPr id="4" name="Picture 3"/>
          <p:cNvPicPr>
            <a:picLocks noChangeAspect="1"/>
          </p:cNvPicPr>
          <p:nvPr/>
        </p:nvPicPr>
        <p:blipFill>
          <a:blip r:embed="rId2"/>
          <a:stretch>
            <a:fillRect/>
          </a:stretch>
        </p:blipFill>
        <p:spPr>
          <a:xfrm>
            <a:off x="3308374" y="2766646"/>
            <a:ext cx="5575250" cy="3629890"/>
          </a:xfrm>
          <a:prstGeom prst="rect">
            <a:avLst/>
          </a:prstGeom>
        </p:spPr>
      </p:pic>
      <p:sp>
        <p:nvSpPr>
          <p:cNvPr id="5" name="TextBox 4"/>
          <p:cNvSpPr txBox="1"/>
          <p:nvPr/>
        </p:nvSpPr>
        <p:spPr>
          <a:xfrm>
            <a:off x="7546089" y="6396536"/>
            <a:ext cx="1157881" cy="276999"/>
          </a:xfrm>
          <a:prstGeom prst="rect">
            <a:avLst/>
          </a:prstGeom>
          <a:noFill/>
        </p:spPr>
        <p:txBody>
          <a:bodyPr wrap="none" rtlCol="0">
            <a:spAutoFit/>
          </a:bodyPr>
          <a:lstStyle/>
          <a:p>
            <a:r>
              <a:rPr lang="en-US" sz="1200" dirty="0"/>
              <a:t>maps.google.ca</a:t>
            </a:r>
            <a:endParaRPr lang="ru-RU" sz="1200" dirty="0"/>
          </a:p>
        </p:txBody>
      </p:sp>
    </p:spTree>
    <p:extLst>
      <p:ext uri="{BB962C8B-B14F-4D97-AF65-F5344CB8AC3E}">
        <p14:creationId xmlns:p14="http://schemas.microsoft.com/office/powerpoint/2010/main" val="307634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a:t>
            </a:r>
            <a:endParaRPr lang="ru-RU" dirty="0"/>
          </a:p>
        </p:txBody>
      </p:sp>
      <p:sp>
        <p:nvSpPr>
          <p:cNvPr id="3" name="Content Placeholder 2"/>
          <p:cNvSpPr>
            <a:spLocks noGrp="1"/>
          </p:cNvSpPr>
          <p:nvPr>
            <p:ph idx="1"/>
          </p:nvPr>
        </p:nvSpPr>
        <p:spPr>
          <a:xfrm>
            <a:off x="838200" y="1567718"/>
            <a:ext cx="10515600" cy="1116358"/>
          </a:xfrm>
        </p:spPr>
        <p:txBody>
          <a:bodyPr/>
          <a:lstStyle/>
          <a:p>
            <a:r>
              <a:rPr lang="en-US" dirty="0"/>
              <a:t>Vertex – Device</a:t>
            </a:r>
          </a:p>
          <a:p>
            <a:r>
              <a:rPr lang="en-US" dirty="0"/>
              <a:t>Edge’s weight – Number of hops / Access time</a:t>
            </a:r>
            <a:endParaRPr lang="ru-RU" dirty="0"/>
          </a:p>
        </p:txBody>
      </p:sp>
      <p:pic>
        <p:nvPicPr>
          <p:cNvPr id="5" name="Picture 4"/>
          <p:cNvPicPr>
            <a:picLocks noChangeAspect="1"/>
          </p:cNvPicPr>
          <p:nvPr/>
        </p:nvPicPr>
        <p:blipFill>
          <a:blip r:embed="rId2"/>
          <a:stretch>
            <a:fillRect/>
          </a:stretch>
        </p:blipFill>
        <p:spPr>
          <a:xfrm>
            <a:off x="1861485" y="3288952"/>
            <a:ext cx="7832926" cy="2162203"/>
          </a:xfrm>
          <a:prstGeom prst="rect">
            <a:avLst/>
          </a:prstGeom>
        </p:spPr>
      </p:pic>
    </p:spTree>
    <p:extLst>
      <p:ext uri="{BB962C8B-B14F-4D97-AF65-F5344CB8AC3E}">
        <p14:creationId xmlns:p14="http://schemas.microsoft.com/office/powerpoint/2010/main" val="274225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Flight Plans</a:t>
            </a:r>
            <a:endParaRPr lang="ru-RU" dirty="0"/>
          </a:p>
        </p:txBody>
      </p:sp>
      <p:sp>
        <p:nvSpPr>
          <p:cNvPr id="3" name="Content Placeholder 2"/>
          <p:cNvSpPr>
            <a:spLocks noGrp="1"/>
          </p:cNvSpPr>
          <p:nvPr>
            <p:ph idx="1"/>
          </p:nvPr>
        </p:nvSpPr>
        <p:spPr>
          <a:xfrm>
            <a:off x="838200" y="1496023"/>
            <a:ext cx="10515600" cy="1020531"/>
          </a:xfrm>
        </p:spPr>
        <p:txBody>
          <a:bodyPr/>
          <a:lstStyle/>
          <a:p>
            <a:r>
              <a:rPr lang="en-US" dirty="0"/>
              <a:t>Vertex – Airport</a:t>
            </a:r>
          </a:p>
          <a:p>
            <a:r>
              <a:rPr lang="en-US" dirty="0"/>
              <a:t>Edge’s weight – Cost of flight between airports</a:t>
            </a:r>
            <a:endParaRPr lang="ru-RU" dirty="0"/>
          </a:p>
        </p:txBody>
      </p:sp>
      <p:pic>
        <p:nvPicPr>
          <p:cNvPr id="5" name="Picture 4"/>
          <p:cNvPicPr>
            <a:picLocks noChangeAspect="1"/>
          </p:cNvPicPr>
          <p:nvPr/>
        </p:nvPicPr>
        <p:blipFill>
          <a:blip r:embed="rId2"/>
          <a:stretch>
            <a:fillRect/>
          </a:stretch>
        </p:blipFill>
        <p:spPr>
          <a:xfrm>
            <a:off x="2574028" y="2690363"/>
            <a:ext cx="7043944" cy="3549880"/>
          </a:xfrm>
          <a:prstGeom prst="rect">
            <a:avLst/>
          </a:prstGeom>
        </p:spPr>
      </p:pic>
      <p:sp>
        <p:nvSpPr>
          <p:cNvPr id="6" name="TextBox 5"/>
          <p:cNvSpPr txBox="1"/>
          <p:nvPr/>
        </p:nvSpPr>
        <p:spPr>
          <a:xfrm>
            <a:off x="7690598" y="6414052"/>
            <a:ext cx="2095445" cy="261610"/>
          </a:xfrm>
          <a:prstGeom prst="rect">
            <a:avLst/>
          </a:prstGeom>
          <a:noFill/>
        </p:spPr>
        <p:txBody>
          <a:bodyPr wrap="none" rtlCol="0">
            <a:spAutoFit/>
          </a:bodyPr>
          <a:lstStyle/>
          <a:p>
            <a:r>
              <a:rPr lang="en-US" sz="1100" dirty="0"/>
              <a:t>www.spirit.com/RouteMaps.aspx</a:t>
            </a:r>
            <a:endParaRPr lang="ru-RU" sz="1100" dirty="0"/>
          </a:p>
        </p:txBody>
      </p:sp>
    </p:spTree>
    <p:extLst>
      <p:ext uri="{BB962C8B-B14F-4D97-AF65-F5344CB8AC3E}">
        <p14:creationId xmlns:p14="http://schemas.microsoft.com/office/powerpoint/2010/main" val="170507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Currency Exchange</a:t>
            </a:r>
            <a:endParaRPr lang="ru-RU" dirty="0"/>
          </a:p>
        </p:txBody>
      </p:sp>
      <p:sp>
        <p:nvSpPr>
          <p:cNvPr id="3" name="Content Placeholder 2"/>
          <p:cNvSpPr>
            <a:spLocks noGrp="1"/>
          </p:cNvSpPr>
          <p:nvPr>
            <p:ph idx="1"/>
          </p:nvPr>
        </p:nvSpPr>
        <p:spPr>
          <a:xfrm>
            <a:off x="838200" y="1507573"/>
            <a:ext cx="10515600" cy="1315140"/>
          </a:xfrm>
        </p:spPr>
        <p:txBody>
          <a:bodyPr/>
          <a:lstStyle/>
          <a:p>
            <a:r>
              <a:rPr lang="en-US" dirty="0"/>
              <a:t>Vertex – Currency</a:t>
            </a:r>
          </a:p>
          <a:p>
            <a:r>
              <a:rPr lang="en-US" dirty="0"/>
              <a:t>Edge’s weight – Exchange rate between currencies</a:t>
            </a:r>
          </a:p>
          <a:p>
            <a:pPr marL="0" indent="0">
              <a:buNone/>
            </a:pP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381629222"/>
              </p:ext>
            </p:extLst>
          </p:nvPr>
        </p:nvGraphicFramePr>
        <p:xfrm>
          <a:off x="838201" y="3017790"/>
          <a:ext cx="5933660" cy="2590800"/>
        </p:xfrm>
        <a:graphic>
          <a:graphicData uri="http://schemas.openxmlformats.org/drawingml/2006/table">
            <a:tbl>
              <a:tblPr firstRow="1" bandRow="1">
                <a:tableStyleId>{5940675A-B579-460E-94D1-54222C63F5DA}</a:tableStyleId>
              </a:tblPr>
              <a:tblGrid>
                <a:gridCol w="548018">
                  <a:extLst>
                    <a:ext uri="{9D8B030D-6E8A-4147-A177-3AD203B41FA5}">
                      <a16:colId xmlns="" xmlns:a16="http://schemas.microsoft.com/office/drawing/2014/main" val="1607120837"/>
                    </a:ext>
                  </a:extLst>
                </a:gridCol>
                <a:gridCol w="1356667">
                  <a:extLst>
                    <a:ext uri="{9D8B030D-6E8A-4147-A177-3AD203B41FA5}">
                      <a16:colId xmlns="" xmlns:a16="http://schemas.microsoft.com/office/drawing/2014/main" val="626144090"/>
                    </a:ext>
                  </a:extLst>
                </a:gridCol>
                <a:gridCol w="1325531">
                  <a:extLst>
                    <a:ext uri="{9D8B030D-6E8A-4147-A177-3AD203B41FA5}">
                      <a16:colId xmlns="" xmlns:a16="http://schemas.microsoft.com/office/drawing/2014/main" val="2223628275"/>
                    </a:ext>
                  </a:extLst>
                </a:gridCol>
                <a:gridCol w="1248195">
                  <a:extLst>
                    <a:ext uri="{9D8B030D-6E8A-4147-A177-3AD203B41FA5}">
                      <a16:colId xmlns="" xmlns:a16="http://schemas.microsoft.com/office/drawing/2014/main" val="2482912693"/>
                    </a:ext>
                  </a:extLst>
                </a:gridCol>
                <a:gridCol w="1455249">
                  <a:extLst>
                    <a:ext uri="{9D8B030D-6E8A-4147-A177-3AD203B41FA5}">
                      <a16:colId xmlns="" xmlns:a16="http://schemas.microsoft.com/office/drawing/2014/main" val="3509293152"/>
                    </a:ext>
                  </a:extLst>
                </a:gridCol>
              </a:tblGrid>
              <a:tr h="370840">
                <a:tc>
                  <a:txBody>
                    <a:bodyPr/>
                    <a:lstStyle/>
                    <a:p>
                      <a:pPr algn="ctr"/>
                      <a:endParaRPr lang="ru-RU" sz="2800" dirty="0"/>
                    </a:p>
                  </a:txBody>
                  <a:tcPr>
                    <a:solidFill>
                      <a:srgbClr val="00B0F0"/>
                    </a:solidFill>
                  </a:tcPr>
                </a:tc>
                <a:tc>
                  <a:txBody>
                    <a:bodyPr/>
                    <a:lstStyle/>
                    <a:p>
                      <a:pPr algn="ctr"/>
                      <a:r>
                        <a:rPr lang="en-US" sz="2800" dirty="0"/>
                        <a:t>$</a:t>
                      </a:r>
                      <a:endParaRPr lang="ru-RU" sz="2800" dirty="0"/>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tc>
                  <a:txBody>
                    <a:bodyPr/>
                    <a:lstStyle/>
                    <a:p>
                      <a:pPr algn="ctr"/>
                      <a:r>
                        <a:rPr lang="ru-RU" sz="2800" dirty="0"/>
                        <a:t>£</a:t>
                      </a:r>
                    </a:p>
                  </a:txBody>
                  <a:tcPr>
                    <a:solidFill>
                      <a:srgbClr val="00B0F0"/>
                    </a:solidFill>
                  </a:tcPr>
                </a:tc>
                <a:extLst>
                  <a:ext uri="{0D108BD9-81ED-4DB2-BD59-A6C34878D82A}">
                    <a16:rowId xmlns="" xmlns:a16="http://schemas.microsoft.com/office/drawing/2014/main" val="4018696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ru-RU" sz="2800" dirty="0"/>
                    </a:p>
                  </a:txBody>
                  <a:tcPr>
                    <a:solidFill>
                      <a:srgbClr val="00B0F0"/>
                    </a:solidFill>
                  </a:tcPr>
                </a:tc>
                <a:tc>
                  <a:txBody>
                    <a:bodyPr/>
                    <a:lstStyle/>
                    <a:p>
                      <a:pPr algn="ctr"/>
                      <a:r>
                        <a:rPr lang="en-US" sz="2800" dirty="0"/>
                        <a:t>1</a:t>
                      </a:r>
                      <a:endParaRPr lang="ru-RU" sz="2800" dirty="0"/>
                    </a:p>
                  </a:txBody>
                  <a:tcPr/>
                </a:tc>
                <a:tc>
                  <a:txBody>
                    <a:bodyPr/>
                    <a:lstStyle/>
                    <a:p>
                      <a:pPr algn="ctr"/>
                      <a:r>
                        <a:rPr lang="ru-RU" sz="2800" dirty="0">
                          <a:effectLst/>
                        </a:rPr>
                        <a:t>0.9</a:t>
                      </a:r>
                      <a:endParaRPr lang="ru-RU" sz="2800" dirty="0"/>
                    </a:p>
                  </a:txBody>
                  <a:tcPr/>
                </a:tc>
                <a:tc>
                  <a:txBody>
                    <a:bodyPr/>
                    <a:lstStyle/>
                    <a:p>
                      <a:pPr algn="ctr"/>
                      <a:r>
                        <a:rPr lang="ru-RU" sz="2800" dirty="0">
                          <a:effectLst/>
                        </a:rPr>
                        <a:t>101.23</a:t>
                      </a:r>
                      <a:endParaRPr lang="ru-RU" sz="2800" dirty="0"/>
                    </a:p>
                  </a:txBody>
                  <a:tcPr/>
                </a:tc>
                <a:tc>
                  <a:txBody>
                    <a:bodyPr/>
                    <a:lstStyle/>
                    <a:p>
                      <a:pPr algn="ctr"/>
                      <a:r>
                        <a:rPr lang="en-US" sz="2800" dirty="0"/>
                        <a:t>0.76</a:t>
                      </a:r>
                      <a:endParaRPr lang="ru-RU" sz="2800" dirty="0"/>
                    </a:p>
                  </a:txBody>
                  <a:tcPr/>
                </a:tc>
                <a:extLst>
                  <a:ext uri="{0D108BD9-81ED-4DB2-BD59-A6C34878D82A}">
                    <a16:rowId xmlns="" xmlns:a16="http://schemas.microsoft.com/office/drawing/2014/main" val="42742442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1.11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t>112.55</a:t>
                      </a:r>
                      <a:endParaRPr lang="ru-RU" sz="2800" dirty="0"/>
                    </a:p>
                  </a:txBody>
                  <a:tcPr/>
                </a:tc>
                <a:tc>
                  <a:txBody>
                    <a:bodyPr/>
                    <a:lstStyle/>
                    <a:p>
                      <a:pPr algn="ctr"/>
                      <a:r>
                        <a:rPr lang="en-US" sz="2800" dirty="0"/>
                        <a:t>0.85</a:t>
                      </a:r>
                      <a:endParaRPr lang="ru-RU" sz="2800" dirty="0"/>
                    </a:p>
                  </a:txBody>
                  <a:tcPr/>
                </a:tc>
                <a:extLst>
                  <a:ext uri="{0D108BD9-81ED-4DB2-BD59-A6C34878D82A}">
                    <a16:rowId xmlns="" xmlns:a16="http://schemas.microsoft.com/office/drawing/2014/main" val="32716052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ru-RU" sz="2800" dirty="0">
                          <a:effectLst/>
                        </a:rPr>
                        <a:t>0.0099</a:t>
                      </a:r>
                      <a:endParaRPr lang="ru-RU" sz="2800" dirty="0"/>
                    </a:p>
                  </a:txBody>
                  <a:tcPr/>
                </a:tc>
                <a:tc>
                  <a:txBody>
                    <a:bodyPr/>
                    <a:lstStyle/>
                    <a:p>
                      <a:pPr algn="ctr"/>
                      <a:r>
                        <a:rPr lang="ru-RU" sz="2800" dirty="0">
                          <a:effectLst/>
                        </a:rPr>
                        <a:t>0.0089</a:t>
                      </a:r>
                      <a:endParaRPr lang="ru-RU" sz="2800" dirty="0"/>
                    </a:p>
                  </a:txBody>
                  <a:tcPr/>
                </a:tc>
                <a:tc>
                  <a:txBody>
                    <a:bodyPr/>
                    <a:lstStyle/>
                    <a:p>
                      <a:pPr algn="ctr"/>
                      <a:r>
                        <a:rPr lang="en-US" sz="2800" dirty="0"/>
                        <a:t>1</a:t>
                      </a:r>
                      <a:endParaRPr lang="ru-RU" sz="2800" dirty="0"/>
                    </a:p>
                  </a:txBody>
                  <a:tcPr/>
                </a:tc>
                <a:tc>
                  <a:txBody>
                    <a:bodyPr/>
                    <a:lstStyle/>
                    <a:p>
                      <a:pPr algn="ctr"/>
                      <a:r>
                        <a:rPr lang="ru-RU" sz="2800" dirty="0">
                          <a:effectLst/>
                        </a:rPr>
                        <a:t>0.0075</a:t>
                      </a:r>
                      <a:endParaRPr lang="ru-RU" sz="2800" dirty="0"/>
                    </a:p>
                  </a:txBody>
                  <a:tcPr/>
                </a:tc>
                <a:extLst>
                  <a:ext uri="{0D108BD9-81ED-4DB2-BD59-A6C34878D82A}">
                    <a16:rowId xmlns="" xmlns:a16="http://schemas.microsoft.com/office/drawing/2014/main" val="3814862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800" dirty="0"/>
                        <a:t>£</a:t>
                      </a:r>
                    </a:p>
                  </a:txBody>
                  <a:tcPr>
                    <a:solidFill>
                      <a:srgbClr val="00B0F0"/>
                    </a:solidFill>
                  </a:tcPr>
                </a:tc>
                <a:tc>
                  <a:txBody>
                    <a:bodyPr/>
                    <a:lstStyle/>
                    <a:p>
                      <a:pPr algn="ctr"/>
                      <a:r>
                        <a:rPr lang="en-US" sz="2800" dirty="0"/>
                        <a:t>1.31</a:t>
                      </a:r>
                      <a:endParaRPr lang="ru-RU" sz="2800" dirty="0"/>
                    </a:p>
                  </a:txBody>
                  <a:tcPr/>
                </a:tc>
                <a:tc>
                  <a:txBody>
                    <a:bodyPr/>
                    <a:lstStyle/>
                    <a:p>
                      <a:pPr algn="ctr"/>
                      <a:r>
                        <a:rPr lang="en-US" sz="2800" dirty="0"/>
                        <a:t>1.18</a:t>
                      </a:r>
                      <a:endParaRPr lang="ru-RU" sz="2800" dirty="0"/>
                    </a:p>
                  </a:txBody>
                  <a:tcPr/>
                </a:tc>
                <a:tc>
                  <a:txBody>
                    <a:bodyPr/>
                    <a:lstStyle/>
                    <a:p>
                      <a:pPr algn="ctr"/>
                      <a:r>
                        <a:rPr lang="en-US" sz="2800" dirty="0"/>
                        <a:t>132.94</a:t>
                      </a:r>
                      <a:endParaRPr lang="ru-RU" sz="2800" dirty="0"/>
                    </a:p>
                  </a:txBody>
                  <a:tcPr/>
                </a:tc>
                <a:tc>
                  <a:txBody>
                    <a:bodyPr/>
                    <a:lstStyle/>
                    <a:p>
                      <a:pPr algn="ctr"/>
                      <a:r>
                        <a:rPr lang="en-US" sz="2800" dirty="0"/>
                        <a:t>1</a:t>
                      </a:r>
                      <a:endParaRPr lang="ru-RU" sz="2800" dirty="0"/>
                    </a:p>
                  </a:txBody>
                  <a:tcPr/>
                </a:tc>
                <a:extLst>
                  <a:ext uri="{0D108BD9-81ED-4DB2-BD59-A6C34878D82A}">
                    <a16:rowId xmlns="" xmlns:a16="http://schemas.microsoft.com/office/drawing/2014/main" val="3832375577"/>
                  </a:ext>
                </a:extLst>
              </a:tr>
            </a:tbl>
          </a:graphicData>
        </a:graphic>
      </p:graphicFrame>
      <p:sp>
        <p:nvSpPr>
          <p:cNvPr id="5" name="Oval 4"/>
          <p:cNvSpPr/>
          <p:nvPr/>
        </p:nvSpPr>
        <p:spPr>
          <a:xfrm>
            <a:off x="7270474"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endParaRPr lang="ru-RU" sz="2800" dirty="0">
              <a:solidFill>
                <a:schemeClr val="tx1"/>
              </a:solidFill>
            </a:endParaRPr>
          </a:p>
        </p:txBody>
      </p:sp>
      <p:sp>
        <p:nvSpPr>
          <p:cNvPr id="6" name="Oval 5"/>
          <p:cNvSpPr/>
          <p:nvPr/>
        </p:nvSpPr>
        <p:spPr>
          <a:xfrm>
            <a:off x="11035748" y="3823757"/>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7" name="Oval 6"/>
          <p:cNvSpPr/>
          <p:nvPr/>
        </p:nvSpPr>
        <p:spPr>
          <a:xfrm>
            <a:off x="9153111" y="4972486"/>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sp>
        <p:nvSpPr>
          <p:cNvPr id="8" name="Oval 7"/>
          <p:cNvSpPr/>
          <p:nvPr/>
        </p:nvSpPr>
        <p:spPr>
          <a:xfrm>
            <a:off x="9153111" y="2882853"/>
            <a:ext cx="636104" cy="63610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a:solidFill>
                  <a:schemeClr val="tx1"/>
                </a:solidFill>
              </a:rPr>
              <a:t>¥</a:t>
            </a:r>
          </a:p>
        </p:txBody>
      </p:sp>
      <p:cxnSp>
        <p:nvCxnSpPr>
          <p:cNvPr id="10" name="Straight Arrow Connector 9"/>
          <p:cNvCxnSpPr>
            <a:stCxn id="5" idx="6"/>
            <a:endCxn id="8" idx="3"/>
          </p:cNvCxnSpPr>
          <p:nvPr/>
        </p:nvCxnSpPr>
        <p:spPr>
          <a:xfrm flipV="1">
            <a:off x="7906578" y="3425802"/>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5" idx="7"/>
          </p:cNvCxnSpPr>
          <p:nvPr/>
        </p:nvCxnSpPr>
        <p:spPr>
          <a:xfrm flipH="1">
            <a:off x="7813423" y="3200905"/>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6" idx="1"/>
          </p:cNvCxnSpPr>
          <p:nvPr/>
        </p:nvCxnSpPr>
        <p:spPr>
          <a:xfrm>
            <a:off x="9789215" y="3200905"/>
            <a:ext cx="1339688" cy="716007"/>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5"/>
          </p:cNvCxnSpPr>
          <p:nvPr/>
        </p:nvCxnSpPr>
        <p:spPr>
          <a:xfrm flipH="1" flipV="1">
            <a:off x="9696060" y="3425802"/>
            <a:ext cx="1339688" cy="71600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7" idx="1"/>
          </p:cNvCxnSpPr>
          <p:nvPr/>
        </p:nvCxnSpPr>
        <p:spPr>
          <a:xfrm>
            <a:off x="7813423"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5" idx="4"/>
          </p:cNvCxnSpPr>
          <p:nvPr/>
        </p:nvCxnSpPr>
        <p:spPr>
          <a:xfrm flipH="1" flipV="1">
            <a:off x="7588526"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7"/>
            <a:endCxn id="6" idx="3"/>
          </p:cNvCxnSpPr>
          <p:nvPr/>
        </p:nvCxnSpPr>
        <p:spPr>
          <a:xfrm flipV="1">
            <a:off x="9696060" y="4366706"/>
            <a:ext cx="1432843" cy="698935"/>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a:endCxn id="7" idx="6"/>
          </p:cNvCxnSpPr>
          <p:nvPr/>
        </p:nvCxnSpPr>
        <p:spPr>
          <a:xfrm flipH="1">
            <a:off x="9789215" y="4459861"/>
            <a:ext cx="1564585" cy="830677"/>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6" idx="2"/>
          </p:cNvCxnSpPr>
          <p:nvPr/>
        </p:nvCxnSpPr>
        <p:spPr>
          <a:xfrm>
            <a:off x="7906578" y="4141809"/>
            <a:ext cx="3129170" cy="0"/>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5" idx="5"/>
          </p:cNvCxnSpPr>
          <p:nvPr/>
        </p:nvCxnSpPr>
        <p:spPr>
          <a:xfrm flipH="1">
            <a:off x="7813423" y="4366706"/>
            <a:ext cx="3315480" cy="0"/>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7" idx="1"/>
          </p:cNvCxnSpPr>
          <p:nvPr/>
        </p:nvCxnSpPr>
        <p:spPr>
          <a:xfrm>
            <a:off x="9246266" y="3425802"/>
            <a:ext cx="0" cy="1639839"/>
          </a:xfrm>
          <a:prstGeom prst="straightConnector1">
            <a:avLst/>
          </a:prstGeom>
          <a:ln w="25400">
            <a:solidFill>
              <a:srgbClr val="00B050"/>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7"/>
            <a:endCxn id="8" idx="5"/>
          </p:cNvCxnSpPr>
          <p:nvPr/>
        </p:nvCxnSpPr>
        <p:spPr>
          <a:xfrm flipV="1">
            <a:off x="9696060" y="3425802"/>
            <a:ext cx="0" cy="1639839"/>
          </a:xfrm>
          <a:prstGeom prst="straightConnector1">
            <a:avLst/>
          </a:prstGeom>
          <a:ln w="25400">
            <a:solidFill>
              <a:srgbClr val="FF0000"/>
            </a:solidFill>
            <a:headEnd w="med"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7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1012</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Dijkstra’s Algorithm</vt:lpstr>
      <vt:lpstr>History of Dijkstra’s Algorithm</vt:lpstr>
      <vt:lpstr>Problem Statements </vt:lpstr>
      <vt:lpstr>The shortest distance between locations</vt:lpstr>
      <vt:lpstr>Networking</vt:lpstr>
      <vt:lpstr>Flight Plans</vt:lpstr>
      <vt:lpstr>Currency Exchange</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Go Back to Step 2</vt:lpstr>
      <vt:lpstr>C++ Code Sample – Step 4 Print Solution</vt:lpstr>
      <vt:lpstr>Improvements</vt:lpstr>
      <vt:lpstr>Heaps</vt:lpstr>
      <vt:lpstr>Run-time comparison</vt:lpstr>
      <vt:lpstr>Path tracking</vt:lpstr>
      <vt:lpstr>Path tree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Konstantin Nenashev</cp:lastModifiedBy>
  <cp:revision>32</cp:revision>
  <dcterms:created xsi:type="dcterms:W3CDTF">2016-08-02T16:32:42Z</dcterms:created>
  <dcterms:modified xsi:type="dcterms:W3CDTF">2016-08-04T16:40:15Z</dcterms:modified>
</cp:coreProperties>
</file>