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032E-F15B-4617-9DB7-6B5638D8CB2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914E-D6C5-46D6-9698-DC48654D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8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032E-F15B-4617-9DB7-6B5638D8CB2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914E-D6C5-46D6-9698-DC48654D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5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032E-F15B-4617-9DB7-6B5638D8CB2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914E-D6C5-46D6-9698-DC48654D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2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032E-F15B-4617-9DB7-6B5638D8CB2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914E-D6C5-46D6-9698-DC48654D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2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032E-F15B-4617-9DB7-6B5638D8CB2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914E-D6C5-46D6-9698-DC48654D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0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032E-F15B-4617-9DB7-6B5638D8CB2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914E-D6C5-46D6-9698-DC48654D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032E-F15B-4617-9DB7-6B5638D8CB2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914E-D6C5-46D6-9698-DC48654D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3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032E-F15B-4617-9DB7-6B5638D8CB2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914E-D6C5-46D6-9698-DC48654D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5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032E-F15B-4617-9DB7-6B5638D8CB2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914E-D6C5-46D6-9698-DC48654D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8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032E-F15B-4617-9DB7-6B5638D8CB2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914E-D6C5-46D6-9698-DC48654D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0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032E-F15B-4617-9DB7-6B5638D8CB2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914E-D6C5-46D6-9698-DC48654D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43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5032E-F15B-4617-9DB7-6B5638D8CB2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7914E-D6C5-46D6-9698-DC48654D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7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413279"/>
            <a:ext cx="9144000" cy="855027"/>
          </a:xfrm>
        </p:spPr>
        <p:txBody>
          <a:bodyPr>
            <a:normAutofit fontScale="90000"/>
          </a:bodyPr>
          <a:lstStyle/>
          <a:p>
            <a:r>
              <a:rPr lang="en-US" dirty="0"/>
              <a:t>Run-time comparison</a:t>
            </a:r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50195"/>
              </p:ext>
            </p:extLst>
          </p:nvPr>
        </p:nvGraphicFramePr>
        <p:xfrm>
          <a:off x="1749949" y="1656519"/>
          <a:ext cx="8600661" cy="370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1833">
                  <a:extLst>
                    <a:ext uri="{9D8B030D-6E8A-4147-A177-3AD203B41FA5}">
                      <a16:colId xmlns:a16="http://schemas.microsoft.com/office/drawing/2014/main" val="1717378049"/>
                    </a:ext>
                  </a:extLst>
                </a:gridCol>
                <a:gridCol w="2678828">
                  <a:extLst>
                    <a:ext uri="{9D8B030D-6E8A-4147-A177-3AD203B41FA5}">
                      <a16:colId xmlns:a16="http://schemas.microsoft.com/office/drawing/2014/main" val="1120144546"/>
                    </a:ext>
                  </a:extLst>
                </a:gridCol>
              </a:tblGrid>
              <a:tr h="449096">
                <a:tc>
                  <a:txBody>
                    <a:bodyPr/>
                    <a:lstStyle/>
                    <a:p>
                      <a:r>
                        <a:rPr lang="en-US" sz="2400" dirty="0"/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Time complexity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329898"/>
                  </a:ext>
                </a:extLst>
              </a:tr>
              <a:tr h="479857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Bellman–Ford 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i="1" u="none" dirty="0"/>
                        <a:t>O</a:t>
                      </a:r>
                      <a:r>
                        <a:rPr lang="en-US" sz="2000" b="1" u="none" dirty="0"/>
                        <a:t>(</a:t>
                      </a:r>
                      <a:r>
                        <a:rPr lang="en-US" sz="2000" b="1" i="1" u="none" dirty="0"/>
                        <a:t>VE</a:t>
                      </a:r>
                      <a:r>
                        <a:rPr lang="en-US" sz="2000" b="1" u="none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025469"/>
                  </a:ext>
                </a:extLst>
              </a:tr>
              <a:tr h="479857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0" i="1" u="none" dirty="0"/>
                        <a:t>O</a:t>
                      </a:r>
                      <a:r>
                        <a:rPr lang="en-US" sz="2400" b="0" u="none" dirty="0"/>
                        <a:t>(</a:t>
                      </a:r>
                      <a:r>
                        <a:rPr lang="en-US" sz="2400" b="0" i="1" u="none" dirty="0"/>
                        <a:t>V</a:t>
                      </a:r>
                      <a:r>
                        <a:rPr lang="en-US" sz="2400" b="0" u="none" baseline="30000" dirty="0"/>
                        <a:t>2</a:t>
                      </a:r>
                      <a:r>
                        <a:rPr lang="en-US" sz="2400" b="0" u="none" dirty="0"/>
                        <a:t> log </a:t>
                      </a:r>
                      <a:r>
                        <a:rPr lang="en-US" sz="2400" b="0" i="1" u="none" dirty="0"/>
                        <a:t>V</a:t>
                      </a:r>
                      <a:r>
                        <a:rPr lang="en-US" sz="2400" b="0" u="none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008639"/>
                  </a:ext>
                </a:extLst>
              </a:tr>
              <a:tr h="479857">
                <a:tc>
                  <a:txBody>
                    <a:bodyPr/>
                    <a:lstStyle/>
                    <a:p>
                      <a:r>
                        <a:rPr lang="en-US" sz="2400" b="0" u="none" dirty="0"/>
                        <a:t>Dijkstra's algorithm with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0" i="1" u="none" dirty="0"/>
                        <a:t>O</a:t>
                      </a:r>
                      <a:r>
                        <a:rPr lang="en-US" sz="2400" b="0" u="none" dirty="0"/>
                        <a:t>(</a:t>
                      </a:r>
                      <a:r>
                        <a:rPr lang="en-US" sz="2400" b="0" i="1" u="none" dirty="0"/>
                        <a:t>V</a:t>
                      </a:r>
                      <a:r>
                        <a:rPr lang="en-US" sz="2400" b="0" u="none" baseline="30000" dirty="0"/>
                        <a:t>2</a:t>
                      </a:r>
                      <a:r>
                        <a:rPr lang="en-US" sz="2400" b="0" u="none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176512"/>
                  </a:ext>
                </a:extLst>
              </a:tr>
              <a:tr h="848977">
                <a:tc>
                  <a:txBody>
                    <a:bodyPr/>
                    <a:lstStyle/>
                    <a:p>
                      <a:r>
                        <a:rPr lang="en-US" sz="2400" b="0" u="none" dirty="0"/>
                        <a:t>Dijkstra's algorithm with modified binary heap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 b="0" i="1" u="none" dirty="0"/>
                        <a:t>O</a:t>
                      </a:r>
                      <a:r>
                        <a:rPr lang="pt-BR" sz="2400" b="0" u="none" dirty="0"/>
                        <a:t>(</a:t>
                      </a:r>
                      <a:r>
                        <a:rPr lang="pt-BR" sz="2400" b="0" i="1" u="none" dirty="0"/>
                        <a:t>E</a:t>
                      </a:r>
                      <a:r>
                        <a:rPr lang="pt-BR" sz="2400" b="0" u="none" dirty="0"/>
                        <a:t>log </a:t>
                      </a:r>
                      <a:r>
                        <a:rPr lang="pt-BR" sz="2400" b="0" i="1" u="none" dirty="0"/>
                        <a:t>V</a:t>
                      </a:r>
                      <a:r>
                        <a:rPr lang="pt-BR" sz="2400" b="0" u="none" dirty="0"/>
                        <a:t> + </a:t>
                      </a:r>
                      <a:r>
                        <a:rPr lang="pt-BR" sz="2400" b="0" i="1" u="none" dirty="0"/>
                        <a:t>V</a:t>
                      </a:r>
                      <a:r>
                        <a:rPr lang="pt-BR" sz="2400" b="0" u="none" dirty="0"/>
                        <a:t>log </a:t>
                      </a:r>
                      <a:r>
                        <a:rPr lang="pt-BR" sz="2400" b="0" i="1" u="none" dirty="0"/>
                        <a:t>V</a:t>
                      </a:r>
                      <a:r>
                        <a:rPr lang="pt-BR" sz="2400" b="0" u="none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488393"/>
                  </a:ext>
                </a:extLst>
              </a:tr>
              <a:tr h="479857">
                <a:tc>
                  <a:txBody>
                    <a:bodyPr/>
                    <a:lstStyle/>
                    <a:p>
                      <a:r>
                        <a:rPr lang="en-US" sz="2400" b="0" u="none" dirty="0"/>
                        <a:t>Dijkstra's algorithm with Fibonacci heap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i="1" u="none" dirty="0"/>
                        <a:t>O</a:t>
                      </a:r>
                      <a:r>
                        <a:rPr lang="en-US" sz="2400" b="1" u="none" dirty="0"/>
                        <a:t>(</a:t>
                      </a:r>
                      <a:r>
                        <a:rPr lang="en-US" sz="2400" b="1" i="1" u="none" dirty="0"/>
                        <a:t>E</a:t>
                      </a:r>
                      <a:r>
                        <a:rPr lang="en-US" sz="2400" b="1" u="none" dirty="0"/>
                        <a:t> + </a:t>
                      </a:r>
                      <a:r>
                        <a:rPr lang="en-US" sz="2400" b="1" i="1" u="none" dirty="0"/>
                        <a:t>V</a:t>
                      </a:r>
                      <a:r>
                        <a:rPr lang="en-US" sz="2400" b="1" u="none" dirty="0"/>
                        <a:t> log </a:t>
                      </a:r>
                      <a:r>
                        <a:rPr lang="en-US" sz="2400" b="1" i="1" u="none" dirty="0"/>
                        <a:t>V</a:t>
                      </a:r>
                      <a:r>
                        <a:rPr lang="en-US" sz="2400" b="1" u="none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6071064"/>
                  </a:ext>
                </a:extLst>
              </a:tr>
              <a:tr h="479857">
                <a:tc>
                  <a:txBody>
                    <a:bodyPr/>
                    <a:lstStyle/>
                    <a:p>
                      <a:r>
                        <a:rPr lang="en-US" sz="2400" b="0" u="none" dirty="0" err="1"/>
                        <a:t>Thorup</a:t>
                      </a:r>
                      <a:endParaRPr lang="en-US" sz="2400" b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 b="0" i="1" u="none" dirty="0"/>
                        <a:t>O</a:t>
                      </a:r>
                      <a:r>
                        <a:rPr lang="pt-BR" sz="2400" b="0" u="none" dirty="0"/>
                        <a:t>(</a:t>
                      </a:r>
                      <a:r>
                        <a:rPr lang="pt-BR" sz="2400" b="0" i="1" u="none" dirty="0"/>
                        <a:t>E</a:t>
                      </a:r>
                      <a:r>
                        <a:rPr lang="pt-BR" sz="2400" b="0" u="none" dirty="0"/>
                        <a:t> + </a:t>
                      </a:r>
                      <a:r>
                        <a:rPr lang="pt-BR" sz="2400" b="0" i="1" u="none" dirty="0"/>
                        <a:t>V</a:t>
                      </a:r>
                      <a:r>
                        <a:rPr lang="pt-BR" sz="2400" b="0" u="none" dirty="0"/>
                        <a:t> log log </a:t>
                      </a:r>
                      <a:r>
                        <a:rPr lang="pt-BR" sz="2400" b="0" i="1" u="none" dirty="0"/>
                        <a:t>V</a:t>
                      </a:r>
                      <a:r>
                        <a:rPr lang="pt-BR" sz="2400" b="0" u="none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39502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49949" y="5605670"/>
            <a:ext cx="4625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 – number of vertices</a:t>
            </a:r>
          </a:p>
          <a:p>
            <a:r>
              <a:rPr lang="en-US" sz="2000" dirty="0"/>
              <a:t>E – number of edges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691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1463"/>
            <a:ext cx="10515600" cy="1325563"/>
          </a:xfrm>
        </p:spPr>
        <p:txBody>
          <a:bodyPr>
            <a:noAutofit/>
          </a:bodyPr>
          <a:lstStyle/>
          <a:p>
            <a:pPr lvl="1"/>
            <a:r>
              <a:rPr lang="en-US" sz="4400" dirty="0">
                <a:latin typeface="+mj-lt"/>
              </a:rPr>
              <a:t>The shortest distance between locations</a:t>
            </a:r>
            <a:endParaRPr lang="ru-RU" sz="44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6358"/>
          </a:xfrm>
        </p:spPr>
        <p:txBody>
          <a:bodyPr/>
          <a:lstStyle/>
          <a:p>
            <a:r>
              <a:rPr lang="en-US" dirty="0"/>
              <a:t>Vertex – Location</a:t>
            </a:r>
          </a:p>
          <a:p>
            <a:r>
              <a:rPr lang="en-US" dirty="0"/>
              <a:t>Edge’s weight – Distance / Time between locations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7" y="3000582"/>
            <a:ext cx="4886325" cy="3181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81281" y="6181932"/>
            <a:ext cx="1157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maps.google.ca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269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6358"/>
          </a:xfrm>
        </p:spPr>
        <p:txBody>
          <a:bodyPr/>
          <a:lstStyle/>
          <a:p>
            <a:r>
              <a:rPr lang="en-US" dirty="0"/>
              <a:t>Vertex – Device</a:t>
            </a:r>
          </a:p>
          <a:p>
            <a:r>
              <a:rPr lang="en-US" dirty="0"/>
              <a:t>Edge’s weight – Number of hops / Access time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485" y="3288952"/>
            <a:ext cx="7832926" cy="216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4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Flight Plans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68149"/>
          </a:xfrm>
        </p:spPr>
        <p:txBody>
          <a:bodyPr/>
          <a:lstStyle/>
          <a:p>
            <a:r>
              <a:rPr lang="en-US" dirty="0"/>
              <a:t>Vertex – Airport</a:t>
            </a:r>
          </a:p>
          <a:p>
            <a:r>
              <a:rPr lang="en-US" dirty="0"/>
              <a:t>Edge’s weight – Cost of flight between airports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028" y="2864172"/>
            <a:ext cx="7043944" cy="3549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90598" y="6414052"/>
            <a:ext cx="2095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www.spirit.com/RouteMaps.aspx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04810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Currency Exchange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5140"/>
          </a:xfrm>
        </p:spPr>
        <p:txBody>
          <a:bodyPr/>
          <a:lstStyle/>
          <a:p>
            <a:r>
              <a:rPr lang="en-US" dirty="0"/>
              <a:t>Vertex – Currency</a:t>
            </a:r>
          </a:p>
          <a:p>
            <a:r>
              <a:rPr lang="en-US" dirty="0"/>
              <a:t>Edge’s weight – Exchange rate between currencies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092765"/>
              </p:ext>
            </p:extLst>
          </p:nvPr>
        </p:nvGraphicFramePr>
        <p:xfrm>
          <a:off x="838201" y="3275702"/>
          <a:ext cx="593366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018">
                  <a:extLst>
                    <a:ext uri="{9D8B030D-6E8A-4147-A177-3AD203B41FA5}">
                      <a16:colId xmlns:a16="http://schemas.microsoft.com/office/drawing/2014/main" val="1607120837"/>
                    </a:ext>
                  </a:extLst>
                </a:gridCol>
                <a:gridCol w="1356667">
                  <a:extLst>
                    <a:ext uri="{9D8B030D-6E8A-4147-A177-3AD203B41FA5}">
                      <a16:colId xmlns:a16="http://schemas.microsoft.com/office/drawing/2014/main" val="626144090"/>
                    </a:ext>
                  </a:extLst>
                </a:gridCol>
                <a:gridCol w="1325531">
                  <a:extLst>
                    <a:ext uri="{9D8B030D-6E8A-4147-A177-3AD203B41FA5}">
                      <a16:colId xmlns:a16="http://schemas.microsoft.com/office/drawing/2014/main" val="2223628275"/>
                    </a:ext>
                  </a:extLst>
                </a:gridCol>
                <a:gridCol w="1248195">
                  <a:extLst>
                    <a:ext uri="{9D8B030D-6E8A-4147-A177-3AD203B41FA5}">
                      <a16:colId xmlns:a16="http://schemas.microsoft.com/office/drawing/2014/main" val="2482912693"/>
                    </a:ext>
                  </a:extLst>
                </a:gridCol>
                <a:gridCol w="1455249">
                  <a:extLst>
                    <a:ext uri="{9D8B030D-6E8A-4147-A177-3AD203B41FA5}">
                      <a16:colId xmlns:a16="http://schemas.microsoft.com/office/drawing/2014/main" val="3509293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$</a:t>
                      </a:r>
                      <a:endParaRPr lang="ru-RU" sz="2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€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¥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£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$</a:t>
                      </a:r>
                      <a:endParaRPr lang="ru-RU" sz="2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effectLst/>
                        </a:rPr>
                        <a:t>0.9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effectLst/>
                        </a:rPr>
                        <a:t>101.23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0.76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4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/>
                        <a:t>€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1.11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112.55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0.85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60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/>
                        <a:t>¥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effectLst/>
                        </a:rPr>
                        <a:t>0.0099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effectLst/>
                        </a:rPr>
                        <a:t>0.0089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effectLst/>
                        </a:rPr>
                        <a:t>0.0075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862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/>
                        <a:t>£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1.31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1.18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132.94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75577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7270474" y="4081669"/>
            <a:ext cx="636104" cy="63610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$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1035748" y="4081669"/>
            <a:ext cx="636104" cy="63610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€</a:t>
            </a:r>
          </a:p>
        </p:txBody>
      </p:sp>
      <p:sp>
        <p:nvSpPr>
          <p:cNvPr id="7" name="Oval 6"/>
          <p:cNvSpPr/>
          <p:nvPr/>
        </p:nvSpPr>
        <p:spPr>
          <a:xfrm>
            <a:off x="9153111" y="5230398"/>
            <a:ext cx="636104" cy="63610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£</a:t>
            </a:r>
          </a:p>
        </p:txBody>
      </p:sp>
      <p:sp>
        <p:nvSpPr>
          <p:cNvPr id="8" name="Oval 7"/>
          <p:cNvSpPr/>
          <p:nvPr/>
        </p:nvSpPr>
        <p:spPr>
          <a:xfrm>
            <a:off x="9153111" y="3140765"/>
            <a:ext cx="636104" cy="63610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¥</a:t>
            </a:r>
          </a:p>
        </p:txBody>
      </p:sp>
      <p:cxnSp>
        <p:nvCxnSpPr>
          <p:cNvPr id="10" name="Straight Arrow Connector 9"/>
          <p:cNvCxnSpPr>
            <a:stCxn id="5" idx="6"/>
            <a:endCxn id="8" idx="3"/>
          </p:cNvCxnSpPr>
          <p:nvPr/>
        </p:nvCxnSpPr>
        <p:spPr>
          <a:xfrm flipV="1">
            <a:off x="7906578" y="3683714"/>
            <a:ext cx="1339688" cy="716007"/>
          </a:xfrm>
          <a:prstGeom prst="straightConnector1">
            <a:avLst/>
          </a:prstGeom>
          <a:ln w="25400">
            <a:solidFill>
              <a:srgbClr val="FF0000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5" idx="7"/>
          </p:cNvCxnSpPr>
          <p:nvPr/>
        </p:nvCxnSpPr>
        <p:spPr>
          <a:xfrm flipH="1">
            <a:off x="7813423" y="3458817"/>
            <a:ext cx="1339688" cy="716007"/>
          </a:xfrm>
          <a:prstGeom prst="straightConnector1">
            <a:avLst/>
          </a:prstGeom>
          <a:ln w="25400">
            <a:solidFill>
              <a:srgbClr val="00B050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6" idx="1"/>
          </p:cNvCxnSpPr>
          <p:nvPr/>
        </p:nvCxnSpPr>
        <p:spPr>
          <a:xfrm>
            <a:off x="9789215" y="3458817"/>
            <a:ext cx="1339688" cy="716007"/>
          </a:xfrm>
          <a:prstGeom prst="straightConnector1">
            <a:avLst/>
          </a:prstGeom>
          <a:ln w="25400">
            <a:solidFill>
              <a:srgbClr val="FF0000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8" idx="5"/>
          </p:cNvCxnSpPr>
          <p:nvPr/>
        </p:nvCxnSpPr>
        <p:spPr>
          <a:xfrm flipH="1" flipV="1">
            <a:off x="9696060" y="3683714"/>
            <a:ext cx="1339688" cy="716007"/>
          </a:xfrm>
          <a:prstGeom prst="straightConnector1">
            <a:avLst/>
          </a:prstGeom>
          <a:ln w="25400">
            <a:solidFill>
              <a:srgbClr val="00B050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  <a:endCxn id="7" idx="1"/>
          </p:cNvCxnSpPr>
          <p:nvPr/>
        </p:nvCxnSpPr>
        <p:spPr>
          <a:xfrm>
            <a:off x="7813423" y="4624618"/>
            <a:ext cx="1432843" cy="698935"/>
          </a:xfrm>
          <a:prstGeom prst="straightConnector1">
            <a:avLst/>
          </a:prstGeom>
          <a:ln w="25400">
            <a:solidFill>
              <a:srgbClr val="FF0000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5" idx="4"/>
          </p:cNvCxnSpPr>
          <p:nvPr/>
        </p:nvCxnSpPr>
        <p:spPr>
          <a:xfrm flipH="1" flipV="1">
            <a:off x="7588526" y="4717773"/>
            <a:ext cx="1564585" cy="830677"/>
          </a:xfrm>
          <a:prstGeom prst="straightConnector1">
            <a:avLst/>
          </a:prstGeom>
          <a:ln w="25400">
            <a:solidFill>
              <a:srgbClr val="00B050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7"/>
            <a:endCxn id="6" idx="3"/>
          </p:cNvCxnSpPr>
          <p:nvPr/>
        </p:nvCxnSpPr>
        <p:spPr>
          <a:xfrm flipV="1">
            <a:off x="9696060" y="4624618"/>
            <a:ext cx="1432843" cy="698935"/>
          </a:xfrm>
          <a:prstGeom prst="straightConnector1">
            <a:avLst/>
          </a:prstGeom>
          <a:ln w="25400">
            <a:solidFill>
              <a:srgbClr val="FF0000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4"/>
            <a:endCxn id="7" idx="6"/>
          </p:cNvCxnSpPr>
          <p:nvPr/>
        </p:nvCxnSpPr>
        <p:spPr>
          <a:xfrm flipH="1">
            <a:off x="9789215" y="4717773"/>
            <a:ext cx="1564585" cy="830677"/>
          </a:xfrm>
          <a:prstGeom prst="straightConnector1">
            <a:avLst/>
          </a:prstGeom>
          <a:ln w="25400">
            <a:solidFill>
              <a:srgbClr val="00B050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6" idx="2"/>
          </p:cNvCxnSpPr>
          <p:nvPr/>
        </p:nvCxnSpPr>
        <p:spPr>
          <a:xfrm>
            <a:off x="7906578" y="4399721"/>
            <a:ext cx="3129170" cy="0"/>
          </a:xfrm>
          <a:prstGeom prst="straightConnector1">
            <a:avLst/>
          </a:prstGeom>
          <a:ln w="25400">
            <a:solidFill>
              <a:srgbClr val="FF0000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5" idx="5"/>
          </p:cNvCxnSpPr>
          <p:nvPr/>
        </p:nvCxnSpPr>
        <p:spPr>
          <a:xfrm flipH="1">
            <a:off x="7813423" y="4624618"/>
            <a:ext cx="3315480" cy="0"/>
          </a:xfrm>
          <a:prstGeom prst="straightConnector1">
            <a:avLst/>
          </a:prstGeom>
          <a:ln w="25400">
            <a:solidFill>
              <a:srgbClr val="00B050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7" idx="1"/>
          </p:cNvCxnSpPr>
          <p:nvPr/>
        </p:nvCxnSpPr>
        <p:spPr>
          <a:xfrm>
            <a:off x="9246266" y="3683714"/>
            <a:ext cx="0" cy="1639839"/>
          </a:xfrm>
          <a:prstGeom prst="straightConnector1">
            <a:avLst/>
          </a:prstGeom>
          <a:ln w="25400">
            <a:solidFill>
              <a:srgbClr val="00B050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7"/>
            <a:endCxn id="8" idx="5"/>
          </p:cNvCxnSpPr>
          <p:nvPr/>
        </p:nvCxnSpPr>
        <p:spPr>
          <a:xfrm flipV="1">
            <a:off x="9696060" y="3683714"/>
            <a:ext cx="0" cy="1639839"/>
          </a:xfrm>
          <a:prstGeom prst="straightConnector1">
            <a:avLst/>
          </a:prstGeom>
          <a:ln w="25400">
            <a:solidFill>
              <a:srgbClr val="FF0000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79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Heaps</a:t>
            </a:r>
            <a:endParaRPr lang="ru-R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347730"/>
              </p:ext>
            </p:extLst>
          </p:nvPr>
        </p:nvGraphicFramePr>
        <p:xfrm>
          <a:off x="1126436" y="2037659"/>
          <a:ext cx="9978888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201">
                  <a:extLst>
                    <a:ext uri="{9D8B030D-6E8A-4147-A177-3AD203B41FA5}">
                      <a16:colId xmlns:a16="http://schemas.microsoft.com/office/drawing/2014/main" val="1652340253"/>
                    </a:ext>
                  </a:extLst>
                </a:gridCol>
                <a:gridCol w="2613229">
                  <a:extLst>
                    <a:ext uri="{9D8B030D-6E8A-4147-A177-3AD203B41FA5}">
                      <a16:colId xmlns:a16="http://schemas.microsoft.com/office/drawing/2014/main" val="2914558009"/>
                    </a:ext>
                  </a:extLst>
                </a:gridCol>
                <a:gridCol w="2613229">
                  <a:extLst>
                    <a:ext uri="{9D8B030D-6E8A-4147-A177-3AD203B41FA5}">
                      <a16:colId xmlns:a16="http://schemas.microsoft.com/office/drawing/2014/main" val="1654783184"/>
                    </a:ext>
                  </a:extLst>
                </a:gridCol>
                <a:gridCol w="2613229">
                  <a:extLst>
                    <a:ext uri="{9D8B030D-6E8A-4147-A177-3AD203B41FA5}">
                      <a16:colId xmlns:a16="http://schemas.microsoft.com/office/drawing/2014/main" val="689035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Operation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Simple list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Binary</a:t>
                      </a:r>
                      <a:r>
                        <a:rPr lang="en-US" sz="2800" baseline="0" dirty="0"/>
                        <a:t> heap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Fibonacci heap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48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Find-min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O(N)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800" i="0" dirty="0"/>
                        <a:t>Θ(1)</a:t>
                      </a:r>
                      <a:endParaRPr lang="ru-RU" sz="2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800" i="0" dirty="0"/>
                        <a:t>Θ(1)</a:t>
                      </a:r>
                      <a:endParaRPr lang="ru-RU" sz="28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29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Delete-min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O(N)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800" i="0" dirty="0"/>
                        <a:t>Θ(</a:t>
                      </a:r>
                      <a:r>
                        <a:rPr lang="en-US" sz="2800" i="0" dirty="0"/>
                        <a:t>log N)</a:t>
                      </a:r>
                      <a:endParaRPr lang="ru-RU" sz="2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i="0" dirty="0"/>
                        <a:t>O(log N)</a:t>
                      </a:r>
                      <a:endParaRPr lang="ru-RU" sz="28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3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Insert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800" i="0" dirty="0"/>
                        <a:t>Θ(1)</a:t>
                      </a:r>
                      <a:endParaRPr lang="ru-RU" sz="2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800" i="0" dirty="0"/>
                        <a:t>Θ(</a:t>
                      </a:r>
                      <a:r>
                        <a:rPr lang="en-US" sz="2800" i="0" dirty="0"/>
                        <a:t>log N)</a:t>
                      </a:r>
                      <a:endParaRPr lang="ru-RU" sz="2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800" i="0" dirty="0"/>
                        <a:t>Θ(1)</a:t>
                      </a:r>
                      <a:endParaRPr lang="ru-RU" sz="28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91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Decrease-key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800" i="0" dirty="0"/>
                        <a:t>Θ(</a:t>
                      </a:r>
                      <a:r>
                        <a:rPr lang="en-US" sz="2800" i="0" dirty="0"/>
                        <a:t>log N)</a:t>
                      </a:r>
                      <a:endParaRPr lang="ru-RU" sz="2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800" i="0" dirty="0"/>
                        <a:t>Θ(1)</a:t>
                      </a:r>
                      <a:endParaRPr lang="ru-RU" sz="28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614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28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tree</a:t>
            </a:r>
            <a:endParaRPr lang="ru-RU" dirty="0"/>
          </a:p>
        </p:txBody>
      </p:sp>
      <p:grpSp>
        <p:nvGrpSpPr>
          <p:cNvPr id="140" name="Group 139"/>
          <p:cNvGrpSpPr/>
          <p:nvPr/>
        </p:nvGrpSpPr>
        <p:grpSpPr>
          <a:xfrm>
            <a:off x="838200" y="1639194"/>
            <a:ext cx="4465145" cy="2309596"/>
            <a:chOff x="154893" y="1664184"/>
            <a:chExt cx="4465145" cy="2309596"/>
          </a:xfrm>
        </p:grpSpPr>
        <p:sp>
          <p:nvSpPr>
            <p:cNvPr id="5" name="Oval 4"/>
            <p:cNvSpPr/>
            <p:nvPr/>
          </p:nvSpPr>
          <p:spPr>
            <a:xfrm>
              <a:off x="154893" y="2645870"/>
              <a:ext cx="410818" cy="41081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ru-RU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230776" y="1761338"/>
              <a:ext cx="410818" cy="41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159286" y="1761338"/>
              <a:ext cx="410818" cy="41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06745" y="1761338"/>
              <a:ext cx="410818" cy="41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6745" y="3463249"/>
              <a:ext cx="410818" cy="41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209220" y="2643461"/>
              <a:ext cx="410818" cy="41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230776" y="3463249"/>
              <a:ext cx="410818" cy="41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159286" y="3463249"/>
              <a:ext cx="410818" cy="41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ru-RU" dirty="0"/>
            </a:p>
          </p:txBody>
        </p:sp>
        <p:cxnSp>
          <p:nvCxnSpPr>
            <p:cNvPr id="14" name="Straight Connector 13"/>
            <p:cNvCxnSpPr>
              <a:stCxn id="5" idx="7"/>
              <a:endCxn id="7" idx="3"/>
            </p:cNvCxnSpPr>
            <p:nvPr/>
          </p:nvCxnSpPr>
          <p:spPr>
            <a:xfrm flipV="1">
              <a:off x="505548" y="2111993"/>
              <a:ext cx="713901" cy="594040"/>
            </a:xfrm>
            <a:prstGeom prst="line">
              <a:avLst/>
            </a:prstGeom>
            <a:ln w="381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" idx="5"/>
              <a:endCxn id="12" idx="1"/>
            </p:cNvCxnSpPr>
            <p:nvPr/>
          </p:nvCxnSpPr>
          <p:spPr>
            <a:xfrm>
              <a:off x="505548" y="2996525"/>
              <a:ext cx="713901" cy="526887"/>
            </a:xfrm>
            <a:prstGeom prst="line">
              <a:avLst/>
            </a:prstGeom>
            <a:ln w="381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6"/>
              <a:endCxn id="6" idx="2"/>
            </p:cNvCxnSpPr>
            <p:nvPr/>
          </p:nvCxnSpPr>
          <p:spPr>
            <a:xfrm>
              <a:off x="1570104" y="1966747"/>
              <a:ext cx="660672" cy="0"/>
            </a:xfrm>
            <a:prstGeom prst="line">
              <a:avLst/>
            </a:prstGeom>
            <a:ln w="381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6" idx="6"/>
              <a:endCxn id="8" idx="2"/>
            </p:cNvCxnSpPr>
            <p:nvPr/>
          </p:nvCxnSpPr>
          <p:spPr>
            <a:xfrm>
              <a:off x="2641594" y="1966747"/>
              <a:ext cx="565151" cy="0"/>
            </a:xfrm>
            <a:prstGeom prst="line">
              <a:avLst/>
            </a:prstGeom>
            <a:ln w="381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8" idx="6"/>
              <a:endCxn id="10" idx="0"/>
            </p:cNvCxnSpPr>
            <p:nvPr/>
          </p:nvCxnSpPr>
          <p:spPr>
            <a:xfrm>
              <a:off x="3617563" y="1966747"/>
              <a:ext cx="797066" cy="676714"/>
            </a:xfrm>
            <a:prstGeom prst="line">
              <a:avLst/>
            </a:prstGeom>
            <a:ln w="381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9" idx="6"/>
              <a:endCxn id="10" idx="4"/>
            </p:cNvCxnSpPr>
            <p:nvPr/>
          </p:nvCxnSpPr>
          <p:spPr>
            <a:xfrm flipV="1">
              <a:off x="3617563" y="3054279"/>
              <a:ext cx="797066" cy="61437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1" idx="6"/>
              <a:endCxn id="9" idx="2"/>
            </p:cNvCxnSpPr>
            <p:nvPr/>
          </p:nvCxnSpPr>
          <p:spPr>
            <a:xfrm>
              <a:off x="2641594" y="3668658"/>
              <a:ext cx="565151" cy="0"/>
            </a:xfrm>
            <a:prstGeom prst="line">
              <a:avLst/>
            </a:prstGeom>
            <a:ln w="381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2" idx="6"/>
              <a:endCxn id="11" idx="2"/>
            </p:cNvCxnSpPr>
            <p:nvPr/>
          </p:nvCxnSpPr>
          <p:spPr>
            <a:xfrm>
              <a:off x="1570104" y="3668658"/>
              <a:ext cx="660672" cy="0"/>
            </a:xfrm>
            <a:prstGeom prst="line">
              <a:avLst/>
            </a:prstGeom>
            <a:ln w="381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7" idx="4"/>
              <a:endCxn id="12" idx="0"/>
            </p:cNvCxnSpPr>
            <p:nvPr/>
          </p:nvCxnSpPr>
          <p:spPr>
            <a:xfrm>
              <a:off x="1364695" y="2172156"/>
              <a:ext cx="0" cy="129109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8" idx="4"/>
              <a:endCxn id="9" idx="0"/>
            </p:cNvCxnSpPr>
            <p:nvPr/>
          </p:nvCxnSpPr>
          <p:spPr>
            <a:xfrm>
              <a:off x="3412154" y="2172156"/>
              <a:ext cx="0" cy="129109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6" idx="5"/>
              <a:endCxn id="9" idx="1"/>
            </p:cNvCxnSpPr>
            <p:nvPr/>
          </p:nvCxnSpPr>
          <p:spPr>
            <a:xfrm>
              <a:off x="2581431" y="2111993"/>
              <a:ext cx="685477" cy="141141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229939" y="2643461"/>
              <a:ext cx="410818" cy="41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  <a:endParaRPr lang="ru-RU" dirty="0"/>
            </a:p>
          </p:txBody>
        </p:sp>
        <p:cxnSp>
          <p:nvCxnSpPr>
            <p:cNvPr id="47" name="Straight Connector 46"/>
            <p:cNvCxnSpPr>
              <a:stCxn id="6" idx="4"/>
              <a:endCxn id="45" idx="0"/>
            </p:cNvCxnSpPr>
            <p:nvPr/>
          </p:nvCxnSpPr>
          <p:spPr>
            <a:xfrm flipH="1">
              <a:off x="2435348" y="2172156"/>
              <a:ext cx="837" cy="471305"/>
            </a:xfrm>
            <a:prstGeom prst="line">
              <a:avLst/>
            </a:prstGeom>
            <a:ln w="381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5" idx="4"/>
              <a:endCxn id="11" idx="0"/>
            </p:cNvCxnSpPr>
            <p:nvPr/>
          </p:nvCxnSpPr>
          <p:spPr>
            <a:xfrm>
              <a:off x="2435348" y="3054279"/>
              <a:ext cx="837" cy="4089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2" idx="7"/>
              <a:endCxn id="45" idx="3"/>
            </p:cNvCxnSpPr>
            <p:nvPr/>
          </p:nvCxnSpPr>
          <p:spPr>
            <a:xfrm flipV="1">
              <a:off x="1509941" y="2994116"/>
              <a:ext cx="780161" cy="5292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29591" y="31768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ru-RU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8945" y="21368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83864" y="16641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ru-RU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33189" y="16641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016096" y="20895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  <a:endParaRPr lang="ru-RU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951314" y="32785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778543" y="36044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735689" y="36044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309122" y="257051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  <a:endParaRPr lang="ru-RU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150582" y="2202231"/>
              <a:ext cx="358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23205" y="31112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814640" y="24795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343956" y="26600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</a:t>
              </a:r>
              <a:endParaRPr lang="ru-RU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686730" y="30183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6686585" y="1634048"/>
            <a:ext cx="4465145" cy="2309596"/>
            <a:chOff x="6003278" y="1659038"/>
            <a:chExt cx="4465145" cy="2309596"/>
          </a:xfrm>
        </p:grpSpPr>
        <p:sp>
          <p:nvSpPr>
            <p:cNvPr id="81" name="Oval 80"/>
            <p:cNvSpPr/>
            <p:nvPr/>
          </p:nvSpPr>
          <p:spPr>
            <a:xfrm>
              <a:off x="6003278" y="2640724"/>
              <a:ext cx="410818" cy="41081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ru-RU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8079161" y="1756192"/>
              <a:ext cx="410818" cy="41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7007671" y="1756192"/>
              <a:ext cx="410818" cy="41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9055130" y="1756192"/>
              <a:ext cx="410818" cy="41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055130" y="3458103"/>
              <a:ext cx="410818" cy="41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10057605" y="2638315"/>
              <a:ext cx="410818" cy="41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079161" y="3458103"/>
              <a:ext cx="410818" cy="41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7007671" y="3458103"/>
              <a:ext cx="410818" cy="41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ru-RU" dirty="0"/>
            </a:p>
          </p:txBody>
        </p:sp>
        <p:cxnSp>
          <p:nvCxnSpPr>
            <p:cNvPr id="89" name="Straight Connector 88"/>
            <p:cNvCxnSpPr>
              <a:stCxn id="81" idx="7"/>
              <a:endCxn id="83" idx="3"/>
            </p:cNvCxnSpPr>
            <p:nvPr/>
          </p:nvCxnSpPr>
          <p:spPr>
            <a:xfrm flipV="1">
              <a:off x="6353933" y="2106847"/>
              <a:ext cx="713901" cy="594040"/>
            </a:xfrm>
            <a:prstGeom prst="line">
              <a:avLst/>
            </a:prstGeom>
            <a:ln w="381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1" idx="5"/>
              <a:endCxn id="88" idx="1"/>
            </p:cNvCxnSpPr>
            <p:nvPr/>
          </p:nvCxnSpPr>
          <p:spPr>
            <a:xfrm>
              <a:off x="6353933" y="2991379"/>
              <a:ext cx="713901" cy="526887"/>
            </a:xfrm>
            <a:prstGeom prst="line">
              <a:avLst/>
            </a:prstGeom>
            <a:ln w="381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3" idx="6"/>
              <a:endCxn id="82" idx="2"/>
            </p:cNvCxnSpPr>
            <p:nvPr/>
          </p:nvCxnSpPr>
          <p:spPr>
            <a:xfrm>
              <a:off x="7418489" y="1961601"/>
              <a:ext cx="660672" cy="0"/>
            </a:xfrm>
            <a:prstGeom prst="line">
              <a:avLst/>
            </a:prstGeom>
            <a:ln w="381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2" idx="6"/>
              <a:endCxn id="84" idx="2"/>
            </p:cNvCxnSpPr>
            <p:nvPr/>
          </p:nvCxnSpPr>
          <p:spPr>
            <a:xfrm>
              <a:off x="8489979" y="1961601"/>
              <a:ext cx="565151" cy="0"/>
            </a:xfrm>
            <a:prstGeom prst="line">
              <a:avLst/>
            </a:prstGeom>
            <a:ln w="381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4" idx="6"/>
              <a:endCxn id="86" idx="0"/>
            </p:cNvCxnSpPr>
            <p:nvPr/>
          </p:nvCxnSpPr>
          <p:spPr>
            <a:xfrm>
              <a:off x="9465948" y="1961601"/>
              <a:ext cx="797066" cy="676714"/>
            </a:xfrm>
            <a:prstGeom prst="line">
              <a:avLst/>
            </a:prstGeom>
            <a:ln w="381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87" idx="6"/>
              <a:endCxn id="85" idx="2"/>
            </p:cNvCxnSpPr>
            <p:nvPr/>
          </p:nvCxnSpPr>
          <p:spPr>
            <a:xfrm>
              <a:off x="8489979" y="3663512"/>
              <a:ext cx="565151" cy="0"/>
            </a:xfrm>
            <a:prstGeom prst="line">
              <a:avLst/>
            </a:prstGeom>
            <a:ln w="381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88" idx="6"/>
              <a:endCxn id="87" idx="2"/>
            </p:cNvCxnSpPr>
            <p:nvPr/>
          </p:nvCxnSpPr>
          <p:spPr>
            <a:xfrm>
              <a:off x="7418489" y="3663512"/>
              <a:ext cx="660672" cy="0"/>
            </a:xfrm>
            <a:prstGeom prst="line">
              <a:avLst/>
            </a:prstGeom>
            <a:ln w="381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8078324" y="2638315"/>
              <a:ext cx="410818" cy="41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  <a:endParaRPr lang="ru-RU" dirty="0"/>
            </a:p>
          </p:txBody>
        </p:sp>
        <p:cxnSp>
          <p:nvCxnSpPr>
            <p:cNvPr id="101" name="Straight Connector 100"/>
            <p:cNvCxnSpPr>
              <a:stCxn id="82" idx="4"/>
              <a:endCxn id="100" idx="0"/>
            </p:cNvCxnSpPr>
            <p:nvPr/>
          </p:nvCxnSpPr>
          <p:spPr>
            <a:xfrm flipH="1">
              <a:off x="8283733" y="2167010"/>
              <a:ext cx="837" cy="471305"/>
            </a:xfrm>
            <a:prstGeom prst="line">
              <a:avLst/>
            </a:prstGeom>
            <a:ln w="381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6477976" y="31716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ru-RU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457330" y="21184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632249" y="16590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ru-RU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581574" y="16590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9864481" y="20844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  <a:endParaRPr lang="ru-RU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626928" y="35993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584074" y="35993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998967" y="2197085"/>
              <a:ext cx="358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</p:grpSp>
      <p:sp>
        <p:nvSpPr>
          <p:cNvPr id="118" name="Arrow: Right 117"/>
          <p:cNvSpPr/>
          <p:nvPr/>
        </p:nvSpPr>
        <p:spPr>
          <a:xfrm>
            <a:off x="5613116" y="2541427"/>
            <a:ext cx="874643" cy="424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235276"/>
              </p:ext>
            </p:extLst>
          </p:nvPr>
        </p:nvGraphicFramePr>
        <p:xfrm>
          <a:off x="2229939" y="4932825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7685153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2858494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529332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0435394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2678601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729106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226586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4446524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0243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744164"/>
                  </a:ext>
                </a:extLst>
              </a:tr>
            </a:tbl>
          </a:graphicData>
        </a:graphic>
      </p:graphicFrame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023631"/>
              </p:ext>
            </p:extLst>
          </p:nvPr>
        </p:nvGraphicFramePr>
        <p:xfrm>
          <a:off x="2235664" y="4546624"/>
          <a:ext cx="812799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11999623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7034019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419073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953331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014107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66874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82485698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3846511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18553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690928"/>
                  </a:ext>
                </a:extLst>
              </a:tr>
            </a:tbl>
          </a:graphicData>
        </a:graphic>
      </p:graphicFrame>
      <p:sp>
        <p:nvSpPr>
          <p:cNvPr id="122" name="TextBox 121"/>
          <p:cNvSpPr txBox="1"/>
          <p:nvPr/>
        </p:nvSpPr>
        <p:spPr>
          <a:xfrm>
            <a:off x="1220116" y="4527087"/>
            <a:ext cx="86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Vertex:</a:t>
            </a:r>
            <a:endParaRPr lang="ru-RU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1226086" y="4891214"/>
            <a:ext cx="87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Parent:</a:t>
            </a:r>
            <a:endParaRPr lang="ru-RU" b="1" dirty="0"/>
          </a:p>
        </p:txBody>
      </p:sp>
      <p:sp>
        <p:nvSpPr>
          <p:cNvPr id="132" name="Arc 131"/>
          <p:cNvSpPr/>
          <p:nvPr/>
        </p:nvSpPr>
        <p:spPr>
          <a:xfrm rot="8030090">
            <a:off x="2553996" y="4389362"/>
            <a:ext cx="1010702" cy="1162416"/>
          </a:xfrm>
          <a:prstGeom prst="arc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Arc 132"/>
          <p:cNvSpPr/>
          <p:nvPr/>
        </p:nvSpPr>
        <p:spPr>
          <a:xfrm rot="8030090">
            <a:off x="3464983" y="4389361"/>
            <a:ext cx="1010702" cy="1162416"/>
          </a:xfrm>
          <a:prstGeom prst="arc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Arc 133"/>
          <p:cNvSpPr/>
          <p:nvPr/>
        </p:nvSpPr>
        <p:spPr>
          <a:xfrm rot="8030090">
            <a:off x="4349995" y="4389360"/>
            <a:ext cx="1010702" cy="1162416"/>
          </a:xfrm>
          <a:prstGeom prst="arc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Arc 134"/>
          <p:cNvSpPr/>
          <p:nvPr/>
        </p:nvSpPr>
        <p:spPr>
          <a:xfrm rot="8030090">
            <a:off x="5245424" y="4389357"/>
            <a:ext cx="1010702" cy="1162416"/>
          </a:xfrm>
          <a:prstGeom prst="arc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Arc 135"/>
          <p:cNvSpPr/>
          <p:nvPr/>
        </p:nvSpPr>
        <p:spPr>
          <a:xfrm rot="7674176">
            <a:off x="7021571" y="4389358"/>
            <a:ext cx="1010702" cy="1162416"/>
          </a:xfrm>
          <a:prstGeom prst="arc">
            <a:avLst/>
          </a:prstGeom>
          <a:ln w="25400">
            <a:solidFill>
              <a:srgbClr val="00B05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Arc 136"/>
          <p:cNvSpPr/>
          <p:nvPr/>
        </p:nvSpPr>
        <p:spPr>
          <a:xfrm rot="7674176">
            <a:off x="8003931" y="4389356"/>
            <a:ext cx="1010702" cy="1162416"/>
          </a:xfrm>
          <a:prstGeom prst="arc">
            <a:avLst/>
          </a:prstGeom>
          <a:ln w="25400">
            <a:solidFill>
              <a:srgbClr val="00B05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Arc 137"/>
          <p:cNvSpPr/>
          <p:nvPr/>
        </p:nvSpPr>
        <p:spPr>
          <a:xfrm rot="10451610">
            <a:off x="2571169" y="3783714"/>
            <a:ext cx="7148001" cy="2460877"/>
          </a:xfrm>
          <a:prstGeom prst="arc">
            <a:avLst>
              <a:gd name="adj1" fmla="val 11548777"/>
              <a:gd name="adj2" fmla="val 0"/>
            </a:avLst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Arc 138"/>
          <p:cNvSpPr/>
          <p:nvPr/>
        </p:nvSpPr>
        <p:spPr>
          <a:xfrm rot="10451610">
            <a:off x="4768113" y="3813867"/>
            <a:ext cx="5331365" cy="2460877"/>
          </a:xfrm>
          <a:prstGeom prst="arc">
            <a:avLst>
              <a:gd name="adj1" fmla="val 11548777"/>
              <a:gd name="adj2" fmla="val 0"/>
            </a:avLst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711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232</Words>
  <Application>Microsoft Office PowerPoint</Application>
  <PresentationFormat>Widescreen</PresentationFormat>
  <Paragraphs>140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Run-time comparison</vt:lpstr>
      <vt:lpstr>The shortest distance between locations</vt:lpstr>
      <vt:lpstr>Networking</vt:lpstr>
      <vt:lpstr>Flight Plans</vt:lpstr>
      <vt:lpstr>Currency Exchange</vt:lpstr>
      <vt:lpstr>Heaps</vt:lpstr>
      <vt:lpstr>Path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Dijkstra’s Algorithm</dc:title>
  <dc:creator>Stevenson George</dc:creator>
  <cp:lastModifiedBy>kostyan_83@live.com</cp:lastModifiedBy>
  <cp:revision>90</cp:revision>
  <dcterms:created xsi:type="dcterms:W3CDTF">2016-08-02T16:32:42Z</dcterms:created>
  <dcterms:modified xsi:type="dcterms:W3CDTF">2016-08-04T13:09:12Z</dcterms:modified>
</cp:coreProperties>
</file>