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84" r:id="rId6"/>
    <p:sldId id="285" r:id="rId7"/>
    <p:sldId id="286" r:id="rId8"/>
    <p:sldId id="259"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287" r:id="rId27"/>
    <p:sldId id="288" r:id="rId28"/>
    <p:sldId id="290" r:id="rId29"/>
    <p:sldId id="291" r:id="rId30"/>
    <p:sldId id="289" r:id="rId31"/>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2" autoAdjust="0"/>
    <p:restoredTop sz="94660"/>
  </p:normalViewPr>
  <p:slideViewPr>
    <p:cSldViewPr snapToGrid="0">
      <p:cViewPr varScale="1">
        <p:scale>
          <a:sx n="65" d="100"/>
          <a:sy n="65" d="100"/>
        </p:scale>
        <p:origin x="-114" y="-2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54858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0572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8809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5727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8201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151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5032E-F15B-4617-9DB7-6B5638D8CB29}"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31613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5032E-F15B-4617-9DB7-6B5638D8CB29}"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829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032E-F15B-4617-9DB7-6B5638D8CB29}"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427748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25771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1368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5032E-F15B-4617-9DB7-6B5638D8CB29}" type="datetimeFigureOut">
              <a:rPr lang="en-US" smtClean="0"/>
              <a:t>8/4/2016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7914E-D6C5-46D6-9698-DC48654D9656}" type="slidenum">
              <a:rPr lang="en-US" smtClean="0"/>
              <a:t>‹#›</a:t>
            </a:fld>
            <a:endParaRPr lang="en-US"/>
          </a:p>
        </p:txBody>
      </p:sp>
    </p:spTree>
    <p:extLst>
      <p:ext uri="{BB962C8B-B14F-4D97-AF65-F5344CB8AC3E}">
        <p14:creationId xmlns:p14="http://schemas.microsoft.com/office/powerpoint/2010/main" val="232897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Dijkstra’s Algorithm</a:t>
            </a:r>
            <a:endParaRPr lang="en-US" dirty="0"/>
          </a:p>
        </p:txBody>
      </p:sp>
      <p:sp>
        <p:nvSpPr>
          <p:cNvPr id="3" name="Subtitle 2"/>
          <p:cNvSpPr>
            <a:spLocks noGrp="1"/>
          </p:cNvSpPr>
          <p:nvPr>
            <p:ph type="subTitle" idx="1"/>
          </p:nvPr>
        </p:nvSpPr>
        <p:spPr/>
        <p:txBody>
          <a:bodyPr/>
          <a:lstStyle/>
          <a:p>
            <a:endParaRPr lang="en-US" dirty="0" smtClean="0"/>
          </a:p>
          <a:p>
            <a:r>
              <a:rPr lang="en-US" dirty="0" smtClean="0"/>
              <a:t>Konstantin Nenashev, Olga </a:t>
            </a:r>
            <a:r>
              <a:rPr lang="en-US" dirty="0" err="1" smtClean="0"/>
              <a:t>Belavina</a:t>
            </a:r>
            <a:r>
              <a:rPr lang="en-US" dirty="0" smtClean="0"/>
              <a:t>, </a:t>
            </a:r>
            <a:r>
              <a:rPr lang="en-US" dirty="0"/>
              <a:t>Stevenson George</a:t>
            </a:r>
          </a:p>
        </p:txBody>
      </p:sp>
    </p:spTree>
    <p:extLst>
      <p:ext uri="{BB962C8B-B14F-4D97-AF65-F5344CB8AC3E}">
        <p14:creationId xmlns:p14="http://schemas.microsoft.com/office/powerpoint/2010/main" val="15614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407268" y="1648685"/>
            <a:ext cx="4330104" cy="923330"/>
          </a:xfrm>
          <a:prstGeom prst="rect">
            <a:avLst/>
          </a:prstGeom>
          <a:noFill/>
        </p:spPr>
        <p:txBody>
          <a:bodyPr wrap="square" rtlCol="0">
            <a:spAutoFit/>
          </a:bodyPr>
          <a:lstStyle/>
          <a:p>
            <a:r>
              <a:rPr lang="en-US" dirty="0" smtClean="0"/>
              <a:t>Node “0” is connected to node “1” and “7”, but not to any other node (2,8,7 etc..)</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
        <p:nvSpPr>
          <p:cNvPr id="9" name="Rectangle 8"/>
          <p:cNvSpPr/>
          <p:nvPr/>
        </p:nvSpPr>
        <p:spPr>
          <a:xfrm>
            <a:off x="7423420" y="1844741"/>
            <a:ext cx="1814407" cy="369332"/>
          </a:xfrm>
          <a:prstGeom prst="rect">
            <a:avLst/>
          </a:prstGeom>
        </p:spPr>
        <p:txBody>
          <a:bodyPr wrap="none">
            <a:spAutoFit/>
          </a:bodyPr>
          <a:lstStyle/>
          <a:p>
            <a:r>
              <a:rPr lang="en-US" dirty="0" smtClean="0">
                <a:solidFill>
                  <a:schemeClr val="tx1">
                    <a:lumMod val="50000"/>
                    <a:lumOff val="50000"/>
                  </a:schemeClr>
                </a:solidFill>
              </a:rPr>
              <a:t>Adjacency Matrix</a:t>
            </a:r>
            <a:endParaRPr lang="en-US" dirty="0">
              <a:solidFill>
                <a:schemeClr val="tx1">
                  <a:lumMod val="50000"/>
                  <a:lumOff val="50000"/>
                </a:schemeClr>
              </a:solidFill>
            </a:endParaRPr>
          </a:p>
        </p:txBody>
      </p:sp>
      <p:pic>
        <p:nvPicPr>
          <p:cNvPr id="12" name="Picture 11"/>
          <p:cNvPicPr>
            <a:picLocks noChangeAspect="1"/>
          </p:cNvPicPr>
          <p:nvPr/>
        </p:nvPicPr>
        <p:blipFill>
          <a:blip r:embed="rId3"/>
          <a:stretch>
            <a:fillRect/>
          </a:stretch>
        </p:blipFill>
        <p:spPr>
          <a:xfrm>
            <a:off x="6801646" y="2516816"/>
            <a:ext cx="3587495" cy="2447543"/>
          </a:xfrm>
          <a:prstGeom prst="rect">
            <a:avLst/>
          </a:prstGeom>
        </p:spPr>
      </p:pic>
      <p:sp>
        <p:nvSpPr>
          <p:cNvPr id="14" name="Oval 13"/>
          <p:cNvSpPr/>
          <p:nvPr/>
        </p:nvSpPr>
        <p:spPr>
          <a:xfrm>
            <a:off x="7081737" y="3011248"/>
            <a:ext cx="204280" cy="20428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Oval 15"/>
          <p:cNvSpPr/>
          <p:nvPr/>
        </p:nvSpPr>
        <p:spPr>
          <a:xfrm>
            <a:off x="1102659" y="3450481"/>
            <a:ext cx="479897" cy="4798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4169549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2377440" y="1929729"/>
            <a:ext cx="3273083" cy="2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0523" y="1606563"/>
            <a:ext cx="4757008" cy="646331"/>
          </a:xfrm>
          <a:prstGeom prst="rect">
            <a:avLst/>
          </a:prstGeom>
          <a:noFill/>
        </p:spPr>
        <p:txBody>
          <a:bodyPr wrap="none" rtlCol="0">
            <a:spAutoFit/>
          </a:bodyPr>
          <a:lstStyle/>
          <a:p>
            <a:r>
              <a:rPr lang="en-US" dirty="0" smtClean="0">
                <a:solidFill>
                  <a:schemeClr val="tx1">
                    <a:lumMod val="50000"/>
                    <a:lumOff val="50000"/>
                  </a:schemeClr>
                </a:solidFill>
              </a:rPr>
              <a:t>Stores the shortest distance from source node to</a:t>
            </a:r>
          </a:p>
          <a:p>
            <a:r>
              <a:rPr lang="en-US" dirty="0" smtClean="0">
                <a:solidFill>
                  <a:schemeClr val="tx1">
                    <a:lumMod val="50000"/>
                    <a:lumOff val="50000"/>
                  </a:schemeClr>
                </a:solidFill>
              </a:rPr>
              <a:t>destination</a:t>
            </a:r>
            <a:endParaRPr lang="en-US" dirty="0">
              <a:solidFill>
                <a:schemeClr val="tx1">
                  <a:lumMod val="50000"/>
                  <a:lumOff val="50000"/>
                </a:schemeClr>
              </a:solidFill>
            </a:endParaRPr>
          </a:p>
        </p:txBody>
      </p:sp>
      <p:cxnSp>
        <p:nvCxnSpPr>
          <p:cNvPr id="15" name="Straight Arrow Connector 14"/>
          <p:cNvCxnSpPr/>
          <p:nvPr/>
        </p:nvCxnSpPr>
        <p:spPr>
          <a:xfrm>
            <a:off x="451339" y="2252894"/>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055110"/>
            <a:ext cx="0" cy="395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66646" y="2388943"/>
            <a:ext cx="1099413" cy="13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6059" y="2337019"/>
            <a:ext cx="6096000" cy="369332"/>
          </a:xfrm>
          <a:prstGeom prst="rect">
            <a:avLst/>
          </a:prstGeom>
        </p:spPr>
        <p:txBody>
          <a:bodyPr>
            <a:spAutoFit/>
          </a:bodyPr>
          <a:lstStyle/>
          <a:p>
            <a:r>
              <a:rPr lang="en-US" dirty="0" smtClean="0">
                <a:solidFill>
                  <a:schemeClr val="tx1">
                    <a:lumMod val="50000"/>
                    <a:lumOff val="50000"/>
                  </a:schemeClr>
                </a:solidFill>
              </a:rPr>
              <a:t>Holds true if a node is already visited</a:t>
            </a:r>
            <a:endParaRPr lang="en-US" dirty="0">
              <a:solidFill>
                <a:schemeClr val="tx1">
                  <a:lumMod val="50000"/>
                  <a:lumOff val="50000"/>
                </a:schemeClr>
              </a:solidFill>
            </a:endParaRPr>
          </a:p>
        </p:txBody>
      </p:sp>
    </p:spTree>
    <p:extLst>
      <p:ext uri="{BB962C8B-B14F-4D97-AF65-F5344CB8AC3E}">
        <p14:creationId xmlns:p14="http://schemas.microsoft.com/office/powerpoint/2010/main" val="3342400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spTree>
    <p:extLst>
      <p:ext uri="{BB962C8B-B14F-4D97-AF65-F5344CB8AC3E}">
        <p14:creationId xmlns:p14="http://schemas.microsoft.com/office/powerpoint/2010/main" val="4271929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pic>
        <p:nvPicPr>
          <p:cNvPr id="11" name="Picture 10"/>
          <p:cNvPicPr>
            <a:picLocks noChangeAspect="1"/>
          </p:cNvPicPr>
          <p:nvPr/>
        </p:nvPicPr>
        <p:blipFill>
          <a:blip r:embed="rId3"/>
          <a:stretch>
            <a:fillRect/>
          </a:stretch>
        </p:blipFill>
        <p:spPr>
          <a:xfrm>
            <a:off x="7233971" y="3938327"/>
            <a:ext cx="3820058" cy="2133898"/>
          </a:xfrm>
          <a:prstGeom prst="rect">
            <a:avLst/>
          </a:prstGeom>
        </p:spPr>
      </p:pic>
    </p:spTree>
    <p:extLst>
      <p:ext uri="{BB962C8B-B14F-4D97-AF65-F5344CB8AC3E}">
        <p14:creationId xmlns:p14="http://schemas.microsoft.com/office/powerpoint/2010/main" val="156423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528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145005" y="3997540"/>
            <a:ext cx="4363280" cy="1900632"/>
          </a:xfrm>
          <a:prstGeom prst="rect">
            <a:avLst/>
          </a:prstGeom>
        </p:spPr>
      </p:pic>
    </p:spTree>
    <p:extLst>
      <p:ext uri="{BB962C8B-B14F-4D97-AF65-F5344CB8AC3E}">
        <p14:creationId xmlns:p14="http://schemas.microsoft.com/office/powerpoint/2010/main" val="1493622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230332" y="3705164"/>
            <a:ext cx="3820058" cy="2133898"/>
          </a:xfrm>
          <a:prstGeom prst="rect">
            <a:avLst/>
          </a:prstGeom>
        </p:spPr>
      </p:pic>
      <p:sp>
        <p:nvSpPr>
          <p:cNvPr id="10" name="Oval 9"/>
          <p:cNvSpPr/>
          <p:nvPr/>
        </p:nvSpPr>
        <p:spPr>
          <a:xfrm>
            <a:off x="7163965" y="4507625"/>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20265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a:solidFill>
                  <a:schemeClr val="tx1">
                    <a:lumMod val="50000"/>
                    <a:lumOff val="50000"/>
                  </a:schemeClr>
                </a:solidFill>
              </a:rPr>
              <a:t> </a:t>
            </a:r>
            <a:r>
              <a:rPr lang="en-US" sz="1600" dirty="0" smtClean="0">
                <a:solidFill>
                  <a:schemeClr val="tx1">
                    <a:lumMod val="50000"/>
                    <a:lumOff val="50000"/>
                  </a:schemeClr>
                </a:solidFill>
              </a:rPr>
              <a:t>node</a:t>
            </a:r>
            <a:r>
              <a:rPr lang="en-US" sz="1600" b="1" dirty="0" smtClean="0">
                <a:solidFill>
                  <a:schemeClr val="tx1">
                    <a:lumMod val="50000"/>
                    <a:lumOff val="50000"/>
                  </a:schemeClr>
                </a:solidFill>
              </a:rPr>
              <a:t> </a:t>
            </a:r>
            <a:r>
              <a:rPr lang="en-US" sz="1600" dirty="0" smtClean="0">
                <a:solidFill>
                  <a:schemeClr val="tx1">
                    <a:lumMod val="50000"/>
                    <a:lumOff val="50000"/>
                  </a:schemeClr>
                </a:solidFill>
              </a:rPr>
              <a:t>is </a:t>
            </a:r>
            <a:r>
              <a:rPr lang="en-US" sz="1600" dirty="0">
                <a:solidFill>
                  <a:schemeClr val="tx1">
                    <a:lumMod val="50000"/>
                    <a:lumOff val="50000"/>
                  </a:schemeClr>
                </a:solidFill>
              </a:rPr>
              <a:t>not yet </a:t>
            </a:r>
            <a:r>
              <a:rPr lang="en-US" sz="1600" dirty="0" smtClean="0">
                <a:solidFill>
                  <a:schemeClr val="tx1">
                    <a:lumMod val="50000"/>
                    <a:lumOff val="50000"/>
                  </a:schemeClr>
                </a:solidFill>
              </a:rPr>
              <a:t>visited</a:t>
            </a:r>
          </a:p>
          <a:p>
            <a:r>
              <a:rPr lang="en-US" sz="1600" dirty="0">
                <a:solidFill>
                  <a:schemeClr val="tx1">
                    <a:lumMod val="50000"/>
                    <a:lumOff val="50000"/>
                  </a:schemeClr>
                </a:solidFill>
              </a:rPr>
              <a:t> </a:t>
            </a:r>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97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3505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5377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5"/>
          </a:xfrm>
        </p:spPr>
        <p:txBody>
          <a:bodyPr>
            <a:noAutofit/>
          </a:bodyPr>
          <a:lstStyle/>
          <a:p>
            <a:pPr algn="ctr"/>
            <a:r>
              <a:rPr lang="en-US" sz="4800" b="1" dirty="0" smtClean="0"/>
              <a:t>History of Dijkstra’s Algorithm</a:t>
            </a:r>
            <a:endParaRPr lang="en-US" sz="4800" b="1" dirty="0"/>
          </a:p>
        </p:txBody>
      </p:sp>
      <p:sp>
        <p:nvSpPr>
          <p:cNvPr id="3" name="Content Placeholder 2"/>
          <p:cNvSpPr>
            <a:spLocks noGrp="1"/>
          </p:cNvSpPr>
          <p:nvPr>
            <p:ph idx="1"/>
          </p:nvPr>
        </p:nvSpPr>
        <p:spPr>
          <a:xfrm>
            <a:off x="838200" y="1202724"/>
            <a:ext cx="10515600" cy="5106044"/>
          </a:xfrm>
        </p:spPr>
        <p:txBody>
          <a:bodyPr>
            <a:normAutofit lnSpcReduction="10000"/>
          </a:bodyPr>
          <a:lstStyle/>
          <a:p>
            <a:r>
              <a:rPr lang="en-US" dirty="0" smtClean="0"/>
              <a:t>In 1956, Dijkstra accomplished two important things: got his degree and his opening of a new computer called the ARMAC.</a:t>
            </a:r>
          </a:p>
          <a:p>
            <a:r>
              <a:rPr lang="en-US" dirty="0" smtClean="0"/>
              <a:t>Dijkstra needed a demonstration of the computer that non-computing people would understand so he used a simple problem statement of finding the shortest route between two cities in the Netherlands. He used a reduced roadmap which only had 64 cities.</a:t>
            </a:r>
          </a:p>
          <a:p>
            <a:pPr lvl="1"/>
            <a:r>
              <a:rPr lang="en-US" dirty="0" smtClean="0"/>
              <a:t>64 Cities so that 6 bits would be enough to identify a city.</a:t>
            </a:r>
          </a:p>
          <a:p>
            <a:r>
              <a:rPr lang="en-US" dirty="0" smtClean="0"/>
              <a:t>Dijkstra designed the algorithm in just 20 minutes at a café terrace. One morning while shopping in Amsterdam with his fiancée, he sat down for a cup of coffee and thought about the shortest way to travel from Rotterdam to Groningen. There he designed the algorithm and published it three years later, in 1959.</a:t>
            </a:r>
          </a:p>
          <a:p>
            <a:pPr marL="0" indent="0">
              <a:buNone/>
            </a:pPr>
            <a:r>
              <a:rPr lang="en-US" dirty="0" smtClean="0"/>
              <a:t>(Misa 42)</a:t>
            </a:r>
          </a:p>
        </p:txBody>
      </p:sp>
    </p:spTree>
    <p:extLst>
      <p:ext uri="{BB962C8B-B14F-4D97-AF65-F5344CB8AC3E}">
        <p14:creationId xmlns:p14="http://schemas.microsoft.com/office/powerpoint/2010/main" val="2392114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7903521" y="1598493"/>
            <a:ext cx="603227" cy="5486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8506748" y="1132046"/>
            <a:ext cx="2129109" cy="276999"/>
          </a:xfrm>
          <a:prstGeom prst="rect">
            <a:avLst/>
          </a:prstGeom>
          <a:noFill/>
        </p:spPr>
        <p:txBody>
          <a:bodyPr wrap="none" rtlCol="0">
            <a:spAutoFit/>
          </a:bodyPr>
          <a:lstStyle/>
          <a:p>
            <a:r>
              <a:rPr lang="en-US" sz="1200" dirty="0" smtClean="0"/>
              <a:t>No direct connection to node 2</a:t>
            </a:r>
            <a:endParaRPr lang="en-US" sz="1200" dirty="0"/>
          </a:p>
        </p:txBody>
      </p:sp>
      <p:cxnSp>
        <p:nvCxnSpPr>
          <p:cNvPr id="7" name="Straight Arrow Connector 6"/>
          <p:cNvCxnSpPr/>
          <p:nvPr/>
        </p:nvCxnSpPr>
        <p:spPr>
          <a:xfrm flipH="1">
            <a:off x="8338457" y="1409045"/>
            <a:ext cx="168291" cy="189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86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8733544" y="1598493"/>
            <a:ext cx="603227" cy="5486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9265170" y="1163751"/>
            <a:ext cx="2129109" cy="276999"/>
          </a:xfrm>
          <a:prstGeom prst="rect">
            <a:avLst/>
          </a:prstGeom>
          <a:noFill/>
        </p:spPr>
        <p:txBody>
          <a:bodyPr wrap="none" rtlCol="0">
            <a:spAutoFit/>
          </a:bodyPr>
          <a:lstStyle/>
          <a:p>
            <a:r>
              <a:rPr lang="en-US" sz="1200" dirty="0" smtClean="0"/>
              <a:t>No direct connection to node 3</a:t>
            </a:r>
            <a:endParaRPr lang="en-US" sz="1200" dirty="0"/>
          </a:p>
        </p:txBody>
      </p:sp>
      <p:cxnSp>
        <p:nvCxnSpPr>
          <p:cNvPr id="7" name="Straight Arrow Connector 6"/>
          <p:cNvCxnSpPr/>
          <p:nvPr/>
        </p:nvCxnSpPr>
        <p:spPr>
          <a:xfrm flipH="1">
            <a:off x="9336771" y="1450647"/>
            <a:ext cx="168291" cy="189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85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9505062" y="2224759"/>
            <a:ext cx="603227" cy="5486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9669432" y="1641881"/>
            <a:ext cx="2129109" cy="276999"/>
          </a:xfrm>
          <a:prstGeom prst="rect">
            <a:avLst/>
          </a:prstGeom>
          <a:noFill/>
        </p:spPr>
        <p:txBody>
          <a:bodyPr wrap="none" rtlCol="0">
            <a:spAutoFit/>
          </a:bodyPr>
          <a:lstStyle/>
          <a:p>
            <a:r>
              <a:rPr lang="en-US" sz="1200" dirty="0" smtClean="0"/>
              <a:t>No direct connection to node 4</a:t>
            </a:r>
            <a:endParaRPr lang="en-US" sz="1200" dirty="0"/>
          </a:p>
        </p:txBody>
      </p:sp>
      <p:cxnSp>
        <p:nvCxnSpPr>
          <p:cNvPr id="7" name="Straight Arrow Connector 6"/>
          <p:cNvCxnSpPr/>
          <p:nvPr/>
        </p:nvCxnSpPr>
        <p:spPr>
          <a:xfrm flipH="1">
            <a:off x="10024143" y="2015287"/>
            <a:ext cx="168291" cy="189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55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5989071" y="1273580"/>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6933630" y="2930353"/>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50450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42418" y="1942105"/>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a:t>
            </a:r>
            <a:r>
              <a:rPr lang="en-US" dirty="0" smtClean="0"/>
              <a:t>Go Back to Step </a:t>
            </a:r>
            <a:r>
              <a:rPr lang="en-US" dirty="0"/>
              <a:t>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901318" y="2974718"/>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7598467" y="2312294"/>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63095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Step 4 Print Solution</a:t>
            </a:r>
            <a:endParaRPr lang="en-US" dirty="0"/>
          </a:p>
        </p:txBody>
      </p:sp>
      <p:pic>
        <p:nvPicPr>
          <p:cNvPr id="9" name="Picture 8"/>
          <p:cNvPicPr>
            <a:picLocks noChangeAspect="1"/>
          </p:cNvPicPr>
          <p:nvPr/>
        </p:nvPicPr>
        <p:blipFill>
          <a:blip r:embed="rId2"/>
          <a:stretch>
            <a:fillRect/>
          </a:stretch>
        </p:blipFill>
        <p:spPr>
          <a:xfrm>
            <a:off x="8424038" y="1640250"/>
            <a:ext cx="2291762" cy="2080540"/>
          </a:xfrm>
          <a:prstGeom prst="rect">
            <a:avLst/>
          </a:prstGeom>
        </p:spPr>
      </p:pic>
      <p:pic>
        <p:nvPicPr>
          <p:cNvPr id="1028" name="Picture 4" descr="http://d1gjlxt8vb0knt.cloudfront.net//wp-content/uploads/DIJ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413" y="4672986"/>
            <a:ext cx="2746956" cy="1468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1gjlxt8vb0knt.cloudfront.net//wp-content/uploads/Fig-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5245" y="4817576"/>
            <a:ext cx="2838793" cy="13239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266317" y="4310388"/>
            <a:ext cx="1338893" cy="369332"/>
          </a:xfrm>
          <a:prstGeom prst="rect">
            <a:avLst/>
          </a:prstGeom>
        </p:spPr>
        <p:txBody>
          <a:bodyPr wrap="none">
            <a:spAutoFit/>
          </a:bodyPr>
          <a:lstStyle/>
          <a:p>
            <a:r>
              <a:rPr lang="en-US" dirty="0" smtClean="0">
                <a:solidFill>
                  <a:schemeClr val="tx1">
                    <a:lumMod val="50000"/>
                    <a:lumOff val="50000"/>
                  </a:schemeClr>
                </a:solidFill>
              </a:rPr>
              <a:t>Initial Graph</a:t>
            </a:r>
            <a:endParaRPr lang="en-US" dirty="0">
              <a:solidFill>
                <a:schemeClr val="tx1">
                  <a:lumMod val="50000"/>
                  <a:lumOff val="50000"/>
                </a:schemeClr>
              </a:solidFill>
            </a:endParaRPr>
          </a:p>
        </p:txBody>
      </p:sp>
      <p:sp>
        <p:nvSpPr>
          <p:cNvPr id="19" name="Rectangle 18"/>
          <p:cNvSpPr/>
          <p:nvPr/>
        </p:nvSpPr>
        <p:spPr>
          <a:xfrm>
            <a:off x="9183906" y="4179900"/>
            <a:ext cx="1913473" cy="369332"/>
          </a:xfrm>
          <a:prstGeom prst="rect">
            <a:avLst/>
          </a:prstGeom>
        </p:spPr>
        <p:txBody>
          <a:bodyPr wrap="none">
            <a:spAutoFit/>
          </a:bodyPr>
          <a:lstStyle/>
          <a:p>
            <a:r>
              <a:rPr lang="en-US" dirty="0" smtClean="0">
                <a:solidFill>
                  <a:schemeClr val="tx1">
                    <a:lumMod val="50000"/>
                    <a:lumOff val="50000"/>
                  </a:schemeClr>
                </a:solidFill>
              </a:rPr>
              <a:t>Shortest Distances</a:t>
            </a:r>
            <a:endParaRPr lang="en-US" dirty="0">
              <a:solidFill>
                <a:schemeClr val="tx1">
                  <a:lumMod val="50000"/>
                  <a:lumOff val="50000"/>
                </a:schemeClr>
              </a:solidFill>
            </a:endParaRPr>
          </a:p>
        </p:txBody>
      </p:sp>
      <p:sp>
        <p:nvSpPr>
          <p:cNvPr id="20" name="Rectangle 19"/>
          <p:cNvSpPr/>
          <p:nvPr/>
        </p:nvSpPr>
        <p:spPr>
          <a:xfrm>
            <a:off x="130425" y="1533665"/>
            <a:ext cx="5920179" cy="3139321"/>
          </a:xfrm>
          <a:prstGeom prst="rect">
            <a:avLst/>
          </a:prstGeom>
        </p:spPr>
        <p:txBody>
          <a:bodyPr wrap="square">
            <a:spAutoFit/>
          </a:bodyPr>
          <a:lstStyle/>
          <a:p>
            <a:r>
              <a:rPr lang="en-US" dirty="0" smtClean="0">
                <a:solidFill>
                  <a:schemeClr val="tx1">
                    <a:lumMod val="50000"/>
                    <a:lumOff val="50000"/>
                  </a:schemeClr>
                </a:solidFill>
              </a:rPr>
              <a:t>1) The </a:t>
            </a:r>
            <a:r>
              <a:rPr lang="en-US" dirty="0">
                <a:solidFill>
                  <a:schemeClr val="tx1">
                    <a:lumMod val="50000"/>
                    <a:lumOff val="50000"/>
                  </a:schemeClr>
                </a:solidFill>
              </a:rPr>
              <a:t>code calculates shortest distance, but doesn’t calculate the path information. We can create a parent array, update the parent array when distance is </a:t>
            </a:r>
            <a:r>
              <a:rPr lang="en-US" dirty="0" smtClean="0">
                <a:solidFill>
                  <a:schemeClr val="tx1">
                    <a:lumMod val="50000"/>
                    <a:lumOff val="50000"/>
                  </a:schemeClr>
                </a:solidFill>
              </a:rPr>
              <a:t>updated.</a:t>
            </a:r>
          </a:p>
          <a:p>
            <a:pPr marL="342900" indent="-342900">
              <a:buAutoNum type="arabicParenR"/>
            </a:pPr>
            <a:endParaRPr lang="en-US" dirty="0">
              <a:solidFill>
                <a:schemeClr val="tx1">
                  <a:lumMod val="50000"/>
                  <a:lumOff val="50000"/>
                </a:schemeClr>
              </a:solidFill>
            </a:endParaRPr>
          </a:p>
          <a:p>
            <a:r>
              <a:rPr lang="en-US" dirty="0">
                <a:solidFill>
                  <a:schemeClr val="tx1">
                    <a:lumMod val="50000"/>
                    <a:lumOff val="50000"/>
                  </a:schemeClr>
                </a:solidFill>
              </a:rPr>
              <a:t>2) The code is for undirected graph, same </a:t>
            </a:r>
            <a:r>
              <a:rPr lang="en-US" dirty="0" err="1">
                <a:solidFill>
                  <a:schemeClr val="tx1">
                    <a:lumMod val="50000"/>
                    <a:lumOff val="50000"/>
                  </a:schemeClr>
                </a:solidFill>
              </a:rPr>
              <a:t>dijekstra</a:t>
            </a:r>
            <a:r>
              <a:rPr lang="en-US" dirty="0">
                <a:solidFill>
                  <a:schemeClr val="tx1">
                    <a:lumMod val="50000"/>
                    <a:lumOff val="50000"/>
                  </a:schemeClr>
                </a:solidFill>
              </a:rPr>
              <a:t> function can be used for directed graphs also.</a:t>
            </a:r>
          </a:p>
          <a:p>
            <a:endParaRPr lang="en-US" dirty="0">
              <a:solidFill>
                <a:schemeClr val="tx1">
                  <a:lumMod val="50000"/>
                  <a:lumOff val="50000"/>
                </a:schemeClr>
              </a:solidFill>
            </a:endParaRPr>
          </a:p>
          <a:p>
            <a:r>
              <a:rPr lang="en-US" dirty="0">
                <a:solidFill>
                  <a:schemeClr val="tx1">
                    <a:lumMod val="50000"/>
                    <a:lumOff val="50000"/>
                  </a:schemeClr>
                </a:solidFill>
              </a:rPr>
              <a:t>3) The code finds shortest distances from source to all vertices. If we are interested only in shortest distance from source to a single target, we can break the for loop when the picked minimum distance vertex is equal to target</a:t>
            </a:r>
          </a:p>
        </p:txBody>
      </p:sp>
    </p:spTree>
    <p:extLst>
      <p:ext uri="{BB962C8B-B14F-4D97-AF65-F5344CB8AC3E}">
        <p14:creationId xmlns:p14="http://schemas.microsoft.com/office/powerpoint/2010/main" val="38924776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6180"/>
          </a:xfrm>
        </p:spPr>
        <p:txBody>
          <a:bodyPr/>
          <a:lstStyle/>
          <a:p>
            <a:r>
              <a:rPr lang="en-US" dirty="0" smtClean="0"/>
              <a:t>Improvements</a:t>
            </a:r>
            <a:endParaRPr lang="en-US" dirty="0"/>
          </a:p>
        </p:txBody>
      </p:sp>
      <p:sp>
        <p:nvSpPr>
          <p:cNvPr id="12" name="TextBox 11"/>
          <p:cNvSpPr txBox="1"/>
          <p:nvPr/>
        </p:nvSpPr>
        <p:spPr>
          <a:xfrm>
            <a:off x="6910068" y="3539610"/>
            <a:ext cx="4851456" cy="400110"/>
          </a:xfrm>
          <a:prstGeom prst="rect">
            <a:avLst/>
          </a:prstGeom>
          <a:noFill/>
        </p:spPr>
        <p:txBody>
          <a:bodyPr wrap="none" rtlCol="0">
            <a:spAutoFit/>
          </a:bodyPr>
          <a:lstStyle/>
          <a:p>
            <a:r>
              <a:rPr lang="en-US" sz="2000" dirty="0" smtClean="0"/>
              <a:t>Using the priority queue to </a:t>
            </a:r>
            <a:r>
              <a:rPr lang="en-US" sz="2000" dirty="0" smtClean="0"/>
              <a:t>get the minimum</a:t>
            </a:r>
            <a:endParaRPr lang="en-US"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371" y="1169960"/>
            <a:ext cx="6183697" cy="548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flipH="1">
            <a:off x="5014452" y="3767578"/>
            <a:ext cx="1895616" cy="14316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10068" y="2746604"/>
            <a:ext cx="1728358" cy="400110"/>
          </a:xfrm>
          <a:prstGeom prst="rect">
            <a:avLst/>
          </a:prstGeom>
          <a:noFill/>
        </p:spPr>
        <p:txBody>
          <a:bodyPr wrap="none" rtlCol="0">
            <a:spAutoFit/>
          </a:bodyPr>
          <a:lstStyle/>
          <a:p>
            <a:r>
              <a:rPr lang="en-US" sz="2000" dirty="0"/>
              <a:t>P</a:t>
            </a:r>
            <a:r>
              <a:rPr lang="en-US" sz="2000" dirty="0" smtClean="0"/>
              <a:t>riority queue</a:t>
            </a:r>
            <a:endParaRPr lang="en-US" sz="2000" dirty="0"/>
          </a:p>
        </p:txBody>
      </p:sp>
      <p:cxnSp>
        <p:nvCxnSpPr>
          <p:cNvPr id="14" name="Straight Arrow Connector 13"/>
          <p:cNvCxnSpPr/>
          <p:nvPr/>
        </p:nvCxnSpPr>
        <p:spPr>
          <a:xfrm flipH="1" flipV="1">
            <a:off x="4660490" y="2841185"/>
            <a:ext cx="2249578" cy="10056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809820" y="5264576"/>
            <a:ext cx="3648563" cy="400110"/>
          </a:xfrm>
          <a:prstGeom prst="rect">
            <a:avLst/>
          </a:prstGeom>
          <a:noFill/>
        </p:spPr>
        <p:txBody>
          <a:bodyPr wrap="none" rtlCol="0">
            <a:spAutoFit/>
          </a:bodyPr>
          <a:lstStyle/>
          <a:p>
            <a:r>
              <a:rPr lang="en-US" sz="2000" dirty="0" smtClean="0"/>
              <a:t>Decrease the priority of the node</a:t>
            </a:r>
            <a:endParaRPr lang="en-US" sz="2000" dirty="0"/>
          </a:p>
        </p:txBody>
      </p:sp>
      <p:cxnSp>
        <p:nvCxnSpPr>
          <p:cNvPr id="16" name="Straight Arrow Connector 15"/>
          <p:cNvCxnSpPr>
            <a:stCxn id="15" idx="1"/>
          </p:cNvCxnSpPr>
          <p:nvPr/>
        </p:nvCxnSpPr>
        <p:spPr>
          <a:xfrm flipH="1">
            <a:off x="6910068" y="5464631"/>
            <a:ext cx="899752" cy="20005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34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Heaps</a:t>
            </a:r>
            <a:endParaRPr lang="ru-RU" dirty="0"/>
          </a:p>
        </p:txBody>
      </p:sp>
      <p:graphicFrame>
        <p:nvGraphicFramePr>
          <p:cNvPr id="7" name="Content Placeholder 6"/>
          <p:cNvGraphicFramePr>
            <a:graphicFrameLocks noGrp="1"/>
          </p:cNvGraphicFramePr>
          <p:nvPr>
            <p:ph idx="1"/>
            <p:extLst/>
          </p:nvPr>
        </p:nvGraphicFramePr>
        <p:xfrm>
          <a:off x="1126436" y="2037659"/>
          <a:ext cx="9978888" cy="2590800"/>
        </p:xfrm>
        <a:graphic>
          <a:graphicData uri="http://schemas.openxmlformats.org/drawingml/2006/table">
            <a:tbl>
              <a:tblPr firstRow="1" bandRow="1">
                <a:tableStyleId>{5C22544A-7EE6-4342-B048-85BDC9FD1C3A}</a:tableStyleId>
              </a:tblPr>
              <a:tblGrid>
                <a:gridCol w="2139201">
                  <a:extLst>
                    <a:ext uri="{9D8B030D-6E8A-4147-A177-3AD203B41FA5}">
                      <a16:colId xmlns="" xmlns:a16="http://schemas.microsoft.com/office/drawing/2014/main" val="1652340253"/>
                    </a:ext>
                  </a:extLst>
                </a:gridCol>
                <a:gridCol w="2613229">
                  <a:extLst>
                    <a:ext uri="{9D8B030D-6E8A-4147-A177-3AD203B41FA5}">
                      <a16:colId xmlns="" xmlns:a16="http://schemas.microsoft.com/office/drawing/2014/main" val="2914558009"/>
                    </a:ext>
                  </a:extLst>
                </a:gridCol>
                <a:gridCol w="2613229">
                  <a:extLst>
                    <a:ext uri="{9D8B030D-6E8A-4147-A177-3AD203B41FA5}">
                      <a16:colId xmlns="" xmlns:a16="http://schemas.microsoft.com/office/drawing/2014/main" val="1654783184"/>
                    </a:ext>
                  </a:extLst>
                </a:gridCol>
                <a:gridCol w="2613229">
                  <a:extLst>
                    <a:ext uri="{9D8B030D-6E8A-4147-A177-3AD203B41FA5}">
                      <a16:colId xmlns="" xmlns:a16="http://schemas.microsoft.com/office/drawing/2014/main" val="689035933"/>
                    </a:ext>
                  </a:extLst>
                </a:gridCol>
              </a:tblGrid>
              <a:tr h="370840">
                <a:tc>
                  <a:txBody>
                    <a:bodyPr/>
                    <a:lstStyle/>
                    <a:p>
                      <a:r>
                        <a:rPr lang="en-US" sz="2800" dirty="0"/>
                        <a:t>Operation</a:t>
                      </a:r>
                      <a:endParaRPr lang="ru-RU" sz="2800" dirty="0"/>
                    </a:p>
                  </a:txBody>
                  <a:tcPr/>
                </a:tc>
                <a:tc>
                  <a:txBody>
                    <a:bodyPr/>
                    <a:lstStyle/>
                    <a:p>
                      <a:r>
                        <a:rPr lang="en-US" sz="2800" dirty="0"/>
                        <a:t>Simple list</a:t>
                      </a:r>
                      <a:endParaRPr lang="ru-RU" sz="2800" dirty="0"/>
                    </a:p>
                  </a:txBody>
                  <a:tcPr/>
                </a:tc>
                <a:tc>
                  <a:txBody>
                    <a:bodyPr/>
                    <a:lstStyle/>
                    <a:p>
                      <a:r>
                        <a:rPr lang="en-US" sz="2800" dirty="0"/>
                        <a:t>Binary</a:t>
                      </a:r>
                      <a:r>
                        <a:rPr lang="en-US" sz="2800" baseline="0" dirty="0"/>
                        <a:t> heap</a:t>
                      </a:r>
                      <a:endParaRPr lang="ru-RU" sz="2800" dirty="0"/>
                    </a:p>
                  </a:txBody>
                  <a:tcPr/>
                </a:tc>
                <a:tc>
                  <a:txBody>
                    <a:bodyPr/>
                    <a:lstStyle/>
                    <a:p>
                      <a:r>
                        <a:rPr lang="en-US" sz="2800" b="1" dirty="0"/>
                        <a:t>Fibonacci heap</a:t>
                      </a:r>
                      <a:endParaRPr lang="ru-RU" sz="2800" dirty="0"/>
                    </a:p>
                  </a:txBody>
                  <a:tcPr/>
                </a:tc>
                <a:extLst>
                  <a:ext uri="{0D108BD9-81ED-4DB2-BD59-A6C34878D82A}">
                    <a16:rowId xmlns="" xmlns:a16="http://schemas.microsoft.com/office/drawing/2014/main" val="3578482978"/>
                  </a:ext>
                </a:extLst>
              </a:tr>
              <a:tr h="370840">
                <a:tc>
                  <a:txBody>
                    <a:bodyPr/>
                    <a:lstStyle/>
                    <a:p>
                      <a:r>
                        <a:rPr lang="en-US" sz="2800" dirty="0"/>
                        <a:t>Find-min</a:t>
                      </a:r>
                      <a:endParaRPr lang="ru-RU" sz="2800" dirty="0"/>
                    </a:p>
                  </a:txBody>
                  <a:tcPr/>
                </a:tc>
                <a:tc>
                  <a:txBody>
                    <a:bodyPr/>
                    <a:lstStyle/>
                    <a:p>
                      <a:r>
                        <a:rPr lang="en-US" sz="2800" dirty="0"/>
                        <a:t>O(N)</a:t>
                      </a:r>
                      <a:endParaRPr lang="ru-RU" sz="2800" dirty="0"/>
                    </a:p>
                  </a:txBody>
                  <a:tcPr/>
                </a:tc>
                <a:tc>
                  <a:txBody>
                    <a:bodyPr/>
                    <a:lstStyle/>
                    <a:p>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 xmlns:a16="http://schemas.microsoft.com/office/drawing/2014/main" val="84529631"/>
                  </a:ext>
                </a:extLst>
              </a:tr>
              <a:tr h="370840">
                <a:tc>
                  <a:txBody>
                    <a:bodyPr/>
                    <a:lstStyle/>
                    <a:p>
                      <a:r>
                        <a:rPr lang="en-US" sz="2800" dirty="0"/>
                        <a:t>Delete-min</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O(N)</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a:t>O(log N)</a:t>
                      </a:r>
                      <a:endParaRPr lang="ru-RU" sz="2800" i="0" dirty="0"/>
                    </a:p>
                  </a:txBody>
                  <a:tcPr/>
                </a:tc>
                <a:extLst>
                  <a:ext uri="{0D108BD9-81ED-4DB2-BD59-A6C34878D82A}">
                    <a16:rowId xmlns="" xmlns:a16="http://schemas.microsoft.com/office/drawing/2014/main" val="2988634213"/>
                  </a:ext>
                </a:extLst>
              </a:tr>
              <a:tr h="370840">
                <a:tc>
                  <a:txBody>
                    <a:bodyPr/>
                    <a:lstStyle/>
                    <a:p>
                      <a:r>
                        <a:rPr lang="en-US" sz="2800" dirty="0"/>
                        <a:t>Insert</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 xmlns:a16="http://schemas.microsoft.com/office/drawing/2014/main" val="2740915544"/>
                  </a:ext>
                </a:extLst>
              </a:tr>
              <a:tr h="370840">
                <a:tc>
                  <a:txBody>
                    <a:bodyPr/>
                    <a:lstStyle/>
                    <a:p>
                      <a:r>
                        <a:rPr lang="en-US" sz="2800" dirty="0"/>
                        <a:t>Decrease-key</a:t>
                      </a:r>
                      <a:endParaRPr lang="ru-RU" sz="2800" dirty="0"/>
                    </a:p>
                  </a:txBody>
                  <a:tcPr/>
                </a:tc>
                <a:tc>
                  <a:txBody>
                    <a:bodyPr/>
                    <a:lstStyle/>
                    <a:p>
                      <a:pPr algn="ctr"/>
                      <a:r>
                        <a:rPr lang="en-US" sz="2800" dirty="0"/>
                        <a:t>-</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 xmlns:a16="http://schemas.microsoft.com/office/drawing/2014/main" val="2117614425"/>
                  </a:ext>
                </a:extLst>
              </a:tr>
            </a:tbl>
          </a:graphicData>
        </a:graphic>
      </p:graphicFrame>
    </p:spTree>
    <p:extLst>
      <p:ext uri="{BB962C8B-B14F-4D97-AF65-F5344CB8AC3E}">
        <p14:creationId xmlns:p14="http://schemas.microsoft.com/office/powerpoint/2010/main" val="302571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413279"/>
            <a:ext cx="9144000" cy="855027"/>
          </a:xfrm>
        </p:spPr>
        <p:txBody>
          <a:bodyPr>
            <a:normAutofit fontScale="90000"/>
          </a:bodyPr>
          <a:lstStyle/>
          <a:p>
            <a:r>
              <a:rPr lang="en-US" dirty="0"/>
              <a:t>Run-time comparison</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3662034226"/>
              </p:ext>
            </p:extLst>
          </p:nvPr>
        </p:nvGraphicFramePr>
        <p:xfrm>
          <a:off x="1749949" y="1656519"/>
          <a:ext cx="8600661" cy="3705462"/>
        </p:xfrm>
        <a:graphic>
          <a:graphicData uri="http://schemas.openxmlformats.org/drawingml/2006/table">
            <a:tbl>
              <a:tblPr firstRow="1" bandRow="1">
                <a:tableStyleId>{B301B821-A1FF-4177-AEE7-76D212191A09}</a:tableStyleId>
              </a:tblPr>
              <a:tblGrid>
                <a:gridCol w="3173743">
                  <a:extLst>
                    <a:ext uri="{9D8B030D-6E8A-4147-A177-3AD203B41FA5}">
                      <a16:colId xmlns:a16="http://schemas.microsoft.com/office/drawing/2014/main" xmlns="" val="1717378049"/>
                    </a:ext>
                  </a:extLst>
                </a:gridCol>
                <a:gridCol w="3008923"/>
                <a:gridCol w="2417995">
                  <a:extLst>
                    <a:ext uri="{9D8B030D-6E8A-4147-A177-3AD203B41FA5}">
                      <a16:colId xmlns:a16="http://schemas.microsoft.com/office/drawing/2014/main" xmlns="" val="1120144546"/>
                    </a:ext>
                  </a:extLst>
                </a:gridCol>
              </a:tblGrid>
              <a:tr h="449096">
                <a:tc gridSpan="2">
                  <a:txBody>
                    <a:bodyPr/>
                    <a:lstStyle/>
                    <a:p>
                      <a:pPr algn="ctr"/>
                      <a:r>
                        <a:rPr lang="en-US" sz="2400" dirty="0"/>
                        <a:t>Algorithm</a:t>
                      </a:r>
                    </a:p>
                  </a:txBody>
                  <a:tcPr anchor="ctr"/>
                </a:tc>
                <a:tc hMerge="1">
                  <a:txBody>
                    <a:bodyPr/>
                    <a:lstStyle/>
                    <a:p>
                      <a:endParaRPr lang="en-US" sz="2400" dirty="0"/>
                    </a:p>
                  </a:txBody>
                  <a:tcPr anchor="ctr"/>
                </a:tc>
                <a:tc>
                  <a:txBody>
                    <a:bodyPr/>
                    <a:lstStyle/>
                    <a:p>
                      <a:r>
                        <a:rPr lang="en-US" sz="2400" dirty="0"/>
                        <a:t>Time complexity</a:t>
                      </a:r>
                    </a:p>
                  </a:txBody>
                  <a:tcPr anchor="ctr"/>
                </a:tc>
                <a:extLst>
                  <a:ext uri="{0D108BD9-81ED-4DB2-BD59-A6C34878D82A}">
                    <a16:rowId xmlns:a16="http://schemas.microsoft.com/office/drawing/2014/main" xmlns="" val="2797329898"/>
                  </a:ext>
                </a:extLst>
              </a:tr>
              <a:tr h="479857">
                <a:tc rowSpan="2" gridSpan="2">
                  <a:txBody>
                    <a:bodyPr/>
                    <a:lstStyle/>
                    <a:p>
                      <a:pPr marL="0" algn="l" defTabSz="914400" rtl="0" eaLnBrk="1" latinLnBrk="0" hangingPunct="1"/>
                      <a:r>
                        <a:rPr lang="en-US" sz="2400" u="none" kern="1200" dirty="0"/>
                        <a:t>Bellman–Ford algorithm</a:t>
                      </a:r>
                      <a:endParaRPr lang="en-US" sz="2400" b="0" u="none" kern="1200" dirty="0">
                        <a:solidFill>
                          <a:schemeClr val="dk1"/>
                        </a:solidFill>
                        <a:latin typeface="+mn-lt"/>
                        <a:ea typeface="+mn-ea"/>
                        <a:cs typeface="+mn-cs"/>
                      </a:endParaRPr>
                    </a:p>
                  </a:txBody>
                  <a:tcPr anchor="ctr"/>
                </a:tc>
                <a:tc rowSpan="2" hMerge="1">
                  <a:txBody>
                    <a:bodyPr/>
                    <a:lstStyle/>
                    <a:p>
                      <a:pPr marL="0" algn="l" defTabSz="914400" rtl="0" eaLnBrk="1" latinLnBrk="0" hangingPunct="1"/>
                      <a:endParaRPr lang="en-US" sz="2400" b="0" u="none" kern="1200" dirty="0">
                        <a:solidFill>
                          <a:schemeClr val="dk1"/>
                        </a:solidFill>
                        <a:latin typeface="+mn-lt"/>
                        <a:ea typeface="+mn-ea"/>
                        <a:cs typeface="+mn-cs"/>
                      </a:endParaRPr>
                    </a:p>
                  </a:txBody>
                  <a:tcPr anchor="ctr"/>
                </a:tc>
                <a:tc>
                  <a:txBody>
                    <a:bodyPr/>
                    <a:lstStyle/>
                    <a:p>
                      <a:r>
                        <a:rPr lang="en-US" sz="2000" b="1" u="none" dirty="0"/>
                        <a:t>O(VE)</a:t>
                      </a:r>
                    </a:p>
                  </a:txBody>
                  <a:tcPr anchor="ctr"/>
                </a:tc>
                <a:extLst>
                  <a:ext uri="{0D108BD9-81ED-4DB2-BD59-A6C34878D82A}">
                    <a16:rowId xmlns:a16="http://schemas.microsoft.com/office/drawing/2014/main" xmlns="" val="4098025469"/>
                  </a:ext>
                </a:extLst>
              </a:tr>
              <a:tr h="479857">
                <a:tc gridSpan="2" vMerge="1">
                  <a:txBody>
                    <a:bodyPr/>
                    <a:lstStyle/>
                    <a:p>
                      <a:endParaRPr lang="ru-RU" dirty="0"/>
                    </a:p>
                  </a:txBody>
                  <a:tcPr anchor="ctr"/>
                </a:tc>
                <a:tc hMerge="1" vMerge="1">
                  <a:txBody>
                    <a:bodyPr/>
                    <a:lstStyle/>
                    <a:p>
                      <a:endParaRPr lang="en-US"/>
                    </a:p>
                  </a:txBody>
                  <a:tcPr/>
                </a:tc>
                <a:tc>
                  <a:txBody>
                    <a:bodyPr/>
                    <a:lstStyle/>
                    <a:p>
                      <a:r>
                        <a:rPr lang="en-US" sz="2400" u="none" dirty="0"/>
                        <a:t>O(V</a:t>
                      </a:r>
                      <a:r>
                        <a:rPr lang="en-US" sz="2400" u="none" baseline="30000" dirty="0"/>
                        <a:t>2</a:t>
                      </a:r>
                      <a:r>
                        <a:rPr lang="en-US" sz="2400" u="none" dirty="0"/>
                        <a:t> log V)</a:t>
                      </a:r>
                      <a:endParaRPr lang="en-US" sz="2400" b="0" u="none" dirty="0"/>
                    </a:p>
                  </a:txBody>
                  <a:tcPr anchor="ctr"/>
                </a:tc>
                <a:extLst>
                  <a:ext uri="{0D108BD9-81ED-4DB2-BD59-A6C34878D82A}">
                    <a16:rowId xmlns:a16="http://schemas.microsoft.com/office/drawing/2014/main" xmlns="" val="1759008639"/>
                  </a:ext>
                </a:extLst>
              </a:tr>
              <a:tr h="479857">
                <a:tc rowSpan="3">
                  <a:txBody>
                    <a:bodyPr/>
                    <a:lstStyle/>
                    <a:p>
                      <a:r>
                        <a:rPr lang="en-US" sz="2400" u="none" dirty="0"/>
                        <a:t>Dijkstra's </a:t>
                      </a:r>
                      <a:r>
                        <a:rPr lang="en-US" sz="2400" u="none" dirty="0" smtClean="0"/>
                        <a:t>algorithm</a:t>
                      </a:r>
                      <a:endParaRPr lang="en-US" sz="2400" b="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with simple list</a:t>
                      </a:r>
                      <a:endParaRPr lang="en-US" sz="2400" b="0" u="none" dirty="0" smtClean="0"/>
                    </a:p>
                  </a:txBody>
                  <a:tcPr anchor="ctr"/>
                </a:tc>
                <a:tc>
                  <a:txBody>
                    <a:bodyPr/>
                    <a:lstStyle/>
                    <a:p>
                      <a:r>
                        <a:rPr lang="en-US" sz="2400" u="none" dirty="0"/>
                        <a:t>O(V</a:t>
                      </a:r>
                      <a:r>
                        <a:rPr lang="en-US" sz="2400" u="none" baseline="30000" dirty="0"/>
                        <a:t>2</a:t>
                      </a:r>
                      <a:r>
                        <a:rPr lang="en-US" sz="2400" u="none" dirty="0"/>
                        <a:t>)</a:t>
                      </a:r>
                      <a:endParaRPr lang="en-US" sz="2400" b="0" u="none" dirty="0"/>
                    </a:p>
                  </a:txBody>
                  <a:tcPr anchor="ctr"/>
                </a:tc>
                <a:extLst>
                  <a:ext uri="{0D108BD9-81ED-4DB2-BD59-A6C34878D82A}">
                    <a16:rowId xmlns:a16="http://schemas.microsoft.com/office/drawing/2014/main" xmlns="" val="1167176512"/>
                  </a:ext>
                </a:extLst>
              </a:tr>
              <a:tr h="848977">
                <a:tc vMerge="1">
                  <a:txBody>
                    <a:bodyPr/>
                    <a:lstStyle/>
                    <a:p>
                      <a:endParaRPr lang="en-US" sz="2400" b="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with binary heap</a:t>
                      </a:r>
                      <a:endParaRPr lang="en-US" sz="2400" b="0" u="none" dirty="0" smtClean="0"/>
                    </a:p>
                  </a:txBody>
                  <a:tcPr anchor="ctr"/>
                </a:tc>
                <a:tc>
                  <a:txBody>
                    <a:bodyPr/>
                    <a:lstStyle/>
                    <a:p>
                      <a:r>
                        <a:rPr lang="pt-BR" sz="2400" u="none" dirty="0"/>
                        <a:t>O(Elog V + Vlog V)</a:t>
                      </a:r>
                      <a:endParaRPr lang="pt-BR" sz="2400" b="0" u="none" dirty="0"/>
                    </a:p>
                  </a:txBody>
                  <a:tcPr anchor="ctr"/>
                </a:tc>
                <a:extLst>
                  <a:ext uri="{0D108BD9-81ED-4DB2-BD59-A6C34878D82A}">
                    <a16:rowId xmlns:a16="http://schemas.microsoft.com/office/drawing/2014/main" xmlns="" val="1924488393"/>
                  </a:ext>
                </a:extLst>
              </a:tr>
              <a:tr h="479857">
                <a:tc vMerge="1">
                  <a:txBody>
                    <a:bodyPr/>
                    <a:lstStyle/>
                    <a:p>
                      <a:endParaRPr lang="en-US" sz="2400" b="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with Fibonacci heap</a:t>
                      </a:r>
                      <a:endParaRPr lang="en-US" sz="2400" b="0" u="none" dirty="0" smtClean="0"/>
                    </a:p>
                  </a:txBody>
                  <a:tcPr anchor="ctr"/>
                </a:tc>
                <a:tc>
                  <a:txBody>
                    <a:bodyPr/>
                    <a:lstStyle/>
                    <a:p>
                      <a:r>
                        <a:rPr lang="en-US" sz="2400" b="1" u="none" dirty="0"/>
                        <a:t>O(E + V log V)</a:t>
                      </a:r>
                    </a:p>
                  </a:txBody>
                  <a:tcPr anchor="ctr"/>
                </a:tc>
                <a:extLst>
                  <a:ext uri="{0D108BD9-81ED-4DB2-BD59-A6C34878D82A}">
                    <a16:rowId xmlns:a16="http://schemas.microsoft.com/office/drawing/2014/main" xmlns="" val="1136071064"/>
                  </a:ext>
                </a:extLst>
              </a:tr>
              <a:tr h="479857">
                <a:tc gridSpan="2">
                  <a:txBody>
                    <a:bodyPr/>
                    <a:lstStyle/>
                    <a:p>
                      <a:r>
                        <a:rPr lang="en-US" sz="2400" u="none" dirty="0" err="1"/>
                        <a:t>Thorup</a:t>
                      </a:r>
                      <a:endParaRPr lang="en-US" sz="2400" b="0" u="none" dirty="0"/>
                    </a:p>
                  </a:txBody>
                  <a:tcPr anchor="ctr"/>
                </a:tc>
                <a:tc hMerge="1">
                  <a:txBody>
                    <a:bodyPr/>
                    <a:lstStyle/>
                    <a:p>
                      <a:endParaRPr lang="en-US" sz="2400" b="0" u="none" dirty="0"/>
                    </a:p>
                  </a:txBody>
                  <a:tcPr anchor="ctr"/>
                </a:tc>
                <a:tc>
                  <a:txBody>
                    <a:bodyPr/>
                    <a:lstStyle/>
                    <a:p>
                      <a:r>
                        <a:rPr lang="pt-BR" sz="2400" b="1" u="none" dirty="0"/>
                        <a:t>O(E + V log log V)</a:t>
                      </a:r>
                    </a:p>
                  </a:txBody>
                  <a:tcPr anchor="ctr"/>
                </a:tc>
                <a:extLst>
                  <a:ext uri="{0D108BD9-81ED-4DB2-BD59-A6C34878D82A}">
                    <a16:rowId xmlns:a16="http://schemas.microsoft.com/office/drawing/2014/main" xmlns="" val="1987395029"/>
                  </a:ext>
                </a:extLst>
              </a:tr>
            </a:tbl>
          </a:graphicData>
        </a:graphic>
      </p:graphicFrame>
      <p:sp>
        <p:nvSpPr>
          <p:cNvPr id="3" name="TextBox 2"/>
          <p:cNvSpPr txBox="1"/>
          <p:nvPr/>
        </p:nvSpPr>
        <p:spPr>
          <a:xfrm>
            <a:off x="1749949" y="5605670"/>
            <a:ext cx="4625009" cy="707886"/>
          </a:xfrm>
          <a:prstGeom prst="rect">
            <a:avLst/>
          </a:prstGeom>
          <a:noFill/>
        </p:spPr>
        <p:txBody>
          <a:bodyPr wrap="square" rtlCol="0">
            <a:spAutoFit/>
          </a:bodyPr>
          <a:lstStyle/>
          <a:p>
            <a:r>
              <a:rPr lang="en-US" sz="2000" dirty="0"/>
              <a:t>V – number of vertices</a:t>
            </a:r>
          </a:p>
          <a:p>
            <a:r>
              <a:rPr lang="en-US" sz="2000" dirty="0"/>
              <a:t>E – number of edges</a:t>
            </a:r>
            <a:endParaRPr lang="ru-RU" sz="2000" dirty="0"/>
          </a:p>
        </p:txBody>
      </p:sp>
    </p:spTree>
    <p:extLst>
      <p:ext uri="{BB962C8B-B14F-4D97-AF65-F5344CB8AC3E}">
        <p14:creationId xmlns:p14="http://schemas.microsoft.com/office/powerpoint/2010/main" val="4010096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tracking</a:t>
            </a:r>
            <a:endParaRPr lang="en-US" dirty="0"/>
          </a:p>
        </p:txBody>
      </p:sp>
      <p:sp>
        <p:nvSpPr>
          <p:cNvPr id="6" name="TextBox 5"/>
          <p:cNvSpPr txBox="1"/>
          <p:nvPr/>
        </p:nvSpPr>
        <p:spPr>
          <a:xfrm>
            <a:off x="6843252" y="1916338"/>
            <a:ext cx="3865866" cy="400110"/>
          </a:xfrm>
          <a:prstGeom prst="rect">
            <a:avLst/>
          </a:prstGeom>
          <a:noFill/>
        </p:spPr>
        <p:txBody>
          <a:bodyPr wrap="none" rtlCol="0">
            <a:spAutoFit/>
          </a:bodyPr>
          <a:lstStyle/>
          <a:p>
            <a:r>
              <a:rPr lang="en-US" sz="2000" dirty="0" smtClean="0"/>
              <a:t>This array is used to track the paths</a:t>
            </a:r>
            <a:endParaRPr lang="en-US" sz="2000" dirty="0"/>
          </a:p>
        </p:txBody>
      </p:sp>
      <p:sp>
        <p:nvSpPr>
          <p:cNvPr id="8" name="TextBox 7"/>
          <p:cNvSpPr txBox="1"/>
          <p:nvPr/>
        </p:nvSpPr>
        <p:spPr>
          <a:xfrm>
            <a:off x="7375088" y="5016408"/>
            <a:ext cx="2816048" cy="707886"/>
          </a:xfrm>
          <a:prstGeom prst="rect">
            <a:avLst/>
          </a:prstGeom>
          <a:noFill/>
        </p:spPr>
        <p:txBody>
          <a:bodyPr wrap="square" rtlCol="0">
            <a:spAutoFit/>
          </a:bodyPr>
          <a:lstStyle/>
          <a:p>
            <a:r>
              <a:rPr lang="en-US" sz="2000" dirty="0" smtClean="0"/>
              <a:t>Save the number of the node we came from</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412" y="1309688"/>
            <a:ext cx="6026070" cy="5341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2227006" y="2116393"/>
            <a:ext cx="4616246" cy="20005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218039" y="5390535"/>
            <a:ext cx="3007469" cy="19910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546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Statements</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3200" dirty="0" smtClean="0"/>
              <a:t>Real-life examples of this algorithm:</a:t>
            </a:r>
          </a:p>
          <a:p>
            <a:pPr lvl="1"/>
            <a:r>
              <a:rPr lang="en-US" sz="3200" dirty="0" smtClean="0"/>
              <a:t>Map routing</a:t>
            </a:r>
          </a:p>
          <a:p>
            <a:pPr lvl="1"/>
            <a:r>
              <a:rPr lang="en-US" sz="3200" dirty="0" smtClean="0"/>
              <a:t>Networking</a:t>
            </a:r>
          </a:p>
          <a:p>
            <a:pPr lvl="1"/>
            <a:r>
              <a:rPr lang="en-US" sz="3200" dirty="0" smtClean="0"/>
              <a:t>Currency Exchange</a:t>
            </a:r>
          </a:p>
          <a:p>
            <a:pPr lvl="1"/>
            <a:r>
              <a:rPr lang="en-US" sz="3200" dirty="0" smtClean="0"/>
              <a:t>Flight Plans</a:t>
            </a:r>
          </a:p>
        </p:txBody>
      </p:sp>
      <p:pic>
        <p:nvPicPr>
          <p:cNvPr id="1028" name="Picture 4" descr="dijkstra-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94" y="2916195"/>
            <a:ext cx="5172479" cy="31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04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tree</a:t>
            </a:r>
            <a:endParaRPr lang="ru-RU" dirty="0"/>
          </a:p>
        </p:txBody>
      </p:sp>
      <p:sp>
        <p:nvSpPr>
          <p:cNvPr id="5" name="Oval 4"/>
          <p:cNvSpPr/>
          <p:nvPr/>
        </p:nvSpPr>
        <p:spPr>
          <a:xfrm>
            <a:off x="838200" y="2620880"/>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6" name="Oval 5"/>
          <p:cNvSpPr/>
          <p:nvPr/>
        </p:nvSpPr>
        <p:spPr>
          <a:xfrm>
            <a:off x="291408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7" name="Oval 6"/>
          <p:cNvSpPr/>
          <p:nvPr/>
        </p:nvSpPr>
        <p:spPr>
          <a:xfrm>
            <a:off x="184259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 name="Oval 7"/>
          <p:cNvSpPr/>
          <p:nvPr/>
        </p:nvSpPr>
        <p:spPr>
          <a:xfrm>
            <a:off x="3890052"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9" name="Oval 8"/>
          <p:cNvSpPr/>
          <p:nvPr/>
        </p:nvSpPr>
        <p:spPr>
          <a:xfrm>
            <a:off x="3890052"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10" name="Oval 9"/>
          <p:cNvSpPr/>
          <p:nvPr/>
        </p:nvSpPr>
        <p:spPr>
          <a:xfrm>
            <a:off x="4892527"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11" name="Oval 10"/>
          <p:cNvSpPr/>
          <p:nvPr/>
        </p:nvSpPr>
        <p:spPr>
          <a:xfrm>
            <a:off x="291408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12" name="Oval 11"/>
          <p:cNvSpPr/>
          <p:nvPr/>
        </p:nvSpPr>
        <p:spPr>
          <a:xfrm>
            <a:off x="184259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14" name="Straight Connector 13"/>
          <p:cNvCxnSpPr>
            <a:stCxn id="5" idx="7"/>
            <a:endCxn id="7" idx="3"/>
          </p:cNvCxnSpPr>
          <p:nvPr/>
        </p:nvCxnSpPr>
        <p:spPr>
          <a:xfrm flipV="1">
            <a:off x="1188855" y="2087003"/>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5"/>
            <a:endCxn id="12" idx="1"/>
          </p:cNvCxnSpPr>
          <p:nvPr/>
        </p:nvCxnSpPr>
        <p:spPr>
          <a:xfrm>
            <a:off x="1188855" y="2971535"/>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6" idx="2"/>
          </p:cNvCxnSpPr>
          <p:nvPr/>
        </p:nvCxnSpPr>
        <p:spPr>
          <a:xfrm>
            <a:off x="2253411" y="1941757"/>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6"/>
            <a:endCxn id="8" idx="2"/>
          </p:cNvCxnSpPr>
          <p:nvPr/>
        </p:nvCxnSpPr>
        <p:spPr>
          <a:xfrm>
            <a:off x="3324901" y="1941757"/>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4"/>
          </p:cNvCxnSpPr>
          <p:nvPr/>
        </p:nvCxnSpPr>
        <p:spPr>
          <a:xfrm flipV="1">
            <a:off x="4300870" y="3029289"/>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0" idx="0"/>
          </p:cNvCxnSpPr>
          <p:nvPr/>
        </p:nvCxnSpPr>
        <p:spPr>
          <a:xfrm>
            <a:off x="4300870" y="1941757"/>
            <a:ext cx="797066" cy="676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6"/>
            <a:endCxn id="9" idx="2"/>
          </p:cNvCxnSpPr>
          <p:nvPr/>
        </p:nvCxnSpPr>
        <p:spPr>
          <a:xfrm>
            <a:off x="3324901" y="3643668"/>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6"/>
            <a:endCxn id="11" idx="2"/>
          </p:cNvCxnSpPr>
          <p:nvPr/>
        </p:nvCxnSpPr>
        <p:spPr>
          <a:xfrm>
            <a:off x="2253411" y="3643668"/>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4"/>
            <a:endCxn id="12" idx="0"/>
          </p:cNvCxnSpPr>
          <p:nvPr/>
        </p:nvCxnSpPr>
        <p:spPr>
          <a:xfrm>
            <a:off x="2048002"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4"/>
            <a:endCxn id="9" idx="0"/>
          </p:cNvCxnSpPr>
          <p:nvPr/>
        </p:nvCxnSpPr>
        <p:spPr>
          <a:xfrm>
            <a:off x="4095461"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5"/>
            <a:endCxn id="9" idx="1"/>
          </p:cNvCxnSpPr>
          <p:nvPr/>
        </p:nvCxnSpPr>
        <p:spPr>
          <a:xfrm>
            <a:off x="3264738" y="2087003"/>
            <a:ext cx="685477" cy="14114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13246"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47" name="Straight Connector 46"/>
          <p:cNvCxnSpPr>
            <a:stCxn id="6" idx="4"/>
            <a:endCxn id="45" idx="0"/>
          </p:cNvCxnSpPr>
          <p:nvPr/>
        </p:nvCxnSpPr>
        <p:spPr>
          <a:xfrm flipH="1">
            <a:off x="3118655" y="2147166"/>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4"/>
            <a:endCxn id="11" idx="0"/>
          </p:cNvCxnSpPr>
          <p:nvPr/>
        </p:nvCxnSpPr>
        <p:spPr>
          <a:xfrm>
            <a:off x="3118655" y="3029289"/>
            <a:ext cx="837" cy="4089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7"/>
            <a:endCxn id="45" idx="3"/>
          </p:cNvCxnSpPr>
          <p:nvPr/>
        </p:nvCxnSpPr>
        <p:spPr>
          <a:xfrm flipV="1">
            <a:off x="2193248" y="2969126"/>
            <a:ext cx="780161" cy="52929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312898" y="3151812"/>
            <a:ext cx="301686" cy="369332"/>
          </a:xfrm>
          <a:prstGeom prst="rect">
            <a:avLst/>
          </a:prstGeom>
          <a:noFill/>
        </p:spPr>
        <p:txBody>
          <a:bodyPr wrap="none" rtlCol="0">
            <a:spAutoFit/>
          </a:bodyPr>
          <a:lstStyle/>
          <a:p>
            <a:r>
              <a:rPr lang="en-US" dirty="0"/>
              <a:t>8</a:t>
            </a:r>
            <a:endParaRPr lang="ru-RU" dirty="0"/>
          </a:p>
        </p:txBody>
      </p:sp>
      <p:sp>
        <p:nvSpPr>
          <p:cNvPr id="62" name="TextBox 61"/>
          <p:cNvSpPr txBox="1"/>
          <p:nvPr/>
        </p:nvSpPr>
        <p:spPr>
          <a:xfrm>
            <a:off x="1292252" y="2111902"/>
            <a:ext cx="301686" cy="369332"/>
          </a:xfrm>
          <a:prstGeom prst="rect">
            <a:avLst/>
          </a:prstGeom>
          <a:noFill/>
        </p:spPr>
        <p:txBody>
          <a:bodyPr wrap="none" rtlCol="0">
            <a:spAutoFit/>
          </a:bodyPr>
          <a:lstStyle/>
          <a:p>
            <a:r>
              <a:rPr lang="en-US" dirty="0"/>
              <a:t>4</a:t>
            </a:r>
            <a:endParaRPr lang="ru-RU" dirty="0"/>
          </a:p>
        </p:txBody>
      </p:sp>
      <p:sp>
        <p:nvSpPr>
          <p:cNvPr id="63" name="TextBox 62"/>
          <p:cNvSpPr txBox="1"/>
          <p:nvPr/>
        </p:nvSpPr>
        <p:spPr>
          <a:xfrm>
            <a:off x="2362794" y="1628984"/>
            <a:ext cx="301686" cy="369332"/>
          </a:xfrm>
          <a:prstGeom prst="rect">
            <a:avLst/>
          </a:prstGeom>
          <a:noFill/>
        </p:spPr>
        <p:txBody>
          <a:bodyPr wrap="none" rtlCol="0">
            <a:spAutoFit/>
          </a:bodyPr>
          <a:lstStyle/>
          <a:p>
            <a:r>
              <a:rPr lang="en-US" dirty="0"/>
              <a:t>8</a:t>
            </a:r>
            <a:endParaRPr lang="ru-RU" dirty="0"/>
          </a:p>
        </p:txBody>
      </p:sp>
      <p:sp>
        <p:nvSpPr>
          <p:cNvPr id="64" name="TextBox 63"/>
          <p:cNvSpPr txBox="1"/>
          <p:nvPr/>
        </p:nvSpPr>
        <p:spPr>
          <a:xfrm>
            <a:off x="3416496" y="1639194"/>
            <a:ext cx="301686" cy="369332"/>
          </a:xfrm>
          <a:prstGeom prst="rect">
            <a:avLst/>
          </a:prstGeom>
          <a:noFill/>
        </p:spPr>
        <p:txBody>
          <a:bodyPr wrap="none" rtlCol="0">
            <a:spAutoFit/>
          </a:bodyPr>
          <a:lstStyle/>
          <a:p>
            <a:r>
              <a:rPr lang="en-US" dirty="0"/>
              <a:t>7</a:t>
            </a:r>
            <a:endParaRPr lang="ru-RU" dirty="0"/>
          </a:p>
        </p:txBody>
      </p:sp>
      <p:sp>
        <p:nvSpPr>
          <p:cNvPr id="65" name="TextBox 64"/>
          <p:cNvSpPr txBox="1"/>
          <p:nvPr/>
        </p:nvSpPr>
        <p:spPr>
          <a:xfrm>
            <a:off x="4699403" y="2064572"/>
            <a:ext cx="301686" cy="369332"/>
          </a:xfrm>
          <a:prstGeom prst="rect">
            <a:avLst/>
          </a:prstGeom>
          <a:noFill/>
        </p:spPr>
        <p:txBody>
          <a:bodyPr wrap="none" rtlCol="0">
            <a:spAutoFit/>
          </a:bodyPr>
          <a:lstStyle/>
          <a:p>
            <a:r>
              <a:rPr lang="en-US" dirty="0"/>
              <a:t>9</a:t>
            </a:r>
            <a:endParaRPr lang="ru-RU" dirty="0"/>
          </a:p>
        </p:txBody>
      </p:sp>
      <p:sp>
        <p:nvSpPr>
          <p:cNvPr id="66" name="TextBox 65"/>
          <p:cNvSpPr txBox="1"/>
          <p:nvPr/>
        </p:nvSpPr>
        <p:spPr>
          <a:xfrm>
            <a:off x="4634621" y="3253593"/>
            <a:ext cx="418704" cy="369332"/>
          </a:xfrm>
          <a:prstGeom prst="rect">
            <a:avLst/>
          </a:prstGeom>
          <a:noFill/>
        </p:spPr>
        <p:txBody>
          <a:bodyPr wrap="none" rtlCol="0">
            <a:spAutoFit/>
          </a:bodyPr>
          <a:lstStyle/>
          <a:p>
            <a:r>
              <a:rPr lang="en-US" dirty="0"/>
              <a:t>10</a:t>
            </a:r>
            <a:endParaRPr lang="ru-RU" dirty="0"/>
          </a:p>
        </p:txBody>
      </p:sp>
      <p:sp>
        <p:nvSpPr>
          <p:cNvPr id="67" name="TextBox 66"/>
          <p:cNvSpPr txBox="1"/>
          <p:nvPr/>
        </p:nvSpPr>
        <p:spPr>
          <a:xfrm>
            <a:off x="3461850" y="3579458"/>
            <a:ext cx="301686" cy="369332"/>
          </a:xfrm>
          <a:prstGeom prst="rect">
            <a:avLst/>
          </a:prstGeom>
          <a:noFill/>
        </p:spPr>
        <p:txBody>
          <a:bodyPr wrap="none" rtlCol="0">
            <a:spAutoFit/>
          </a:bodyPr>
          <a:lstStyle/>
          <a:p>
            <a:r>
              <a:rPr lang="en-US" dirty="0"/>
              <a:t>2</a:t>
            </a:r>
            <a:endParaRPr lang="ru-RU" dirty="0"/>
          </a:p>
        </p:txBody>
      </p:sp>
      <p:sp>
        <p:nvSpPr>
          <p:cNvPr id="68" name="TextBox 67"/>
          <p:cNvSpPr txBox="1"/>
          <p:nvPr/>
        </p:nvSpPr>
        <p:spPr>
          <a:xfrm>
            <a:off x="2418996" y="3579458"/>
            <a:ext cx="301686" cy="369332"/>
          </a:xfrm>
          <a:prstGeom prst="rect">
            <a:avLst/>
          </a:prstGeom>
          <a:noFill/>
        </p:spPr>
        <p:txBody>
          <a:bodyPr wrap="none" rtlCol="0">
            <a:spAutoFit/>
          </a:bodyPr>
          <a:lstStyle/>
          <a:p>
            <a:r>
              <a:rPr lang="en-US" dirty="0"/>
              <a:t>1</a:t>
            </a:r>
            <a:endParaRPr lang="ru-RU" dirty="0"/>
          </a:p>
        </p:txBody>
      </p:sp>
      <p:sp>
        <p:nvSpPr>
          <p:cNvPr id="69" name="TextBox 68"/>
          <p:cNvSpPr txBox="1"/>
          <p:nvPr/>
        </p:nvSpPr>
        <p:spPr>
          <a:xfrm>
            <a:off x="1992429" y="2545523"/>
            <a:ext cx="418704" cy="369332"/>
          </a:xfrm>
          <a:prstGeom prst="rect">
            <a:avLst/>
          </a:prstGeom>
          <a:noFill/>
        </p:spPr>
        <p:txBody>
          <a:bodyPr wrap="none" rtlCol="0">
            <a:spAutoFit/>
          </a:bodyPr>
          <a:lstStyle/>
          <a:p>
            <a:r>
              <a:rPr lang="en-US" dirty="0"/>
              <a:t>11</a:t>
            </a:r>
            <a:endParaRPr lang="ru-RU" dirty="0"/>
          </a:p>
        </p:txBody>
      </p:sp>
      <p:sp>
        <p:nvSpPr>
          <p:cNvPr id="70" name="TextBox 69"/>
          <p:cNvSpPr txBox="1"/>
          <p:nvPr/>
        </p:nvSpPr>
        <p:spPr>
          <a:xfrm>
            <a:off x="2833889" y="2177241"/>
            <a:ext cx="358226" cy="369332"/>
          </a:xfrm>
          <a:prstGeom prst="rect">
            <a:avLst/>
          </a:prstGeom>
          <a:noFill/>
        </p:spPr>
        <p:txBody>
          <a:bodyPr wrap="square" rtlCol="0">
            <a:spAutoFit/>
          </a:bodyPr>
          <a:lstStyle/>
          <a:p>
            <a:r>
              <a:rPr lang="en-US" dirty="0"/>
              <a:t>2</a:t>
            </a:r>
            <a:endParaRPr lang="ru-RU" dirty="0"/>
          </a:p>
        </p:txBody>
      </p:sp>
      <p:sp>
        <p:nvSpPr>
          <p:cNvPr id="71" name="TextBox 70"/>
          <p:cNvSpPr txBox="1"/>
          <p:nvPr/>
        </p:nvSpPr>
        <p:spPr>
          <a:xfrm>
            <a:off x="2906512" y="3086223"/>
            <a:ext cx="301686" cy="369332"/>
          </a:xfrm>
          <a:prstGeom prst="rect">
            <a:avLst/>
          </a:prstGeom>
          <a:noFill/>
        </p:spPr>
        <p:txBody>
          <a:bodyPr wrap="none" rtlCol="0">
            <a:spAutoFit/>
          </a:bodyPr>
          <a:lstStyle/>
          <a:p>
            <a:r>
              <a:rPr lang="en-US" dirty="0"/>
              <a:t>6</a:t>
            </a:r>
            <a:endParaRPr lang="ru-RU" dirty="0"/>
          </a:p>
        </p:txBody>
      </p:sp>
      <p:sp>
        <p:nvSpPr>
          <p:cNvPr id="75" name="TextBox 74"/>
          <p:cNvSpPr txBox="1"/>
          <p:nvPr/>
        </p:nvSpPr>
        <p:spPr>
          <a:xfrm>
            <a:off x="3497947" y="2454548"/>
            <a:ext cx="301686" cy="369332"/>
          </a:xfrm>
          <a:prstGeom prst="rect">
            <a:avLst/>
          </a:prstGeom>
          <a:noFill/>
        </p:spPr>
        <p:txBody>
          <a:bodyPr wrap="none" rtlCol="0">
            <a:spAutoFit/>
          </a:bodyPr>
          <a:lstStyle/>
          <a:p>
            <a:r>
              <a:rPr lang="en-US" dirty="0"/>
              <a:t>4</a:t>
            </a:r>
            <a:endParaRPr lang="ru-RU" dirty="0"/>
          </a:p>
        </p:txBody>
      </p:sp>
      <p:sp>
        <p:nvSpPr>
          <p:cNvPr id="76" name="TextBox 75"/>
          <p:cNvSpPr txBox="1"/>
          <p:nvPr/>
        </p:nvSpPr>
        <p:spPr>
          <a:xfrm>
            <a:off x="4027263" y="2635076"/>
            <a:ext cx="418704" cy="369332"/>
          </a:xfrm>
          <a:prstGeom prst="rect">
            <a:avLst/>
          </a:prstGeom>
          <a:noFill/>
        </p:spPr>
        <p:txBody>
          <a:bodyPr wrap="none" rtlCol="0">
            <a:spAutoFit/>
          </a:bodyPr>
          <a:lstStyle/>
          <a:p>
            <a:r>
              <a:rPr lang="en-US" dirty="0"/>
              <a:t>14</a:t>
            </a:r>
            <a:endParaRPr lang="ru-RU" dirty="0"/>
          </a:p>
        </p:txBody>
      </p:sp>
      <p:sp>
        <p:nvSpPr>
          <p:cNvPr id="77" name="TextBox 76"/>
          <p:cNvSpPr txBox="1"/>
          <p:nvPr/>
        </p:nvSpPr>
        <p:spPr>
          <a:xfrm>
            <a:off x="2370037" y="2993355"/>
            <a:ext cx="301686" cy="369332"/>
          </a:xfrm>
          <a:prstGeom prst="rect">
            <a:avLst/>
          </a:prstGeom>
          <a:noFill/>
        </p:spPr>
        <p:txBody>
          <a:bodyPr wrap="none" rtlCol="0">
            <a:spAutoFit/>
          </a:bodyPr>
          <a:lstStyle/>
          <a:p>
            <a:r>
              <a:rPr lang="en-US" dirty="0"/>
              <a:t>7</a:t>
            </a:r>
            <a:endParaRPr lang="ru-RU" dirty="0"/>
          </a:p>
        </p:txBody>
      </p:sp>
      <p:grpSp>
        <p:nvGrpSpPr>
          <p:cNvPr id="141" name="Group 140"/>
          <p:cNvGrpSpPr/>
          <p:nvPr/>
        </p:nvGrpSpPr>
        <p:grpSpPr>
          <a:xfrm>
            <a:off x="6686585" y="1634048"/>
            <a:ext cx="4465145" cy="2309596"/>
            <a:chOff x="6003278" y="1659038"/>
            <a:chExt cx="4465145" cy="2309596"/>
          </a:xfrm>
        </p:grpSpPr>
        <p:sp>
          <p:nvSpPr>
            <p:cNvPr id="81" name="Oval 80"/>
            <p:cNvSpPr/>
            <p:nvPr/>
          </p:nvSpPr>
          <p:spPr>
            <a:xfrm>
              <a:off x="6003278" y="2640724"/>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82" name="Oval 81"/>
            <p:cNvSpPr/>
            <p:nvPr/>
          </p:nvSpPr>
          <p:spPr>
            <a:xfrm>
              <a:off x="807916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3" name="Oval 82"/>
            <p:cNvSpPr/>
            <p:nvPr/>
          </p:nvSpPr>
          <p:spPr>
            <a:xfrm>
              <a:off x="700767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4" name="Oval 83"/>
            <p:cNvSpPr/>
            <p:nvPr/>
          </p:nvSpPr>
          <p:spPr>
            <a:xfrm>
              <a:off x="9055130"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85" name="Oval 84"/>
            <p:cNvSpPr/>
            <p:nvPr/>
          </p:nvSpPr>
          <p:spPr>
            <a:xfrm>
              <a:off x="9055130"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86" name="Oval 85"/>
            <p:cNvSpPr/>
            <p:nvPr/>
          </p:nvSpPr>
          <p:spPr>
            <a:xfrm>
              <a:off x="10057605"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87" name="Oval 86"/>
            <p:cNvSpPr/>
            <p:nvPr/>
          </p:nvSpPr>
          <p:spPr>
            <a:xfrm>
              <a:off x="807916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88" name="Oval 87"/>
            <p:cNvSpPr/>
            <p:nvPr/>
          </p:nvSpPr>
          <p:spPr>
            <a:xfrm>
              <a:off x="700767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89" name="Straight Connector 88"/>
            <p:cNvCxnSpPr>
              <a:stCxn id="81" idx="7"/>
              <a:endCxn id="83" idx="3"/>
            </p:cNvCxnSpPr>
            <p:nvPr/>
          </p:nvCxnSpPr>
          <p:spPr>
            <a:xfrm flipV="1">
              <a:off x="6353933" y="2106847"/>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5"/>
              <a:endCxn id="88" idx="1"/>
            </p:cNvCxnSpPr>
            <p:nvPr/>
          </p:nvCxnSpPr>
          <p:spPr>
            <a:xfrm>
              <a:off x="6353933" y="2991379"/>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6"/>
              <a:endCxn id="82" idx="2"/>
            </p:cNvCxnSpPr>
            <p:nvPr/>
          </p:nvCxnSpPr>
          <p:spPr>
            <a:xfrm>
              <a:off x="7418489" y="1961601"/>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2" idx="6"/>
              <a:endCxn id="84" idx="2"/>
            </p:cNvCxnSpPr>
            <p:nvPr/>
          </p:nvCxnSpPr>
          <p:spPr>
            <a:xfrm>
              <a:off x="8489979" y="1961601"/>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5" idx="6"/>
              <a:endCxn id="86" idx="4"/>
            </p:cNvCxnSpPr>
            <p:nvPr/>
          </p:nvCxnSpPr>
          <p:spPr>
            <a:xfrm flipV="1">
              <a:off x="9465948" y="3049133"/>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7" idx="6"/>
              <a:endCxn id="85" idx="2"/>
            </p:cNvCxnSpPr>
            <p:nvPr/>
          </p:nvCxnSpPr>
          <p:spPr>
            <a:xfrm>
              <a:off x="8489979" y="3663512"/>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8" idx="6"/>
              <a:endCxn id="87" idx="2"/>
            </p:cNvCxnSpPr>
            <p:nvPr/>
          </p:nvCxnSpPr>
          <p:spPr>
            <a:xfrm>
              <a:off x="7418489" y="3663512"/>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078324"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101" name="Straight Connector 100"/>
            <p:cNvCxnSpPr>
              <a:stCxn id="82" idx="4"/>
              <a:endCxn id="100" idx="0"/>
            </p:cNvCxnSpPr>
            <p:nvPr/>
          </p:nvCxnSpPr>
          <p:spPr>
            <a:xfrm flipH="1">
              <a:off x="8283733" y="2167010"/>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477976" y="3171656"/>
              <a:ext cx="301686" cy="369332"/>
            </a:xfrm>
            <a:prstGeom prst="rect">
              <a:avLst/>
            </a:prstGeom>
            <a:noFill/>
          </p:spPr>
          <p:txBody>
            <a:bodyPr wrap="none" rtlCol="0">
              <a:spAutoFit/>
            </a:bodyPr>
            <a:lstStyle/>
            <a:p>
              <a:r>
                <a:rPr lang="en-US" dirty="0"/>
                <a:t>8</a:t>
              </a:r>
              <a:endParaRPr lang="ru-RU" dirty="0"/>
            </a:p>
          </p:txBody>
        </p:sp>
        <p:sp>
          <p:nvSpPr>
            <p:cNvPr id="105" name="TextBox 104"/>
            <p:cNvSpPr txBox="1"/>
            <p:nvPr/>
          </p:nvSpPr>
          <p:spPr>
            <a:xfrm>
              <a:off x="6457330" y="2118494"/>
              <a:ext cx="301686" cy="369332"/>
            </a:xfrm>
            <a:prstGeom prst="rect">
              <a:avLst/>
            </a:prstGeom>
            <a:noFill/>
          </p:spPr>
          <p:txBody>
            <a:bodyPr wrap="none" rtlCol="0">
              <a:spAutoFit/>
            </a:bodyPr>
            <a:lstStyle/>
            <a:p>
              <a:r>
                <a:rPr lang="en-US" dirty="0"/>
                <a:t>4</a:t>
              </a:r>
              <a:endParaRPr lang="ru-RU" dirty="0"/>
            </a:p>
          </p:txBody>
        </p:sp>
        <p:sp>
          <p:nvSpPr>
            <p:cNvPr id="106" name="TextBox 105"/>
            <p:cNvSpPr txBox="1"/>
            <p:nvPr/>
          </p:nvSpPr>
          <p:spPr>
            <a:xfrm>
              <a:off x="7552233" y="1664184"/>
              <a:ext cx="301686" cy="369332"/>
            </a:xfrm>
            <a:prstGeom prst="rect">
              <a:avLst/>
            </a:prstGeom>
            <a:noFill/>
          </p:spPr>
          <p:txBody>
            <a:bodyPr wrap="none" rtlCol="0">
              <a:spAutoFit/>
            </a:bodyPr>
            <a:lstStyle/>
            <a:p>
              <a:r>
                <a:rPr lang="en-US" dirty="0"/>
                <a:t>8</a:t>
              </a:r>
              <a:endParaRPr lang="ru-RU" dirty="0"/>
            </a:p>
          </p:txBody>
        </p:sp>
        <p:sp>
          <p:nvSpPr>
            <p:cNvPr id="107" name="TextBox 106"/>
            <p:cNvSpPr txBox="1"/>
            <p:nvPr/>
          </p:nvSpPr>
          <p:spPr>
            <a:xfrm>
              <a:off x="8581574" y="1659038"/>
              <a:ext cx="301686" cy="369332"/>
            </a:xfrm>
            <a:prstGeom prst="rect">
              <a:avLst/>
            </a:prstGeom>
            <a:noFill/>
          </p:spPr>
          <p:txBody>
            <a:bodyPr wrap="none" rtlCol="0">
              <a:spAutoFit/>
            </a:bodyPr>
            <a:lstStyle/>
            <a:p>
              <a:r>
                <a:rPr lang="en-US" dirty="0"/>
                <a:t>7</a:t>
              </a:r>
              <a:endParaRPr lang="ru-RU" dirty="0"/>
            </a:p>
          </p:txBody>
        </p:sp>
        <p:sp>
          <p:nvSpPr>
            <p:cNvPr id="108" name="TextBox 107"/>
            <p:cNvSpPr txBox="1"/>
            <p:nvPr/>
          </p:nvSpPr>
          <p:spPr>
            <a:xfrm>
              <a:off x="9741055" y="3333600"/>
              <a:ext cx="418704" cy="369332"/>
            </a:xfrm>
            <a:prstGeom prst="rect">
              <a:avLst/>
            </a:prstGeom>
            <a:noFill/>
          </p:spPr>
          <p:txBody>
            <a:bodyPr wrap="none" rtlCol="0">
              <a:spAutoFit/>
            </a:bodyPr>
            <a:lstStyle/>
            <a:p>
              <a:r>
                <a:rPr lang="en-US" dirty="0" smtClean="0"/>
                <a:t>10</a:t>
              </a:r>
              <a:endParaRPr lang="ru-RU" dirty="0"/>
            </a:p>
          </p:txBody>
        </p:sp>
        <p:sp>
          <p:nvSpPr>
            <p:cNvPr id="110" name="TextBox 109"/>
            <p:cNvSpPr txBox="1"/>
            <p:nvPr/>
          </p:nvSpPr>
          <p:spPr>
            <a:xfrm>
              <a:off x="8626928" y="3599302"/>
              <a:ext cx="301686" cy="369332"/>
            </a:xfrm>
            <a:prstGeom prst="rect">
              <a:avLst/>
            </a:prstGeom>
            <a:noFill/>
          </p:spPr>
          <p:txBody>
            <a:bodyPr wrap="none" rtlCol="0">
              <a:spAutoFit/>
            </a:bodyPr>
            <a:lstStyle/>
            <a:p>
              <a:r>
                <a:rPr lang="en-US" dirty="0"/>
                <a:t>2</a:t>
              </a:r>
              <a:endParaRPr lang="ru-RU" dirty="0"/>
            </a:p>
          </p:txBody>
        </p:sp>
        <p:sp>
          <p:nvSpPr>
            <p:cNvPr id="111" name="TextBox 110"/>
            <p:cNvSpPr txBox="1"/>
            <p:nvPr/>
          </p:nvSpPr>
          <p:spPr>
            <a:xfrm>
              <a:off x="7584074" y="3599302"/>
              <a:ext cx="301686" cy="369332"/>
            </a:xfrm>
            <a:prstGeom prst="rect">
              <a:avLst/>
            </a:prstGeom>
            <a:noFill/>
          </p:spPr>
          <p:txBody>
            <a:bodyPr wrap="none" rtlCol="0">
              <a:spAutoFit/>
            </a:bodyPr>
            <a:lstStyle/>
            <a:p>
              <a:r>
                <a:rPr lang="en-US" dirty="0"/>
                <a:t>1</a:t>
              </a:r>
              <a:endParaRPr lang="ru-RU" dirty="0"/>
            </a:p>
          </p:txBody>
        </p:sp>
        <p:sp>
          <p:nvSpPr>
            <p:cNvPr id="113" name="TextBox 112"/>
            <p:cNvSpPr txBox="1"/>
            <p:nvPr/>
          </p:nvSpPr>
          <p:spPr>
            <a:xfrm>
              <a:off x="7998967" y="2197085"/>
              <a:ext cx="358226" cy="369332"/>
            </a:xfrm>
            <a:prstGeom prst="rect">
              <a:avLst/>
            </a:prstGeom>
            <a:noFill/>
          </p:spPr>
          <p:txBody>
            <a:bodyPr wrap="square" rtlCol="0">
              <a:spAutoFit/>
            </a:bodyPr>
            <a:lstStyle/>
            <a:p>
              <a:r>
                <a:rPr lang="en-US" dirty="0"/>
                <a:t>2</a:t>
              </a:r>
              <a:endParaRPr lang="ru-RU" dirty="0"/>
            </a:p>
          </p:txBody>
        </p:sp>
      </p:grpSp>
      <p:sp>
        <p:nvSpPr>
          <p:cNvPr id="118" name="Arrow: Right 117"/>
          <p:cNvSpPr/>
          <p:nvPr/>
        </p:nvSpPr>
        <p:spPr>
          <a:xfrm>
            <a:off x="5613116" y="2541427"/>
            <a:ext cx="874643" cy="424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19" name="Table 118"/>
          <p:cNvGraphicFramePr>
            <a:graphicFrameLocks noGrp="1"/>
          </p:cNvGraphicFramePr>
          <p:nvPr>
            <p:extLst/>
          </p:nvPr>
        </p:nvGraphicFramePr>
        <p:xfrm>
          <a:off x="2229939" y="4932825"/>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 xmlns:a16="http://schemas.microsoft.com/office/drawing/2014/main" val="3768515305"/>
                    </a:ext>
                  </a:extLst>
                </a:gridCol>
                <a:gridCol w="903111">
                  <a:extLst>
                    <a:ext uri="{9D8B030D-6E8A-4147-A177-3AD203B41FA5}">
                      <a16:colId xmlns="" xmlns:a16="http://schemas.microsoft.com/office/drawing/2014/main" val="1028584944"/>
                    </a:ext>
                  </a:extLst>
                </a:gridCol>
                <a:gridCol w="903111">
                  <a:extLst>
                    <a:ext uri="{9D8B030D-6E8A-4147-A177-3AD203B41FA5}">
                      <a16:colId xmlns="" xmlns:a16="http://schemas.microsoft.com/office/drawing/2014/main" val="1152933212"/>
                    </a:ext>
                  </a:extLst>
                </a:gridCol>
                <a:gridCol w="903111">
                  <a:extLst>
                    <a:ext uri="{9D8B030D-6E8A-4147-A177-3AD203B41FA5}">
                      <a16:colId xmlns="" xmlns:a16="http://schemas.microsoft.com/office/drawing/2014/main" val="3604353940"/>
                    </a:ext>
                  </a:extLst>
                </a:gridCol>
                <a:gridCol w="903111">
                  <a:extLst>
                    <a:ext uri="{9D8B030D-6E8A-4147-A177-3AD203B41FA5}">
                      <a16:colId xmlns="" xmlns:a16="http://schemas.microsoft.com/office/drawing/2014/main" val="2526786017"/>
                    </a:ext>
                  </a:extLst>
                </a:gridCol>
                <a:gridCol w="903111">
                  <a:extLst>
                    <a:ext uri="{9D8B030D-6E8A-4147-A177-3AD203B41FA5}">
                      <a16:colId xmlns="" xmlns:a16="http://schemas.microsoft.com/office/drawing/2014/main" val="572910680"/>
                    </a:ext>
                  </a:extLst>
                </a:gridCol>
                <a:gridCol w="903111">
                  <a:extLst>
                    <a:ext uri="{9D8B030D-6E8A-4147-A177-3AD203B41FA5}">
                      <a16:colId xmlns="" xmlns:a16="http://schemas.microsoft.com/office/drawing/2014/main" val="312265865"/>
                    </a:ext>
                  </a:extLst>
                </a:gridCol>
                <a:gridCol w="903111">
                  <a:extLst>
                    <a:ext uri="{9D8B030D-6E8A-4147-A177-3AD203B41FA5}">
                      <a16:colId xmlns="" xmlns:a16="http://schemas.microsoft.com/office/drawing/2014/main" val="2944465246"/>
                    </a:ext>
                  </a:extLst>
                </a:gridCol>
                <a:gridCol w="903111">
                  <a:extLst>
                    <a:ext uri="{9D8B030D-6E8A-4147-A177-3AD203B41FA5}">
                      <a16:colId xmlns="" xmlns:a16="http://schemas.microsoft.com/office/drawing/2014/main" val="330243223"/>
                    </a:ext>
                  </a:extLst>
                </a:gridCol>
              </a:tblGrid>
              <a:tr h="370840">
                <a:tc>
                  <a:txBody>
                    <a:bodyPr/>
                    <a:lstStyle/>
                    <a:p>
                      <a:pPr algn="ctr"/>
                      <a:r>
                        <a:rPr lang="en-US" dirty="0"/>
                        <a:t>-1</a:t>
                      </a:r>
                      <a:endParaRPr lang="ru-RU" dirty="0"/>
                    </a:p>
                  </a:txBody>
                  <a:tcPr/>
                </a:tc>
                <a:tc>
                  <a:txBody>
                    <a:bodyPr/>
                    <a:lstStyle/>
                    <a:p>
                      <a:pPr algn="ctr"/>
                      <a:r>
                        <a:rPr lang="en-US" dirty="0"/>
                        <a:t>0</a:t>
                      </a:r>
                      <a:endParaRPr lang="ru-RU" dirty="0"/>
                    </a:p>
                  </a:txBody>
                  <a:tcPr/>
                </a:tc>
                <a:tc>
                  <a:txBody>
                    <a:bodyPr/>
                    <a:lstStyle/>
                    <a:p>
                      <a:pPr algn="ctr"/>
                      <a:r>
                        <a:rPr lang="en-US" dirty="0"/>
                        <a:t>1</a:t>
                      </a:r>
                      <a:endParaRPr lang="ru-RU" dirty="0"/>
                    </a:p>
                  </a:txBody>
                  <a:tcPr/>
                </a:tc>
                <a:tc>
                  <a:txBody>
                    <a:bodyPr/>
                    <a:lstStyle/>
                    <a:p>
                      <a:pPr algn="ctr"/>
                      <a:r>
                        <a:rPr lang="en-US" dirty="0"/>
                        <a:t>2</a:t>
                      </a:r>
                      <a:endParaRPr lang="ru-RU" dirty="0"/>
                    </a:p>
                  </a:txBody>
                  <a:tcPr/>
                </a:tc>
                <a:tc>
                  <a:txBody>
                    <a:bodyPr/>
                    <a:lstStyle/>
                    <a:p>
                      <a:pPr algn="ctr"/>
                      <a:r>
                        <a:rPr lang="en-US" dirty="0" smtClean="0"/>
                        <a:t>5</a:t>
                      </a:r>
                      <a:endParaRPr lang="ru-RU" dirty="0"/>
                    </a:p>
                  </a:txBody>
                  <a:tcPr/>
                </a:tc>
                <a:tc>
                  <a:txBody>
                    <a:bodyPr/>
                    <a:lstStyle/>
                    <a:p>
                      <a:pPr algn="ctr"/>
                      <a:r>
                        <a:rPr lang="en-US" dirty="0"/>
                        <a:t>6</a:t>
                      </a:r>
                      <a:endParaRPr lang="ru-RU" dirty="0"/>
                    </a:p>
                  </a:txBody>
                  <a:tcPr/>
                </a:tc>
                <a:tc>
                  <a:txBody>
                    <a:bodyPr/>
                    <a:lstStyle/>
                    <a:p>
                      <a:pPr algn="ctr"/>
                      <a:r>
                        <a:rPr lang="en-US" dirty="0"/>
                        <a:t>7</a:t>
                      </a:r>
                      <a:endParaRPr lang="ru-RU" dirty="0"/>
                    </a:p>
                  </a:txBody>
                  <a:tcPr/>
                </a:tc>
                <a:tc>
                  <a:txBody>
                    <a:bodyPr/>
                    <a:lstStyle/>
                    <a:p>
                      <a:pPr algn="ctr"/>
                      <a:r>
                        <a:rPr lang="en-US" dirty="0"/>
                        <a:t>0</a:t>
                      </a:r>
                      <a:endParaRPr lang="ru-RU" dirty="0"/>
                    </a:p>
                  </a:txBody>
                  <a:tcPr/>
                </a:tc>
                <a:tc>
                  <a:txBody>
                    <a:bodyPr/>
                    <a:lstStyle/>
                    <a:p>
                      <a:pPr algn="ctr"/>
                      <a:r>
                        <a:rPr lang="en-US" dirty="0"/>
                        <a:t>2</a:t>
                      </a:r>
                      <a:endParaRPr lang="ru-RU" dirty="0"/>
                    </a:p>
                  </a:txBody>
                  <a:tcPr/>
                </a:tc>
                <a:extLst>
                  <a:ext uri="{0D108BD9-81ED-4DB2-BD59-A6C34878D82A}">
                    <a16:rowId xmlns="" xmlns:a16="http://schemas.microsoft.com/office/drawing/2014/main" val="3496744164"/>
                  </a:ext>
                </a:extLst>
              </a:tr>
            </a:tbl>
          </a:graphicData>
        </a:graphic>
      </p:graphicFrame>
      <p:graphicFrame>
        <p:nvGraphicFramePr>
          <p:cNvPr id="121" name="Table 120"/>
          <p:cNvGraphicFramePr>
            <a:graphicFrameLocks noGrp="1"/>
          </p:cNvGraphicFramePr>
          <p:nvPr>
            <p:extLst/>
          </p:nvPr>
        </p:nvGraphicFramePr>
        <p:xfrm>
          <a:off x="2235664" y="4546624"/>
          <a:ext cx="8127999" cy="370840"/>
        </p:xfrm>
        <a:graphic>
          <a:graphicData uri="http://schemas.openxmlformats.org/drawingml/2006/table">
            <a:tbl>
              <a:tblPr firstRow="1" bandRow="1">
                <a:tableStyleId>{2D5ABB26-0587-4C30-8999-92F81FD0307C}</a:tableStyleId>
              </a:tblPr>
              <a:tblGrid>
                <a:gridCol w="903111">
                  <a:extLst>
                    <a:ext uri="{9D8B030D-6E8A-4147-A177-3AD203B41FA5}">
                      <a16:colId xmlns="" xmlns:a16="http://schemas.microsoft.com/office/drawing/2014/main" val="4119996233"/>
                    </a:ext>
                  </a:extLst>
                </a:gridCol>
                <a:gridCol w="903111">
                  <a:extLst>
                    <a:ext uri="{9D8B030D-6E8A-4147-A177-3AD203B41FA5}">
                      <a16:colId xmlns="" xmlns:a16="http://schemas.microsoft.com/office/drawing/2014/main" val="1070340195"/>
                    </a:ext>
                  </a:extLst>
                </a:gridCol>
                <a:gridCol w="903111">
                  <a:extLst>
                    <a:ext uri="{9D8B030D-6E8A-4147-A177-3AD203B41FA5}">
                      <a16:colId xmlns="" xmlns:a16="http://schemas.microsoft.com/office/drawing/2014/main" val="3941907352"/>
                    </a:ext>
                  </a:extLst>
                </a:gridCol>
                <a:gridCol w="903111">
                  <a:extLst>
                    <a:ext uri="{9D8B030D-6E8A-4147-A177-3AD203B41FA5}">
                      <a16:colId xmlns="" xmlns:a16="http://schemas.microsoft.com/office/drawing/2014/main" val="2395333118"/>
                    </a:ext>
                  </a:extLst>
                </a:gridCol>
                <a:gridCol w="903111">
                  <a:extLst>
                    <a:ext uri="{9D8B030D-6E8A-4147-A177-3AD203B41FA5}">
                      <a16:colId xmlns="" xmlns:a16="http://schemas.microsoft.com/office/drawing/2014/main" val="1701410760"/>
                    </a:ext>
                  </a:extLst>
                </a:gridCol>
                <a:gridCol w="903111">
                  <a:extLst>
                    <a:ext uri="{9D8B030D-6E8A-4147-A177-3AD203B41FA5}">
                      <a16:colId xmlns="" xmlns:a16="http://schemas.microsoft.com/office/drawing/2014/main" val="156687452"/>
                    </a:ext>
                  </a:extLst>
                </a:gridCol>
                <a:gridCol w="903111">
                  <a:extLst>
                    <a:ext uri="{9D8B030D-6E8A-4147-A177-3AD203B41FA5}">
                      <a16:colId xmlns="" xmlns:a16="http://schemas.microsoft.com/office/drawing/2014/main" val="1824856989"/>
                    </a:ext>
                  </a:extLst>
                </a:gridCol>
                <a:gridCol w="903111">
                  <a:extLst>
                    <a:ext uri="{9D8B030D-6E8A-4147-A177-3AD203B41FA5}">
                      <a16:colId xmlns="" xmlns:a16="http://schemas.microsoft.com/office/drawing/2014/main" val="938465116"/>
                    </a:ext>
                  </a:extLst>
                </a:gridCol>
                <a:gridCol w="903111">
                  <a:extLst>
                    <a:ext uri="{9D8B030D-6E8A-4147-A177-3AD203B41FA5}">
                      <a16:colId xmlns="" xmlns:a16="http://schemas.microsoft.com/office/drawing/2014/main" val="2318553261"/>
                    </a:ext>
                  </a:extLst>
                </a:gridCol>
              </a:tblGrid>
              <a:tr h="370840">
                <a:tc>
                  <a:txBody>
                    <a:bodyPr/>
                    <a:lstStyle/>
                    <a:p>
                      <a:pPr algn="ctr"/>
                      <a:r>
                        <a:rPr lang="en-US" b="1" dirty="0"/>
                        <a:t>0</a:t>
                      </a:r>
                      <a:endParaRPr lang="ru-RU" b="1" dirty="0"/>
                    </a:p>
                  </a:txBody>
                  <a:tcPr/>
                </a:tc>
                <a:tc>
                  <a:txBody>
                    <a:bodyPr/>
                    <a:lstStyle/>
                    <a:p>
                      <a:pPr algn="ctr"/>
                      <a:r>
                        <a:rPr lang="en-US" b="1" dirty="0"/>
                        <a:t>1</a:t>
                      </a:r>
                      <a:endParaRPr lang="ru-RU" b="1" dirty="0"/>
                    </a:p>
                  </a:txBody>
                  <a:tcPr/>
                </a:tc>
                <a:tc>
                  <a:txBody>
                    <a:bodyPr/>
                    <a:lstStyle/>
                    <a:p>
                      <a:pPr algn="ctr"/>
                      <a:r>
                        <a:rPr lang="en-US" b="1" dirty="0"/>
                        <a:t>2</a:t>
                      </a:r>
                      <a:endParaRPr lang="ru-RU" b="1" dirty="0"/>
                    </a:p>
                  </a:txBody>
                  <a:tcPr/>
                </a:tc>
                <a:tc>
                  <a:txBody>
                    <a:bodyPr/>
                    <a:lstStyle/>
                    <a:p>
                      <a:pPr algn="ctr"/>
                      <a:r>
                        <a:rPr lang="en-US" b="1" dirty="0"/>
                        <a:t>3</a:t>
                      </a:r>
                      <a:endParaRPr lang="ru-RU" b="1" dirty="0"/>
                    </a:p>
                  </a:txBody>
                  <a:tcPr/>
                </a:tc>
                <a:tc>
                  <a:txBody>
                    <a:bodyPr/>
                    <a:lstStyle/>
                    <a:p>
                      <a:pPr algn="ctr"/>
                      <a:r>
                        <a:rPr lang="en-US" b="1" dirty="0"/>
                        <a:t>4</a:t>
                      </a:r>
                      <a:endParaRPr lang="ru-RU" b="1" dirty="0"/>
                    </a:p>
                  </a:txBody>
                  <a:tcPr/>
                </a:tc>
                <a:tc>
                  <a:txBody>
                    <a:bodyPr/>
                    <a:lstStyle/>
                    <a:p>
                      <a:pPr algn="ctr"/>
                      <a:r>
                        <a:rPr lang="en-US" b="1" dirty="0"/>
                        <a:t>5</a:t>
                      </a:r>
                      <a:endParaRPr lang="ru-RU" b="1" dirty="0"/>
                    </a:p>
                  </a:txBody>
                  <a:tcPr/>
                </a:tc>
                <a:tc>
                  <a:txBody>
                    <a:bodyPr/>
                    <a:lstStyle/>
                    <a:p>
                      <a:pPr algn="ctr"/>
                      <a:r>
                        <a:rPr lang="en-US" b="1" dirty="0"/>
                        <a:t>6</a:t>
                      </a:r>
                      <a:endParaRPr lang="ru-RU" b="1" dirty="0"/>
                    </a:p>
                  </a:txBody>
                  <a:tcPr/>
                </a:tc>
                <a:tc>
                  <a:txBody>
                    <a:bodyPr/>
                    <a:lstStyle/>
                    <a:p>
                      <a:pPr algn="ctr"/>
                      <a:r>
                        <a:rPr lang="en-US" b="1" dirty="0"/>
                        <a:t>7</a:t>
                      </a:r>
                      <a:endParaRPr lang="ru-RU" b="1" dirty="0"/>
                    </a:p>
                  </a:txBody>
                  <a:tcPr/>
                </a:tc>
                <a:tc>
                  <a:txBody>
                    <a:bodyPr/>
                    <a:lstStyle/>
                    <a:p>
                      <a:pPr algn="ctr"/>
                      <a:r>
                        <a:rPr lang="en-US" b="1" dirty="0"/>
                        <a:t>8</a:t>
                      </a:r>
                      <a:endParaRPr lang="ru-RU" b="1" dirty="0"/>
                    </a:p>
                  </a:txBody>
                  <a:tcPr/>
                </a:tc>
                <a:extLst>
                  <a:ext uri="{0D108BD9-81ED-4DB2-BD59-A6C34878D82A}">
                    <a16:rowId xmlns="" xmlns:a16="http://schemas.microsoft.com/office/drawing/2014/main" val="2975690928"/>
                  </a:ext>
                </a:extLst>
              </a:tr>
            </a:tbl>
          </a:graphicData>
        </a:graphic>
      </p:graphicFrame>
      <p:sp>
        <p:nvSpPr>
          <p:cNvPr id="122" name="TextBox 121"/>
          <p:cNvSpPr txBox="1"/>
          <p:nvPr/>
        </p:nvSpPr>
        <p:spPr>
          <a:xfrm>
            <a:off x="1220116" y="4527087"/>
            <a:ext cx="865301" cy="369332"/>
          </a:xfrm>
          <a:prstGeom prst="rect">
            <a:avLst/>
          </a:prstGeom>
          <a:noFill/>
        </p:spPr>
        <p:txBody>
          <a:bodyPr wrap="none" rtlCol="0">
            <a:spAutoFit/>
          </a:bodyPr>
          <a:lstStyle/>
          <a:p>
            <a:r>
              <a:rPr lang="en-US" b="1" dirty="0"/>
              <a:t>Vertex:</a:t>
            </a:r>
            <a:endParaRPr lang="ru-RU" b="1" dirty="0"/>
          </a:p>
        </p:txBody>
      </p:sp>
      <p:sp>
        <p:nvSpPr>
          <p:cNvPr id="123" name="TextBox 122"/>
          <p:cNvSpPr txBox="1"/>
          <p:nvPr/>
        </p:nvSpPr>
        <p:spPr>
          <a:xfrm>
            <a:off x="1226086" y="4891214"/>
            <a:ext cx="877613" cy="369332"/>
          </a:xfrm>
          <a:prstGeom prst="rect">
            <a:avLst/>
          </a:prstGeom>
          <a:noFill/>
        </p:spPr>
        <p:txBody>
          <a:bodyPr wrap="none" rtlCol="0">
            <a:spAutoFit/>
          </a:bodyPr>
          <a:lstStyle/>
          <a:p>
            <a:r>
              <a:rPr lang="en-US" b="1" dirty="0"/>
              <a:t>Parent:</a:t>
            </a:r>
            <a:endParaRPr lang="ru-RU" b="1" dirty="0"/>
          </a:p>
        </p:txBody>
      </p:sp>
      <p:sp>
        <p:nvSpPr>
          <p:cNvPr id="132" name="Arc 131"/>
          <p:cNvSpPr/>
          <p:nvPr/>
        </p:nvSpPr>
        <p:spPr>
          <a:xfrm rot="8030090">
            <a:off x="2553996" y="4389362"/>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3" name="Arc 132"/>
          <p:cNvSpPr/>
          <p:nvPr/>
        </p:nvSpPr>
        <p:spPr>
          <a:xfrm rot="8030090">
            <a:off x="3464983" y="4389361"/>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4" name="Arc 133"/>
          <p:cNvSpPr/>
          <p:nvPr/>
        </p:nvSpPr>
        <p:spPr>
          <a:xfrm rot="8030090">
            <a:off x="4349995" y="4389360"/>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6" name="Arc 135"/>
          <p:cNvSpPr/>
          <p:nvPr/>
        </p:nvSpPr>
        <p:spPr>
          <a:xfrm rot="7674176">
            <a:off x="7021571" y="4389358"/>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7" name="Arc 136"/>
          <p:cNvSpPr/>
          <p:nvPr/>
        </p:nvSpPr>
        <p:spPr>
          <a:xfrm rot="7674176">
            <a:off x="8003931"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8" name="Arc 137"/>
          <p:cNvSpPr/>
          <p:nvPr/>
        </p:nvSpPr>
        <p:spPr>
          <a:xfrm rot="10451610">
            <a:off x="2571169" y="3783714"/>
            <a:ext cx="7148001"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9" name="Arc 138"/>
          <p:cNvSpPr/>
          <p:nvPr/>
        </p:nvSpPr>
        <p:spPr>
          <a:xfrm rot="10451610">
            <a:off x="4768113" y="3813867"/>
            <a:ext cx="5331365"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4" name="Arc 93"/>
          <p:cNvSpPr/>
          <p:nvPr/>
        </p:nvSpPr>
        <p:spPr>
          <a:xfrm rot="7674176">
            <a:off x="6080855"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23579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463"/>
            <a:ext cx="10515600" cy="1325563"/>
          </a:xfrm>
        </p:spPr>
        <p:txBody>
          <a:bodyPr>
            <a:noAutofit/>
          </a:bodyPr>
          <a:lstStyle/>
          <a:p>
            <a:pPr lvl="1"/>
            <a:r>
              <a:rPr lang="en-US" sz="4400" dirty="0">
                <a:latin typeface="+mj-lt"/>
              </a:rPr>
              <a:t>The shortest distance between locations</a:t>
            </a:r>
            <a:endParaRPr lang="ru-RU" sz="4400" dirty="0">
              <a:latin typeface="+mj-lt"/>
            </a:endParaRPr>
          </a:p>
        </p:txBody>
      </p:sp>
      <p:sp>
        <p:nvSpPr>
          <p:cNvPr id="3" name="Content Placeholder 2"/>
          <p:cNvSpPr>
            <a:spLocks noGrp="1"/>
          </p:cNvSpPr>
          <p:nvPr>
            <p:ph idx="1"/>
          </p:nvPr>
        </p:nvSpPr>
        <p:spPr>
          <a:xfrm>
            <a:off x="838199" y="1520825"/>
            <a:ext cx="10515600" cy="1116358"/>
          </a:xfrm>
        </p:spPr>
        <p:txBody>
          <a:bodyPr/>
          <a:lstStyle/>
          <a:p>
            <a:r>
              <a:rPr lang="en-US" dirty="0"/>
              <a:t>Vertex – Location</a:t>
            </a:r>
          </a:p>
          <a:p>
            <a:r>
              <a:rPr lang="en-US" dirty="0"/>
              <a:t>Edge’s weight – Distance / Time between locations</a:t>
            </a:r>
          </a:p>
          <a:p>
            <a:pPr marL="0" indent="0">
              <a:buNone/>
            </a:pPr>
            <a:endParaRPr lang="ru-RU" dirty="0"/>
          </a:p>
        </p:txBody>
      </p:sp>
      <p:pic>
        <p:nvPicPr>
          <p:cNvPr id="4" name="Picture 3"/>
          <p:cNvPicPr>
            <a:picLocks noChangeAspect="1"/>
          </p:cNvPicPr>
          <p:nvPr/>
        </p:nvPicPr>
        <p:blipFill>
          <a:blip r:embed="rId2"/>
          <a:stretch>
            <a:fillRect/>
          </a:stretch>
        </p:blipFill>
        <p:spPr>
          <a:xfrm>
            <a:off x="3308374" y="2766646"/>
            <a:ext cx="5575250" cy="3629890"/>
          </a:xfrm>
          <a:prstGeom prst="rect">
            <a:avLst/>
          </a:prstGeom>
        </p:spPr>
      </p:pic>
      <p:sp>
        <p:nvSpPr>
          <p:cNvPr id="5" name="TextBox 4"/>
          <p:cNvSpPr txBox="1"/>
          <p:nvPr/>
        </p:nvSpPr>
        <p:spPr>
          <a:xfrm>
            <a:off x="7546089" y="6396536"/>
            <a:ext cx="1157881" cy="276999"/>
          </a:xfrm>
          <a:prstGeom prst="rect">
            <a:avLst/>
          </a:prstGeom>
          <a:noFill/>
        </p:spPr>
        <p:txBody>
          <a:bodyPr wrap="none" rtlCol="0">
            <a:spAutoFit/>
          </a:bodyPr>
          <a:lstStyle/>
          <a:p>
            <a:r>
              <a:rPr lang="en-US" sz="1200" dirty="0"/>
              <a:t>maps.google.ca</a:t>
            </a:r>
            <a:endParaRPr lang="ru-RU" sz="1200" dirty="0"/>
          </a:p>
        </p:txBody>
      </p:sp>
    </p:spTree>
    <p:extLst>
      <p:ext uri="{BB962C8B-B14F-4D97-AF65-F5344CB8AC3E}">
        <p14:creationId xmlns:p14="http://schemas.microsoft.com/office/powerpoint/2010/main" val="3076347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Networking</a:t>
            </a:r>
            <a:endParaRPr lang="ru-RU" dirty="0"/>
          </a:p>
        </p:txBody>
      </p:sp>
      <p:sp>
        <p:nvSpPr>
          <p:cNvPr id="3" name="Content Placeholder 2"/>
          <p:cNvSpPr>
            <a:spLocks noGrp="1"/>
          </p:cNvSpPr>
          <p:nvPr>
            <p:ph idx="1"/>
          </p:nvPr>
        </p:nvSpPr>
        <p:spPr>
          <a:xfrm>
            <a:off x="838200" y="1567718"/>
            <a:ext cx="10515600" cy="1116358"/>
          </a:xfrm>
        </p:spPr>
        <p:txBody>
          <a:bodyPr/>
          <a:lstStyle/>
          <a:p>
            <a:r>
              <a:rPr lang="en-US" dirty="0"/>
              <a:t>Vertex – Device</a:t>
            </a:r>
          </a:p>
          <a:p>
            <a:r>
              <a:rPr lang="en-US" dirty="0"/>
              <a:t>Edge’s weight – Number of hops / Access time</a:t>
            </a:r>
            <a:endParaRPr lang="ru-RU" dirty="0"/>
          </a:p>
        </p:txBody>
      </p:sp>
      <p:pic>
        <p:nvPicPr>
          <p:cNvPr id="5" name="Picture 4"/>
          <p:cNvPicPr>
            <a:picLocks noChangeAspect="1"/>
          </p:cNvPicPr>
          <p:nvPr/>
        </p:nvPicPr>
        <p:blipFill>
          <a:blip r:embed="rId2"/>
          <a:stretch>
            <a:fillRect/>
          </a:stretch>
        </p:blipFill>
        <p:spPr>
          <a:xfrm>
            <a:off x="1861485" y="3288952"/>
            <a:ext cx="7832926" cy="2162203"/>
          </a:xfrm>
          <a:prstGeom prst="rect">
            <a:avLst/>
          </a:prstGeom>
        </p:spPr>
      </p:pic>
    </p:spTree>
    <p:extLst>
      <p:ext uri="{BB962C8B-B14F-4D97-AF65-F5344CB8AC3E}">
        <p14:creationId xmlns:p14="http://schemas.microsoft.com/office/powerpoint/2010/main" val="2742254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Flight Plans</a:t>
            </a:r>
            <a:endParaRPr lang="ru-RU" dirty="0"/>
          </a:p>
        </p:txBody>
      </p:sp>
      <p:sp>
        <p:nvSpPr>
          <p:cNvPr id="3" name="Content Placeholder 2"/>
          <p:cNvSpPr>
            <a:spLocks noGrp="1"/>
          </p:cNvSpPr>
          <p:nvPr>
            <p:ph idx="1"/>
          </p:nvPr>
        </p:nvSpPr>
        <p:spPr>
          <a:xfrm>
            <a:off x="838200" y="1496023"/>
            <a:ext cx="10515600" cy="1020531"/>
          </a:xfrm>
        </p:spPr>
        <p:txBody>
          <a:bodyPr/>
          <a:lstStyle/>
          <a:p>
            <a:r>
              <a:rPr lang="en-US" dirty="0"/>
              <a:t>Vertex – Airport</a:t>
            </a:r>
          </a:p>
          <a:p>
            <a:r>
              <a:rPr lang="en-US" dirty="0"/>
              <a:t>Edge’s weight – Cost of flight between airports</a:t>
            </a:r>
            <a:endParaRPr lang="ru-RU" dirty="0"/>
          </a:p>
        </p:txBody>
      </p:sp>
      <p:pic>
        <p:nvPicPr>
          <p:cNvPr id="5" name="Picture 4"/>
          <p:cNvPicPr>
            <a:picLocks noChangeAspect="1"/>
          </p:cNvPicPr>
          <p:nvPr/>
        </p:nvPicPr>
        <p:blipFill>
          <a:blip r:embed="rId2"/>
          <a:stretch>
            <a:fillRect/>
          </a:stretch>
        </p:blipFill>
        <p:spPr>
          <a:xfrm>
            <a:off x="2574028" y="2690363"/>
            <a:ext cx="7043944" cy="3549880"/>
          </a:xfrm>
          <a:prstGeom prst="rect">
            <a:avLst/>
          </a:prstGeom>
        </p:spPr>
      </p:pic>
      <p:sp>
        <p:nvSpPr>
          <p:cNvPr id="6" name="TextBox 5"/>
          <p:cNvSpPr txBox="1"/>
          <p:nvPr/>
        </p:nvSpPr>
        <p:spPr>
          <a:xfrm>
            <a:off x="7690598" y="6414052"/>
            <a:ext cx="2095445" cy="261610"/>
          </a:xfrm>
          <a:prstGeom prst="rect">
            <a:avLst/>
          </a:prstGeom>
          <a:noFill/>
        </p:spPr>
        <p:txBody>
          <a:bodyPr wrap="none" rtlCol="0">
            <a:spAutoFit/>
          </a:bodyPr>
          <a:lstStyle/>
          <a:p>
            <a:r>
              <a:rPr lang="en-US" sz="1100" dirty="0"/>
              <a:t>www.spirit.com/RouteMaps.aspx</a:t>
            </a:r>
            <a:endParaRPr lang="ru-RU" sz="1100" dirty="0"/>
          </a:p>
        </p:txBody>
      </p:sp>
    </p:spTree>
    <p:extLst>
      <p:ext uri="{BB962C8B-B14F-4D97-AF65-F5344CB8AC3E}">
        <p14:creationId xmlns:p14="http://schemas.microsoft.com/office/powerpoint/2010/main" val="1705078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Exchange</a:t>
            </a:r>
            <a:endParaRPr lang="ru-RU" dirty="0"/>
          </a:p>
        </p:txBody>
      </p:sp>
      <p:sp>
        <p:nvSpPr>
          <p:cNvPr id="3" name="Content Placeholder 2"/>
          <p:cNvSpPr>
            <a:spLocks noGrp="1"/>
          </p:cNvSpPr>
          <p:nvPr>
            <p:ph idx="1"/>
          </p:nvPr>
        </p:nvSpPr>
        <p:spPr>
          <a:xfrm>
            <a:off x="838200" y="1507573"/>
            <a:ext cx="10515600" cy="1315140"/>
          </a:xfrm>
        </p:spPr>
        <p:txBody>
          <a:bodyPr/>
          <a:lstStyle/>
          <a:p>
            <a:r>
              <a:rPr lang="en-US" dirty="0"/>
              <a:t>Vertex – Currency</a:t>
            </a:r>
          </a:p>
          <a:p>
            <a:r>
              <a:rPr lang="en-US" dirty="0"/>
              <a:t>Edge’s weight – Exchange rate between currencies</a:t>
            </a:r>
          </a:p>
          <a:p>
            <a:pPr marL="0" indent="0">
              <a:buNone/>
            </a:pP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381629222"/>
              </p:ext>
            </p:extLst>
          </p:nvPr>
        </p:nvGraphicFramePr>
        <p:xfrm>
          <a:off x="838201" y="3017790"/>
          <a:ext cx="5933660" cy="2590800"/>
        </p:xfrm>
        <a:graphic>
          <a:graphicData uri="http://schemas.openxmlformats.org/drawingml/2006/table">
            <a:tbl>
              <a:tblPr firstRow="1" bandRow="1">
                <a:tableStyleId>{5940675A-B579-460E-94D1-54222C63F5DA}</a:tableStyleId>
              </a:tblPr>
              <a:tblGrid>
                <a:gridCol w="548018">
                  <a:extLst>
                    <a:ext uri="{9D8B030D-6E8A-4147-A177-3AD203B41FA5}">
                      <a16:colId xmlns="" xmlns:a16="http://schemas.microsoft.com/office/drawing/2014/main" val="1607120837"/>
                    </a:ext>
                  </a:extLst>
                </a:gridCol>
                <a:gridCol w="1356667">
                  <a:extLst>
                    <a:ext uri="{9D8B030D-6E8A-4147-A177-3AD203B41FA5}">
                      <a16:colId xmlns="" xmlns:a16="http://schemas.microsoft.com/office/drawing/2014/main" val="626144090"/>
                    </a:ext>
                  </a:extLst>
                </a:gridCol>
                <a:gridCol w="1325531">
                  <a:extLst>
                    <a:ext uri="{9D8B030D-6E8A-4147-A177-3AD203B41FA5}">
                      <a16:colId xmlns="" xmlns:a16="http://schemas.microsoft.com/office/drawing/2014/main" val="2223628275"/>
                    </a:ext>
                  </a:extLst>
                </a:gridCol>
                <a:gridCol w="1248195">
                  <a:extLst>
                    <a:ext uri="{9D8B030D-6E8A-4147-A177-3AD203B41FA5}">
                      <a16:colId xmlns="" xmlns:a16="http://schemas.microsoft.com/office/drawing/2014/main" val="2482912693"/>
                    </a:ext>
                  </a:extLst>
                </a:gridCol>
                <a:gridCol w="1455249">
                  <a:extLst>
                    <a:ext uri="{9D8B030D-6E8A-4147-A177-3AD203B41FA5}">
                      <a16:colId xmlns="" xmlns:a16="http://schemas.microsoft.com/office/drawing/2014/main" val="3509293152"/>
                    </a:ext>
                  </a:extLst>
                </a:gridCol>
              </a:tblGrid>
              <a:tr h="370840">
                <a:tc>
                  <a:txBody>
                    <a:bodyPr/>
                    <a:lstStyle/>
                    <a:p>
                      <a:pPr algn="ctr"/>
                      <a:endParaRPr lang="ru-RU" sz="2800" dirty="0"/>
                    </a:p>
                  </a:txBody>
                  <a:tcPr>
                    <a:solidFill>
                      <a:srgbClr val="00B0F0"/>
                    </a:solidFill>
                  </a:tcPr>
                </a:tc>
                <a:tc>
                  <a:txBody>
                    <a:bodyPr/>
                    <a:lstStyle/>
                    <a:p>
                      <a:pPr algn="ctr"/>
                      <a:r>
                        <a:rPr lang="en-US" sz="2800" dirty="0"/>
                        <a:t>$</a:t>
                      </a:r>
                      <a:endParaRPr lang="ru-RU" sz="2800" dirty="0"/>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extLst>
                  <a:ext uri="{0D108BD9-81ED-4DB2-BD59-A6C34878D82A}">
                    <a16:rowId xmlns="" xmlns:a16="http://schemas.microsoft.com/office/drawing/2014/main" val="4018696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endParaRPr lang="ru-RU" sz="2800" dirty="0"/>
                    </a:p>
                  </a:txBody>
                  <a:tcPr>
                    <a:solidFill>
                      <a:srgbClr val="00B0F0"/>
                    </a:solidFill>
                  </a:tcPr>
                </a:tc>
                <a:tc>
                  <a:txBody>
                    <a:bodyPr/>
                    <a:lstStyle/>
                    <a:p>
                      <a:pPr algn="ctr"/>
                      <a:r>
                        <a:rPr lang="en-US" sz="2800" dirty="0"/>
                        <a:t>1</a:t>
                      </a:r>
                      <a:endParaRPr lang="ru-RU" sz="2800" dirty="0"/>
                    </a:p>
                  </a:txBody>
                  <a:tcPr/>
                </a:tc>
                <a:tc>
                  <a:txBody>
                    <a:bodyPr/>
                    <a:lstStyle/>
                    <a:p>
                      <a:pPr algn="ctr"/>
                      <a:r>
                        <a:rPr lang="ru-RU" sz="2800" dirty="0">
                          <a:effectLst/>
                        </a:rPr>
                        <a:t>0.9</a:t>
                      </a:r>
                      <a:endParaRPr lang="ru-RU" sz="2800" dirty="0"/>
                    </a:p>
                  </a:txBody>
                  <a:tcPr/>
                </a:tc>
                <a:tc>
                  <a:txBody>
                    <a:bodyPr/>
                    <a:lstStyle/>
                    <a:p>
                      <a:pPr algn="ctr"/>
                      <a:r>
                        <a:rPr lang="ru-RU" sz="2800" dirty="0">
                          <a:effectLst/>
                        </a:rPr>
                        <a:t>101.23</a:t>
                      </a:r>
                      <a:endParaRPr lang="ru-RU" sz="2800" dirty="0"/>
                    </a:p>
                  </a:txBody>
                  <a:tcPr/>
                </a:tc>
                <a:tc>
                  <a:txBody>
                    <a:bodyPr/>
                    <a:lstStyle/>
                    <a:p>
                      <a:pPr algn="ctr"/>
                      <a:r>
                        <a:rPr lang="en-US" sz="2800" dirty="0"/>
                        <a:t>0.76</a:t>
                      </a:r>
                      <a:endParaRPr lang="ru-RU" sz="2800" dirty="0"/>
                    </a:p>
                  </a:txBody>
                  <a:tcPr/>
                </a:tc>
                <a:extLst>
                  <a:ext uri="{0D108BD9-81ED-4DB2-BD59-A6C34878D82A}">
                    <a16:rowId xmlns="" xmlns:a16="http://schemas.microsoft.com/office/drawing/2014/main" val="4274244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1.11</a:t>
                      </a:r>
                      <a:endParaRPr lang="ru-RU" sz="2800" dirty="0"/>
                    </a:p>
                  </a:txBody>
                  <a:tcPr/>
                </a:tc>
                <a:tc>
                  <a:txBody>
                    <a:bodyPr/>
                    <a:lstStyle/>
                    <a:p>
                      <a:pPr algn="ctr"/>
                      <a:r>
                        <a:rPr lang="en-US" sz="2800" dirty="0"/>
                        <a:t>1</a:t>
                      </a:r>
                      <a:endParaRPr lang="ru-RU" sz="2800" dirty="0"/>
                    </a:p>
                  </a:txBody>
                  <a:tcPr/>
                </a:tc>
                <a:tc>
                  <a:txBody>
                    <a:bodyPr/>
                    <a:lstStyle/>
                    <a:p>
                      <a:pPr algn="ctr"/>
                      <a:r>
                        <a:rPr lang="en-US" sz="2800" dirty="0"/>
                        <a:t>112.55</a:t>
                      </a:r>
                      <a:endParaRPr lang="ru-RU" sz="2800" dirty="0"/>
                    </a:p>
                  </a:txBody>
                  <a:tcPr/>
                </a:tc>
                <a:tc>
                  <a:txBody>
                    <a:bodyPr/>
                    <a:lstStyle/>
                    <a:p>
                      <a:pPr algn="ctr"/>
                      <a:r>
                        <a:rPr lang="en-US" sz="2800" dirty="0"/>
                        <a:t>0.85</a:t>
                      </a:r>
                      <a:endParaRPr lang="ru-RU" sz="2800" dirty="0"/>
                    </a:p>
                  </a:txBody>
                  <a:tcPr/>
                </a:tc>
                <a:extLst>
                  <a:ext uri="{0D108BD9-81ED-4DB2-BD59-A6C34878D82A}">
                    <a16:rowId xmlns="" xmlns:a16="http://schemas.microsoft.com/office/drawing/2014/main" val="3271605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ru-RU" sz="2800" dirty="0">
                          <a:effectLst/>
                        </a:rPr>
                        <a:t>0.0099</a:t>
                      </a:r>
                      <a:endParaRPr lang="ru-RU" sz="2800" dirty="0"/>
                    </a:p>
                  </a:txBody>
                  <a:tcPr/>
                </a:tc>
                <a:tc>
                  <a:txBody>
                    <a:bodyPr/>
                    <a:lstStyle/>
                    <a:p>
                      <a:pPr algn="ctr"/>
                      <a:r>
                        <a:rPr lang="ru-RU" sz="2800" dirty="0">
                          <a:effectLst/>
                        </a:rPr>
                        <a:t>0.0089</a:t>
                      </a:r>
                      <a:endParaRPr lang="ru-RU" sz="2800" dirty="0"/>
                    </a:p>
                  </a:txBody>
                  <a:tcPr/>
                </a:tc>
                <a:tc>
                  <a:txBody>
                    <a:bodyPr/>
                    <a:lstStyle/>
                    <a:p>
                      <a:pPr algn="ctr"/>
                      <a:r>
                        <a:rPr lang="en-US" sz="2800" dirty="0"/>
                        <a:t>1</a:t>
                      </a:r>
                      <a:endParaRPr lang="ru-RU" sz="2800" dirty="0"/>
                    </a:p>
                  </a:txBody>
                  <a:tcPr/>
                </a:tc>
                <a:tc>
                  <a:txBody>
                    <a:bodyPr/>
                    <a:lstStyle/>
                    <a:p>
                      <a:pPr algn="ctr"/>
                      <a:r>
                        <a:rPr lang="ru-RU" sz="2800" dirty="0">
                          <a:effectLst/>
                        </a:rPr>
                        <a:t>0.0075</a:t>
                      </a:r>
                      <a:endParaRPr lang="ru-RU" sz="2800" dirty="0"/>
                    </a:p>
                  </a:txBody>
                  <a:tcPr/>
                </a:tc>
                <a:extLst>
                  <a:ext uri="{0D108BD9-81ED-4DB2-BD59-A6C34878D82A}">
                    <a16:rowId xmlns="" xmlns:a16="http://schemas.microsoft.com/office/drawing/2014/main" val="38148628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1.31</a:t>
                      </a:r>
                      <a:endParaRPr lang="ru-RU" sz="2800" dirty="0"/>
                    </a:p>
                  </a:txBody>
                  <a:tcPr/>
                </a:tc>
                <a:tc>
                  <a:txBody>
                    <a:bodyPr/>
                    <a:lstStyle/>
                    <a:p>
                      <a:pPr algn="ctr"/>
                      <a:r>
                        <a:rPr lang="en-US" sz="2800" dirty="0"/>
                        <a:t>1.18</a:t>
                      </a:r>
                      <a:endParaRPr lang="ru-RU" sz="2800" dirty="0"/>
                    </a:p>
                  </a:txBody>
                  <a:tcPr/>
                </a:tc>
                <a:tc>
                  <a:txBody>
                    <a:bodyPr/>
                    <a:lstStyle/>
                    <a:p>
                      <a:pPr algn="ctr"/>
                      <a:r>
                        <a:rPr lang="en-US" sz="2800" dirty="0"/>
                        <a:t>132.94</a:t>
                      </a:r>
                      <a:endParaRPr lang="ru-RU" sz="2800" dirty="0"/>
                    </a:p>
                  </a:txBody>
                  <a:tcPr/>
                </a:tc>
                <a:tc>
                  <a:txBody>
                    <a:bodyPr/>
                    <a:lstStyle/>
                    <a:p>
                      <a:pPr algn="ctr"/>
                      <a:r>
                        <a:rPr lang="en-US" sz="2800" dirty="0"/>
                        <a:t>1</a:t>
                      </a:r>
                      <a:endParaRPr lang="ru-RU" sz="2800" dirty="0"/>
                    </a:p>
                  </a:txBody>
                  <a:tcPr/>
                </a:tc>
                <a:extLst>
                  <a:ext uri="{0D108BD9-81ED-4DB2-BD59-A6C34878D82A}">
                    <a16:rowId xmlns="" xmlns:a16="http://schemas.microsoft.com/office/drawing/2014/main" val="3832375577"/>
                  </a:ext>
                </a:extLst>
              </a:tr>
            </a:tbl>
          </a:graphicData>
        </a:graphic>
      </p:graphicFrame>
      <p:sp>
        <p:nvSpPr>
          <p:cNvPr id="5" name="Oval 4"/>
          <p:cNvSpPr/>
          <p:nvPr/>
        </p:nvSpPr>
        <p:spPr>
          <a:xfrm>
            <a:off x="7270474"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endParaRPr lang="ru-RU" sz="2800" dirty="0">
              <a:solidFill>
                <a:schemeClr val="tx1"/>
              </a:solidFill>
            </a:endParaRPr>
          </a:p>
        </p:txBody>
      </p:sp>
      <p:sp>
        <p:nvSpPr>
          <p:cNvPr id="6" name="Oval 5"/>
          <p:cNvSpPr/>
          <p:nvPr/>
        </p:nvSpPr>
        <p:spPr>
          <a:xfrm>
            <a:off x="11035748"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7" name="Oval 6"/>
          <p:cNvSpPr/>
          <p:nvPr/>
        </p:nvSpPr>
        <p:spPr>
          <a:xfrm>
            <a:off x="9153111" y="4972486"/>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8" name="Oval 7"/>
          <p:cNvSpPr/>
          <p:nvPr/>
        </p:nvSpPr>
        <p:spPr>
          <a:xfrm>
            <a:off x="9153111" y="2882853"/>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cxnSp>
        <p:nvCxnSpPr>
          <p:cNvPr id="10" name="Straight Arrow Connector 9"/>
          <p:cNvCxnSpPr>
            <a:stCxn id="5" idx="6"/>
            <a:endCxn id="8" idx="3"/>
          </p:cNvCxnSpPr>
          <p:nvPr/>
        </p:nvCxnSpPr>
        <p:spPr>
          <a:xfrm flipV="1">
            <a:off x="7906578" y="3425802"/>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5" idx="7"/>
          </p:cNvCxnSpPr>
          <p:nvPr/>
        </p:nvCxnSpPr>
        <p:spPr>
          <a:xfrm flipH="1">
            <a:off x="7813423" y="3200905"/>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6" idx="1"/>
          </p:cNvCxnSpPr>
          <p:nvPr/>
        </p:nvCxnSpPr>
        <p:spPr>
          <a:xfrm>
            <a:off x="9789215" y="3200905"/>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8" idx="5"/>
          </p:cNvCxnSpPr>
          <p:nvPr/>
        </p:nvCxnSpPr>
        <p:spPr>
          <a:xfrm flipH="1" flipV="1">
            <a:off x="9696060" y="3425802"/>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a:endCxn id="7" idx="1"/>
          </p:cNvCxnSpPr>
          <p:nvPr/>
        </p:nvCxnSpPr>
        <p:spPr>
          <a:xfrm>
            <a:off x="7813423"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5" idx="4"/>
          </p:cNvCxnSpPr>
          <p:nvPr/>
        </p:nvCxnSpPr>
        <p:spPr>
          <a:xfrm flipH="1" flipV="1">
            <a:off x="7588526"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7"/>
            <a:endCxn id="6" idx="3"/>
          </p:cNvCxnSpPr>
          <p:nvPr/>
        </p:nvCxnSpPr>
        <p:spPr>
          <a:xfrm flipV="1">
            <a:off x="9696060"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4"/>
            <a:endCxn id="7" idx="6"/>
          </p:cNvCxnSpPr>
          <p:nvPr/>
        </p:nvCxnSpPr>
        <p:spPr>
          <a:xfrm flipH="1">
            <a:off x="9789215"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6"/>
            <a:endCxn id="6" idx="2"/>
          </p:cNvCxnSpPr>
          <p:nvPr/>
        </p:nvCxnSpPr>
        <p:spPr>
          <a:xfrm>
            <a:off x="7906578" y="4141809"/>
            <a:ext cx="3129170" cy="0"/>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5" idx="5"/>
          </p:cNvCxnSpPr>
          <p:nvPr/>
        </p:nvCxnSpPr>
        <p:spPr>
          <a:xfrm flipH="1">
            <a:off x="7813423" y="4366706"/>
            <a:ext cx="3315480" cy="0"/>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3"/>
            <a:endCxn id="7" idx="1"/>
          </p:cNvCxnSpPr>
          <p:nvPr/>
        </p:nvCxnSpPr>
        <p:spPr>
          <a:xfrm>
            <a:off x="9246266" y="3425802"/>
            <a:ext cx="0" cy="1639839"/>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7"/>
            <a:endCxn id="8" idx="5"/>
          </p:cNvCxnSpPr>
          <p:nvPr/>
        </p:nvCxnSpPr>
        <p:spPr>
          <a:xfrm flipV="1">
            <a:off x="9696060" y="3425802"/>
            <a:ext cx="0" cy="1639839"/>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17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US" b="1" dirty="0" smtClean="0"/>
              <a:t>Algorithm Explanation</a:t>
            </a:r>
            <a:endParaRPr lang="en-US" b="1" dirty="0"/>
          </a:p>
        </p:txBody>
      </p:sp>
      <p:sp>
        <p:nvSpPr>
          <p:cNvPr id="3" name="Content Placeholder 2"/>
          <p:cNvSpPr>
            <a:spLocks noGrp="1"/>
          </p:cNvSpPr>
          <p:nvPr>
            <p:ph idx="1"/>
          </p:nvPr>
        </p:nvSpPr>
        <p:spPr>
          <a:xfrm>
            <a:off x="838200" y="1276866"/>
            <a:ext cx="10515600" cy="5220187"/>
          </a:xfrm>
        </p:spPr>
        <p:txBody>
          <a:bodyPr/>
          <a:lstStyle/>
          <a:p>
            <a:r>
              <a:rPr lang="en-US" dirty="0" smtClean="0"/>
              <a:t>Determines the distance and the shortest path from the source node to every other node in the digraph.</a:t>
            </a:r>
          </a:p>
          <a:p>
            <a:pPr marL="514350" indent="-514350">
              <a:buFont typeface="+mj-lt"/>
              <a:buAutoNum type="arabicPeriod"/>
            </a:pPr>
            <a:r>
              <a:rPr lang="en-US" dirty="0" smtClean="0"/>
              <a:t>Initially, the source nodes’ distance value is 0 and all other nodes’ distance value is set to infinite.</a:t>
            </a:r>
          </a:p>
          <a:p>
            <a:pPr marL="514350" indent="-514350">
              <a:buFont typeface="+mj-lt"/>
              <a:buAutoNum type="arabicPeriod"/>
            </a:pPr>
            <a:r>
              <a:rPr lang="en-US" dirty="0" smtClean="0"/>
              <a:t>As we calculate the distance value of each node, we update the distance value with the calculated tentative distance value ONLY if the value is smaller than the current distance value.</a:t>
            </a:r>
          </a:p>
          <a:p>
            <a:pPr marL="514350" indent="-514350">
              <a:buFont typeface="+mj-lt"/>
              <a:buAutoNum type="arabicPeriod"/>
            </a:pPr>
            <a:r>
              <a:rPr lang="en-US" dirty="0" smtClean="0"/>
              <a:t>After all neighboring nodes have been calculated, the next node with the smallest distance value that is not the currently processing node is processed. Then we mark the processed node as visited. We do not calculate distance values for nodes that have been visited.</a:t>
            </a:r>
          </a:p>
          <a:p>
            <a:pPr marL="514350" indent="-514350">
              <a:buFont typeface="+mj-lt"/>
              <a:buAutoNum type="arabicPeriod"/>
            </a:pPr>
            <a:endParaRPr lang="en-US" dirty="0" smtClean="0"/>
          </a:p>
        </p:txBody>
      </p:sp>
    </p:spTree>
    <p:extLst>
      <p:ext uri="{BB962C8B-B14F-4D97-AF65-F5344CB8AC3E}">
        <p14:creationId xmlns:p14="http://schemas.microsoft.com/office/powerpoint/2010/main" val="462159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547486" y="1879840"/>
            <a:ext cx="7166257" cy="646331"/>
          </a:xfrm>
          <a:prstGeom prst="rect">
            <a:avLst/>
          </a:prstGeom>
          <a:noFill/>
        </p:spPr>
        <p:txBody>
          <a:bodyPr wrap="none" rtlCol="0">
            <a:spAutoFit/>
          </a:bodyPr>
          <a:lstStyle/>
          <a:p>
            <a:r>
              <a:rPr lang="en-US" dirty="0" smtClean="0"/>
              <a:t>Find the shortest path from source </a:t>
            </a:r>
            <a:r>
              <a:rPr lang="en-US" dirty="0"/>
              <a:t>node to every other node in </a:t>
            </a:r>
            <a:r>
              <a:rPr lang="en-US" dirty="0" smtClean="0"/>
              <a:t>this graph.</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pic>
        <p:nvPicPr>
          <p:cNvPr id="11" name="Picture 10"/>
          <p:cNvPicPr>
            <a:picLocks noChangeAspect="1"/>
          </p:cNvPicPr>
          <p:nvPr/>
        </p:nvPicPr>
        <p:blipFill>
          <a:blip r:embed="rId3"/>
          <a:stretch>
            <a:fillRect/>
          </a:stretch>
        </p:blipFill>
        <p:spPr>
          <a:xfrm>
            <a:off x="6713743" y="2715323"/>
            <a:ext cx="3697238" cy="2291579"/>
          </a:xfrm>
          <a:prstGeom prst="rect">
            <a:avLst/>
          </a:prstGeom>
        </p:spPr>
      </p:pic>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Tree>
    <p:extLst>
      <p:ext uri="{BB962C8B-B14F-4D97-AF65-F5344CB8AC3E}">
        <p14:creationId xmlns:p14="http://schemas.microsoft.com/office/powerpoint/2010/main" val="20250643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Dijkstra’s Algorithm&amp;quot;&quot;/&gt;&lt;property id=&quot;20307&quot; value=&quot;256&quot;/&gt;&lt;/object&gt;&lt;object type=&quot;3&quot; unique_id=&quot;10004&quot;&gt;&lt;property id=&quot;20148&quot; value=&quot;5&quot;/&gt;&lt;property id=&quot;20300&quot; value=&quot;Slide 2 - &amp;quot;History of Dijkstra’s Algorithm&amp;quot;&quot;/&gt;&lt;property id=&quot;20307&quot; value=&quot;257&quot;/&gt;&lt;/object&gt;&lt;object type=&quot;3&quot; unique_id=&quot;10005&quot;&gt;&lt;property id=&quot;20148&quot; value=&quot;5&quot;/&gt;&lt;property id=&quot;20300&quot; value=&quot;Slide 3 - &amp;quot;Problem Statements&amp;amp;#x09;&amp;quot;&quot;/&gt;&lt;property id=&quot;20307&quot; value=&quot;258&quot;/&gt;&lt;/object&gt;&lt;object type=&quot;3&quot; unique_id=&quot;10006&quot;&gt;&lt;property id=&quot;20148&quot; value=&quot;5&quot;/&gt;&lt;property id=&quot;20300&quot; value=&quot;Slide 4 - &amp;quot;The shortest distance between locations&amp;quot;&quot;/&gt;&lt;property id=&quot;20307&quot; value=&quot;283&quot;/&gt;&lt;/object&gt;&lt;object type=&quot;3&quot; unique_id=&quot;10007&quot;&gt;&lt;property id=&quot;20148&quot; value=&quot;5&quot;/&gt;&lt;property id=&quot;20300&quot; value=&quot;Slide 5 - &amp;quot;Networking&amp;quot;&quot;/&gt;&lt;property id=&quot;20307&quot; value=&quot;284&quot;/&gt;&lt;/object&gt;&lt;object type=&quot;3&quot; unique_id=&quot;10008&quot;&gt;&lt;property id=&quot;20148&quot; value=&quot;5&quot;/&gt;&lt;property id=&quot;20300&quot; value=&quot;Slide 6 - &amp;quot;Flight Plans&amp;quot;&quot;/&gt;&lt;property id=&quot;20307&quot; value=&quot;285&quot;/&gt;&lt;/object&gt;&lt;object type=&quot;3&quot; unique_id=&quot;10009&quot;&gt;&lt;property id=&quot;20148&quot; value=&quot;5&quot;/&gt;&lt;property id=&quot;20300&quot; value=&quot;Slide 7 - &amp;quot;Currency Exchange&amp;quot;&quot;/&gt;&lt;property id=&quot;20307&quot; value=&quot;286&quot;/&gt;&lt;/object&gt;&lt;object type=&quot;3&quot; unique_id=&quot;10010&quot;&gt;&lt;property id=&quot;20148&quot; value=&quot;5&quot;/&gt;&lt;property id=&quot;20300&quot; value=&quot;Slide 8 - &amp;quot;Algorithm Explanation&amp;quot;&quot;/&gt;&lt;property id=&quot;20307&quot; value=&quot;259&quot;/&gt;&lt;/object&gt;&lt;object type=&quot;3&quot; unique_id=&quot;10024&quot;&gt;&lt;property id=&quot;20148&quot; value=&quot;5&quot;/&gt;&lt;property id=&quot;20300&quot; value=&quot;Slide 26 - &amp;quot;Improvements&amp;quot;&quot;/&gt;&lt;property id=&quot;20307&quot; value=&quot;287&quot;/&gt;&lt;/object&gt;&lt;object type=&quot;3&quot; unique_id=&quot;10025&quot;&gt;&lt;property id=&quot;20148&quot; value=&quot;5&quot;/&gt;&lt;property id=&quot;20300&quot; value=&quot;Slide 27 - &amp;quot;Heaps&amp;quot;&quot;/&gt;&lt;property id=&quot;20307&quot; value=&quot;288&quot;/&gt;&lt;/object&gt;&lt;object type=&quot;3&quot; unique_id=&quot;10026&quot;&gt;&lt;property id=&quot;20148&quot; value=&quot;5&quot;/&gt;&lt;property id=&quot;20300&quot; value=&quot;Slide 28 - &amp;quot;Run-time comparison&amp;quot;&quot;/&gt;&lt;property id=&quot;20307&quot; value=&quot;290&quot;/&gt;&lt;/object&gt;&lt;object type=&quot;3&quot; unique_id=&quot;10027&quot;&gt;&lt;property id=&quot;20148&quot; value=&quot;5&quot;/&gt;&lt;property id=&quot;20300&quot; value=&quot;Slide 29 - &amp;quot;Path tracking&amp;quot;&quot;/&gt;&lt;property id=&quot;20307&quot; value=&quot;291&quot;/&gt;&lt;/object&gt;&lt;object type=&quot;3&quot; unique_id=&quot;10028&quot;&gt;&lt;property id=&quot;20148&quot; value=&quot;5&quot;/&gt;&lt;property id=&quot;20300&quot; value=&quot;Slide 30 - &amp;quot;Path tree&amp;quot;&quot;/&gt;&lt;property id=&quot;20307&quot; value=&quot;289&quot;/&gt;&lt;/object&gt;&lt;object type=&quot;3&quot; unique_id=&quot;10204&quot;&gt;&lt;property id=&quot;20148&quot; value=&quot;5&quot;/&gt;&lt;property id=&quot;20300&quot; value=&quot;Slide 9 - &amp;quot;C++ Code Sample – Problem Statement&amp;quot;&quot;/&gt;&lt;property id=&quot;20307&quot; value=&quot;292&quot;/&gt;&lt;/object&gt;&lt;object type=&quot;3&quot; unique_id=&quot;10205&quot;&gt;&lt;property id=&quot;20148&quot; value=&quot;5&quot;/&gt;&lt;property id=&quot;20300&quot; value=&quot;Slide 10 - &amp;quot;C++ Code Sample – Problem Statement&amp;quot;&quot;/&gt;&lt;property id=&quot;20307&quot; value=&quot;293&quot;/&gt;&lt;/object&gt;&lt;object type=&quot;3&quot; unique_id=&quot;10206&quot;&gt;&lt;property id=&quot;20148&quot; value=&quot;5&quot;/&gt;&lt;property id=&quot;20300&quot; value=&quot;Slide 11 - &amp;quot;C++ Code Sample – Step 1&amp;quot;&quot;/&gt;&lt;property id=&quot;20307&quot; value=&quot;294&quot;/&gt;&lt;/object&gt;&lt;object type=&quot;3&quot; unique_id=&quot;10207&quot;&gt;&lt;property id=&quot;20148&quot; value=&quot;5&quot;/&gt;&lt;property id=&quot;20300&quot; value=&quot;Slide 12 - &amp;quot;C++ Code Sample – Step 1&amp;quot;&quot;/&gt;&lt;property id=&quot;20307&quot; value=&quot;295&quot;/&gt;&lt;/object&gt;&lt;object type=&quot;3&quot; unique_id=&quot;10208&quot;&gt;&lt;property id=&quot;20148&quot; value=&quot;5&quot;/&gt;&lt;property id=&quot;20300&quot; value=&quot;Slide 13 - &amp;quot;C++ Code Sample – Step 1&amp;quot;&quot;/&gt;&lt;property id=&quot;20307&quot; value=&quot;296&quot;/&gt;&lt;/object&gt;&lt;object type=&quot;3&quot; unique_id=&quot;10209&quot;&gt;&lt;property id=&quot;20148&quot; value=&quot;5&quot;/&gt;&lt;property id=&quot;20300&quot; value=&quot;Slide 14 - &amp;quot;C++ Code Sample – Step 2&amp;quot;&quot;/&gt;&lt;property id=&quot;20307&quot; value=&quot;297&quot;/&gt;&lt;/object&gt;&lt;object type=&quot;3&quot; unique_id=&quot;10210&quot;&gt;&lt;property id=&quot;20148&quot; value=&quot;5&quot;/&gt;&lt;property id=&quot;20300&quot; value=&quot;Slide 15 - &amp;quot;C++ Code Sample – Step 2&amp;quot;&quot;/&gt;&lt;property id=&quot;20307&quot; value=&quot;298&quot;/&gt;&lt;/object&gt;&lt;object type=&quot;3&quot; unique_id=&quot;10211&quot;&gt;&lt;property id=&quot;20148&quot; value=&quot;5&quot;/&gt;&lt;property id=&quot;20300&quot; value=&quot;Slide 16 - &amp;quot;C++ Code Sample – Step 2&amp;quot;&quot;/&gt;&lt;property id=&quot;20307&quot; value=&quot;299&quot;/&gt;&lt;/object&gt;&lt;object type=&quot;3&quot; unique_id=&quot;10212&quot;&gt;&lt;property id=&quot;20148&quot; value=&quot;5&quot;/&gt;&lt;property id=&quot;20300&quot; value=&quot;Slide 17 - &amp;quot;C++ Code Sample – Step 3&amp;quot;&quot;/&gt;&lt;property id=&quot;20307&quot; value=&quot;300&quot;/&gt;&lt;/object&gt;&lt;object type=&quot;3&quot; unique_id=&quot;10213&quot;&gt;&lt;property id=&quot;20148&quot; value=&quot;5&quot;/&gt;&lt;property id=&quot;20300&quot; value=&quot;Slide 18 - &amp;quot;C++ Code Sample – Step 3&amp;quot;&quot;/&gt;&lt;property id=&quot;20307&quot; value=&quot;301&quot;/&gt;&lt;/object&gt;&lt;object type=&quot;3&quot; unique_id=&quot;10214&quot;&gt;&lt;property id=&quot;20148&quot; value=&quot;5&quot;/&gt;&lt;property id=&quot;20300&quot; value=&quot;Slide 19 - &amp;quot;C++ Code Sample – Step 3&amp;quot;&quot;/&gt;&lt;property id=&quot;20307&quot; value=&quot;302&quot;/&gt;&lt;/object&gt;&lt;object type=&quot;3&quot; unique_id=&quot;10215&quot;&gt;&lt;property id=&quot;20148&quot; value=&quot;5&quot;/&gt;&lt;property id=&quot;20300&quot; value=&quot;Slide 20 - &amp;quot;C++ Code Sample – Step 3&amp;quot;&quot;/&gt;&lt;property id=&quot;20307&quot; value=&quot;303&quot;/&gt;&lt;/object&gt;&lt;object type=&quot;3&quot; unique_id=&quot;10216&quot;&gt;&lt;property id=&quot;20148&quot; value=&quot;5&quot;/&gt;&lt;property id=&quot;20300&quot; value=&quot;Slide 21 - &amp;quot;C++ Code Sample – Step 3&amp;quot;&quot;/&gt;&lt;property id=&quot;20307&quot; value=&quot;304&quot;/&gt;&lt;/object&gt;&lt;object type=&quot;3&quot; unique_id=&quot;10217&quot;&gt;&lt;property id=&quot;20148&quot; value=&quot;5&quot;/&gt;&lt;property id=&quot;20300&quot; value=&quot;Slide 22 - &amp;quot;C++ Code Sample – Step 3&amp;quot;&quot;/&gt;&lt;property id=&quot;20307&quot; value=&quot;305&quot;/&gt;&lt;/object&gt;&lt;object type=&quot;3&quot; unique_id=&quot;10218&quot;&gt;&lt;property id=&quot;20148&quot; value=&quot;5&quot;/&gt;&lt;property id=&quot;20300&quot; value=&quot;Slide 23 - &amp;quot;C++ Code Sample – Step 3&amp;quot;&quot;/&gt;&lt;property id=&quot;20307&quot; value=&quot;306&quot;/&gt;&lt;/object&gt;&lt;object type=&quot;3&quot; unique_id=&quot;10219&quot;&gt;&lt;property id=&quot;20148&quot; value=&quot;5&quot;/&gt;&lt;property id=&quot;20300&quot; value=&quot;Slide 24 - &amp;quot;C++ Code Sample – Go Back to Step 2&amp;quot;&quot;/&gt;&lt;property id=&quot;20307&quot; value=&quot;307&quot;/&gt;&lt;/object&gt;&lt;object type=&quot;3&quot; unique_id=&quot;10220&quot;&gt;&lt;property id=&quot;20148&quot; value=&quot;5&quot;/&gt;&lt;property id=&quot;20300&quot; value=&quot;Slide 25 - &amp;quot;C++ Code Sample – Step 4 Print Solution&amp;quot;&quot;/&gt;&lt;property id=&quot;20307&quot; value=&quot;308&quot;/&gt;&lt;/object&gt;&lt;/object&gt;&lt;object type=&quot;8&quot; unique_id=&quot;1005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1406</Words>
  <Application>Microsoft Office PowerPoint</Application>
  <PresentationFormat>Custom</PresentationFormat>
  <Paragraphs>267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Dijkstra’s Algorithm</vt:lpstr>
      <vt:lpstr>History of Dijkstra’s Algorithm</vt:lpstr>
      <vt:lpstr>Problem Statements </vt:lpstr>
      <vt:lpstr>The shortest distance between locations</vt:lpstr>
      <vt:lpstr>Networking</vt:lpstr>
      <vt:lpstr>Flight Plans</vt:lpstr>
      <vt:lpstr>Currency Exchange</vt:lpstr>
      <vt:lpstr>Algorithm Explanation</vt:lpstr>
      <vt:lpstr>C++ Code Sample – Problem Statement</vt:lpstr>
      <vt:lpstr>C++ Code Sample – Problem Statement</vt:lpstr>
      <vt:lpstr>C++ Code Sample – Step 1</vt:lpstr>
      <vt:lpstr>C++ Code Sample – Step 1</vt:lpstr>
      <vt:lpstr>C++ Code Sample – Step 1</vt:lpstr>
      <vt:lpstr>C++ Code Sample – Step 2</vt:lpstr>
      <vt:lpstr>C++ Code Sample – Step 2</vt:lpstr>
      <vt:lpstr>C++ Code Sample – Step 2</vt:lpstr>
      <vt:lpstr>C++ Code Sample – Step 3</vt:lpstr>
      <vt:lpstr>C++ Code Sample – Step 3</vt:lpstr>
      <vt:lpstr>C++ Code Sample – Step 3</vt:lpstr>
      <vt:lpstr>C++ Code Sample – Step 3</vt:lpstr>
      <vt:lpstr>C++ Code Sample – Step 3</vt:lpstr>
      <vt:lpstr>C++ Code Sample – Step 3</vt:lpstr>
      <vt:lpstr>C++ Code Sample – Step 3</vt:lpstr>
      <vt:lpstr>C++ Code Sample – Go Back to Step 2</vt:lpstr>
      <vt:lpstr>C++ Code Sample – Step 4 Print Solution</vt:lpstr>
      <vt:lpstr>Improvements</vt:lpstr>
      <vt:lpstr>Heaps</vt:lpstr>
      <vt:lpstr>Run-time comparison</vt:lpstr>
      <vt:lpstr>Path tracking</vt:lpstr>
      <vt:lpstr>Path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Stevenson George</dc:creator>
  <cp:lastModifiedBy>Common</cp:lastModifiedBy>
  <cp:revision>52</cp:revision>
  <dcterms:created xsi:type="dcterms:W3CDTF">2016-08-02T16:32:42Z</dcterms:created>
  <dcterms:modified xsi:type="dcterms:W3CDTF">2016-08-04T19:04:25Z</dcterms:modified>
</cp:coreProperties>
</file>