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9" r:id="rId4"/>
    <p:sldId id="270" r:id="rId5"/>
    <p:sldId id="274" r:id="rId6"/>
    <p:sldId id="276" r:id="rId7"/>
    <p:sldId id="277" r:id="rId8"/>
    <p:sldId id="278" r:id="rId9"/>
    <p:sldId id="280" r:id="rId10"/>
    <p:sldId id="279"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166" y="914400"/>
            <a:ext cx="9030334" cy="1904105"/>
          </a:xfrm>
        </p:spPr>
        <p:txBody>
          <a:bodyPr>
            <a:normAutofit/>
          </a:bodyPr>
          <a:lstStyle/>
          <a:p>
            <a:pPr algn="ctr"/>
            <a:r>
              <a:rPr lang="en-US" b="1" dirty="0">
                <a:latin typeface="Candara" panose="020E0502030303020204" pitchFamily="34" charset="0"/>
              </a:rPr>
              <a:t>       Advertisement Board		 	       using LED-Dot Matrix</a:t>
            </a:r>
          </a:p>
        </p:txBody>
      </p:sp>
      <p:sp>
        <p:nvSpPr>
          <p:cNvPr id="3" name="Subtitle 2"/>
          <p:cNvSpPr>
            <a:spLocks noGrp="1"/>
          </p:cNvSpPr>
          <p:nvPr>
            <p:ph type="subTitle" idx="1"/>
          </p:nvPr>
        </p:nvSpPr>
        <p:spPr>
          <a:xfrm>
            <a:off x="1847589" y="2334408"/>
            <a:ext cx="10021682" cy="4256892"/>
          </a:xfrm>
        </p:spPr>
        <p:txBody>
          <a:bodyPr>
            <a:normAutofit fontScale="77500" lnSpcReduction="20000"/>
          </a:bodyPr>
          <a:lstStyle/>
          <a:p>
            <a:r>
              <a:rPr lang="en-US" dirty="0"/>
              <a:t>        </a:t>
            </a:r>
          </a:p>
          <a:p>
            <a:r>
              <a:rPr lang="en-US" dirty="0"/>
              <a:t> </a:t>
            </a:r>
          </a:p>
          <a:p>
            <a:endParaRPr lang="en-US" dirty="0"/>
          </a:p>
          <a:p>
            <a:endParaRPr lang="en-US" dirty="0"/>
          </a:p>
          <a:p>
            <a:endParaRPr lang="en-US" dirty="0"/>
          </a:p>
          <a:p>
            <a:r>
              <a:rPr lang="en-US" sz="3200" dirty="0"/>
              <a:t>                             </a:t>
            </a:r>
            <a:r>
              <a:rPr lang="en-US" sz="3300" dirty="0">
                <a:latin typeface="Castellar" panose="020A0402060406010301" pitchFamily="18" charset="0"/>
              </a:rPr>
              <a:t>Prepared by:</a:t>
            </a:r>
          </a:p>
          <a:p>
            <a:r>
              <a:rPr lang="en-US" sz="3300" dirty="0">
                <a:latin typeface="Castellar" panose="020A0402060406010301" pitchFamily="18" charset="0"/>
              </a:rPr>
              <a:t>						   </a:t>
            </a:r>
            <a:r>
              <a:rPr lang="en-US" sz="2900" dirty="0">
                <a:latin typeface="Castellar" panose="020A0402060406010301" pitchFamily="18" charset="0"/>
              </a:rPr>
              <a:t>1.Belayneh </a:t>
            </a:r>
            <a:r>
              <a:rPr lang="en-US" sz="2900" dirty="0" err="1">
                <a:latin typeface="Castellar" panose="020A0402060406010301" pitchFamily="18" charset="0"/>
              </a:rPr>
              <a:t>Mathewos</a:t>
            </a:r>
            <a:r>
              <a:rPr lang="en-US" sz="2900" dirty="0">
                <a:latin typeface="Castellar" panose="020A0402060406010301" pitchFamily="18" charset="0"/>
              </a:rPr>
              <a:t>      ATR/3742/07 </a:t>
            </a:r>
          </a:p>
          <a:p>
            <a:pPr lvl="2"/>
            <a:r>
              <a:rPr lang="en-US" sz="2500" dirty="0">
                <a:latin typeface="Castellar" panose="020A0402060406010301" pitchFamily="18" charset="0"/>
              </a:rPr>
              <a:t>2.Selamu Abo             ATR/7293/07</a:t>
            </a:r>
          </a:p>
          <a:p>
            <a:pPr lvl="2"/>
            <a:r>
              <a:rPr lang="en-US" sz="2500" dirty="0">
                <a:latin typeface="Castellar" panose="020A0402060406010301" pitchFamily="18" charset="0"/>
              </a:rPr>
              <a:t>      3.Derartu </a:t>
            </a:r>
            <a:r>
              <a:rPr lang="en-US" sz="2500" dirty="0" err="1">
                <a:latin typeface="Castellar" panose="020A0402060406010301" pitchFamily="18" charset="0"/>
              </a:rPr>
              <a:t>Mengesha</a:t>
            </a:r>
            <a:r>
              <a:rPr lang="en-US" sz="2500" dirty="0">
                <a:latin typeface="Castellar" panose="020A0402060406010301" pitchFamily="18" charset="0"/>
              </a:rPr>
              <a:t>       ATR/1812/07 </a:t>
            </a:r>
          </a:p>
          <a:p>
            <a:pPr lvl="2"/>
            <a:r>
              <a:rPr lang="en-US" sz="2500" dirty="0">
                <a:latin typeface="Castellar" panose="020A0402060406010301" pitchFamily="18" charset="0"/>
              </a:rPr>
              <a:t> 4.Terbinos Getachew	 ATR/9045/07</a:t>
            </a:r>
          </a:p>
          <a:p>
            <a:pPr lvl="2"/>
            <a:r>
              <a:rPr lang="en-US" sz="2500" dirty="0">
                <a:latin typeface="Castellar" panose="020A0402060406010301" pitchFamily="18" charset="0"/>
              </a:rPr>
              <a:t>5.Abel Tefera	         ATR/4360/07</a:t>
            </a:r>
          </a:p>
          <a:p>
            <a:pPr lvl="2"/>
            <a:r>
              <a:rPr lang="en-US" sz="2500" dirty="0">
                <a:latin typeface="Castellar" panose="020A0402060406010301" pitchFamily="18" charset="0"/>
              </a:rPr>
              <a:t>  6.Nahom </a:t>
            </a:r>
            <a:r>
              <a:rPr lang="en-US" sz="2500" dirty="0" err="1">
                <a:latin typeface="Castellar" panose="020A0402060406010301" pitchFamily="18" charset="0"/>
              </a:rPr>
              <a:t>Girmay</a:t>
            </a:r>
            <a:r>
              <a:rPr lang="en-US" sz="2500" dirty="0">
                <a:latin typeface="Castellar" panose="020A0402060406010301" pitchFamily="18" charset="0"/>
              </a:rPr>
              <a:t>	         ATR/5368/07</a:t>
            </a:r>
            <a:endParaRPr lang="en-US" sz="1000" dirty="0"/>
          </a:p>
        </p:txBody>
      </p:sp>
      <p:sp>
        <p:nvSpPr>
          <p:cNvPr id="4" name="TextBox 3"/>
          <p:cNvSpPr txBox="1"/>
          <p:nvPr/>
        </p:nvSpPr>
        <p:spPr>
          <a:xfrm>
            <a:off x="322729" y="4497680"/>
            <a:ext cx="1412566" cy="369332"/>
          </a:xfrm>
          <a:prstGeom prst="rect">
            <a:avLst/>
          </a:prstGeom>
          <a:noFill/>
        </p:spPr>
        <p:txBody>
          <a:bodyPr wrap="none" rtlCol="0">
            <a:spAutoFit/>
          </a:bodyPr>
          <a:lstStyle/>
          <a:p>
            <a:r>
              <a:rPr lang="en-US" dirty="0"/>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850373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285953"/>
            <a:ext cx="8915399" cy="1072947"/>
          </a:xfrm>
        </p:spPr>
        <p:txBody>
          <a:bodyPr>
            <a:normAutofit fontScale="90000"/>
          </a:bodyPr>
          <a:lstStyle/>
          <a:p>
            <a:r>
              <a:rPr lang="en-US" b="1" dirty="0">
                <a:solidFill>
                  <a:srgbClr val="FF0000"/>
                </a:solidFill>
              </a:rPr>
              <a:t>     </a:t>
            </a:r>
            <a:br>
              <a:rPr lang="en-US" b="1" dirty="0">
                <a:solidFill>
                  <a:srgbClr val="FF0000"/>
                </a:solidFill>
              </a:rPr>
            </a:br>
            <a:br>
              <a:rPr lang="en-US" b="1" dirty="0">
                <a:solidFill>
                  <a:srgbClr val="FF0000"/>
                </a:solidFill>
              </a:rPr>
            </a:br>
            <a:r>
              <a:rPr lang="en-US" b="1" dirty="0">
                <a:solidFill>
                  <a:srgbClr val="FF0000"/>
                </a:solidFill>
              </a:rPr>
              <a:t>            </a:t>
            </a:r>
            <a:r>
              <a:rPr lang="en-US" b="1" dirty="0">
                <a:solidFill>
                  <a:srgbClr val="FF0000"/>
                </a:solidFill>
                <a:latin typeface="Candara" panose="020E0502030303020204" pitchFamily="34" charset="0"/>
              </a:rPr>
              <a:t>Continued</a:t>
            </a:r>
            <a:r>
              <a:rPr lang="en-US" b="1" dirty="0">
                <a:solidFill>
                  <a:srgbClr val="FF0000"/>
                </a:solidFill>
              </a:rPr>
              <a:t>….</a:t>
            </a:r>
            <a:endParaRPr lang="en-US" u="sng" dirty="0"/>
          </a:p>
        </p:txBody>
      </p:sp>
      <p:sp>
        <p:nvSpPr>
          <p:cNvPr id="3" name="Subtitle 2"/>
          <p:cNvSpPr>
            <a:spLocks noGrp="1"/>
          </p:cNvSpPr>
          <p:nvPr>
            <p:ph type="subTitle" idx="1"/>
          </p:nvPr>
        </p:nvSpPr>
        <p:spPr>
          <a:xfrm>
            <a:off x="1847589" y="1358900"/>
            <a:ext cx="8915399" cy="5117203"/>
          </a:xfrm>
        </p:spPr>
        <p:txBody>
          <a:bodyPr>
            <a:normAutofit/>
          </a:bodyPr>
          <a:lstStyle/>
          <a:p>
            <a:endParaRPr lang="en-US" dirty="0">
              <a:latin typeface="Candara" panose="020E0502030303020204" pitchFamily="34" charset="0"/>
            </a:endParaRPr>
          </a:p>
          <a:p>
            <a:pPr lvl="1"/>
            <a:r>
              <a:rPr lang="en-US" sz="3400" dirty="0">
                <a:solidFill>
                  <a:srgbClr val="FFFF00"/>
                </a:solidFill>
                <a:latin typeface="Candara" panose="020E0502030303020204" pitchFamily="34" charset="0"/>
              </a:rPr>
              <a:t>2. </a:t>
            </a:r>
            <a:r>
              <a:rPr lang="en-US" sz="3000" dirty="0">
                <a:solidFill>
                  <a:srgbClr val="FFFF00"/>
                </a:solidFill>
                <a:latin typeface="Candara" panose="020E0502030303020204" pitchFamily="34" charset="0"/>
              </a:rPr>
              <a:t>Matrix 8-8 display board </a:t>
            </a:r>
            <a:r>
              <a:rPr lang="en-US" sz="2200" dirty="0">
                <a:solidFill>
                  <a:schemeClr val="tx1"/>
                </a:solidFill>
                <a:latin typeface="Candara" panose="020E0502030303020204" pitchFamily="34" charset="0"/>
              </a:rPr>
              <a:t>– </a:t>
            </a:r>
            <a:r>
              <a:rPr lang="en-US" sz="3000" dirty="0">
                <a:solidFill>
                  <a:schemeClr val="tx1"/>
                </a:solidFill>
                <a:latin typeface="Candara" panose="020E0502030303020204" pitchFamily="34" charset="0"/>
              </a:rPr>
              <a:t>It is 8 by 8  matrix  display board </a:t>
            </a:r>
          </a:p>
          <a:p>
            <a:pPr marL="342900" indent="-342900" algn="just">
              <a:buFont typeface="Wingdings" panose="05000000000000000000" pitchFamily="2" charset="2"/>
              <a:buChar char="Ø"/>
            </a:pPr>
            <a:r>
              <a:rPr lang="en-US" sz="3600" dirty="0">
                <a:solidFill>
                  <a:srgbClr val="00B0F0"/>
                </a:solidFill>
                <a:latin typeface="Candara" panose="020E0502030303020204" pitchFamily="34" charset="0"/>
              </a:rPr>
              <a:t>Proteus software:-</a:t>
            </a:r>
            <a:r>
              <a:rPr lang="en-US" sz="3200" dirty="0">
                <a:solidFill>
                  <a:srgbClr val="00B0F0"/>
                </a:solidFill>
                <a:latin typeface="Candara" panose="020E0502030303020204" pitchFamily="34" charset="0"/>
              </a:rPr>
              <a:t> </a:t>
            </a:r>
            <a:r>
              <a:rPr lang="en-US" sz="2800" dirty="0">
                <a:solidFill>
                  <a:schemeClr val="tx1"/>
                </a:solidFill>
                <a:latin typeface="Candara" panose="020E0502030303020204" pitchFamily="34" charset="0"/>
              </a:rPr>
              <a:t>To simulate the design we used proteus version 8.5.</a:t>
            </a:r>
          </a:p>
          <a:p>
            <a:pPr algn="just"/>
            <a:endParaRPr lang="en-US" sz="2800" dirty="0">
              <a:solidFill>
                <a:schemeClr val="tx1"/>
              </a:solidFill>
            </a:endParaRPr>
          </a:p>
          <a:p>
            <a:pPr algn="just"/>
            <a:endParaRPr lang="en-US" sz="2400" dirty="0">
              <a:solidFill>
                <a:schemeClr val="tx1"/>
              </a:solidFill>
            </a:endParaRPr>
          </a:p>
          <a:p>
            <a:pPr algn="just"/>
            <a:r>
              <a:rPr lang="en-US" sz="2400" dirty="0">
                <a:solidFill>
                  <a:schemeClr val="tx1"/>
                </a:solidFill>
              </a:rPr>
              <a:t>										</a:t>
            </a:r>
          </a:p>
          <a:p>
            <a:pPr algn="just"/>
            <a:endParaRPr lang="en-US" sz="2400" dirty="0">
              <a:solidFill>
                <a:schemeClr val="tx1"/>
              </a:solidFill>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408068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271713" y="329659"/>
            <a:ext cx="8915399" cy="800642"/>
          </a:xfrm>
        </p:spPr>
        <p:txBody>
          <a:bodyPr/>
          <a:lstStyle/>
          <a:p>
            <a:r>
              <a:rPr lang="en-US" sz="4000" b="1" dirty="0">
                <a:solidFill>
                  <a:srgbClr val="FF0000"/>
                </a:solidFill>
              </a:rPr>
              <a:t>         </a:t>
            </a:r>
            <a:r>
              <a:rPr lang="en-US" sz="4000" b="1" dirty="0">
                <a:solidFill>
                  <a:srgbClr val="FF0000"/>
                </a:solidFill>
                <a:latin typeface="Candara" panose="020E0502030303020204" pitchFamily="34" charset="0"/>
              </a:rPr>
              <a:t>Project Demonstration</a:t>
            </a:r>
            <a:endParaRPr lang="en-US" dirty="0">
              <a:latin typeface="Candara" panose="020E0502030303020204" pitchFamily="34" charset="0"/>
            </a:endParaRPr>
          </a:p>
        </p:txBody>
      </p:sp>
      <p:sp>
        <p:nvSpPr>
          <p:cNvPr id="12" name="Subtitle 2"/>
          <p:cNvSpPr txBox="1">
            <a:spLocks/>
          </p:cNvSpPr>
          <p:nvPr/>
        </p:nvSpPr>
        <p:spPr>
          <a:xfrm>
            <a:off x="1847589" y="1130301"/>
            <a:ext cx="8915399" cy="51434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dirty="0">
                <a:solidFill>
                  <a:schemeClr val="tx1"/>
                </a:solidFill>
                <a:latin typeface="Candara" panose="020E0502030303020204" pitchFamily="34" charset="0"/>
              </a:rPr>
              <a:t>The following pictures show Shows the schematic view of the design in proteus </a:t>
            </a:r>
          </a:p>
          <a:p>
            <a:endParaRPr lang="en-US" sz="2400" dirty="0">
              <a:solidFill>
                <a:schemeClr val="tx1"/>
              </a:solidFill>
            </a:endParaRPr>
          </a:p>
        </p:txBody>
      </p:sp>
      <p:sp>
        <p:nvSpPr>
          <p:cNvPr id="13" name="TextBox 12"/>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89" y="1930943"/>
            <a:ext cx="9339523" cy="4783945"/>
          </a:xfrm>
          <a:prstGeom prst="rect">
            <a:avLst/>
          </a:prstGeom>
        </p:spPr>
      </p:pic>
    </p:spTree>
    <p:extLst>
      <p:ext uri="{BB962C8B-B14F-4D97-AF65-F5344CB8AC3E}">
        <p14:creationId xmlns:p14="http://schemas.microsoft.com/office/powerpoint/2010/main" val="191446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8067" y="430286"/>
            <a:ext cx="8915399" cy="1025655"/>
          </a:xfrm>
        </p:spPr>
        <p:txBody>
          <a:bodyPr>
            <a:normAutofit/>
          </a:bodyPr>
          <a:lstStyle/>
          <a:p>
            <a:r>
              <a:rPr lang="en-US" dirty="0"/>
              <a:t>          </a:t>
            </a:r>
            <a:r>
              <a:rPr lang="en-US" b="1" dirty="0">
                <a:solidFill>
                  <a:srgbClr val="FF0000"/>
                </a:solidFill>
                <a:latin typeface="Candara" panose="020E0502030303020204" pitchFamily="34" charset="0"/>
              </a:rPr>
              <a:t>Conclusion</a:t>
            </a:r>
            <a:endParaRPr lang="en-US" dirty="0">
              <a:latin typeface="Candara" panose="020E0502030303020204" pitchFamily="34" charset="0"/>
            </a:endParaRPr>
          </a:p>
        </p:txBody>
      </p:sp>
      <p:sp>
        <p:nvSpPr>
          <p:cNvPr id="3" name="Subtitle 2"/>
          <p:cNvSpPr>
            <a:spLocks noGrp="1"/>
          </p:cNvSpPr>
          <p:nvPr>
            <p:ph type="subTitle" idx="1"/>
          </p:nvPr>
        </p:nvSpPr>
        <p:spPr>
          <a:xfrm>
            <a:off x="1847589" y="2114550"/>
            <a:ext cx="8915399" cy="4361553"/>
          </a:xfrm>
        </p:spPr>
        <p:txBody>
          <a:bodyPr>
            <a:normAutofit/>
          </a:bodyPr>
          <a:lstStyle/>
          <a:p>
            <a:pPr algn="just"/>
            <a:r>
              <a:rPr lang="en-US" sz="2800" dirty="0">
                <a:latin typeface="Candara" panose="020E0502030303020204" pitchFamily="34" charset="0"/>
              </a:rPr>
              <a:t>The Design is only to display Amharic messages on the board so, this project is specifically designed for domestic uses only. As we know Amharic is official language in Ethiopia so advertisements in Amharic helps many people to understand the message easily and avoid misunderstanding.</a:t>
            </a:r>
          </a:p>
          <a:p>
            <a:endParaRPr lang="en-US" dirty="0"/>
          </a:p>
          <a:p>
            <a:r>
              <a:rPr lang="en-US" dirty="0"/>
              <a:t>								     </a:t>
            </a:r>
          </a:p>
          <a:p>
            <a:endParaRPr lang="en-US" dirty="0"/>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3003529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2008659" cy="6858000"/>
          </a:xfrm>
          <a:prstGeom prst="rect">
            <a:avLst/>
          </a:prstGeom>
        </p:spPr>
      </p:pic>
      <p:sp>
        <p:nvSpPr>
          <p:cNvPr id="2" name="Title 1"/>
          <p:cNvSpPr>
            <a:spLocks noGrp="1"/>
          </p:cNvSpPr>
          <p:nvPr>
            <p:ph type="ctrTitle"/>
          </p:nvPr>
        </p:nvSpPr>
        <p:spPr>
          <a:xfrm>
            <a:off x="322729" y="531934"/>
            <a:ext cx="8915399" cy="1226373"/>
          </a:xfrm>
        </p:spPr>
        <p:txBody>
          <a:bodyPr>
            <a:normAutofit/>
          </a:bodyPr>
          <a:lstStyle/>
          <a:p>
            <a:r>
              <a:rPr lang="en-US" b="1" dirty="0">
                <a:solidFill>
                  <a:srgbClr val="FF0000"/>
                </a:solidFill>
              </a:rPr>
              <a:t>                      </a:t>
            </a:r>
            <a:r>
              <a:rPr lang="en-US" b="1" dirty="0">
                <a:solidFill>
                  <a:schemeClr val="accent5">
                    <a:lumMod val="75000"/>
                  </a:schemeClr>
                </a:solidFill>
                <a:latin typeface="Candara" panose="020E0502030303020204" pitchFamily="34" charset="0"/>
              </a:rPr>
              <a:t>The End</a:t>
            </a:r>
            <a:endParaRPr lang="en-US" u="sng" dirty="0">
              <a:solidFill>
                <a:schemeClr val="accent5">
                  <a:lumMod val="75000"/>
                </a:schemeClr>
              </a:solidFill>
              <a:latin typeface="Candara" panose="020E0502030303020204" pitchFamily="34" charset="0"/>
            </a:endParaRPr>
          </a:p>
        </p:txBody>
      </p:sp>
      <p:sp>
        <p:nvSpPr>
          <p:cNvPr id="3" name="Subtitle 2"/>
          <p:cNvSpPr>
            <a:spLocks noGrp="1"/>
          </p:cNvSpPr>
          <p:nvPr>
            <p:ph type="subTitle" idx="1"/>
          </p:nvPr>
        </p:nvSpPr>
        <p:spPr>
          <a:xfrm>
            <a:off x="1847589" y="2334408"/>
            <a:ext cx="8915399" cy="4141695"/>
          </a:xfrm>
        </p:spPr>
        <p:txBody>
          <a:bodyPr>
            <a:normAutofit/>
          </a:bodyPr>
          <a:lstStyle/>
          <a:p>
            <a:r>
              <a:rPr lang="en-US" dirty="0"/>
              <a:t>                                  </a:t>
            </a:r>
          </a:p>
          <a:p>
            <a:endParaRPr lang="en-US" dirty="0"/>
          </a:p>
          <a:p>
            <a:r>
              <a:rPr lang="en-US" dirty="0">
                <a:solidFill>
                  <a:schemeClr val="bg1">
                    <a:lumMod val="75000"/>
                    <a:lumOff val="25000"/>
                  </a:schemeClr>
                </a:solidFill>
              </a:rPr>
              <a:t>                          </a:t>
            </a:r>
          </a:p>
          <a:p>
            <a:endParaRPr lang="en-US" dirty="0"/>
          </a:p>
          <a:p>
            <a:endParaRPr lang="en-US" dirty="0"/>
          </a:p>
          <a:p>
            <a:endParaRPr lang="en-US" dirty="0"/>
          </a:p>
          <a:p>
            <a:r>
              <a:rPr lang="en-US" dirty="0"/>
              <a:t>								     </a:t>
            </a:r>
          </a:p>
          <a:p>
            <a:endParaRPr lang="en-US" dirty="0"/>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09040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883" y="414339"/>
            <a:ext cx="8915399" cy="1173161"/>
          </a:xfrm>
        </p:spPr>
        <p:txBody>
          <a:bodyPr>
            <a:noAutofit/>
          </a:bodyPr>
          <a:lstStyle/>
          <a:p>
            <a:r>
              <a:rPr lang="en-US" b="1" dirty="0">
                <a:solidFill>
                  <a:srgbClr val="FF0000"/>
                </a:solidFill>
              </a:rPr>
              <a:t>                </a:t>
            </a:r>
            <a:r>
              <a:rPr lang="en-US" b="1" dirty="0">
                <a:solidFill>
                  <a:srgbClr val="FF0000"/>
                </a:solidFill>
                <a:latin typeface="Candara" panose="020E0502030303020204" pitchFamily="34" charset="0"/>
              </a:rPr>
              <a:t>Outline</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968500"/>
            <a:ext cx="8915399" cy="4507603"/>
          </a:xfrm>
        </p:spPr>
        <p:txBody>
          <a:bodyPr>
            <a:normAutofit/>
          </a:bodyPr>
          <a:lstStyle/>
          <a:p>
            <a:pPr marL="3371850" lvl="7" indent="-171450" algn="just">
              <a:buFont typeface="Wingdings" panose="05000000000000000000" pitchFamily="2" charset="2"/>
              <a:buChar char="v"/>
            </a:pPr>
            <a:r>
              <a:rPr lang="en-US" sz="2400" dirty="0">
                <a:latin typeface="Candara" panose="020E0502030303020204" pitchFamily="34" charset="0"/>
              </a:rPr>
              <a:t>Introduction</a:t>
            </a:r>
          </a:p>
          <a:p>
            <a:pPr marL="3371850" lvl="7" indent="-171450" algn="just">
              <a:buFont typeface="Wingdings" panose="05000000000000000000" pitchFamily="2" charset="2"/>
              <a:buChar char="v"/>
            </a:pPr>
            <a:r>
              <a:rPr lang="en-US" sz="2400" dirty="0">
                <a:latin typeface="Candara" panose="020E0502030303020204" pitchFamily="34" charset="0"/>
              </a:rPr>
              <a:t>Objective</a:t>
            </a:r>
          </a:p>
          <a:p>
            <a:pPr marL="3371850" lvl="7" indent="-171450" algn="just">
              <a:buFont typeface="Wingdings" panose="05000000000000000000" pitchFamily="2" charset="2"/>
              <a:buChar char="v"/>
            </a:pPr>
            <a:r>
              <a:rPr lang="en-US" sz="2400" dirty="0">
                <a:latin typeface="Candara" panose="020E0502030303020204" pitchFamily="34" charset="0"/>
              </a:rPr>
              <a:t>Design Detail</a:t>
            </a:r>
          </a:p>
          <a:p>
            <a:pPr marL="3371850" lvl="7" indent="-171450" algn="just">
              <a:buFont typeface="Wingdings" panose="05000000000000000000" pitchFamily="2" charset="2"/>
              <a:buChar char="v"/>
            </a:pPr>
            <a:r>
              <a:rPr lang="en-US" sz="2400" dirty="0">
                <a:latin typeface="Candara" panose="020E0502030303020204" pitchFamily="34" charset="0"/>
              </a:rPr>
              <a:t>Project Demonstration</a:t>
            </a:r>
          </a:p>
          <a:p>
            <a:pPr marL="3371850" lvl="7" indent="-171450" algn="just">
              <a:buFont typeface="Wingdings" panose="05000000000000000000" pitchFamily="2" charset="2"/>
              <a:buChar char="v"/>
            </a:pPr>
            <a:r>
              <a:rPr lang="en-US" sz="2400" dirty="0">
                <a:latin typeface="Candara" panose="020E0502030303020204" pitchFamily="34" charset="0"/>
              </a:rPr>
              <a:t>Conclusion</a:t>
            </a:r>
          </a:p>
          <a:p>
            <a:pPr marL="3371850" lvl="7" indent="-171450" algn="just">
              <a:buFont typeface="Wingdings" panose="05000000000000000000" pitchFamily="2" charset="2"/>
              <a:buChar char="v"/>
            </a:pPr>
            <a:r>
              <a:rPr lang="en-US" sz="2400" dirty="0">
                <a:latin typeface="Candara" panose="020E0502030303020204" pitchFamily="34" charset="0"/>
              </a:rPr>
              <a:t>The End</a:t>
            </a:r>
          </a:p>
          <a:p>
            <a:endParaRPr lang="en-US" dirty="0">
              <a:latin typeface="Candara" panose="020E0502030303020204" pitchFamily="34" charset="0"/>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7679135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166" y="482459"/>
            <a:ext cx="8915399" cy="973482"/>
          </a:xfrm>
        </p:spPr>
        <p:txBody>
          <a:bodyPr>
            <a:normAutofit/>
          </a:bodyPr>
          <a:lstStyle/>
          <a:p>
            <a:r>
              <a:rPr lang="en-US" dirty="0"/>
              <a:t>             </a:t>
            </a:r>
            <a:r>
              <a:rPr lang="en-US" b="1" dirty="0">
                <a:solidFill>
                  <a:srgbClr val="FF0000"/>
                </a:solidFill>
                <a:latin typeface="Candara" panose="020E0502030303020204" pitchFamily="34" charset="0"/>
              </a:rPr>
              <a:t>Introduction</a:t>
            </a:r>
            <a:endParaRPr lang="en-US" dirty="0">
              <a:latin typeface="Candara" panose="020E0502030303020204" pitchFamily="34" charset="0"/>
            </a:endParaRPr>
          </a:p>
        </p:txBody>
      </p:sp>
      <p:sp>
        <p:nvSpPr>
          <p:cNvPr id="3" name="Subtitle 2"/>
          <p:cNvSpPr>
            <a:spLocks noGrp="1"/>
          </p:cNvSpPr>
          <p:nvPr>
            <p:ph type="subTitle" idx="1"/>
          </p:nvPr>
        </p:nvSpPr>
        <p:spPr>
          <a:xfrm>
            <a:off x="1847589" y="2108200"/>
            <a:ext cx="9982461" cy="4367903"/>
          </a:xfrm>
        </p:spPr>
        <p:txBody>
          <a:bodyPr>
            <a:normAutofit/>
          </a:bodyPr>
          <a:lstStyle/>
          <a:p>
            <a:pPr>
              <a:lnSpc>
                <a:spcPct val="120000"/>
              </a:lnSpc>
            </a:pPr>
            <a:r>
              <a:rPr lang="en-US" sz="2800" dirty="0">
                <a:latin typeface="Candara" panose="020E0502030303020204" pitchFamily="34" charset="0"/>
              </a:rPr>
              <a:t>Advertisement board by using Dot Matrix is a message display board. In this presentation the Design Detail elaborate the approach of design, the component used, the software that we used to simulate the design and finally the Demonstration part shows some part of design simulation</a:t>
            </a:r>
          </a:p>
          <a:p>
            <a:r>
              <a:rPr lang="en-US" sz="2800" dirty="0">
                <a:latin typeface="Candara" panose="020E0502030303020204" pitchFamily="34" charset="0"/>
              </a:rPr>
              <a:t>								     </a:t>
            </a:r>
          </a:p>
          <a:p>
            <a:endParaRPr lang="en-US" sz="2800" dirty="0">
              <a:latin typeface="Candara" panose="020E0502030303020204" pitchFamily="34" charset="0"/>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2817548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2316" y="314325"/>
            <a:ext cx="8915399" cy="1247570"/>
          </a:xfrm>
        </p:spPr>
        <p:txBody>
          <a:bodyPr>
            <a:normAutofit/>
          </a:bodyPr>
          <a:lstStyle/>
          <a:p>
            <a:r>
              <a:rPr lang="en-US" b="1" dirty="0">
                <a:solidFill>
                  <a:srgbClr val="FF0000"/>
                </a:solidFill>
              </a:rPr>
              <a:t>         </a:t>
            </a:r>
            <a:r>
              <a:rPr lang="en-US" b="1" dirty="0">
                <a:solidFill>
                  <a:srgbClr val="FF0000"/>
                </a:solidFill>
                <a:latin typeface="Candara" panose="020E0502030303020204" pitchFamily="34" charset="0"/>
              </a:rPr>
              <a:t>Objectives</a:t>
            </a:r>
            <a:endParaRPr lang="en-US" u="sng" dirty="0">
              <a:latin typeface="Candara" panose="020E0502030303020204" pitchFamily="34" charset="0"/>
            </a:endParaRPr>
          </a:p>
        </p:txBody>
      </p:sp>
      <p:sp>
        <p:nvSpPr>
          <p:cNvPr id="3" name="Subtitle 2"/>
          <p:cNvSpPr>
            <a:spLocks noGrp="1"/>
          </p:cNvSpPr>
          <p:nvPr>
            <p:ph type="subTitle" idx="1"/>
          </p:nvPr>
        </p:nvSpPr>
        <p:spPr>
          <a:xfrm>
            <a:off x="1857375" y="2334408"/>
            <a:ext cx="10072688" cy="4141695"/>
          </a:xfrm>
        </p:spPr>
        <p:txBody>
          <a:bodyPr>
            <a:normAutofit/>
          </a:bodyPr>
          <a:lstStyle/>
          <a:p>
            <a:r>
              <a:rPr lang="en-US" sz="3500" dirty="0">
                <a:latin typeface="Candara" panose="020E0502030303020204" pitchFamily="34" charset="0"/>
              </a:rPr>
              <a:t>The main objectives of this project is to design advertisement board to display  any messages in Amharic for different organizations like business companies, hospitals, colleges, etc.</a:t>
            </a:r>
          </a:p>
          <a:p>
            <a:endParaRPr lang="en-US" sz="3500"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								     </a:t>
            </a:r>
          </a:p>
          <a:p>
            <a:endParaRPr lang="en-US" dirty="0">
              <a:latin typeface="Candara" panose="020E0502030303020204" pitchFamily="34" charset="0"/>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592949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285953"/>
            <a:ext cx="8915399" cy="1072947"/>
          </a:xfrm>
        </p:spPr>
        <p:txBody>
          <a:bodyPr>
            <a:normAutofit fontScale="90000"/>
          </a:bodyPr>
          <a:lstStyle/>
          <a:p>
            <a:r>
              <a:rPr lang="en-US" b="1" dirty="0">
                <a:solidFill>
                  <a:srgbClr val="FF0000"/>
                </a:solidFill>
              </a:rPr>
              <a:t>     </a:t>
            </a:r>
            <a:br>
              <a:rPr lang="en-US" b="1" dirty="0">
                <a:solidFill>
                  <a:srgbClr val="FF0000"/>
                </a:solidFill>
              </a:rPr>
            </a:br>
            <a:br>
              <a:rPr lang="en-US" b="1" dirty="0">
                <a:solidFill>
                  <a:srgbClr val="FF0000"/>
                </a:solidFill>
              </a:rPr>
            </a:br>
            <a:r>
              <a:rPr lang="en-US" b="1" dirty="0">
                <a:solidFill>
                  <a:srgbClr val="FF0000"/>
                </a:solidFill>
                <a:latin typeface="Candara" panose="020E0502030303020204" pitchFamily="34" charset="0"/>
              </a:rPr>
              <a:t>Design Detail</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358900"/>
            <a:ext cx="8915399" cy="5117203"/>
          </a:xfrm>
        </p:spPr>
        <p:txBody>
          <a:bodyPr>
            <a:normAutofit/>
          </a:bodyPr>
          <a:lstStyle/>
          <a:p>
            <a:r>
              <a:rPr lang="en-US" sz="2400" dirty="0">
                <a:latin typeface="Candara" panose="020E0502030303020204" pitchFamily="34" charset="0"/>
              </a:rPr>
              <a:t>To Design the Project we used the Arm Architecture. We designed the pattern for all for all Amharic letters and the mapping between them. The design contains the following:-</a:t>
            </a:r>
            <a:endParaRPr lang="en-US" dirty="0">
              <a:latin typeface="Candara" panose="020E0502030303020204" pitchFamily="34" charset="0"/>
            </a:endParaRPr>
          </a:p>
          <a:p>
            <a:pPr marL="514350" indent="-514350">
              <a:buClr>
                <a:srgbClr val="DE32DE"/>
              </a:buClr>
              <a:buFont typeface="Wingdings" panose="05000000000000000000" pitchFamily="2" charset="2"/>
              <a:buChar char="Ø"/>
            </a:pPr>
            <a:r>
              <a:rPr lang="en-US" sz="2800" dirty="0">
                <a:solidFill>
                  <a:srgbClr val="00B0F0"/>
                </a:solidFill>
                <a:latin typeface="Candara" panose="020E0502030303020204" pitchFamily="34" charset="0"/>
              </a:rPr>
              <a:t>The Pattern Design</a:t>
            </a:r>
            <a:r>
              <a:rPr lang="en-US" sz="2400" dirty="0">
                <a:solidFill>
                  <a:prstClr val="white">
                    <a:lumMod val="65000"/>
                    <a:lumOff val="35000"/>
                  </a:prstClr>
                </a:solidFill>
                <a:latin typeface="Candara" panose="020E0502030303020204" pitchFamily="34" charset="0"/>
              </a:rPr>
              <a:t>:- </a:t>
            </a:r>
            <a:r>
              <a:rPr lang="en-US" sz="2400" dirty="0">
                <a:solidFill>
                  <a:schemeClr val="tx1"/>
                </a:solidFill>
                <a:latin typeface="Candara" panose="020E0502030303020204" pitchFamily="34" charset="0"/>
              </a:rPr>
              <a:t>To optimize our pattern, we group </a:t>
            </a:r>
          </a:p>
          <a:p>
            <a:pPr lvl="1">
              <a:buClr>
                <a:srgbClr val="DE32DE"/>
              </a:buClr>
            </a:pPr>
            <a:r>
              <a:rPr lang="en-US" sz="2400" dirty="0">
                <a:solidFill>
                  <a:schemeClr val="tx1"/>
                </a:solidFill>
                <a:latin typeface="Candara" panose="020E0502030303020204" pitchFamily="34" charset="0"/>
              </a:rPr>
              <a:t>                          the same patterns those can be displayed at a time   and we put the patterns in the array.</a:t>
            </a:r>
          </a:p>
          <a:p>
            <a:pPr lvl="1" algn="l">
              <a:buClr>
                <a:srgbClr val="DE32DE"/>
              </a:buClr>
            </a:pPr>
            <a:r>
              <a:rPr lang="en-US" sz="2400" dirty="0">
                <a:solidFill>
                  <a:schemeClr val="tx1"/>
                </a:solidFill>
                <a:latin typeface="Candara" panose="020E0502030303020204" pitchFamily="34" charset="0"/>
              </a:rPr>
              <a:t> A character can be displayed simply by accessing   the patterns in the</a:t>
            </a:r>
          </a:p>
          <a:p>
            <a:pPr lvl="1" algn="l">
              <a:buClr>
                <a:srgbClr val="DE32DE"/>
              </a:buClr>
            </a:pPr>
            <a:r>
              <a:rPr lang="en-US" sz="2400" dirty="0">
                <a:solidFill>
                  <a:schemeClr val="tx1"/>
                </a:solidFill>
                <a:latin typeface="Candara" panose="020E0502030303020204" pitchFamily="34" charset="0"/>
              </a:rPr>
              <a:t> array. We try to design the pattern almost for 231 Amharic letters</a:t>
            </a:r>
          </a:p>
          <a:p>
            <a:pPr lvl="0">
              <a:buClr>
                <a:srgbClr val="DE32DE"/>
              </a:buClr>
            </a:pPr>
            <a:r>
              <a:rPr lang="en-US" sz="2400" dirty="0">
                <a:solidFill>
                  <a:schemeClr val="accent1"/>
                </a:solidFill>
                <a:latin typeface="Candara" panose="020E0502030303020204" pitchFamily="34" charset="0"/>
              </a:rPr>
              <a:t>                       </a:t>
            </a:r>
          </a:p>
          <a:p>
            <a:pPr lvl="0">
              <a:buClr>
                <a:srgbClr val="DE32DE"/>
              </a:buClr>
            </a:pPr>
            <a:endParaRPr lang="en-US" dirty="0">
              <a:solidFill>
                <a:prstClr val="white">
                  <a:lumMod val="65000"/>
                  <a:lumOff val="35000"/>
                </a:prstClr>
              </a:solidFill>
            </a:endParaRPr>
          </a:p>
          <a:p>
            <a:pPr lvl="0">
              <a:buClr>
                <a:srgbClr val="DE32DE"/>
              </a:buClr>
            </a:pPr>
            <a:endParaRPr lang="en-US" dirty="0">
              <a:solidFill>
                <a:prstClr val="white">
                  <a:lumMod val="65000"/>
                  <a:lumOff val="35000"/>
                </a:prstClr>
              </a:solidFill>
            </a:endParaRPr>
          </a:p>
          <a:p>
            <a:pPr marL="285750" lvl="0" indent="-285750">
              <a:buClr>
                <a:srgbClr val="DE32DE"/>
              </a:buClr>
              <a:buFont typeface="Wingdings" panose="05000000000000000000" pitchFamily="2" charset="2"/>
              <a:buChar char="Ø"/>
            </a:pPr>
            <a:endParaRPr lang="en-US" dirty="0">
              <a:solidFill>
                <a:prstClr val="white">
                  <a:lumMod val="65000"/>
                  <a:lumOff val="35000"/>
                </a:prstClr>
              </a:solidFill>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35520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285953"/>
            <a:ext cx="8915399" cy="1072947"/>
          </a:xfrm>
        </p:spPr>
        <p:txBody>
          <a:bodyPr>
            <a:normAutofit fontScale="90000"/>
          </a:bodyPr>
          <a:lstStyle/>
          <a:p>
            <a:r>
              <a:rPr lang="en-US" b="1" dirty="0">
                <a:solidFill>
                  <a:srgbClr val="FF0000"/>
                </a:solidFill>
                <a:latin typeface="Candara" panose="020E0502030303020204" pitchFamily="34" charset="0"/>
              </a:rPr>
              <a:t>     </a:t>
            </a:r>
            <a:br>
              <a:rPr lang="en-US" b="1" dirty="0">
                <a:solidFill>
                  <a:srgbClr val="FF0000"/>
                </a:solidFill>
                <a:latin typeface="Candara" panose="020E0502030303020204" pitchFamily="34" charset="0"/>
              </a:rPr>
            </a:br>
            <a:br>
              <a:rPr lang="en-US" b="1" dirty="0">
                <a:solidFill>
                  <a:srgbClr val="FF0000"/>
                </a:solidFill>
                <a:latin typeface="Candara" panose="020E0502030303020204" pitchFamily="34" charset="0"/>
              </a:rPr>
            </a:br>
            <a:r>
              <a:rPr lang="en-US" b="1" dirty="0">
                <a:solidFill>
                  <a:srgbClr val="FF0000"/>
                </a:solidFill>
                <a:latin typeface="Candara" panose="020E0502030303020204" pitchFamily="34" charset="0"/>
              </a:rPr>
              <a:t>            Continued….</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358900"/>
            <a:ext cx="8915399" cy="5117203"/>
          </a:xfrm>
        </p:spPr>
        <p:txBody>
          <a:bodyPr>
            <a:normAutofit/>
          </a:bodyPr>
          <a:lstStyle/>
          <a:p>
            <a:r>
              <a:rPr lang="en-US" dirty="0">
                <a:latin typeface="Candara" panose="020E0502030303020204" pitchFamily="34" charset="0"/>
              </a:rPr>
              <a:t>		    </a:t>
            </a:r>
          </a:p>
          <a:p>
            <a:pPr marL="457200" indent="-457200">
              <a:buFont typeface="Wingdings" panose="05000000000000000000" pitchFamily="2" charset="2"/>
              <a:buChar char="Ø"/>
            </a:pPr>
            <a:r>
              <a:rPr lang="en-US" sz="2800" dirty="0">
                <a:solidFill>
                  <a:srgbClr val="00B0F0"/>
                </a:solidFill>
                <a:latin typeface="Candara" panose="020E0502030303020204" pitchFamily="34" charset="0"/>
              </a:rPr>
              <a:t>The Components Used</a:t>
            </a:r>
            <a:r>
              <a:rPr lang="en-US" sz="2800" dirty="0">
                <a:latin typeface="Candara" panose="020E0502030303020204" pitchFamily="34" charset="0"/>
              </a:rPr>
              <a:t>:- </a:t>
            </a:r>
            <a:r>
              <a:rPr lang="en-US" sz="2400" dirty="0">
                <a:latin typeface="Candara" panose="020E0502030303020204" pitchFamily="34" charset="0"/>
              </a:rPr>
              <a:t>The components used are the followings </a:t>
            </a:r>
          </a:p>
          <a:p>
            <a:pPr algn="just"/>
            <a:r>
              <a:rPr lang="en-US" sz="3600" dirty="0">
                <a:solidFill>
                  <a:srgbClr val="FFFF00"/>
                </a:solidFill>
                <a:latin typeface="Candara" panose="020E0502030303020204" pitchFamily="34" charset="0"/>
              </a:rPr>
              <a:t>1</a:t>
            </a:r>
            <a:r>
              <a:rPr lang="en-US" sz="3600" dirty="0">
                <a:latin typeface="Candara" panose="020E0502030303020204" pitchFamily="34" charset="0"/>
              </a:rPr>
              <a:t>. </a:t>
            </a:r>
            <a:r>
              <a:rPr lang="en-US" sz="3000" b="1" dirty="0">
                <a:solidFill>
                  <a:srgbClr val="FFFF00"/>
                </a:solidFill>
                <a:latin typeface="Candara" panose="020E0502030303020204" pitchFamily="34" charset="0"/>
              </a:rPr>
              <a:t>LPC 2148 </a:t>
            </a:r>
            <a:r>
              <a:rPr lang="en-US" sz="3000" dirty="0">
                <a:latin typeface="Candara" panose="020E0502030303020204" pitchFamily="34" charset="0"/>
              </a:rPr>
              <a:t>– is a microcontroller </a:t>
            </a:r>
          </a:p>
          <a:p>
            <a:pPr algn="just"/>
            <a:r>
              <a:rPr lang="en-US" sz="3000" dirty="0">
                <a:latin typeface="Candara" panose="020E0502030303020204" pitchFamily="34" charset="0"/>
              </a:rPr>
              <a:t>                  and it has 47 active ports.</a:t>
            </a:r>
          </a:p>
          <a:p>
            <a:pPr algn="just"/>
            <a:r>
              <a:rPr lang="en-US" sz="2400" dirty="0">
                <a:latin typeface="Candara" panose="020E0502030303020204" pitchFamily="34" charset="0"/>
              </a:rPr>
              <a:t> - Used  to control the output displayer.  </a:t>
            </a:r>
            <a:r>
              <a:rPr lang="en-US" sz="1600" dirty="0">
                <a:latin typeface="Candara" panose="020E0502030303020204" pitchFamily="34" charset="0"/>
              </a:rPr>
              <a:t>          </a:t>
            </a:r>
            <a:endParaRPr lang="en-US" sz="2000" dirty="0">
              <a:latin typeface="Candara" panose="020E0502030303020204" pitchFamily="34" charset="0"/>
            </a:endParaRPr>
          </a:p>
          <a:p>
            <a:pPr marL="285750" indent="-285750">
              <a:buFont typeface="Wingdings" panose="05000000000000000000" pitchFamily="2" charset="2"/>
              <a:buChar char="Ø"/>
            </a:pPr>
            <a:endParaRPr lang="en-US" dirty="0">
              <a:latin typeface="Candara" panose="020E0502030303020204" pitchFamily="34" charset="0"/>
            </a:endParaRPr>
          </a:p>
          <a:p>
            <a:pPr marL="285750" indent="-285750">
              <a:buFont typeface="Wingdings" panose="05000000000000000000" pitchFamily="2" charset="2"/>
              <a:buChar char="Ø"/>
            </a:pPr>
            <a:endParaRPr lang="en-US" dirty="0">
              <a:latin typeface="Candara" panose="020E0502030303020204" pitchFamily="34" charset="0"/>
            </a:endParaRPr>
          </a:p>
          <a:p>
            <a:pPr marL="285750" indent="-285750">
              <a:buFont typeface="Wingdings" panose="05000000000000000000" pitchFamily="2" charset="2"/>
              <a:buChar char="Ø"/>
            </a:pPr>
            <a:endParaRPr lang="en-US" dirty="0">
              <a:latin typeface="Candara" panose="020E0502030303020204" pitchFamily="34" charset="0"/>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2410223"/>
            <a:ext cx="3438325" cy="4065880"/>
          </a:xfrm>
          <a:prstGeom prst="rect">
            <a:avLst/>
          </a:prstGeom>
        </p:spPr>
      </p:pic>
    </p:spTree>
    <p:extLst>
      <p:ext uri="{BB962C8B-B14F-4D97-AF65-F5344CB8AC3E}">
        <p14:creationId xmlns:p14="http://schemas.microsoft.com/office/powerpoint/2010/main" val="25871099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285953"/>
            <a:ext cx="8915399" cy="1072947"/>
          </a:xfrm>
        </p:spPr>
        <p:txBody>
          <a:bodyPr>
            <a:normAutofit fontScale="90000"/>
          </a:bodyPr>
          <a:lstStyle/>
          <a:p>
            <a:r>
              <a:rPr lang="en-US" b="1" dirty="0">
                <a:solidFill>
                  <a:srgbClr val="FF0000"/>
                </a:solidFill>
                <a:latin typeface="Candara" panose="020E0502030303020204" pitchFamily="34" charset="0"/>
              </a:rPr>
              <a:t>     </a:t>
            </a:r>
            <a:br>
              <a:rPr lang="en-US" b="1" dirty="0">
                <a:solidFill>
                  <a:srgbClr val="FF0000"/>
                </a:solidFill>
                <a:latin typeface="Candara" panose="020E0502030303020204" pitchFamily="34" charset="0"/>
              </a:rPr>
            </a:br>
            <a:br>
              <a:rPr lang="en-US" b="1" dirty="0">
                <a:solidFill>
                  <a:srgbClr val="FF0000"/>
                </a:solidFill>
                <a:latin typeface="Candara" panose="020E0502030303020204" pitchFamily="34" charset="0"/>
              </a:rPr>
            </a:br>
            <a:r>
              <a:rPr lang="en-US" b="1" dirty="0">
                <a:solidFill>
                  <a:srgbClr val="FF0000"/>
                </a:solidFill>
                <a:latin typeface="Candara" panose="020E0502030303020204" pitchFamily="34" charset="0"/>
              </a:rPr>
              <a:t>            Continued….</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358900"/>
            <a:ext cx="8915399" cy="2400300"/>
          </a:xfrm>
        </p:spPr>
        <p:txBody>
          <a:bodyPr>
            <a:normAutofit lnSpcReduction="10000"/>
          </a:bodyPr>
          <a:lstStyle/>
          <a:p>
            <a:endParaRPr lang="en-US" dirty="0">
              <a:latin typeface="Candara" panose="020E0502030303020204" pitchFamily="34" charset="0"/>
            </a:endParaRPr>
          </a:p>
          <a:p>
            <a:pPr lvl="2"/>
            <a:r>
              <a:rPr lang="en-US" sz="3900" dirty="0">
                <a:solidFill>
                  <a:srgbClr val="FFFF00"/>
                </a:solidFill>
                <a:latin typeface="Candara" panose="020E0502030303020204" pitchFamily="34" charset="0"/>
              </a:rPr>
              <a:t>2. External oscillator Circuit </a:t>
            </a:r>
            <a:r>
              <a:rPr lang="en-US" sz="2000" dirty="0">
                <a:solidFill>
                  <a:schemeClr val="tx1"/>
                </a:solidFill>
                <a:latin typeface="Candara" panose="020E0502030303020204" pitchFamily="34" charset="0"/>
              </a:rPr>
              <a:t>–</a:t>
            </a:r>
            <a:r>
              <a:rPr lang="en-US" sz="2600" dirty="0">
                <a:solidFill>
                  <a:schemeClr val="tx1"/>
                </a:solidFill>
                <a:latin typeface="Candara" panose="020E0502030303020204" pitchFamily="34" charset="0"/>
              </a:rPr>
              <a:t>To generate the   needed frequency because the microcontroller frequency is very high and inconsistent with our design.</a:t>
            </a:r>
          </a:p>
          <a:p>
            <a:pPr algn="just"/>
            <a:r>
              <a:rPr lang="en-US" sz="2600" dirty="0">
                <a:solidFill>
                  <a:schemeClr val="tx1"/>
                </a:solidFill>
                <a:latin typeface="Candara" panose="020E0502030303020204" pitchFamily="34" charset="0"/>
              </a:rPr>
              <a:t>										</a:t>
            </a:r>
          </a:p>
          <a:p>
            <a:pPr algn="just"/>
            <a:endParaRPr lang="en-US" sz="2400" dirty="0">
              <a:solidFill>
                <a:schemeClr val="tx1"/>
              </a:solidFill>
              <a:latin typeface="Candara" panose="020E0502030303020204" pitchFamily="34" charset="0"/>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644" y="4254500"/>
            <a:ext cx="9198856" cy="2221603"/>
          </a:xfrm>
          <a:prstGeom prst="rect">
            <a:avLst/>
          </a:prstGeom>
        </p:spPr>
      </p:pic>
    </p:spTree>
    <p:extLst>
      <p:ext uri="{BB962C8B-B14F-4D97-AF65-F5344CB8AC3E}">
        <p14:creationId xmlns:p14="http://schemas.microsoft.com/office/powerpoint/2010/main" val="466481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285953"/>
            <a:ext cx="8915399" cy="1072947"/>
          </a:xfrm>
        </p:spPr>
        <p:txBody>
          <a:bodyPr>
            <a:normAutofit fontScale="90000"/>
          </a:bodyPr>
          <a:lstStyle/>
          <a:p>
            <a:r>
              <a:rPr lang="en-US" b="1" dirty="0">
                <a:solidFill>
                  <a:srgbClr val="FF0000"/>
                </a:solidFill>
              </a:rPr>
              <a:t>     </a:t>
            </a:r>
            <a:br>
              <a:rPr lang="en-US" b="1" dirty="0">
                <a:solidFill>
                  <a:srgbClr val="FF0000"/>
                </a:solidFill>
              </a:rPr>
            </a:br>
            <a:br>
              <a:rPr lang="en-US" b="1" dirty="0">
                <a:solidFill>
                  <a:srgbClr val="FF0000"/>
                </a:solidFill>
              </a:rPr>
            </a:br>
            <a:r>
              <a:rPr lang="en-US" b="1" dirty="0">
                <a:solidFill>
                  <a:srgbClr val="FF0000"/>
                </a:solidFill>
              </a:rPr>
              <a:t>            </a:t>
            </a:r>
            <a:r>
              <a:rPr lang="en-US" b="1" dirty="0">
                <a:solidFill>
                  <a:srgbClr val="FF0000"/>
                </a:solidFill>
                <a:latin typeface="Candara" panose="020E0502030303020204" pitchFamily="34" charset="0"/>
              </a:rPr>
              <a:t>Continued….</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358900"/>
            <a:ext cx="8915399" cy="5117203"/>
          </a:xfrm>
        </p:spPr>
        <p:txBody>
          <a:bodyPr>
            <a:normAutofit lnSpcReduction="10000"/>
          </a:bodyPr>
          <a:lstStyle/>
          <a:p>
            <a:endParaRPr lang="en-US" dirty="0"/>
          </a:p>
          <a:p>
            <a:pPr lvl="1"/>
            <a:r>
              <a:rPr lang="en-US" sz="3400" dirty="0">
                <a:solidFill>
                  <a:srgbClr val="FFFF00"/>
                </a:solidFill>
                <a:latin typeface="Candara" panose="020E0502030303020204" pitchFamily="34" charset="0"/>
              </a:rPr>
              <a:t>3. </a:t>
            </a:r>
            <a:r>
              <a:rPr lang="en-US" sz="3000" dirty="0">
                <a:solidFill>
                  <a:srgbClr val="FFFF00"/>
                </a:solidFill>
                <a:latin typeface="Candara" panose="020E0502030303020204" pitchFamily="34" charset="0"/>
              </a:rPr>
              <a:t>Timer </a:t>
            </a:r>
            <a:r>
              <a:rPr lang="en-US" sz="2200" dirty="0">
                <a:solidFill>
                  <a:schemeClr val="tx1"/>
                </a:solidFill>
                <a:latin typeface="Candara" panose="020E0502030303020204" pitchFamily="34" charset="0"/>
              </a:rPr>
              <a:t>– To generate the necessary delay to display a the message on the board </a:t>
            </a:r>
          </a:p>
          <a:p>
            <a:pPr lvl="1"/>
            <a:r>
              <a:rPr lang="en-US" sz="2400" dirty="0">
                <a:solidFill>
                  <a:schemeClr val="tx1"/>
                </a:solidFill>
                <a:latin typeface="Candara" panose="020E0502030303020204" pitchFamily="34" charset="0"/>
              </a:rPr>
              <a:t>       - To get the desired peripheral frequency  we used 12MHz frequency from external oscillator.</a:t>
            </a:r>
          </a:p>
          <a:p>
            <a:pPr marL="1200150" lvl="2" indent="-285750" algn="l">
              <a:buFont typeface="Wingdings" panose="05000000000000000000" pitchFamily="2" charset="2"/>
              <a:buChar char="ü"/>
            </a:pPr>
            <a:r>
              <a:rPr lang="en-US" sz="2400" i="1" dirty="0">
                <a:solidFill>
                  <a:schemeClr val="tx1"/>
                </a:solidFill>
                <a:latin typeface="Candara" panose="020E0502030303020204" pitchFamily="34" charset="0"/>
              </a:rPr>
              <a:t>1msec delay to display the different patterns in the single character.</a:t>
            </a:r>
          </a:p>
          <a:p>
            <a:pPr marL="1200150" lvl="2" indent="-285750" algn="l">
              <a:buFont typeface="Wingdings" panose="05000000000000000000" pitchFamily="2" charset="2"/>
              <a:buChar char="ü"/>
            </a:pPr>
            <a:r>
              <a:rPr lang="en-US" sz="2400" i="1" dirty="0">
                <a:solidFill>
                  <a:schemeClr val="tx1"/>
                </a:solidFill>
                <a:latin typeface="Candara" panose="020E0502030303020204" pitchFamily="34" charset="0"/>
              </a:rPr>
              <a:t>0.5msec delay to display the character on different display board</a:t>
            </a:r>
          </a:p>
          <a:p>
            <a:pPr marL="1200150" lvl="2" indent="-285750" algn="l">
              <a:buFont typeface="Wingdings" panose="05000000000000000000" pitchFamily="2" charset="2"/>
              <a:buChar char="ü"/>
            </a:pPr>
            <a:endParaRPr lang="en-US" sz="2400" i="1" dirty="0">
              <a:solidFill>
                <a:schemeClr val="tx1"/>
              </a:solidFill>
            </a:endParaRPr>
          </a:p>
          <a:p>
            <a:endParaRPr lang="en-US" sz="2400" dirty="0">
              <a:solidFill>
                <a:schemeClr val="tx1"/>
              </a:solidFill>
            </a:endParaRPr>
          </a:p>
          <a:p>
            <a:pPr algn="just"/>
            <a:r>
              <a:rPr lang="en-US" sz="2400" dirty="0">
                <a:solidFill>
                  <a:schemeClr val="tx1"/>
                </a:solidFill>
              </a:rPr>
              <a:t>										</a:t>
            </a:r>
          </a:p>
          <a:p>
            <a:pPr algn="just"/>
            <a:endParaRPr lang="en-US" sz="2400" dirty="0">
              <a:solidFill>
                <a:schemeClr val="tx1"/>
              </a:solidFill>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023170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589" y="152400"/>
            <a:ext cx="8915399" cy="731043"/>
          </a:xfrm>
        </p:spPr>
        <p:txBody>
          <a:bodyPr>
            <a:normAutofit fontScale="90000"/>
          </a:bodyPr>
          <a:lstStyle/>
          <a:p>
            <a:r>
              <a:rPr lang="en-US" b="1" dirty="0">
                <a:solidFill>
                  <a:srgbClr val="FF0000"/>
                </a:solidFill>
              </a:rPr>
              <a:t>     </a:t>
            </a:r>
            <a:br>
              <a:rPr lang="en-US" b="1" dirty="0">
                <a:solidFill>
                  <a:srgbClr val="FF0000"/>
                </a:solidFill>
              </a:rPr>
            </a:br>
            <a:br>
              <a:rPr lang="en-US" b="1" dirty="0">
                <a:solidFill>
                  <a:srgbClr val="FF0000"/>
                </a:solidFill>
              </a:rPr>
            </a:br>
            <a:r>
              <a:rPr lang="en-US" b="1" dirty="0">
                <a:solidFill>
                  <a:srgbClr val="FF0000"/>
                </a:solidFill>
              </a:rPr>
              <a:t>        </a:t>
            </a:r>
            <a:r>
              <a:rPr lang="en-US" b="1" dirty="0">
                <a:solidFill>
                  <a:srgbClr val="FF0000"/>
                </a:solidFill>
                <a:latin typeface="Candara" panose="020E0502030303020204" pitchFamily="34" charset="0"/>
              </a:rPr>
              <a:t>Continued….</a:t>
            </a:r>
            <a:endParaRPr lang="en-US" u="sng" dirty="0">
              <a:latin typeface="Candara" panose="020E0502030303020204" pitchFamily="34" charset="0"/>
            </a:endParaRPr>
          </a:p>
        </p:txBody>
      </p:sp>
      <p:sp>
        <p:nvSpPr>
          <p:cNvPr id="3" name="Subtitle 2"/>
          <p:cNvSpPr>
            <a:spLocks noGrp="1"/>
          </p:cNvSpPr>
          <p:nvPr>
            <p:ph type="subTitle" idx="1"/>
          </p:nvPr>
        </p:nvSpPr>
        <p:spPr>
          <a:xfrm>
            <a:off x="1847589" y="1054100"/>
            <a:ext cx="9836411" cy="5689600"/>
          </a:xfrm>
        </p:spPr>
        <p:txBody>
          <a:bodyPr>
            <a:normAutofit fontScale="25000" lnSpcReduction="20000"/>
          </a:bodyPr>
          <a:lstStyle/>
          <a:p>
            <a:r>
              <a:rPr lang="en-US" sz="7200" dirty="0">
                <a:solidFill>
                  <a:schemeClr val="tx1">
                    <a:tint val="75000"/>
                  </a:schemeClr>
                </a:solidFill>
              </a:rPr>
              <a:t>              </a:t>
            </a:r>
            <a:r>
              <a:rPr lang="en-US" sz="7200" dirty="0">
                <a:solidFill>
                  <a:srgbClr val="FFFF00"/>
                </a:solidFill>
              </a:rPr>
              <a:t>2. Timer –Delay calculation </a:t>
            </a:r>
            <a:endParaRPr lang="en-US" sz="7200" dirty="0">
              <a:solidFill>
                <a:schemeClr val="tx1"/>
              </a:solidFill>
            </a:endParaRPr>
          </a:p>
          <a:p>
            <a:pPr lvl="1"/>
            <a:endParaRPr lang="en-US" sz="7200" i="1" dirty="0">
              <a:solidFill>
                <a:schemeClr val="tx1"/>
              </a:solidFill>
            </a:endParaRPr>
          </a:p>
          <a:p>
            <a:pPr algn="just"/>
            <a:r>
              <a:rPr lang="en-US" sz="7200" dirty="0">
                <a:solidFill>
                  <a:schemeClr val="tx1"/>
                </a:solidFill>
              </a:rPr>
              <a:t>    Fosc=12MHz</a:t>
            </a:r>
          </a:p>
          <a:p>
            <a:pPr algn="just"/>
            <a:r>
              <a:rPr lang="en-US" sz="7200" dirty="0">
                <a:solidFill>
                  <a:schemeClr val="tx1"/>
                </a:solidFill>
              </a:rPr>
              <a:t>          -&gt;CCLK=60MHz=M*Fosc -&gt;M=5,but (M=5-1=4) since </a:t>
            </a:r>
          </a:p>
          <a:p>
            <a:pPr algn="just"/>
            <a:r>
              <a:rPr lang="en-US" sz="7200" dirty="0">
                <a:solidFill>
                  <a:schemeClr val="tx1"/>
                </a:solidFill>
              </a:rPr>
              <a:t>          -&gt;Fcco=CCLK*2*P=240,P = 2 it satisfies the valid range for Fcco</a:t>
            </a:r>
          </a:p>
          <a:p>
            <a:pPr algn="just"/>
            <a:r>
              <a:rPr lang="en-US" sz="7200" dirty="0">
                <a:solidFill>
                  <a:schemeClr val="tx1"/>
                </a:solidFill>
              </a:rPr>
              <a:t>          -&gt;the multiplier and divider setup values are the values which are </a:t>
            </a:r>
            <a:r>
              <a:rPr lang="en-US" sz="7200">
                <a:solidFill>
                  <a:schemeClr val="tx1"/>
                </a:solidFill>
              </a:rPr>
              <a:t>loaded into</a:t>
            </a:r>
            <a:endParaRPr lang="en-US" sz="7200" dirty="0">
              <a:solidFill>
                <a:schemeClr val="tx1"/>
              </a:solidFill>
            </a:endParaRPr>
          </a:p>
          <a:p>
            <a:pPr algn="just"/>
            <a:r>
              <a:rPr lang="en-US" sz="7200" dirty="0">
                <a:solidFill>
                  <a:schemeClr val="tx1"/>
                </a:solidFill>
              </a:rPr>
              <a:t>                  PLLCFG register-&gt;PLLCFG=0x24.</a:t>
            </a:r>
          </a:p>
          <a:p>
            <a:pPr algn="just"/>
            <a:r>
              <a:rPr lang="en-US" sz="7200" dirty="0">
                <a:solidFill>
                  <a:schemeClr val="tx1"/>
                </a:solidFill>
              </a:rPr>
              <a:t>          -&gt;Since in LPC-&gt;VPBDIV=0x00</a:t>
            </a:r>
          </a:p>
          <a:p>
            <a:pPr algn="just"/>
            <a:r>
              <a:rPr lang="en-US" sz="7200" dirty="0">
                <a:solidFill>
                  <a:schemeClr val="tx1"/>
                </a:solidFill>
              </a:rPr>
              <a:t>                   PCLK= CCLK/4=15MHz </a:t>
            </a:r>
          </a:p>
          <a:p>
            <a:pPr algn="ctr"/>
            <a:r>
              <a:rPr lang="en-US" sz="7200" dirty="0">
                <a:solidFill>
                  <a:schemeClr val="tx1"/>
                </a:solidFill>
              </a:rPr>
              <a:t>  </a:t>
            </a:r>
            <a:r>
              <a:rPr lang="en-US" sz="6800" dirty="0">
                <a:solidFill>
                  <a:schemeClr val="tx1"/>
                </a:solidFill>
              </a:rPr>
              <a:t>-&gt;The prescalar value(let's=3750) the value that loaded  into the register PR(for us          0PR=3750)                                                                       </a:t>
            </a:r>
          </a:p>
          <a:p>
            <a:pPr algn="ctr"/>
            <a:r>
              <a:rPr lang="en-US" sz="6800" dirty="0">
                <a:solidFill>
                  <a:schemeClr val="tx1"/>
                </a:solidFill>
              </a:rPr>
              <a:t>        // No. of prescalar value(count)=(peripheral frequency(15MHz) x time delay in    sec)-1.   </a:t>
            </a:r>
          </a:p>
          <a:p>
            <a:r>
              <a:rPr lang="en-US" sz="7000" dirty="0">
                <a:solidFill>
                  <a:schemeClr val="tx1"/>
                </a:solidFill>
              </a:rPr>
              <a:t>          //here we are using 0.25msec delay, and for us PCLK= CCLK/4</a:t>
            </a:r>
          </a:p>
          <a:p>
            <a:r>
              <a:rPr lang="en-US" sz="7200" dirty="0">
                <a:solidFill>
                  <a:schemeClr val="tx1"/>
                </a:solidFill>
              </a:rPr>
              <a:t>          To delay 1msec, use TIMER COUNTER register, TC (for usT0TC) = 4,</a:t>
            </a:r>
          </a:p>
          <a:p>
            <a:r>
              <a:rPr lang="en-US" sz="7200" dirty="0">
                <a:solidFill>
                  <a:schemeClr val="tx1"/>
                </a:solidFill>
              </a:rPr>
              <a:t>          WHICH is to count up to 4(T0TC &lt; 4) as a loop up to 4.</a:t>
            </a:r>
          </a:p>
          <a:p>
            <a:r>
              <a:rPr lang="en-US" sz="7200" dirty="0">
                <a:solidFill>
                  <a:schemeClr val="tx1"/>
                </a:solidFill>
              </a:rPr>
              <a:t>          -&gt;which is used to delay 1msec</a:t>
            </a:r>
          </a:p>
          <a:p>
            <a:pPr algn="just"/>
            <a:r>
              <a:rPr lang="en-US" sz="7200" dirty="0">
                <a:solidFill>
                  <a:schemeClr val="tx1"/>
                </a:solidFill>
              </a:rPr>
              <a:t>								</a:t>
            </a:r>
            <a:r>
              <a:rPr lang="en-US" sz="2400" dirty="0">
                <a:solidFill>
                  <a:schemeClr val="tx1"/>
                </a:solidFill>
              </a:rPr>
              <a:t>		</a:t>
            </a:r>
          </a:p>
          <a:p>
            <a:pPr algn="just"/>
            <a:endParaRPr lang="en-US" sz="2400" dirty="0">
              <a:solidFill>
                <a:schemeClr val="tx1"/>
              </a:solidFill>
            </a:endParaRPr>
          </a:p>
        </p:txBody>
      </p:sp>
      <p:sp>
        <p:nvSpPr>
          <p:cNvPr id="4" name="TextBox 3"/>
          <p:cNvSpPr txBox="1"/>
          <p:nvPr/>
        </p:nvSpPr>
        <p:spPr>
          <a:xfrm>
            <a:off x="322729" y="4497680"/>
            <a:ext cx="1412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04/02/2018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41" y="0"/>
            <a:ext cx="1358899" cy="1455941"/>
          </a:xfrm>
          <a:prstGeom prst="rect">
            <a:avLst/>
          </a:prstGeom>
        </p:spPr>
      </p:pic>
    </p:spTree>
    <p:extLst>
      <p:ext uri="{BB962C8B-B14F-4D97-AF65-F5344CB8AC3E}">
        <p14:creationId xmlns:p14="http://schemas.microsoft.com/office/powerpoint/2010/main" val="23088824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Integral</Template>
  <TotalTime>631</TotalTime>
  <Words>593</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Candara</vt:lpstr>
      <vt:lpstr>Castellar</vt:lpstr>
      <vt:lpstr>Century Gothic</vt:lpstr>
      <vt:lpstr>Wingdings</vt:lpstr>
      <vt:lpstr>Wingdings 3</vt:lpstr>
      <vt:lpstr>Wisp</vt:lpstr>
      <vt:lpstr>       Advertisement Board           using LED-Dot Matrix</vt:lpstr>
      <vt:lpstr>                Outline</vt:lpstr>
      <vt:lpstr>             Introduction</vt:lpstr>
      <vt:lpstr>         Objectives</vt:lpstr>
      <vt:lpstr>       Design Detail</vt:lpstr>
      <vt:lpstr>                   Continued….</vt:lpstr>
      <vt:lpstr>                   Continued….</vt:lpstr>
      <vt:lpstr>                   Continued….</vt:lpstr>
      <vt:lpstr>               Continued….</vt:lpstr>
      <vt:lpstr>                   Continued….</vt:lpstr>
      <vt:lpstr>PowerPoint Presentation</vt:lpstr>
      <vt:lpstr>          Conclusion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Belayneh</cp:lastModifiedBy>
  <cp:revision>62</cp:revision>
  <dcterms:created xsi:type="dcterms:W3CDTF">2018-02-05T06:10:36Z</dcterms:created>
  <dcterms:modified xsi:type="dcterms:W3CDTF">2018-02-06T14:18:56Z</dcterms:modified>
</cp:coreProperties>
</file>