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21" Target="slides/slide15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2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7" id="1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4" id="1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9" id="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30" id="3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4" id="4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4" id="3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Test::Cookbook</a:t>
            </a:r>
          </a:p>
        </p:txBody>
      </p:sp>
      <p:sp>
        <p:nvSpPr>
          <p:cNvPr name="Shape 52" id="52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Belden Lyman, Shutterstock Images YAPC::NA 2012</a:t>
            </a:r>
          </a:p>
        </p:txBody>
      </p:sp>
      <p:sp>
        <p:nvSpPr>
          <p:cNvPr name="Shape 53" id="53"/>
          <p:cNvSpPr txBox="1"/>
          <p:nvPr/>
        </p:nvSpPr>
        <p:spPr>
          <a:xfrm rot="146103">
            <a:off y="4773905" x="-383430"/>
            <a:ext cy="457315" cx="3657602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4" id="54"/>
          <p:cNvSpPr txBox="1"/>
          <p:nvPr/>
        </p:nvSpPr>
        <p:spPr>
          <a:xfrm>
            <a:off y="6332025" x="5336564"/>
            <a:ext cy="431100" cx="3735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 b="1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All images from Shutterstock Images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Tests should be easy to maintain</a:t>
            </a:r>
          </a:p>
        </p:txBody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1661775" x="344300"/>
            <a:ext cy="657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Tests in a loop are easy to write...</a:t>
            </a:r>
          </a:p>
        </p:txBody>
      </p:sp>
      <p:sp>
        <p:nvSpPr>
          <p:cNvPr name="Shape 116" id="116"/>
          <p:cNvSpPr txBox="1"/>
          <p:nvPr>
            <p:ph type="body" idx="2"/>
          </p:nvPr>
        </p:nvSpPr>
        <p:spPr>
          <a:xfrm>
            <a:off y="1661775" x="344300"/>
            <a:ext cy="17657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Tests in a loop are easy to write...</a:t>
            </a:r>
          </a:p>
          <a:p>
            <a:pPr indent="-381000" marL="914400" rtl="0" lvl="1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maintaining testcounts gets annoying</a:t>
            </a:r>
          </a:p>
          <a:p>
            <a:pPr indent="-381000" marL="914400" rtl="0" lvl="1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understanding failure modes becomes hard</a:t>
            </a:r>
          </a:p>
          <a:p>
            <a:pPr indent="-381000" marL="914400" lvl="1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chances are each iteration isn't really a unique test anyway</a:t>
            </a:r>
          </a:p>
        </p:txBody>
      </p:sp>
      <p:sp>
        <p:nvSpPr>
          <p:cNvPr name="Shape 117" id="117"/>
          <p:cNvSpPr txBox="1"/>
          <p:nvPr/>
        </p:nvSpPr>
        <p:spPr>
          <a:xfrm>
            <a:off y="6229425" x="7666200"/>
            <a:ext cy="502800" cx="129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slides/loop.t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mock objects</a:t>
            </a:r>
          </a:p>
        </p:txBody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1600200" x="457200"/>
            <a:ext cy="3715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It's not that hard to roll your own mock object library.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We're Perl developers; we don't always get to be purely TDD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Help you pin down the behavior of a legacy system</a:t>
            </a:r>
          </a:p>
        </p:txBody>
      </p:sp>
      <p:sp>
        <p:nvSpPr>
          <p:cNvPr name="Shape 124" id="124"/>
          <p:cNvSpPr txBox="1"/>
          <p:nvPr/>
        </p:nvSpPr>
        <p:spPr>
          <a:xfrm>
            <a:off y="6332000" x="7245425"/>
            <a:ext cy="410400" cx="1806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slides/mock_object.t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Monkeypatching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#!/usr/bin/perl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package some;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sub where { 'beyond the sea' }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is( some-&gt;where, 'beyond the sea' 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no warnings 'redefine';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local *some::where = sub { 'over the rainbow' };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is( some-&gt;where, 'over the rainbow' );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resub - monkeypatching </a:t>
            </a:r>
            <a:r>
              <a:rPr lang="en" i="1"/>
              <a:t>delivered</a:t>
            </a:r>
          </a:p>
        </p:txBody>
      </p:sp>
      <p:sp>
        <p:nvSpPr>
          <p:cNvPr name="Shape 136" id="136"/>
          <p:cNvSpPr/>
          <p:nvPr/>
        </p:nvSpPr>
        <p:spPr>
          <a:xfrm>
            <a:off y="1780507" x="1128887"/>
            <a:ext cy="4391581" cx="6886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7" id="137"/>
          <p:cNvSpPr txBox="1"/>
          <p:nvPr/>
        </p:nvSpPr>
        <p:spPr>
          <a:xfrm>
            <a:off y="6352573" x="7758525"/>
            <a:ext cy="420900" cx="1282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slides/resub.t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dependency injection</a:t>
            </a:r>
          </a:p>
        </p:txBody>
      </p:sp>
      <p:sp>
        <p:nvSpPr>
          <p:cNvPr name="Shape 143" id="143"/>
          <p:cNvSpPr txBox="1"/>
          <p:nvPr>
            <p:ph type="body" idx="1"/>
          </p:nvPr>
        </p:nvSpPr>
        <p:spPr>
          <a:xfrm>
            <a:off y="1600200" x="457200"/>
            <a:ext cy="13962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This allows users of your code to specify what objects should be created, and how.</a:t>
            </a:r>
          </a:p>
        </p:txBody>
      </p:sp>
      <p:sp>
        <p:nvSpPr>
          <p:cNvPr name="Shape 144" id="144"/>
          <p:cNvSpPr txBox="1"/>
          <p:nvPr/>
        </p:nvSpPr>
        <p:spPr>
          <a:xfrm>
            <a:off y="6352550" x="6188375"/>
            <a:ext cy="451499" cx="2904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work on slides/mock_object.t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overriding CORE functions</a:t>
            </a:r>
          </a:p>
        </p:txBody>
      </p:sp>
      <p:sp>
        <p:nvSpPr>
          <p:cNvPr name="Shape 150" id="150"/>
          <p:cNvSpPr txBox="1"/>
          <p:nvPr>
            <p:ph type="body" idx="1"/>
          </p:nvPr>
        </p:nvSpPr>
        <p:spPr>
          <a:xfrm>
            <a:off y="1600200" x="457200"/>
            <a:ext cy="11807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Install a resub on any CORE function with a prototype</a:t>
            </a:r>
          </a:p>
        </p:txBody>
      </p:sp>
      <p:sp>
        <p:nvSpPr>
          <p:cNvPr name="Shape 151" id="151"/>
          <p:cNvSpPr txBox="1"/>
          <p:nvPr/>
        </p:nvSpPr>
        <p:spPr>
          <a:xfrm>
            <a:off y="6424400" x="7337750"/>
            <a:ext cy="338699" cx="1724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slides/resub-core.t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Who am I anyway</a:t>
            </a:r>
          </a:p>
        </p:txBody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clone git://github.com/belden/test-cookbook.git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Perl for 12 years; full-time Perl developer for 10.</a:t>
            </a:r>
          </a:p>
          <a:p>
            <a:pPr rtl="0" lvl="0">
              <a:buNone/>
            </a:pPr>
            <a:r>
              <a:rPr lang="en" sz="2400"/>
              <a:t>At AirWave.com for 6.5 years. Now at Shutterstock.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twitter.com/belden</a:t>
            </a:r>
          </a:p>
          <a:p>
            <a:pPr rtl="0" lvl="0">
              <a:buNone/>
            </a:pPr>
            <a:r>
              <a:rPr lang="en" sz="2400"/>
              <a:t>github.com/belden</a:t>
            </a:r>
          </a:p>
          <a:p>
            <a:pPr>
              <a:buNone/>
            </a:pPr>
            <a:r>
              <a:rPr lang="en" sz="2400"/>
              <a:t>belden.com     :(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 Driven Development</a:t>
            </a:r>
          </a:p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1600200" x="457200"/>
            <a:ext cy="8832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 think we generally think about it like this</a:t>
            </a:r>
          </a:p>
        </p:txBody>
      </p:sp>
      <p:sp>
        <p:nvSpPr>
          <p:cNvPr name="Shape 67" id="67"/>
          <p:cNvSpPr/>
          <p:nvPr/>
        </p:nvSpPr>
        <p:spPr>
          <a:xfrm>
            <a:off y="2276067" x="2414575"/>
            <a:ext cy="4324730" cx="32432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 think about Test Driven Development like this</a:t>
            </a:r>
          </a:p>
        </p:txBody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5472255" x="457200"/>
            <a:ext cy="884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i.e. we're taking your code for a test drive</a:t>
            </a:r>
          </a:p>
        </p:txBody>
      </p:sp>
      <p:sp>
        <p:nvSpPr>
          <p:cNvPr name="Shape 74" id="74"/>
          <p:cNvSpPr/>
          <p:nvPr/>
        </p:nvSpPr>
        <p:spPr>
          <a:xfrm>
            <a:off y="1640276" x="1585925"/>
            <a:ext cy="3577447" cx="5815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Test-driving a car is pretty fun</a:t>
            </a:r>
          </a:p>
        </p:txBody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1600200" x="457200"/>
            <a:ext cy="4938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does this compare to other cars?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Do I like the dashboard?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Would I want to own this?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What's it look like under the hood?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Data collection: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acceleration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mileage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crash test ratings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Your tests should give you info too</a:t>
            </a:r>
          </a:p>
        </p:txBody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1600200" x="457200"/>
            <a:ext cy="8100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Right, you get to measure correctness; we get it</a:t>
            </a:r>
          </a:p>
        </p:txBody>
      </p:sp>
      <p:sp>
        <p:nvSpPr>
          <p:cNvPr name="Shape 87" id="87"/>
          <p:cNvSpPr txBox="1"/>
          <p:nvPr/>
        </p:nvSpPr>
        <p:spPr>
          <a:xfrm>
            <a:off y="2769375" x="457200"/>
            <a:ext cy="1628700" cx="8229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test harness can have meta-tests</a:t>
            </a:r>
          </a:p>
          <a:p>
            <a:pPr indent="-419100" marL="91440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test has failed if it's slower than 2 standard deviations from the norm</a:t>
            </a:r>
          </a:p>
        </p:txBody>
      </p:sp>
      <p:sp>
        <p:nvSpPr>
          <p:cNvPr name="Shape 88" id="88"/>
          <p:cNvSpPr txBox="1"/>
          <p:nvPr/>
        </p:nvSpPr>
        <p:spPr>
          <a:xfrm>
            <a:off y="6125850" x="317150"/>
            <a:ext cy="186300" cx="8015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Above all, Test Driven Development needs failures to be meaningful</a:t>
            </a:r>
          </a:p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1600200" x="457200"/>
            <a:ext cy="28673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Consider: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 @got = (1, [2..5, {hello     =&gt; 'world'}, [8..10]]);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 @exp = (0, [1..4, {goodnight =&gt; 'moon' }, [7..10]]);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is_deeply( \@got, \@expected);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__END__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95" id="95"/>
          <p:cNvSpPr txBox="1"/>
          <p:nvPr/>
        </p:nvSpPr>
        <p:spPr>
          <a:xfrm rot="124">
            <a:off y="4705209" x="440849"/>
            <a:ext cy="1004400" cx="8262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    Structures begin differing at:</a:t>
            </a:r>
          </a:p>
          <a:p>
            <a:pPr rtl="0" lvl="0"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         $got-&gt;[0] = '1'</a:t>
            </a:r>
          </a:p>
          <a:p>
            <a:pPr rtl="0" lvl="0"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    $expected-&gt;[0] = '0'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More info is better</a:t>
            </a:r>
          </a:p>
        </p:txBody>
      </p:sp>
      <p:sp>
        <p:nvSpPr>
          <p:cNvPr name="Shape 101" id="101"/>
          <p:cNvSpPr/>
          <p:nvPr/>
        </p:nvSpPr>
        <p:spPr>
          <a:xfrm>
            <a:off y="2565600" x="2863225"/>
            <a:ext cy="4238097" cx="6352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02" id="102"/>
          <p:cNvSpPr txBox="1"/>
          <p:nvPr/>
        </p:nvSpPr>
        <p:spPr>
          <a:xfrm>
            <a:off y="6270450" x="92375"/>
            <a:ext cy="482399" cx="3335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>
                <a:solidFill>
                  <a:schemeClr val="dk2"/>
                </a:solidFill>
              </a:rPr>
              <a:t>slides/deeply-shootout.t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 simple toolset</a:t>
            </a:r>
          </a:p>
        </p:txBody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1630950" x="457200"/>
            <a:ext cy="2247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deep_ok()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set_ok()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xml_ok()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system_ok()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memoized_ok()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stdout_of(&amp;), stderr_of(&amp;)</a:t>
            </a:r>
          </a:p>
        </p:txBody>
      </p:sp>
      <p:sp>
        <p:nvSpPr>
          <p:cNvPr name="Shape 109" id="109"/>
          <p:cNvSpPr txBox="1"/>
          <p:nvPr/>
        </p:nvSpPr>
        <p:spPr>
          <a:xfrm>
            <a:off y="6054953" x="6650175"/>
            <a:ext cy="677399" cx="2381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slides/simple-toolset.t</a:t>
            </a:r>
          </a:p>
          <a:p>
            <a:pPr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slides/xml.t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