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400.xml" ContentType="application/vnd.openxmlformats-officedocument.presentationml.slide+xml"/>
  <Override PartName="/ppt/slides/slide470.xml" ContentType="application/vnd.openxmlformats-officedocument.presentationml.slide+xml"/>
  <Override PartName="/ppt/slides/slide330.xml" ContentType="application/vnd.openxmlformats-officedocument.presentationml.slide+xml"/>
  <Override PartName="/ppt/notesSlides/notesSlide300.xml" ContentType="application/vnd.openxmlformats-officedocument.presentationml.notesSlide+xml"/>
  <Override PartName="/ppt/slideLayouts/slideLayout190.xml" ContentType="application/vnd.openxmlformats-officedocument.presentationml.slideLayout+xml"/>
  <Override PartName="/ppt/notesSlides/notesSlide370.xml" ContentType="application/vnd.openxmlformats-officedocument.presentationml.notesSlide+xml"/>
  <Override PartName="/ppt/notesSlides/notesSlide260.xml" ContentType="application/vnd.openxmlformats-officedocument.presentationml.notesSlide+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130.xml" ContentType="application/vnd.openxmlformats-officedocument.presentationml.slideLayout+xml"/>
  <Override PartName="/ppt/slideLayouts/slideLayout1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slideLayouts/slideLayout120.xml" ContentType="application/vnd.openxmlformats-officedocument.presentationml.slideLayout+xml"/>
  <Override PartName="/ppt/slideLayouts/slideLayout170.xml" ContentType="application/vnd.openxmlformats-officedocument.presentationml.slideLayout+xml"/>
  <Override PartName="/ppt/slideLayouts/slideLayout20.xml" ContentType="application/vnd.openxmlformats-officedocument.presentationml.slideLayout+xml"/>
  <Override PartName="/ppt/slideLayouts/slideLayout160.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60.xml" ContentType="application/vnd.openxmlformats-officedocument.presentationml.slideLayout+xml"/>
  <Override PartName="/ppt/slideLayouts/slideLayout111.xml" ContentType="application/vnd.openxmlformats-officedocument.presentationml.slideLayout+xml"/>
  <Override PartName="/ppt/slideLayouts/slideLayout50.xml" ContentType="application/vnd.openxmlformats-officedocument.presentationml.slideLayout+xml"/>
  <Override PartName="/ppt/slideLayouts/slideLayout1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Override PartName="/ppt/slideLayouts/slideLayout1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82"/>
  </p:notesMasterIdLst>
  <p:handoutMasterIdLst>
    <p:handoutMasterId r:id="rId83"/>
  </p:handoutMasterIdLst>
  <p:sldIdLst>
    <p:sldId id="322" r:id="rId2"/>
    <p:sldId id="281" r:id="rId3"/>
    <p:sldId id="308" r:id="rId4"/>
    <p:sldId id="309" r:id="rId5"/>
    <p:sldId id="310" r:id="rId6"/>
    <p:sldId id="311" r:id="rId7"/>
    <p:sldId id="312" r:id="rId8"/>
    <p:sldId id="323" r:id="rId9"/>
    <p:sldId id="324" r:id="rId10"/>
    <p:sldId id="313" r:id="rId11"/>
    <p:sldId id="327" r:id="rId12"/>
    <p:sldId id="328" r:id="rId13"/>
    <p:sldId id="329" r:id="rId14"/>
    <p:sldId id="330" r:id="rId15"/>
    <p:sldId id="332" r:id="rId16"/>
    <p:sldId id="333" r:id="rId17"/>
    <p:sldId id="335" r:id="rId18"/>
    <p:sldId id="334" r:id="rId19"/>
    <p:sldId id="336" r:id="rId20"/>
    <p:sldId id="337" r:id="rId21"/>
    <p:sldId id="270" r:id="rId22"/>
    <p:sldId id="346" r:id="rId23"/>
    <p:sldId id="347" r:id="rId24"/>
    <p:sldId id="338" r:id="rId25"/>
    <p:sldId id="340" r:id="rId26"/>
    <p:sldId id="342" r:id="rId27"/>
    <p:sldId id="343" r:id="rId28"/>
    <p:sldId id="344" r:id="rId29"/>
    <p:sldId id="345" r:id="rId30"/>
    <p:sldId id="272" r:id="rId31"/>
    <p:sldId id="362" r:id="rId32"/>
    <p:sldId id="363" r:id="rId33"/>
    <p:sldId id="258" r:id="rId34"/>
    <p:sldId id="364" r:id="rId35"/>
    <p:sldId id="365" r:id="rId36"/>
    <p:sldId id="366" r:id="rId37"/>
    <p:sldId id="367" r:id="rId38"/>
    <p:sldId id="368" r:id="rId39"/>
    <p:sldId id="369" r:id="rId40"/>
    <p:sldId id="370" r:id="rId41"/>
    <p:sldId id="371" r:id="rId42"/>
    <p:sldId id="372" r:id="rId43"/>
    <p:sldId id="376" r:id="rId44"/>
    <p:sldId id="377" r:id="rId45"/>
    <p:sldId id="400" r:id="rId46"/>
    <p:sldId id="378" r:id="rId47"/>
    <p:sldId id="379" r:id="rId48"/>
    <p:sldId id="380" r:id="rId49"/>
    <p:sldId id="381" r:id="rId50"/>
    <p:sldId id="382" r:id="rId51"/>
    <p:sldId id="274" r:id="rId52"/>
    <p:sldId id="401" r:id="rId53"/>
    <p:sldId id="351" r:id="rId54"/>
    <p:sldId id="352" r:id="rId55"/>
    <p:sldId id="349" r:id="rId56"/>
    <p:sldId id="275" r:id="rId57"/>
    <p:sldId id="391" r:id="rId58"/>
    <p:sldId id="350" r:id="rId59"/>
    <p:sldId id="353" r:id="rId60"/>
    <p:sldId id="354" r:id="rId61"/>
    <p:sldId id="355" r:id="rId62"/>
    <p:sldId id="356" r:id="rId63"/>
    <p:sldId id="358" r:id="rId64"/>
    <p:sldId id="357" r:id="rId65"/>
    <p:sldId id="360" r:id="rId66"/>
    <p:sldId id="359" r:id="rId67"/>
    <p:sldId id="384" r:id="rId68"/>
    <p:sldId id="385" r:id="rId69"/>
    <p:sldId id="386" r:id="rId70"/>
    <p:sldId id="387" r:id="rId71"/>
    <p:sldId id="393" r:id="rId72"/>
    <p:sldId id="392" r:id="rId73"/>
    <p:sldId id="395" r:id="rId74"/>
    <p:sldId id="394" r:id="rId75"/>
    <p:sldId id="396" r:id="rId76"/>
    <p:sldId id="397" r:id="rId77"/>
    <p:sldId id="403" r:id="rId78"/>
    <p:sldId id="404" r:id="rId79"/>
    <p:sldId id="402" r:id="rId80"/>
    <p:sldId id="399" r:id="rId81"/>
  </p:sldIdLst>
  <p:sldSz cx="12192000" cy="6858000"/>
  <p:notesSz cx="6858000" cy="9144000"/>
  <p:custDataLst>
    <p:tags r:id="rId8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562787-EE5E-41D1-A0E1-D77FD5DC6DA5}">
          <p14:sldIdLst>
            <p14:sldId id="322"/>
            <p14:sldId id="281"/>
            <p14:sldId id="308"/>
            <p14:sldId id="309"/>
            <p14:sldId id="310"/>
            <p14:sldId id="311"/>
            <p14:sldId id="312"/>
            <p14:sldId id="323"/>
            <p14:sldId id="324"/>
            <p14:sldId id="313"/>
          </p14:sldIdLst>
        </p14:section>
        <p14:section name="Home Slide" id="{C41E965D-1BB0-6E42-80C1-B0CE61D34D0F}">
          <p14:sldIdLst>
            <p14:sldId id="327"/>
          </p14:sldIdLst>
        </p14:section>
        <p14:section name="Space Missions" id="{34C61D3D-3DDA-8544-919D-38908B71CF6E}">
          <p14:sldIdLst>
            <p14:sldId id="328"/>
            <p14:sldId id="329"/>
            <p14:sldId id="330"/>
            <p14:sldId id="332"/>
            <p14:sldId id="333"/>
            <p14:sldId id="335"/>
            <p14:sldId id="334"/>
            <p14:sldId id="336"/>
            <p14:sldId id="337"/>
          </p14:sldIdLst>
        </p14:section>
        <p14:section name="Earth Observation Satellites control" id="{DBB0F080-D76F-2449-A8A8-97428CE5CDE4}">
          <p14:sldIdLst>
            <p14:sldId id="270"/>
            <p14:sldId id="346"/>
            <p14:sldId id="347"/>
            <p14:sldId id="338"/>
            <p14:sldId id="340"/>
            <p14:sldId id="342"/>
            <p14:sldId id="343"/>
            <p14:sldId id="344"/>
            <p14:sldId id="345"/>
          </p14:sldIdLst>
        </p14:section>
        <p14:section name="CCSDS Protocol" id="{D01103C6-D9B4-874A-903D-1D54C47D2E73}">
          <p14:sldIdLst>
            <p14:sldId id="272"/>
            <p14:sldId id="362"/>
            <p14:sldId id="363"/>
            <p14:sldId id="258"/>
            <p14:sldId id="364"/>
            <p14:sldId id="365"/>
            <p14:sldId id="366"/>
            <p14:sldId id="367"/>
            <p14:sldId id="368"/>
            <p14:sldId id="369"/>
            <p14:sldId id="370"/>
            <p14:sldId id="371"/>
            <p14:sldId id="372"/>
            <p14:sldId id="376"/>
            <p14:sldId id="377"/>
            <p14:sldId id="400"/>
            <p14:sldId id="378"/>
            <p14:sldId id="379"/>
            <p14:sldId id="380"/>
            <p14:sldId id="381"/>
            <p14:sldId id="382"/>
          </p14:sldIdLst>
        </p14:section>
        <p14:section name="Contribution" id="{17ED8106-7472-CA40-A9D6-5927206203E6}">
          <p14:sldIdLst>
            <p14:sldId id="274"/>
            <p14:sldId id="401"/>
            <p14:sldId id="351"/>
            <p14:sldId id="352"/>
            <p14:sldId id="349"/>
            <p14:sldId id="275"/>
            <p14:sldId id="391"/>
            <p14:sldId id="350"/>
            <p14:sldId id="353"/>
            <p14:sldId id="354"/>
            <p14:sldId id="355"/>
            <p14:sldId id="356"/>
            <p14:sldId id="358"/>
            <p14:sldId id="357"/>
            <p14:sldId id="360"/>
            <p14:sldId id="359"/>
            <p14:sldId id="384"/>
            <p14:sldId id="385"/>
            <p14:sldId id="386"/>
            <p14:sldId id="387"/>
            <p14:sldId id="393"/>
            <p14:sldId id="392"/>
            <p14:sldId id="395"/>
            <p14:sldId id="394"/>
            <p14:sldId id="396"/>
            <p14:sldId id="397"/>
            <p14:sldId id="403"/>
            <p14:sldId id="404"/>
            <p14:sldId id="402"/>
            <p14:sldId id="399"/>
          </p14:sldIdLst>
        </p14:section>
      </p14:sectionLst>
    </p:ext>
    <p:ext uri="{EFAFB233-063F-42B5-8137-9DF3F51BA10A}">
      <p15:sldGuideLst xmlns:p15="http://schemas.microsoft.com/office/powerpoint/2012/main">
        <p15:guide id="1" orient="horz" pos="229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456F0"/>
    <a:srgbClr val="1295F6"/>
    <a:srgbClr val="5A61C6"/>
    <a:srgbClr val="2C276D"/>
    <a:srgbClr val="00FF00"/>
    <a:srgbClr val="4CDCF4"/>
    <a:srgbClr val="F8F6F9"/>
    <a:srgbClr val="6B54F1"/>
    <a:srgbClr val="555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0" autoAdjust="0"/>
    <p:restoredTop sz="57459" autoAdjust="0"/>
  </p:normalViewPr>
  <p:slideViewPr>
    <p:cSldViewPr snapToGrid="0">
      <p:cViewPr varScale="1">
        <p:scale>
          <a:sx n="41" d="100"/>
          <a:sy n="41" d="100"/>
        </p:scale>
        <p:origin x="1650" y="60"/>
      </p:cViewPr>
      <p:guideLst>
        <p:guide orient="horz" pos="2296"/>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ADA79C-02A9-B573-B7CB-5772749348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DDDD7B46-403D-8748-B44C-225C75302C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335DE0-366D-445F-8A7C-44BB16C55863}" type="datetimeFigureOut">
              <a:rPr lang="fr-FR" smtClean="0"/>
              <a:t>25/06/2024</a:t>
            </a:fld>
            <a:endParaRPr lang="fr-FR"/>
          </a:p>
        </p:txBody>
      </p:sp>
      <p:sp>
        <p:nvSpPr>
          <p:cNvPr id="4" name="Footer Placeholder 3">
            <a:extLst>
              <a:ext uri="{FF2B5EF4-FFF2-40B4-BE49-F238E27FC236}">
                <a16:creationId xmlns:a16="http://schemas.microsoft.com/office/drawing/2014/main" id="{ED6AA145-436F-8ABC-3281-323A87BD15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FDD55233-1D3A-433E-E28E-BFD11BBE97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12663-49AF-4A7F-A8A2-3E6182FCC209}" type="slidenum">
              <a:rPr lang="fr-FR" smtClean="0"/>
              <a:t>‹#›</a:t>
            </a:fld>
            <a:endParaRPr lang="fr-FR"/>
          </a:p>
        </p:txBody>
      </p:sp>
    </p:spTree>
    <p:extLst>
      <p:ext uri="{BB962C8B-B14F-4D97-AF65-F5344CB8AC3E}">
        <p14:creationId xmlns:p14="http://schemas.microsoft.com/office/powerpoint/2010/main" val="1154039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0.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0.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0.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93123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explain briefly some key concepts about space missions as well as the control of earth observation satellites and the protocol that we implemented in our project the </a:t>
            </a:r>
            <a:r>
              <a:rPr lang="en-US" dirty="0" err="1"/>
              <a:t>ccsds</a:t>
            </a:r>
            <a:r>
              <a:rPr lang="en-US" dirty="0"/>
              <a:t> before jumping to our contribution</a:t>
            </a:r>
            <a:endParaRPr lang="en-LT" dirty="0"/>
          </a:p>
        </p:txBody>
      </p:sp>
      <p:sp>
        <p:nvSpPr>
          <p:cNvPr id="4" name="Slide Number Placeholder 3"/>
          <p:cNvSpPr>
            <a:spLocks noGrp="1"/>
          </p:cNvSpPr>
          <p:nvPr>
            <p:ph type="sldNum" sz="quarter" idx="5"/>
          </p:nvPr>
        </p:nvSpPr>
        <p:spPr/>
        <p:txBody>
          <a:bodyPr/>
          <a:lstStyle/>
          <a:p>
            <a:fld id="{5BE92847-51ED-1449-A9AF-8F855167E8E6}" type="slidenum">
              <a:t>11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412882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 space mission is the effort that is oriented towards accomplishing goals beyond earth atmosphere via a satellites or rovers</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6361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There is three types of space missions the first one is communications and navigation missions in order to provide communication services </a:t>
            </a:r>
          </a:p>
          <a:p>
            <a:r>
              <a:rPr lang="en-US" altLang="zh-CN" dirty="0"/>
              <a:t>The second one is earth observation missions for monitoring specific areas like weather satellites or military spy satellites</a:t>
            </a:r>
          </a:p>
          <a:p>
            <a:r>
              <a:rPr lang="en-US" altLang="zh-CN" dirty="0"/>
              <a:t>The third type is astronomy and space missions for exploring our universe</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63007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satellite can be deployed in three types of orbits:</a:t>
            </a:r>
          </a:p>
          <a:p>
            <a:pPr marL="171450" indent="-171450">
              <a:buFont typeface="Arial" panose="020B0604020202020204" pitchFamily="34" charset="0"/>
              <a:buChar char="•"/>
            </a:pPr>
            <a:r>
              <a:rPr lang="en-US" altLang="zh-CN" dirty="0"/>
              <a:t>Geostationary orbits is located about 35786 km above the equator of the planet, satellites deployed in this orbit rotate at the same speed as the earth, so they are perfect for applications that need continuous coverage</a:t>
            </a:r>
          </a:p>
          <a:p>
            <a:pPr marL="171450" indent="-171450">
              <a:buFont typeface="Arial" panose="020B0604020202020204" pitchFamily="34" charset="0"/>
              <a:buChar char="•"/>
            </a:pPr>
            <a:r>
              <a:rPr lang="en-US" altLang="zh-CN" dirty="0"/>
              <a:t>Medium earth orbits usually ranging from 2000 and 35786 km above earth and they are ideal for application like communication, navigation</a:t>
            </a:r>
          </a:p>
          <a:p>
            <a:pPr marL="171450" indent="-171450">
              <a:buFont typeface="Arial" panose="020B0604020202020204" pitchFamily="34" charset="0"/>
              <a:buChar char="•"/>
            </a:pPr>
            <a:r>
              <a:rPr lang="en-US" altLang="zh-CN" dirty="0"/>
              <a:t>Low earth orbits situated between 160 and 1000 km above earth and generally earth observation satellites are deployed in this orbit</a:t>
            </a:r>
          </a:p>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661025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87049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From so on we are going to focus on one type of satellites which is the earth observation satellites where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2246419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694575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 primary </a:t>
            </a:r>
            <a:r>
              <a:rPr lang="en-US" altLang="zh-CN" dirty="0" err="1"/>
              <a:t>subsytems</a:t>
            </a:r>
            <a:r>
              <a:rPr lang="en-US" altLang="zh-CN" dirty="0"/>
              <a:t> of a satellite are:</a:t>
            </a:r>
          </a:p>
          <a:p>
            <a:pPr marL="171450" indent="-171450">
              <a:buFont typeface="Arial" panose="020B0604020202020204" pitchFamily="34" charset="0"/>
              <a:buChar char="•"/>
            </a:pPr>
            <a:r>
              <a:rPr lang="en-US" altLang="zh-CN" dirty="0"/>
              <a:t>Communication subsystem used to transfer and receive data from ground stations</a:t>
            </a:r>
          </a:p>
          <a:p>
            <a:pPr marL="171450" indent="-171450">
              <a:buFont typeface="Arial" panose="020B0604020202020204" pitchFamily="34" charset="0"/>
              <a:buChar char="•"/>
            </a:pPr>
            <a:r>
              <a:rPr lang="en-US" altLang="zh-CN" dirty="0"/>
              <a:t>Payload subsystems include sensors and cameras used by the satellite to capture </a:t>
            </a:r>
            <a:r>
              <a:rPr lang="en-US" altLang="zh-CN" dirty="0" err="1"/>
              <a:t>informations</a:t>
            </a:r>
            <a:endParaRPr lang="en-US" altLang="zh-CN" dirty="0"/>
          </a:p>
          <a:p>
            <a:pPr marL="171450" indent="-171450">
              <a:buFont typeface="Arial" panose="020B0604020202020204" pitchFamily="34" charset="0"/>
              <a:buChar char="•"/>
            </a:pPr>
            <a:r>
              <a:rPr lang="en-US" altLang="zh-CN" dirty="0"/>
              <a:t>Power subsystems include solar panels that transform solar energy into electrical power and batteries to store energy in order to  use it when the satellite cannot receive solar energy</a:t>
            </a:r>
          </a:p>
          <a:p>
            <a:pPr marL="171450" indent="-171450">
              <a:buFont typeface="Arial" panose="020B0604020202020204" pitchFamily="34" charset="0"/>
              <a:buChar char="•"/>
            </a:pPr>
            <a:r>
              <a:rPr lang="en-US" altLang="zh-CN" dirty="0"/>
              <a:t>Propulsion subsystem controls the satellite motion in space both in term of orbits and orientation</a:t>
            </a:r>
          </a:p>
          <a:p>
            <a:pPr marL="171450" indent="-171450">
              <a:buFont typeface="Arial" panose="020B0604020202020204" pitchFamily="34" charset="0"/>
              <a:buChar char="•"/>
            </a:pPr>
            <a:r>
              <a:rPr lang="en-US" altLang="zh-CN" dirty="0"/>
              <a:t>Thermal control subsystems includes electric heaters and radiators to keep the satellite temperature stable</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2769478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to the next part where we explain the control of these earth observation satellites and how to communicate with them</a:t>
            </a:r>
            <a:endParaRPr lang="fr-FR" dirty="0"/>
          </a:p>
        </p:txBody>
      </p:sp>
      <p:sp>
        <p:nvSpPr>
          <p:cNvPr id="4" name="Slide Number Placeholder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333811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Knowing that the development of space exploration and satellite technology increased the volume and complexity data </a:t>
            </a:r>
            <a:r>
              <a:rPr lang="en-US" altLang="zh-CN" dirty="0" err="1"/>
              <a:t>transmited</a:t>
            </a:r>
            <a:r>
              <a:rPr lang="en-US" altLang="zh-CN" dirty="0"/>
              <a:t> between the satellite and ground stations .</a:t>
            </a:r>
          </a:p>
          <a:p>
            <a:endParaRPr lang="en-US" altLang="zh-CN" dirty="0"/>
          </a:p>
          <a:p>
            <a:r>
              <a:rPr lang="en-US" altLang="zh-CN" dirty="0"/>
              <a:t>So for data transfer missions to be successful we need an efficient </a:t>
            </a:r>
            <a:r>
              <a:rPr lang="en-US" altLang="zh-CN" dirty="0" err="1"/>
              <a:t>protocole</a:t>
            </a:r>
            <a:r>
              <a:rPr lang="en-US" altLang="zh-CN" dirty="0"/>
              <a:t> where real time data transfer can be critical.</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36827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Uplink and downlink are two important terms to understand , where</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7552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Uplink  refers to the transmission of signals from ground station to satellites, </a:t>
            </a:r>
          </a:p>
          <a:p>
            <a:r>
              <a:rPr lang="en-US" altLang="zh-CN" dirty="0"/>
              <a:t>and downlink involves the transmission of signals from the satellite back to a ground station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062799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This communication between satellite and ground station is done usually through two different transmission channels</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6277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 channel for the transmission of payload data and a channel for telemetry, tracking and command which we are going to talk about in the next slide</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3016751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272048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oppins "/>
              </a:rPr>
              <a:t>TT&amp;C has three primary functions: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Poppins "/>
              </a:rPr>
              <a:t>Command (TC): </a:t>
            </a:r>
            <a:r>
              <a:rPr lang="en-US" sz="1200" dirty="0">
                <a:latin typeface="Poppins "/>
              </a:rPr>
              <a:t>Earth to space transmissions.</a:t>
            </a:r>
            <a:endParaRPr lang="en-US" sz="1200" dirty="0">
              <a:solidFill>
                <a:srgbClr val="FF0000"/>
              </a:solidFill>
              <a:latin typeface="Poppins "/>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Poppins "/>
              </a:rPr>
              <a:t>Telemetry (TM): </a:t>
            </a:r>
            <a:r>
              <a:rPr lang="en-US" sz="1200" dirty="0">
                <a:latin typeface="Poppins "/>
              </a:rPr>
              <a:t>Space to Earth transmissions.</a:t>
            </a:r>
            <a:endParaRPr lang="en-US" sz="1200" dirty="0">
              <a:solidFill>
                <a:srgbClr val="FF0000"/>
              </a:solidFill>
              <a:latin typeface="Poppins "/>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accent1"/>
                </a:solidFill>
                <a:latin typeface="Poppins "/>
              </a:rPr>
              <a:t>Tracking (RNG): </a:t>
            </a:r>
            <a:r>
              <a:rPr lang="en-US" sz="1200" dirty="0">
                <a:latin typeface="Poppins" panose="00000500000000000000" pitchFamily="2" charset="0"/>
                <a:cs typeface="Poppins" panose="00000500000000000000" pitchFamily="2" charset="0"/>
              </a:rPr>
              <a:t>To estimate the spacecraft's distance and speed.</a:t>
            </a:r>
          </a:p>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3756890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1375477904"/>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849596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CCSDS stands for Consultative committee for space data systems and they are an organization responsible for making multiple standards when it comes to space communication including the space packet </a:t>
            </a:r>
            <a:r>
              <a:rPr lang="en-US" dirty="0" err="1"/>
              <a:t>protocole</a:t>
            </a:r>
            <a:r>
              <a:rPr lang="en-US" dirty="0"/>
              <a:t> which we are going to talk about in the next slides</a:t>
            </a:r>
            <a:endParaRPr lang="fr-FR" dirty="0"/>
          </a:p>
        </p:txBody>
      </p:sp>
      <p:sp>
        <p:nvSpPr>
          <p:cNvPr id="4" name="Slide Number Placeholder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41362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2789685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722635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 space packet </a:t>
            </a:r>
            <a:r>
              <a:rPr lang="en-US" altLang="zh-CN" dirty="0" err="1"/>
              <a:t>protocole</a:t>
            </a:r>
            <a:r>
              <a:rPr lang="en-US" altLang="zh-CN" dirty="0"/>
              <a:t> is a framework for sending space packets , it is quit flexible and can handle different sizes and types of data </a:t>
            </a:r>
          </a:p>
          <a:p>
            <a:endParaRPr lang="en-US" altLang="zh-CN" dirty="0"/>
          </a:p>
          <a:p>
            <a:r>
              <a:rPr lang="en-US" altLang="zh-CN" dirty="0"/>
              <a:t>The construction of a space packets (telemetry packets) goes through three phases in a layered </a:t>
            </a:r>
            <a:r>
              <a:rPr lang="en-US" altLang="zh-CN" dirty="0" err="1"/>
              <a:t>architechture</a:t>
            </a:r>
            <a:r>
              <a:rPr lang="en-US" altLang="zh-CN" dirty="0"/>
              <a:t> starting with the packetization layer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4268053249"/>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401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27CD0CE7-B207-4DFE-A2CA-E7F22CB522B0}"/>
              </a:ext>
            </a:extLst>
          </p:cNvPr>
          <p:cNvSpPr>
            <a:spLocks noGrp="1"/>
          </p:cNvSpPr>
          <p:nvPr>
            <p:ph type="sldNum" sz="quarter" idx="5"/>
          </p:nvPr>
        </p:nvSpPr>
        <p:spPr/>
        <p:txBody>
          <a:bodyPr/>
          <a:lstStyle/>
          <a:p>
            <a:fld id="{F1CB8912-F0BA-4AD8-8415-DA1F26BCB09F}" type="slidenum">
              <a:rPr lang="zh-CN" altLang="en-US" smtClean="0"/>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573114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Segmentation flags takes </a:t>
            </a:r>
            <a:r>
              <a:rPr lang="en-US" sz="1200" dirty="0">
                <a:latin typeface="Poppins" panose="00000500000000000000" pitchFamily="2" charset="0"/>
                <a:cs typeface="Poppins" panose="00000500000000000000" pitchFamily="2" charset="0"/>
              </a:rPr>
              <a:t>Different values for each segment according to their order</a:t>
            </a:r>
            <a:endParaRPr lang="fr-FR" sz="1200" dirty="0">
              <a:latin typeface="Poppins" panose="00000500000000000000" pitchFamily="2" charset="0"/>
              <a:cs typeface="Poppins" panose="00000500000000000000" pitchFamily="2" charset="0"/>
            </a:endParaRPr>
          </a:p>
          <a:p>
            <a:endParaRPr lang="fr-FR" dirty="0"/>
          </a:p>
        </p:txBody>
      </p:sp>
      <p:sp>
        <p:nvSpPr>
          <p:cNvPr id="4" name="Slide Number Placeholder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854796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951406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3244540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EB07BA15-1A39-4E34-AF37-818E4DF072E9}"/>
              </a:ext>
            </a:extLst>
          </p:cNvPr>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4193401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219207194"/>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98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all source packets with data field exceeding a prescribed length are segmented into several shorter telemetry packets  and if there is any residue the last packet will be shorter than the others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1615357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46238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And this brings me to the problem we are going to discuss in this dissertation </a:t>
            </a:r>
          </a:p>
          <a:p>
            <a:endParaRPr lang="en-US" altLang="zh-CN" dirty="0"/>
          </a:p>
          <a:p>
            <a:r>
              <a:rPr lang="en-US" altLang="zh-CN" dirty="0"/>
              <a:t>Which is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6800513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FE099F82-D7FB-4F52-9AC8-C160E01B63A8}"/>
              </a:ext>
            </a:extLst>
          </p:cNvPr>
          <p:cNvSpPr>
            <a:spLocks noGrp="1"/>
          </p:cNvSpPr>
          <p:nvPr>
            <p:ph type="sldNum" sz="quarter" idx="5"/>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25223983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45</a:t>
            </a:fld>
            <a:endParaRPr lang="zh-CN" altLang="en-US"/>
          </a:p>
        </p:txBody>
      </p:sp>
    </p:spTree>
    <p:extLst>
      <p:ext uri="{BB962C8B-B14F-4D97-AF65-F5344CB8AC3E}">
        <p14:creationId xmlns:p14="http://schemas.microsoft.com/office/powerpoint/2010/main" val="2510330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46</a:t>
            </a:fld>
            <a:endParaRPr lang="zh-CN" altLang="en-US"/>
          </a:p>
        </p:txBody>
      </p:sp>
    </p:spTree>
    <p:extLst>
      <p:ext uri="{BB962C8B-B14F-4D97-AF65-F5344CB8AC3E}">
        <p14:creationId xmlns:p14="http://schemas.microsoft.com/office/powerpoint/2010/main" val="16506791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1CB8912-F0BA-4AD8-8415-DA1F26BCB09F}" type="slidenum">
              <a:rPr lang="zh-CN" altLang="en-US" smtClean="0"/>
              <a:t>50</a:t>
            </a:fld>
            <a:endParaRPr lang="zh-CN" altLang="en-US"/>
          </a:p>
        </p:txBody>
      </p:sp>
    </p:spTree>
    <p:extLst>
      <p:ext uri="{BB962C8B-B14F-4D97-AF65-F5344CB8AC3E}">
        <p14:creationId xmlns:p14="http://schemas.microsoft.com/office/powerpoint/2010/main" val="3342025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us to our contribution</a:t>
            </a:r>
            <a:endParaRPr lang="fr-FR" dirty="0"/>
          </a:p>
        </p:txBody>
      </p:sp>
      <p:sp>
        <p:nvSpPr>
          <p:cNvPr id="4" name="Slide Number Placeholder 3"/>
          <p:cNvSpPr>
            <a:spLocks noGrp="1"/>
          </p:cNvSpPr>
          <p:nvPr>
            <p:ph type="sldNum" sz="quarter" idx="5"/>
          </p:nvPr>
        </p:nvSpPr>
        <p:spPr/>
        <p:txBody>
          <a:bodyPr/>
          <a:lstStyle/>
          <a:p>
            <a:fld id="{F1CB8912-F0BA-4AD8-8415-DA1F26BCB09F}" type="slidenum">
              <a:rPr lang="zh-CN" altLang="en-US" smtClean="0"/>
              <a:t>51</a:t>
            </a:fld>
            <a:endParaRPr lang="zh-CN" altLang="en-US"/>
          </a:p>
        </p:txBody>
      </p:sp>
    </p:spTree>
    <p:extLst>
      <p:ext uri="{BB962C8B-B14F-4D97-AF65-F5344CB8AC3E}">
        <p14:creationId xmlns:p14="http://schemas.microsoft.com/office/powerpoint/2010/main" val="2044682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52</a:t>
            </a:fld>
            <a:endParaRPr lang="zh-CN" altLang="en-US"/>
          </a:p>
        </p:txBody>
      </p:sp>
    </p:spTree>
    <p:extLst>
      <p:ext uri="{BB962C8B-B14F-4D97-AF65-F5344CB8AC3E}">
        <p14:creationId xmlns:p14="http://schemas.microsoft.com/office/powerpoint/2010/main" val="16181010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53</a:t>
            </a:fld>
            <a:endParaRPr lang="zh-CN" altLang="en-US"/>
          </a:p>
        </p:txBody>
      </p:sp>
    </p:spTree>
    <p:extLst>
      <p:ext uri="{BB962C8B-B14F-4D97-AF65-F5344CB8AC3E}">
        <p14:creationId xmlns:p14="http://schemas.microsoft.com/office/powerpoint/2010/main" val="2684540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54</a:t>
            </a:fld>
            <a:endParaRPr lang="zh-CN" altLang="en-US"/>
          </a:p>
        </p:txBody>
      </p:sp>
    </p:spTree>
    <p:extLst>
      <p:ext uri="{BB962C8B-B14F-4D97-AF65-F5344CB8AC3E}">
        <p14:creationId xmlns:p14="http://schemas.microsoft.com/office/powerpoint/2010/main" val="36939947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55</a:t>
            </a:fld>
            <a:endParaRPr lang="zh-CN" altLang="en-US"/>
          </a:p>
        </p:txBody>
      </p:sp>
    </p:spTree>
    <p:extLst>
      <p:ext uri="{BB962C8B-B14F-4D97-AF65-F5344CB8AC3E}">
        <p14:creationId xmlns:p14="http://schemas.microsoft.com/office/powerpoint/2010/main" val="3694888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Arduino kit will simulate the earth observation satellite and the ground station will be simulated by a desktop software and they will communicate with each other via serial port</a:t>
            </a:r>
            <a:endParaRPr lang="en-LT"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And our challenge is to propose a solid solution for this problematic</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727546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7087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58</a:t>
            </a:fld>
            <a:endParaRPr lang="zh-CN" altLang="en-US"/>
          </a:p>
        </p:txBody>
      </p:sp>
    </p:spTree>
    <p:extLst>
      <p:ext uri="{BB962C8B-B14F-4D97-AF65-F5344CB8AC3E}">
        <p14:creationId xmlns:p14="http://schemas.microsoft.com/office/powerpoint/2010/main" val="2879030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For the hardware we used an Arduino kit and an </a:t>
            </a:r>
            <a:r>
              <a:rPr lang="en-US" altLang="zh-CN" dirty="0" err="1"/>
              <a:t>sd</a:t>
            </a:r>
            <a:r>
              <a:rPr lang="en-US" altLang="zh-CN" dirty="0"/>
              <a:t> card shield connected to the , </a:t>
            </a:r>
            <a:r>
              <a:rPr lang="en-US" altLang="zh-CN" dirty="0" err="1"/>
              <a:t>spi</a:t>
            </a:r>
            <a:r>
              <a:rPr lang="en-US" altLang="zh-CN" dirty="0"/>
              <a:t> pins on the Arduino </a:t>
            </a:r>
          </a:p>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59</a:t>
            </a:fld>
            <a:endParaRPr lang="zh-CN" altLang="en-US"/>
          </a:p>
        </p:txBody>
      </p:sp>
    </p:spTree>
    <p:extLst>
      <p:ext uri="{BB962C8B-B14F-4D97-AF65-F5344CB8AC3E}">
        <p14:creationId xmlns:p14="http://schemas.microsoft.com/office/powerpoint/2010/main" val="11202934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60</a:t>
            </a:fld>
            <a:endParaRPr lang="zh-CN" altLang="en-US"/>
          </a:p>
        </p:txBody>
      </p:sp>
    </p:spTree>
    <p:extLst>
      <p:ext uri="{BB962C8B-B14F-4D97-AF65-F5344CB8AC3E}">
        <p14:creationId xmlns:p14="http://schemas.microsoft.com/office/powerpoint/2010/main" val="1430687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61</a:t>
            </a:fld>
            <a:endParaRPr lang="zh-CN" altLang="en-US"/>
          </a:p>
        </p:txBody>
      </p:sp>
    </p:spTree>
    <p:extLst>
      <p:ext uri="{BB962C8B-B14F-4D97-AF65-F5344CB8AC3E}">
        <p14:creationId xmlns:p14="http://schemas.microsoft.com/office/powerpoint/2010/main" val="39171709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 </a:t>
            </a:r>
            <a:r>
              <a:rPr lang="en-US" altLang="zh-CN" dirty="0" err="1"/>
              <a:t>sd</a:t>
            </a:r>
            <a:r>
              <a:rPr lang="en-US" altLang="zh-CN" dirty="0"/>
              <a:t> card will be used to store the images</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62</a:t>
            </a:fld>
            <a:endParaRPr lang="zh-CN" altLang="en-US"/>
          </a:p>
        </p:txBody>
      </p:sp>
    </p:spTree>
    <p:extLst>
      <p:ext uri="{BB962C8B-B14F-4D97-AF65-F5344CB8AC3E}">
        <p14:creationId xmlns:p14="http://schemas.microsoft.com/office/powerpoint/2010/main" val="9140885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63</a:t>
            </a:fld>
            <a:endParaRPr lang="zh-CN" altLang="en-US"/>
          </a:p>
        </p:txBody>
      </p:sp>
    </p:spTree>
    <p:extLst>
      <p:ext uri="{BB962C8B-B14F-4D97-AF65-F5344CB8AC3E}">
        <p14:creationId xmlns:p14="http://schemas.microsoft.com/office/powerpoint/2010/main" val="3059863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64</a:t>
            </a:fld>
            <a:endParaRPr lang="zh-CN" altLang="en-US"/>
          </a:p>
        </p:txBody>
      </p:sp>
    </p:spTree>
    <p:extLst>
      <p:ext uri="{BB962C8B-B14F-4D97-AF65-F5344CB8AC3E}">
        <p14:creationId xmlns:p14="http://schemas.microsoft.com/office/powerpoint/2010/main" val="19403885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65</a:t>
            </a:fld>
            <a:endParaRPr lang="zh-CN" altLang="en-US"/>
          </a:p>
        </p:txBody>
      </p:sp>
    </p:spTree>
    <p:extLst>
      <p:ext uri="{BB962C8B-B14F-4D97-AF65-F5344CB8AC3E}">
        <p14:creationId xmlns:p14="http://schemas.microsoft.com/office/powerpoint/2010/main" val="26132868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66</a:t>
            </a:fld>
            <a:endParaRPr lang="zh-CN" altLang="en-US"/>
          </a:p>
        </p:txBody>
      </p:sp>
    </p:spTree>
    <p:extLst>
      <p:ext uri="{BB962C8B-B14F-4D97-AF65-F5344CB8AC3E}">
        <p14:creationId xmlns:p14="http://schemas.microsoft.com/office/powerpoint/2010/main" val="303885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Our idea to develop an embedded system which is a firmware and a software and that`s what makes it a complete system, compute in real time and capable of transferring the image </a:t>
            </a:r>
            <a:r>
              <a:rPr lang="en-US" altLang="zh-CN" dirty="0" err="1"/>
              <a:t>segements</a:t>
            </a:r>
            <a:r>
              <a:rPr lang="en-US" altLang="zh-CN" dirty="0"/>
              <a:t>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1700692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67</a:t>
            </a:fld>
            <a:endParaRPr lang="zh-CN" altLang="en-US"/>
          </a:p>
        </p:txBody>
      </p:sp>
    </p:spTree>
    <p:extLst>
      <p:ext uri="{BB962C8B-B14F-4D97-AF65-F5344CB8AC3E}">
        <p14:creationId xmlns:p14="http://schemas.microsoft.com/office/powerpoint/2010/main" val="2736673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68</a:t>
            </a:fld>
            <a:endParaRPr lang="zh-CN" altLang="en-US"/>
          </a:p>
        </p:txBody>
      </p:sp>
    </p:spTree>
    <p:extLst>
      <p:ext uri="{BB962C8B-B14F-4D97-AF65-F5344CB8AC3E}">
        <p14:creationId xmlns:p14="http://schemas.microsoft.com/office/powerpoint/2010/main" val="31664983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69</a:t>
            </a:fld>
            <a:endParaRPr lang="zh-CN" altLang="en-US"/>
          </a:p>
        </p:txBody>
      </p:sp>
    </p:spTree>
    <p:extLst>
      <p:ext uri="{BB962C8B-B14F-4D97-AF65-F5344CB8AC3E}">
        <p14:creationId xmlns:p14="http://schemas.microsoft.com/office/powerpoint/2010/main" val="33995450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70</a:t>
            </a:fld>
            <a:endParaRPr lang="zh-CN" altLang="en-US"/>
          </a:p>
        </p:txBody>
      </p:sp>
    </p:spTree>
    <p:extLst>
      <p:ext uri="{BB962C8B-B14F-4D97-AF65-F5344CB8AC3E}">
        <p14:creationId xmlns:p14="http://schemas.microsoft.com/office/powerpoint/2010/main" val="548636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31792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72</a:t>
            </a:fld>
            <a:endParaRPr lang="zh-CN" altLang="en-US"/>
          </a:p>
        </p:txBody>
      </p:sp>
    </p:spTree>
    <p:extLst>
      <p:ext uri="{BB962C8B-B14F-4D97-AF65-F5344CB8AC3E}">
        <p14:creationId xmlns:p14="http://schemas.microsoft.com/office/powerpoint/2010/main" val="9701159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73</a:t>
            </a:fld>
            <a:endParaRPr lang="zh-CN" altLang="en-US"/>
          </a:p>
        </p:txBody>
      </p:sp>
    </p:spTree>
    <p:extLst>
      <p:ext uri="{BB962C8B-B14F-4D97-AF65-F5344CB8AC3E}">
        <p14:creationId xmlns:p14="http://schemas.microsoft.com/office/powerpoint/2010/main" val="1129827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74</a:t>
            </a:fld>
            <a:endParaRPr lang="zh-CN" altLang="en-US"/>
          </a:p>
        </p:txBody>
      </p:sp>
    </p:spTree>
    <p:extLst>
      <p:ext uri="{BB962C8B-B14F-4D97-AF65-F5344CB8AC3E}">
        <p14:creationId xmlns:p14="http://schemas.microsoft.com/office/powerpoint/2010/main" val="4894049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75</a:t>
            </a:fld>
            <a:endParaRPr lang="zh-CN" altLang="en-US"/>
          </a:p>
        </p:txBody>
      </p:sp>
    </p:spTree>
    <p:extLst>
      <p:ext uri="{BB962C8B-B14F-4D97-AF65-F5344CB8AC3E}">
        <p14:creationId xmlns:p14="http://schemas.microsoft.com/office/powerpoint/2010/main" val="38911904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By comparing the images we notice that there is no</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76</a:t>
            </a:fld>
            <a:endParaRPr lang="zh-CN" altLang="en-US"/>
          </a:p>
        </p:txBody>
      </p:sp>
    </p:spTree>
    <p:extLst>
      <p:ext uri="{BB962C8B-B14F-4D97-AF65-F5344CB8AC3E}">
        <p14:creationId xmlns:p14="http://schemas.microsoft.com/office/powerpoint/2010/main" val="303631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 protocol we are gong to implement is the </a:t>
            </a:r>
            <a:r>
              <a:rPr lang="en-US" altLang="zh-CN" dirty="0" err="1"/>
              <a:t>ccsds</a:t>
            </a:r>
            <a:r>
              <a:rPr lang="en-US" altLang="zh-CN" dirty="0"/>
              <a:t> protocol particularly the space packet protocol where we are going to encapsulate the segments and packetize it which brings us to our final purpose or objective</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869547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77</a:t>
            </a:fld>
            <a:endParaRPr lang="zh-CN" altLang="en-US"/>
          </a:p>
        </p:txBody>
      </p:sp>
    </p:spTree>
    <p:extLst>
      <p:ext uri="{BB962C8B-B14F-4D97-AF65-F5344CB8AC3E}">
        <p14:creationId xmlns:p14="http://schemas.microsoft.com/office/powerpoint/2010/main" val="33190323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By comparing the images we notice that there is no</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78</a:t>
            </a:fld>
            <a:endParaRPr lang="zh-CN" altLang="en-US"/>
          </a:p>
        </p:txBody>
      </p:sp>
    </p:spTree>
    <p:extLst>
      <p:ext uri="{BB962C8B-B14F-4D97-AF65-F5344CB8AC3E}">
        <p14:creationId xmlns:p14="http://schemas.microsoft.com/office/powerpoint/2010/main" val="5289792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a:t>
            </a:r>
            <a:endParaRPr dirty="0"/>
          </a:p>
        </p:txBody>
      </p:sp>
      <p:sp>
        <p:nvSpPr>
          <p:cNvPr id="2" name="Slide Number Placeholder 1">
            <a:extLst>
              <a:ext uri="{FF2B5EF4-FFF2-40B4-BE49-F238E27FC236}">
                <a16:creationId xmlns:a16="http://schemas.microsoft.com/office/drawing/2014/main" id="{FE099F82-D7FB-4F52-9AC8-C160E01B63A8}"/>
              </a:ext>
            </a:extLst>
          </p:cNvPr>
          <p:cNvSpPr>
            <a:spLocks noGrp="1"/>
          </p:cNvSpPr>
          <p:nvPr>
            <p:ph type="sldNum" sz="quarter" idx="5"/>
          </p:nvPr>
        </p:nvSpPr>
        <p:spPr/>
        <p:txBody>
          <a:bodyPr/>
          <a:lstStyle/>
          <a:p>
            <a:fld id="{F1CB8912-F0BA-4AD8-8415-DA1F26BCB09F}" type="slidenum">
              <a:rPr lang="zh-CN" altLang="en-US" smtClean="0"/>
              <a:t>79</a:t>
            </a:fld>
            <a:endParaRPr lang="zh-CN" altLang="en-US"/>
          </a:p>
        </p:txBody>
      </p:sp>
    </p:spTree>
    <p:extLst>
      <p:ext uri="{BB962C8B-B14F-4D97-AF65-F5344CB8AC3E}">
        <p14:creationId xmlns:p14="http://schemas.microsoft.com/office/powerpoint/2010/main" val="37412089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FE099F82-D7FB-4F52-9AC8-C160E01B63A8}"/>
              </a:ext>
            </a:extLst>
          </p:cNvPr>
          <p:cNvSpPr>
            <a:spLocks noGrp="1"/>
          </p:cNvSpPr>
          <p:nvPr>
            <p:ph type="sldNum" sz="quarter" idx="5"/>
          </p:nvPr>
        </p:nvSpPr>
        <p:spPr/>
        <p:txBody>
          <a:bodyPr/>
          <a:lstStyle/>
          <a:p>
            <a:fld id="{F1CB8912-F0BA-4AD8-8415-DA1F26BCB09F}" type="slidenum">
              <a:rPr lang="zh-CN" altLang="en-US" smtClean="0"/>
              <a:t>80</a:t>
            </a:fld>
            <a:endParaRPr lang="zh-CN" altLang="en-US"/>
          </a:p>
        </p:txBody>
      </p:sp>
    </p:spTree>
    <p:extLst>
      <p:ext uri="{BB962C8B-B14F-4D97-AF65-F5344CB8AC3E}">
        <p14:creationId xmlns:p14="http://schemas.microsoft.com/office/powerpoint/2010/main" val="394047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Where our software is going to reconstitute the transmitted image so in our case the payload data is a satellite image</a:t>
            </a:r>
          </a:p>
          <a:p>
            <a:r>
              <a:rPr lang="en-US" altLang="zh-CN" dirty="0"/>
              <a:t>But before that we need to understand some points </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62719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Our presentation plan is as follows</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4858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02456B39-12C1-4AA5-BB85-2F4ED34B5658}"/>
              </a:ext>
            </a:extLst>
          </p:cNvPr>
          <p:cNvSpPr>
            <a:spLocks noGrp="1"/>
          </p:cNvSpPr>
          <p:nvPr>
            <p:ph type="pic" sz="quarter" idx="10"/>
          </p:nvPr>
        </p:nvSpPr>
        <p:spPr>
          <a:xfrm>
            <a:off x="1391559"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6E8E133B-487D-419C-8BFB-06C94F580263}"/>
              </a:ext>
            </a:extLst>
          </p:cNvPr>
          <p:cNvSpPr>
            <a:spLocks noGrp="1"/>
          </p:cNvSpPr>
          <p:nvPr>
            <p:ph type="pic" sz="quarter" idx="11"/>
          </p:nvPr>
        </p:nvSpPr>
        <p:spPr>
          <a:xfrm>
            <a:off x="3837822"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7CD41359-637E-4DCA-B0FE-F98CE6E65301}"/>
              </a:ext>
            </a:extLst>
          </p:cNvPr>
          <p:cNvSpPr>
            <a:spLocks noGrp="1"/>
          </p:cNvSpPr>
          <p:nvPr>
            <p:ph type="pic" sz="quarter" idx="12"/>
          </p:nvPr>
        </p:nvSpPr>
        <p:spPr>
          <a:xfrm>
            <a:off x="6284082"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A9BC5607-3A73-493E-8B53-BC8EE028D512}"/>
              </a:ext>
            </a:extLst>
          </p:cNvPr>
          <p:cNvSpPr>
            <a:spLocks noGrp="1"/>
          </p:cNvSpPr>
          <p:nvPr>
            <p:ph type="pic" sz="quarter" idx="13"/>
          </p:nvPr>
        </p:nvSpPr>
        <p:spPr>
          <a:xfrm>
            <a:off x="8730343"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4689339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02456B39-12C1-4AA5-BB85-2F4ED34B5658}"/>
              </a:ext>
            </a:extLst>
          </p:cNvPr>
          <p:cNvSpPr>
            <a:spLocks noGrp="1"/>
          </p:cNvSpPr>
          <p:nvPr>
            <p:ph type="pic" sz="quarter" idx="10"/>
          </p:nvPr>
        </p:nvSpPr>
        <p:spPr>
          <a:xfrm>
            <a:off x="1391559"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6E8E133B-487D-419C-8BFB-06C94F580263}"/>
              </a:ext>
            </a:extLst>
          </p:cNvPr>
          <p:cNvSpPr>
            <a:spLocks noGrp="1"/>
          </p:cNvSpPr>
          <p:nvPr>
            <p:ph type="pic" sz="quarter" idx="11"/>
          </p:nvPr>
        </p:nvSpPr>
        <p:spPr>
          <a:xfrm>
            <a:off x="3837822"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7CD41359-637E-4DCA-B0FE-F98CE6E65301}"/>
              </a:ext>
            </a:extLst>
          </p:cNvPr>
          <p:cNvSpPr>
            <a:spLocks noGrp="1"/>
          </p:cNvSpPr>
          <p:nvPr>
            <p:ph type="pic" sz="quarter" idx="12"/>
          </p:nvPr>
        </p:nvSpPr>
        <p:spPr>
          <a:xfrm>
            <a:off x="6284082"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A9BC5607-3A73-493E-8B53-BC8EE028D512}"/>
              </a:ext>
            </a:extLst>
          </p:cNvPr>
          <p:cNvSpPr>
            <a:spLocks noGrp="1"/>
          </p:cNvSpPr>
          <p:nvPr>
            <p:ph type="pic" sz="quarter" idx="13"/>
          </p:nvPr>
        </p:nvSpPr>
        <p:spPr>
          <a:xfrm>
            <a:off x="8730343" y="2592096"/>
            <a:ext cx="2070100" cy="1764476"/>
          </a:xfrm>
          <a:custGeom>
            <a:avLst/>
            <a:gdLst>
              <a:gd name="connsiteX0" fmla="*/ 0 w 2070100"/>
              <a:gd name="connsiteY0" fmla="*/ 0 h 1764476"/>
              <a:gd name="connsiteX1" fmla="*/ 2070100 w 2070100"/>
              <a:gd name="connsiteY1" fmla="*/ 0 h 1764476"/>
              <a:gd name="connsiteX2" fmla="*/ 2070100 w 2070100"/>
              <a:gd name="connsiteY2" fmla="*/ 1764476 h 1764476"/>
              <a:gd name="connsiteX3" fmla="*/ 0 w 2070100"/>
              <a:gd name="connsiteY3" fmla="*/ 1764476 h 1764476"/>
            </a:gdLst>
            <a:ahLst/>
            <a:cxnLst>
              <a:cxn ang="0">
                <a:pos x="connsiteX0" y="connsiteY0"/>
              </a:cxn>
              <a:cxn ang="0">
                <a:pos x="connsiteX1" y="connsiteY1"/>
              </a:cxn>
              <a:cxn ang="0">
                <a:pos x="connsiteX2" y="connsiteY2"/>
              </a:cxn>
              <a:cxn ang="0">
                <a:pos x="connsiteX3" y="connsiteY3"/>
              </a:cxn>
            </a:cxnLst>
            <a:rect l="l" t="t" r="r" b="b"/>
            <a:pathLst>
              <a:path w="2070100" h="1764476">
                <a:moveTo>
                  <a:pt x="0" y="0"/>
                </a:moveTo>
                <a:lnTo>
                  <a:pt x="2070100" y="0"/>
                </a:lnTo>
                <a:lnTo>
                  <a:pt x="2070100" y="1764476"/>
                </a:lnTo>
                <a:lnTo>
                  <a:pt x="0" y="176447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46893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3489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348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97610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97610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4721470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4721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3157681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3157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237545" y="6522414"/>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80393616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237545" y="6522414"/>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803936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3026833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30268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6084573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60845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2">
  <p:cSld name="Caption 2">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1699517" y="-937674"/>
            <a:ext cx="9083675" cy="8733375"/>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5" name="Google Shape;475;p30"/>
          <p:cNvSpPr txBox="1">
            <a:spLocks noGrp="1"/>
          </p:cNvSpPr>
          <p:nvPr>
            <p:ph type="title"/>
          </p:nvPr>
        </p:nvSpPr>
        <p:spPr>
          <a:xfrm>
            <a:off x="3219800" y="2181867"/>
            <a:ext cx="5752400" cy="132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96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3219800" y="3734115"/>
            <a:ext cx="5752400" cy="9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105196891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Caption 2">
  <p:cSld name="Caption 2">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1699517" y="-937674"/>
            <a:ext cx="9083675" cy="8733375"/>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5" name="Google Shape;475;p30"/>
          <p:cNvSpPr txBox="1">
            <a:spLocks noGrp="1"/>
          </p:cNvSpPr>
          <p:nvPr>
            <p:ph type="title"/>
          </p:nvPr>
        </p:nvSpPr>
        <p:spPr>
          <a:xfrm>
            <a:off x="3219800" y="2181867"/>
            <a:ext cx="5752400" cy="132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96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3219800" y="3734115"/>
            <a:ext cx="5752400" cy="9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158702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06EB26E2-E0BF-4E42-A900-488D34951825}"/>
              </a:ext>
            </a:extLst>
          </p:cNvPr>
          <p:cNvSpPr>
            <a:spLocks noGrp="1"/>
          </p:cNvSpPr>
          <p:nvPr>
            <p:ph type="pic" sz="quarter" idx="10"/>
          </p:nvPr>
        </p:nvSpPr>
        <p:spPr>
          <a:xfrm>
            <a:off x="2885617" y="1989138"/>
            <a:ext cx="2484664" cy="3374550"/>
          </a:xfrm>
          <a:custGeom>
            <a:avLst/>
            <a:gdLst>
              <a:gd name="connsiteX0" fmla="*/ 0 w 2484664"/>
              <a:gd name="connsiteY0" fmla="*/ 0 h 3374550"/>
              <a:gd name="connsiteX1" fmla="*/ 2484664 w 2484664"/>
              <a:gd name="connsiteY1" fmla="*/ 0 h 3374550"/>
              <a:gd name="connsiteX2" fmla="*/ 2484664 w 2484664"/>
              <a:gd name="connsiteY2" fmla="*/ 3374550 h 3374550"/>
              <a:gd name="connsiteX3" fmla="*/ 0 w 2484664"/>
              <a:gd name="connsiteY3" fmla="*/ 3374550 h 3374550"/>
            </a:gdLst>
            <a:ahLst/>
            <a:cxnLst>
              <a:cxn ang="0">
                <a:pos x="connsiteX0" y="connsiteY0"/>
              </a:cxn>
              <a:cxn ang="0">
                <a:pos x="connsiteX1" y="connsiteY1"/>
              </a:cxn>
              <a:cxn ang="0">
                <a:pos x="connsiteX2" y="connsiteY2"/>
              </a:cxn>
              <a:cxn ang="0">
                <a:pos x="connsiteX3" y="connsiteY3"/>
              </a:cxn>
            </a:cxnLst>
            <a:rect l="l" t="t" r="r" b="b"/>
            <a:pathLst>
              <a:path w="2484664" h="3374550">
                <a:moveTo>
                  <a:pt x="0" y="0"/>
                </a:moveTo>
                <a:lnTo>
                  <a:pt x="2484664" y="0"/>
                </a:lnTo>
                <a:lnTo>
                  <a:pt x="2484664" y="3374550"/>
                </a:lnTo>
                <a:lnTo>
                  <a:pt x="0" y="3374550"/>
                </a:lnTo>
                <a:close/>
              </a:path>
            </a:pathLst>
          </a:custGeom>
          <a:solidFill>
            <a:schemeClr val="bg1"/>
          </a:solidFill>
          <a:ln>
            <a:noFill/>
          </a:ln>
          <a:scene3d>
            <a:camera prst="perspectiveRelaxedModerately">
              <a:rot lat="19490639" lon="2400000" rev="1920000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defTabSz="457200"/>
            <a:endParaRPr lang="zh-CN" altLang="en-US"/>
          </a:p>
        </p:txBody>
      </p:sp>
    </p:spTree>
    <p:extLst>
      <p:ext uri="{BB962C8B-B14F-4D97-AF65-F5344CB8AC3E}">
        <p14:creationId xmlns:p14="http://schemas.microsoft.com/office/powerpoint/2010/main" val="2283374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06EB26E2-E0BF-4E42-A900-488D34951825}"/>
              </a:ext>
            </a:extLst>
          </p:cNvPr>
          <p:cNvSpPr>
            <a:spLocks noGrp="1"/>
          </p:cNvSpPr>
          <p:nvPr>
            <p:ph type="pic" sz="quarter" idx="10"/>
          </p:nvPr>
        </p:nvSpPr>
        <p:spPr>
          <a:xfrm>
            <a:off x="2885617" y="1989138"/>
            <a:ext cx="2484664" cy="3374550"/>
          </a:xfrm>
          <a:custGeom>
            <a:avLst/>
            <a:gdLst>
              <a:gd name="connsiteX0" fmla="*/ 0 w 2484664"/>
              <a:gd name="connsiteY0" fmla="*/ 0 h 3374550"/>
              <a:gd name="connsiteX1" fmla="*/ 2484664 w 2484664"/>
              <a:gd name="connsiteY1" fmla="*/ 0 h 3374550"/>
              <a:gd name="connsiteX2" fmla="*/ 2484664 w 2484664"/>
              <a:gd name="connsiteY2" fmla="*/ 3374550 h 3374550"/>
              <a:gd name="connsiteX3" fmla="*/ 0 w 2484664"/>
              <a:gd name="connsiteY3" fmla="*/ 3374550 h 3374550"/>
            </a:gdLst>
            <a:ahLst/>
            <a:cxnLst>
              <a:cxn ang="0">
                <a:pos x="connsiteX0" y="connsiteY0"/>
              </a:cxn>
              <a:cxn ang="0">
                <a:pos x="connsiteX1" y="connsiteY1"/>
              </a:cxn>
              <a:cxn ang="0">
                <a:pos x="connsiteX2" y="connsiteY2"/>
              </a:cxn>
              <a:cxn ang="0">
                <a:pos x="connsiteX3" y="connsiteY3"/>
              </a:cxn>
            </a:cxnLst>
            <a:rect l="l" t="t" r="r" b="b"/>
            <a:pathLst>
              <a:path w="2484664" h="3374550">
                <a:moveTo>
                  <a:pt x="0" y="0"/>
                </a:moveTo>
                <a:lnTo>
                  <a:pt x="2484664" y="0"/>
                </a:lnTo>
                <a:lnTo>
                  <a:pt x="2484664" y="3374550"/>
                </a:lnTo>
                <a:lnTo>
                  <a:pt x="0" y="3374550"/>
                </a:lnTo>
                <a:close/>
              </a:path>
            </a:pathLst>
          </a:custGeom>
          <a:solidFill>
            <a:schemeClr val="bg1"/>
          </a:solidFill>
          <a:ln>
            <a:noFill/>
          </a:ln>
          <a:scene3d>
            <a:camera prst="perspectiveRelaxedModerately">
              <a:rot lat="19490639" lon="2400000" rev="1920000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defTabSz="457200"/>
            <a:endParaRPr lang="zh-CN" altLang="en-US"/>
          </a:p>
        </p:txBody>
      </p:sp>
    </p:spTree>
    <p:extLst>
      <p:ext uri="{BB962C8B-B14F-4D97-AF65-F5344CB8AC3E}">
        <p14:creationId xmlns:p14="http://schemas.microsoft.com/office/powerpoint/2010/main" val="22833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A790645F-43F8-48FA-A717-A0547AA9BC7A}"/>
              </a:ext>
            </a:extLst>
          </p:cNvPr>
          <p:cNvSpPr>
            <a:spLocks noGrp="1"/>
          </p:cNvSpPr>
          <p:nvPr>
            <p:ph type="pic" sz="quarter" idx="10"/>
          </p:nvPr>
        </p:nvSpPr>
        <p:spPr>
          <a:xfrm>
            <a:off x="0" y="5"/>
            <a:ext cx="12192000" cy="6308725"/>
          </a:xfrm>
          <a:custGeom>
            <a:avLst/>
            <a:gdLst>
              <a:gd name="connsiteX0" fmla="*/ 0 w 12192000"/>
              <a:gd name="connsiteY0" fmla="*/ 0 h 6308725"/>
              <a:gd name="connsiteX1" fmla="*/ 12192000 w 12192000"/>
              <a:gd name="connsiteY1" fmla="*/ 0 h 6308725"/>
              <a:gd name="connsiteX2" fmla="*/ 12192000 w 12192000"/>
              <a:gd name="connsiteY2" fmla="*/ 6308725 h 6308725"/>
              <a:gd name="connsiteX3" fmla="*/ 0 w 12192000"/>
              <a:gd name="connsiteY3" fmla="*/ 6308725 h 6308725"/>
            </a:gdLst>
            <a:ahLst/>
            <a:cxnLst>
              <a:cxn ang="0">
                <a:pos x="connsiteX0" y="connsiteY0"/>
              </a:cxn>
              <a:cxn ang="0">
                <a:pos x="connsiteX1" y="connsiteY1"/>
              </a:cxn>
              <a:cxn ang="0">
                <a:pos x="connsiteX2" y="connsiteY2"/>
              </a:cxn>
              <a:cxn ang="0">
                <a:pos x="connsiteX3" y="connsiteY3"/>
              </a:cxn>
            </a:cxnLst>
            <a:rect l="l" t="t" r="r" b="b"/>
            <a:pathLst>
              <a:path w="12192000" h="6308725">
                <a:moveTo>
                  <a:pt x="0" y="0"/>
                </a:moveTo>
                <a:lnTo>
                  <a:pt x="12192000" y="0"/>
                </a:lnTo>
                <a:lnTo>
                  <a:pt x="12192000" y="6308725"/>
                </a:lnTo>
                <a:lnTo>
                  <a:pt x="0" y="63087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697252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A790645F-43F8-48FA-A717-A0547AA9BC7A}"/>
              </a:ext>
            </a:extLst>
          </p:cNvPr>
          <p:cNvSpPr>
            <a:spLocks noGrp="1"/>
          </p:cNvSpPr>
          <p:nvPr>
            <p:ph type="pic" sz="quarter" idx="10"/>
          </p:nvPr>
        </p:nvSpPr>
        <p:spPr>
          <a:xfrm>
            <a:off x="0" y="5"/>
            <a:ext cx="12192000" cy="6308725"/>
          </a:xfrm>
          <a:custGeom>
            <a:avLst/>
            <a:gdLst>
              <a:gd name="connsiteX0" fmla="*/ 0 w 12192000"/>
              <a:gd name="connsiteY0" fmla="*/ 0 h 6308725"/>
              <a:gd name="connsiteX1" fmla="*/ 12192000 w 12192000"/>
              <a:gd name="connsiteY1" fmla="*/ 0 h 6308725"/>
              <a:gd name="connsiteX2" fmla="*/ 12192000 w 12192000"/>
              <a:gd name="connsiteY2" fmla="*/ 6308725 h 6308725"/>
              <a:gd name="connsiteX3" fmla="*/ 0 w 12192000"/>
              <a:gd name="connsiteY3" fmla="*/ 6308725 h 6308725"/>
            </a:gdLst>
            <a:ahLst/>
            <a:cxnLst>
              <a:cxn ang="0">
                <a:pos x="connsiteX0" y="connsiteY0"/>
              </a:cxn>
              <a:cxn ang="0">
                <a:pos x="connsiteX1" y="connsiteY1"/>
              </a:cxn>
              <a:cxn ang="0">
                <a:pos x="connsiteX2" y="connsiteY2"/>
              </a:cxn>
              <a:cxn ang="0">
                <a:pos x="connsiteX3" y="connsiteY3"/>
              </a:cxn>
            </a:cxnLst>
            <a:rect l="l" t="t" r="r" b="b"/>
            <a:pathLst>
              <a:path w="12192000" h="6308725">
                <a:moveTo>
                  <a:pt x="0" y="0"/>
                </a:moveTo>
                <a:lnTo>
                  <a:pt x="12192000" y="0"/>
                </a:lnTo>
                <a:lnTo>
                  <a:pt x="12192000" y="6308725"/>
                </a:lnTo>
                <a:lnTo>
                  <a:pt x="0" y="63087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6972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2C3FA7A5-4940-4350-B139-79E9CD45CDA4}"/>
              </a:ext>
            </a:extLst>
          </p:cNvPr>
          <p:cNvSpPr>
            <a:spLocks noGrp="1"/>
          </p:cNvSpPr>
          <p:nvPr>
            <p:ph type="pic" sz="quarter" idx="10"/>
          </p:nvPr>
        </p:nvSpPr>
        <p:spPr>
          <a:xfrm>
            <a:off x="1699564" y="2491838"/>
            <a:ext cx="2656995" cy="2264724"/>
          </a:xfrm>
          <a:custGeom>
            <a:avLst/>
            <a:gdLst>
              <a:gd name="connsiteX0" fmla="*/ 0 w 2656995"/>
              <a:gd name="connsiteY0" fmla="*/ 0 h 2264724"/>
              <a:gd name="connsiteX1" fmla="*/ 2656995 w 2656995"/>
              <a:gd name="connsiteY1" fmla="*/ 0 h 2264724"/>
              <a:gd name="connsiteX2" fmla="*/ 2656995 w 2656995"/>
              <a:gd name="connsiteY2" fmla="*/ 2264724 h 2264724"/>
              <a:gd name="connsiteX3" fmla="*/ 0 w 2656995"/>
              <a:gd name="connsiteY3" fmla="*/ 2264724 h 2264724"/>
            </a:gdLst>
            <a:ahLst/>
            <a:cxnLst>
              <a:cxn ang="0">
                <a:pos x="connsiteX0" y="connsiteY0"/>
              </a:cxn>
              <a:cxn ang="0">
                <a:pos x="connsiteX1" y="connsiteY1"/>
              </a:cxn>
              <a:cxn ang="0">
                <a:pos x="connsiteX2" y="connsiteY2"/>
              </a:cxn>
              <a:cxn ang="0">
                <a:pos x="connsiteX3" y="connsiteY3"/>
              </a:cxn>
            </a:cxnLst>
            <a:rect l="l" t="t" r="r" b="b"/>
            <a:pathLst>
              <a:path w="2656995" h="2264724">
                <a:moveTo>
                  <a:pt x="0" y="0"/>
                </a:moveTo>
                <a:lnTo>
                  <a:pt x="2656995" y="0"/>
                </a:lnTo>
                <a:lnTo>
                  <a:pt x="2656995" y="2264724"/>
                </a:lnTo>
                <a:lnTo>
                  <a:pt x="0" y="226472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766D0ACF-60C9-4F16-BFF0-1567BC411680}"/>
              </a:ext>
            </a:extLst>
          </p:cNvPr>
          <p:cNvSpPr>
            <a:spLocks noGrp="1"/>
          </p:cNvSpPr>
          <p:nvPr>
            <p:ph type="pic" sz="quarter" idx="11"/>
          </p:nvPr>
        </p:nvSpPr>
        <p:spPr>
          <a:xfrm>
            <a:off x="4767505" y="2491838"/>
            <a:ext cx="2656995" cy="2264724"/>
          </a:xfrm>
          <a:custGeom>
            <a:avLst/>
            <a:gdLst>
              <a:gd name="connsiteX0" fmla="*/ 0 w 2656995"/>
              <a:gd name="connsiteY0" fmla="*/ 0 h 2264724"/>
              <a:gd name="connsiteX1" fmla="*/ 2656995 w 2656995"/>
              <a:gd name="connsiteY1" fmla="*/ 0 h 2264724"/>
              <a:gd name="connsiteX2" fmla="*/ 2656995 w 2656995"/>
              <a:gd name="connsiteY2" fmla="*/ 2264724 h 2264724"/>
              <a:gd name="connsiteX3" fmla="*/ 0 w 2656995"/>
              <a:gd name="connsiteY3" fmla="*/ 2264724 h 2264724"/>
            </a:gdLst>
            <a:ahLst/>
            <a:cxnLst>
              <a:cxn ang="0">
                <a:pos x="connsiteX0" y="connsiteY0"/>
              </a:cxn>
              <a:cxn ang="0">
                <a:pos x="connsiteX1" y="connsiteY1"/>
              </a:cxn>
              <a:cxn ang="0">
                <a:pos x="connsiteX2" y="connsiteY2"/>
              </a:cxn>
              <a:cxn ang="0">
                <a:pos x="connsiteX3" y="connsiteY3"/>
              </a:cxn>
            </a:cxnLst>
            <a:rect l="l" t="t" r="r" b="b"/>
            <a:pathLst>
              <a:path w="2656995" h="2264724">
                <a:moveTo>
                  <a:pt x="0" y="0"/>
                </a:moveTo>
                <a:lnTo>
                  <a:pt x="2656995" y="0"/>
                </a:lnTo>
                <a:lnTo>
                  <a:pt x="2656995" y="2264724"/>
                </a:lnTo>
                <a:lnTo>
                  <a:pt x="0" y="2264724"/>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A818F2A5-9DB5-4465-86B1-26E05BEADB54}"/>
              </a:ext>
            </a:extLst>
          </p:cNvPr>
          <p:cNvSpPr>
            <a:spLocks noGrp="1"/>
          </p:cNvSpPr>
          <p:nvPr>
            <p:ph type="pic" sz="quarter" idx="12"/>
          </p:nvPr>
        </p:nvSpPr>
        <p:spPr>
          <a:xfrm>
            <a:off x="7788277" y="2491838"/>
            <a:ext cx="2656995" cy="2264724"/>
          </a:xfrm>
          <a:custGeom>
            <a:avLst/>
            <a:gdLst>
              <a:gd name="connsiteX0" fmla="*/ 0 w 2656995"/>
              <a:gd name="connsiteY0" fmla="*/ 0 h 2264724"/>
              <a:gd name="connsiteX1" fmla="*/ 2656995 w 2656995"/>
              <a:gd name="connsiteY1" fmla="*/ 0 h 2264724"/>
              <a:gd name="connsiteX2" fmla="*/ 2656995 w 2656995"/>
              <a:gd name="connsiteY2" fmla="*/ 2264724 h 2264724"/>
              <a:gd name="connsiteX3" fmla="*/ 0 w 2656995"/>
              <a:gd name="connsiteY3" fmla="*/ 2264724 h 2264724"/>
            </a:gdLst>
            <a:ahLst/>
            <a:cxnLst>
              <a:cxn ang="0">
                <a:pos x="connsiteX0" y="connsiteY0"/>
              </a:cxn>
              <a:cxn ang="0">
                <a:pos x="connsiteX1" y="connsiteY1"/>
              </a:cxn>
              <a:cxn ang="0">
                <a:pos x="connsiteX2" y="connsiteY2"/>
              </a:cxn>
              <a:cxn ang="0">
                <a:pos x="connsiteX3" y="connsiteY3"/>
              </a:cxn>
            </a:cxnLst>
            <a:rect l="l" t="t" r="r" b="b"/>
            <a:pathLst>
              <a:path w="2656995" h="2264724">
                <a:moveTo>
                  <a:pt x="0" y="0"/>
                </a:moveTo>
                <a:lnTo>
                  <a:pt x="2656995" y="0"/>
                </a:lnTo>
                <a:lnTo>
                  <a:pt x="2656995" y="2264724"/>
                </a:lnTo>
                <a:lnTo>
                  <a:pt x="0" y="226472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39380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2C3FA7A5-4940-4350-B139-79E9CD45CDA4}"/>
              </a:ext>
            </a:extLst>
          </p:cNvPr>
          <p:cNvSpPr>
            <a:spLocks noGrp="1"/>
          </p:cNvSpPr>
          <p:nvPr>
            <p:ph type="pic" sz="quarter" idx="10"/>
          </p:nvPr>
        </p:nvSpPr>
        <p:spPr>
          <a:xfrm>
            <a:off x="1699564" y="2491838"/>
            <a:ext cx="2656995" cy="2264724"/>
          </a:xfrm>
          <a:custGeom>
            <a:avLst/>
            <a:gdLst>
              <a:gd name="connsiteX0" fmla="*/ 0 w 2656995"/>
              <a:gd name="connsiteY0" fmla="*/ 0 h 2264724"/>
              <a:gd name="connsiteX1" fmla="*/ 2656995 w 2656995"/>
              <a:gd name="connsiteY1" fmla="*/ 0 h 2264724"/>
              <a:gd name="connsiteX2" fmla="*/ 2656995 w 2656995"/>
              <a:gd name="connsiteY2" fmla="*/ 2264724 h 2264724"/>
              <a:gd name="connsiteX3" fmla="*/ 0 w 2656995"/>
              <a:gd name="connsiteY3" fmla="*/ 2264724 h 2264724"/>
            </a:gdLst>
            <a:ahLst/>
            <a:cxnLst>
              <a:cxn ang="0">
                <a:pos x="connsiteX0" y="connsiteY0"/>
              </a:cxn>
              <a:cxn ang="0">
                <a:pos x="connsiteX1" y="connsiteY1"/>
              </a:cxn>
              <a:cxn ang="0">
                <a:pos x="connsiteX2" y="connsiteY2"/>
              </a:cxn>
              <a:cxn ang="0">
                <a:pos x="connsiteX3" y="connsiteY3"/>
              </a:cxn>
            </a:cxnLst>
            <a:rect l="l" t="t" r="r" b="b"/>
            <a:pathLst>
              <a:path w="2656995" h="2264724">
                <a:moveTo>
                  <a:pt x="0" y="0"/>
                </a:moveTo>
                <a:lnTo>
                  <a:pt x="2656995" y="0"/>
                </a:lnTo>
                <a:lnTo>
                  <a:pt x="2656995" y="2264724"/>
                </a:lnTo>
                <a:lnTo>
                  <a:pt x="0" y="226472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766D0ACF-60C9-4F16-BFF0-1567BC411680}"/>
              </a:ext>
            </a:extLst>
          </p:cNvPr>
          <p:cNvSpPr>
            <a:spLocks noGrp="1"/>
          </p:cNvSpPr>
          <p:nvPr>
            <p:ph type="pic" sz="quarter" idx="11"/>
          </p:nvPr>
        </p:nvSpPr>
        <p:spPr>
          <a:xfrm>
            <a:off x="4767505" y="2491838"/>
            <a:ext cx="2656995" cy="2264724"/>
          </a:xfrm>
          <a:custGeom>
            <a:avLst/>
            <a:gdLst>
              <a:gd name="connsiteX0" fmla="*/ 0 w 2656995"/>
              <a:gd name="connsiteY0" fmla="*/ 0 h 2264724"/>
              <a:gd name="connsiteX1" fmla="*/ 2656995 w 2656995"/>
              <a:gd name="connsiteY1" fmla="*/ 0 h 2264724"/>
              <a:gd name="connsiteX2" fmla="*/ 2656995 w 2656995"/>
              <a:gd name="connsiteY2" fmla="*/ 2264724 h 2264724"/>
              <a:gd name="connsiteX3" fmla="*/ 0 w 2656995"/>
              <a:gd name="connsiteY3" fmla="*/ 2264724 h 2264724"/>
            </a:gdLst>
            <a:ahLst/>
            <a:cxnLst>
              <a:cxn ang="0">
                <a:pos x="connsiteX0" y="connsiteY0"/>
              </a:cxn>
              <a:cxn ang="0">
                <a:pos x="connsiteX1" y="connsiteY1"/>
              </a:cxn>
              <a:cxn ang="0">
                <a:pos x="connsiteX2" y="connsiteY2"/>
              </a:cxn>
              <a:cxn ang="0">
                <a:pos x="connsiteX3" y="connsiteY3"/>
              </a:cxn>
            </a:cxnLst>
            <a:rect l="l" t="t" r="r" b="b"/>
            <a:pathLst>
              <a:path w="2656995" h="2264724">
                <a:moveTo>
                  <a:pt x="0" y="0"/>
                </a:moveTo>
                <a:lnTo>
                  <a:pt x="2656995" y="0"/>
                </a:lnTo>
                <a:lnTo>
                  <a:pt x="2656995" y="2264724"/>
                </a:lnTo>
                <a:lnTo>
                  <a:pt x="0" y="2264724"/>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A818F2A5-9DB5-4465-86B1-26E05BEADB54}"/>
              </a:ext>
            </a:extLst>
          </p:cNvPr>
          <p:cNvSpPr>
            <a:spLocks noGrp="1"/>
          </p:cNvSpPr>
          <p:nvPr>
            <p:ph type="pic" sz="quarter" idx="12"/>
          </p:nvPr>
        </p:nvSpPr>
        <p:spPr>
          <a:xfrm>
            <a:off x="7788277" y="2491838"/>
            <a:ext cx="2656995" cy="2264724"/>
          </a:xfrm>
          <a:custGeom>
            <a:avLst/>
            <a:gdLst>
              <a:gd name="connsiteX0" fmla="*/ 0 w 2656995"/>
              <a:gd name="connsiteY0" fmla="*/ 0 h 2264724"/>
              <a:gd name="connsiteX1" fmla="*/ 2656995 w 2656995"/>
              <a:gd name="connsiteY1" fmla="*/ 0 h 2264724"/>
              <a:gd name="connsiteX2" fmla="*/ 2656995 w 2656995"/>
              <a:gd name="connsiteY2" fmla="*/ 2264724 h 2264724"/>
              <a:gd name="connsiteX3" fmla="*/ 0 w 2656995"/>
              <a:gd name="connsiteY3" fmla="*/ 2264724 h 2264724"/>
            </a:gdLst>
            <a:ahLst/>
            <a:cxnLst>
              <a:cxn ang="0">
                <a:pos x="connsiteX0" y="connsiteY0"/>
              </a:cxn>
              <a:cxn ang="0">
                <a:pos x="connsiteX1" y="connsiteY1"/>
              </a:cxn>
              <a:cxn ang="0">
                <a:pos x="connsiteX2" y="connsiteY2"/>
              </a:cxn>
              <a:cxn ang="0">
                <a:pos x="connsiteX3" y="connsiteY3"/>
              </a:cxn>
            </a:cxnLst>
            <a:rect l="l" t="t" r="r" b="b"/>
            <a:pathLst>
              <a:path w="2656995" h="2264724">
                <a:moveTo>
                  <a:pt x="0" y="0"/>
                </a:moveTo>
                <a:lnTo>
                  <a:pt x="2656995" y="0"/>
                </a:lnTo>
                <a:lnTo>
                  <a:pt x="2656995" y="2264724"/>
                </a:lnTo>
                <a:lnTo>
                  <a:pt x="0" y="226472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393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E51B6182-63C0-4550-91ED-757865FB0781}"/>
              </a:ext>
            </a:extLst>
          </p:cNvPr>
          <p:cNvSpPr>
            <a:spLocks noGrp="1"/>
          </p:cNvSpPr>
          <p:nvPr>
            <p:ph type="pic" sz="quarter" idx="10"/>
          </p:nvPr>
        </p:nvSpPr>
        <p:spPr>
          <a:xfrm>
            <a:off x="1930400" y="3278771"/>
            <a:ext cx="8331200" cy="1853423"/>
          </a:xfrm>
          <a:custGeom>
            <a:avLst/>
            <a:gdLst>
              <a:gd name="connsiteX0" fmla="*/ 0 w 8331200"/>
              <a:gd name="connsiteY0" fmla="*/ 0 h 1853423"/>
              <a:gd name="connsiteX1" fmla="*/ 8331200 w 8331200"/>
              <a:gd name="connsiteY1" fmla="*/ 0 h 1853423"/>
              <a:gd name="connsiteX2" fmla="*/ 8331200 w 8331200"/>
              <a:gd name="connsiteY2" fmla="*/ 1853423 h 1853423"/>
              <a:gd name="connsiteX3" fmla="*/ 0 w 8331200"/>
              <a:gd name="connsiteY3" fmla="*/ 1853423 h 1853423"/>
            </a:gdLst>
            <a:ahLst/>
            <a:cxnLst>
              <a:cxn ang="0">
                <a:pos x="connsiteX0" y="connsiteY0"/>
              </a:cxn>
              <a:cxn ang="0">
                <a:pos x="connsiteX1" y="connsiteY1"/>
              </a:cxn>
              <a:cxn ang="0">
                <a:pos x="connsiteX2" y="connsiteY2"/>
              </a:cxn>
              <a:cxn ang="0">
                <a:pos x="connsiteX3" y="connsiteY3"/>
              </a:cxn>
            </a:cxnLst>
            <a:rect l="l" t="t" r="r" b="b"/>
            <a:pathLst>
              <a:path w="8331200" h="1853423">
                <a:moveTo>
                  <a:pt x="0" y="0"/>
                </a:moveTo>
                <a:lnTo>
                  <a:pt x="8331200" y="0"/>
                </a:lnTo>
                <a:lnTo>
                  <a:pt x="8331200" y="1853423"/>
                </a:lnTo>
                <a:lnTo>
                  <a:pt x="0" y="185342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822534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E51B6182-63C0-4550-91ED-757865FB0781}"/>
              </a:ext>
            </a:extLst>
          </p:cNvPr>
          <p:cNvSpPr>
            <a:spLocks noGrp="1"/>
          </p:cNvSpPr>
          <p:nvPr>
            <p:ph type="pic" sz="quarter" idx="10"/>
          </p:nvPr>
        </p:nvSpPr>
        <p:spPr>
          <a:xfrm>
            <a:off x="1930400" y="3278771"/>
            <a:ext cx="8331200" cy="1853423"/>
          </a:xfrm>
          <a:custGeom>
            <a:avLst/>
            <a:gdLst>
              <a:gd name="connsiteX0" fmla="*/ 0 w 8331200"/>
              <a:gd name="connsiteY0" fmla="*/ 0 h 1853423"/>
              <a:gd name="connsiteX1" fmla="*/ 8331200 w 8331200"/>
              <a:gd name="connsiteY1" fmla="*/ 0 h 1853423"/>
              <a:gd name="connsiteX2" fmla="*/ 8331200 w 8331200"/>
              <a:gd name="connsiteY2" fmla="*/ 1853423 h 1853423"/>
              <a:gd name="connsiteX3" fmla="*/ 0 w 8331200"/>
              <a:gd name="connsiteY3" fmla="*/ 1853423 h 1853423"/>
            </a:gdLst>
            <a:ahLst/>
            <a:cxnLst>
              <a:cxn ang="0">
                <a:pos x="connsiteX0" y="connsiteY0"/>
              </a:cxn>
              <a:cxn ang="0">
                <a:pos x="connsiteX1" y="connsiteY1"/>
              </a:cxn>
              <a:cxn ang="0">
                <a:pos x="connsiteX2" y="connsiteY2"/>
              </a:cxn>
              <a:cxn ang="0">
                <a:pos x="connsiteX3" y="connsiteY3"/>
              </a:cxn>
            </a:cxnLst>
            <a:rect l="l" t="t" r="r" b="b"/>
            <a:pathLst>
              <a:path w="8331200" h="1853423">
                <a:moveTo>
                  <a:pt x="0" y="0"/>
                </a:moveTo>
                <a:lnTo>
                  <a:pt x="8331200" y="0"/>
                </a:lnTo>
                <a:lnTo>
                  <a:pt x="8331200" y="1853423"/>
                </a:lnTo>
                <a:lnTo>
                  <a:pt x="0" y="185342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8225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9D573093-0544-45D0-B0C3-A4963B7DDDE6}"/>
              </a:ext>
            </a:extLst>
          </p:cNvPr>
          <p:cNvSpPr>
            <a:spLocks noGrp="1"/>
          </p:cNvSpPr>
          <p:nvPr>
            <p:ph type="pic" sz="quarter" idx="10"/>
          </p:nvPr>
        </p:nvSpPr>
        <p:spPr>
          <a:xfrm>
            <a:off x="5" y="3429006"/>
            <a:ext cx="12191999" cy="2049469"/>
          </a:xfrm>
          <a:custGeom>
            <a:avLst/>
            <a:gdLst>
              <a:gd name="connsiteX0" fmla="*/ 10763188 w 12191999"/>
              <a:gd name="connsiteY0" fmla="*/ 0 h 2049469"/>
              <a:gd name="connsiteX1" fmla="*/ 12191999 w 12191999"/>
              <a:gd name="connsiteY1" fmla="*/ 0 h 2049469"/>
              <a:gd name="connsiteX2" fmla="*/ 12191999 w 12191999"/>
              <a:gd name="connsiteY2" fmla="*/ 2049469 h 2049469"/>
              <a:gd name="connsiteX3" fmla="*/ 10763188 w 12191999"/>
              <a:gd name="connsiteY3" fmla="*/ 2049469 h 2049469"/>
              <a:gd name="connsiteX4" fmla="*/ 7703413 w 12191999"/>
              <a:gd name="connsiteY4" fmla="*/ 0 h 2049469"/>
              <a:gd name="connsiteX5" fmla="*/ 10608139 w 12191999"/>
              <a:gd name="connsiteY5" fmla="*/ 0 h 2049469"/>
              <a:gd name="connsiteX6" fmla="*/ 10608139 w 12191999"/>
              <a:gd name="connsiteY6" fmla="*/ 2049469 h 2049469"/>
              <a:gd name="connsiteX7" fmla="*/ 7703413 w 12191999"/>
              <a:gd name="connsiteY7" fmla="*/ 2049469 h 2049469"/>
              <a:gd name="connsiteX8" fmla="*/ 4643637 w 12191999"/>
              <a:gd name="connsiteY8" fmla="*/ 0 h 2049469"/>
              <a:gd name="connsiteX9" fmla="*/ 7548362 w 12191999"/>
              <a:gd name="connsiteY9" fmla="*/ 0 h 2049469"/>
              <a:gd name="connsiteX10" fmla="*/ 7548362 w 12191999"/>
              <a:gd name="connsiteY10" fmla="*/ 2049469 h 2049469"/>
              <a:gd name="connsiteX11" fmla="*/ 4643637 w 12191999"/>
              <a:gd name="connsiteY11" fmla="*/ 2049469 h 2049469"/>
              <a:gd name="connsiteX12" fmla="*/ 1583860 w 12191999"/>
              <a:gd name="connsiteY12" fmla="*/ 0 h 2049469"/>
              <a:gd name="connsiteX13" fmla="*/ 4488586 w 12191999"/>
              <a:gd name="connsiteY13" fmla="*/ 0 h 2049469"/>
              <a:gd name="connsiteX14" fmla="*/ 4488586 w 12191999"/>
              <a:gd name="connsiteY14" fmla="*/ 2049469 h 2049469"/>
              <a:gd name="connsiteX15" fmla="*/ 1583860 w 12191999"/>
              <a:gd name="connsiteY15" fmla="*/ 2049469 h 2049469"/>
              <a:gd name="connsiteX16" fmla="*/ 0 w 12191999"/>
              <a:gd name="connsiteY16" fmla="*/ 0 h 2049469"/>
              <a:gd name="connsiteX17" fmla="*/ 1428811 w 12191999"/>
              <a:gd name="connsiteY17" fmla="*/ 0 h 2049469"/>
              <a:gd name="connsiteX18" fmla="*/ 1428811 w 12191999"/>
              <a:gd name="connsiteY18" fmla="*/ 2049469 h 2049469"/>
              <a:gd name="connsiteX19" fmla="*/ 0 w 12191999"/>
              <a:gd name="connsiteY19" fmla="*/ 2049469 h 204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2049469">
                <a:moveTo>
                  <a:pt x="10763188" y="0"/>
                </a:moveTo>
                <a:lnTo>
                  <a:pt x="12191999" y="0"/>
                </a:lnTo>
                <a:lnTo>
                  <a:pt x="12191999" y="2049469"/>
                </a:lnTo>
                <a:lnTo>
                  <a:pt x="10763188" y="2049469"/>
                </a:lnTo>
                <a:close/>
                <a:moveTo>
                  <a:pt x="7703413" y="0"/>
                </a:moveTo>
                <a:lnTo>
                  <a:pt x="10608139" y="0"/>
                </a:lnTo>
                <a:lnTo>
                  <a:pt x="10608139" y="2049469"/>
                </a:lnTo>
                <a:lnTo>
                  <a:pt x="7703413" y="2049469"/>
                </a:lnTo>
                <a:close/>
                <a:moveTo>
                  <a:pt x="4643637" y="0"/>
                </a:moveTo>
                <a:lnTo>
                  <a:pt x="7548362" y="0"/>
                </a:lnTo>
                <a:lnTo>
                  <a:pt x="7548362" y="2049469"/>
                </a:lnTo>
                <a:lnTo>
                  <a:pt x="4643637" y="2049469"/>
                </a:lnTo>
                <a:close/>
                <a:moveTo>
                  <a:pt x="1583860" y="0"/>
                </a:moveTo>
                <a:lnTo>
                  <a:pt x="4488586" y="0"/>
                </a:lnTo>
                <a:lnTo>
                  <a:pt x="4488586" y="2049469"/>
                </a:lnTo>
                <a:lnTo>
                  <a:pt x="1583860" y="2049469"/>
                </a:lnTo>
                <a:close/>
                <a:moveTo>
                  <a:pt x="0" y="0"/>
                </a:moveTo>
                <a:lnTo>
                  <a:pt x="1428811" y="0"/>
                </a:lnTo>
                <a:lnTo>
                  <a:pt x="1428811" y="2049469"/>
                </a:lnTo>
                <a:lnTo>
                  <a:pt x="0" y="204946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033464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9D573093-0544-45D0-B0C3-A4963B7DDDE6}"/>
              </a:ext>
            </a:extLst>
          </p:cNvPr>
          <p:cNvSpPr>
            <a:spLocks noGrp="1"/>
          </p:cNvSpPr>
          <p:nvPr>
            <p:ph type="pic" sz="quarter" idx="10"/>
          </p:nvPr>
        </p:nvSpPr>
        <p:spPr>
          <a:xfrm>
            <a:off x="5" y="3429006"/>
            <a:ext cx="12191999" cy="2049469"/>
          </a:xfrm>
          <a:custGeom>
            <a:avLst/>
            <a:gdLst>
              <a:gd name="connsiteX0" fmla="*/ 10763188 w 12191999"/>
              <a:gd name="connsiteY0" fmla="*/ 0 h 2049469"/>
              <a:gd name="connsiteX1" fmla="*/ 12191999 w 12191999"/>
              <a:gd name="connsiteY1" fmla="*/ 0 h 2049469"/>
              <a:gd name="connsiteX2" fmla="*/ 12191999 w 12191999"/>
              <a:gd name="connsiteY2" fmla="*/ 2049469 h 2049469"/>
              <a:gd name="connsiteX3" fmla="*/ 10763188 w 12191999"/>
              <a:gd name="connsiteY3" fmla="*/ 2049469 h 2049469"/>
              <a:gd name="connsiteX4" fmla="*/ 7703413 w 12191999"/>
              <a:gd name="connsiteY4" fmla="*/ 0 h 2049469"/>
              <a:gd name="connsiteX5" fmla="*/ 10608139 w 12191999"/>
              <a:gd name="connsiteY5" fmla="*/ 0 h 2049469"/>
              <a:gd name="connsiteX6" fmla="*/ 10608139 w 12191999"/>
              <a:gd name="connsiteY6" fmla="*/ 2049469 h 2049469"/>
              <a:gd name="connsiteX7" fmla="*/ 7703413 w 12191999"/>
              <a:gd name="connsiteY7" fmla="*/ 2049469 h 2049469"/>
              <a:gd name="connsiteX8" fmla="*/ 4643637 w 12191999"/>
              <a:gd name="connsiteY8" fmla="*/ 0 h 2049469"/>
              <a:gd name="connsiteX9" fmla="*/ 7548362 w 12191999"/>
              <a:gd name="connsiteY9" fmla="*/ 0 h 2049469"/>
              <a:gd name="connsiteX10" fmla="*/ 7548362 w 12191999"/>
              <a:gd name="connsiteY10" fmla="*/ 2049469 h 2049469"/>
              <a:gd name="connsiteX11" fmla="*/ 4643637 w 12191999"/>
              <a:gd name="connsiteY11" fmla="*/ 2049469 h 2049469"/>
              <a:gd name="connsiteX12" fmla="*/ 1583860 w 12191999"/>
              <a:gd name="connsiteY12" fmla="*/ 0 h 2049469"/>
              <a:gd name="connsiteX13" fmla="*/ 4488586 w 12191999"/>
              <a:gd name="connsiteY13" fmla="*/ 0 h 2049469"/>
              <a:gd name="connsiteX14" fmla="*/ 4488586 w 12191999"/>
              <a:gd name="connsiteY14" fmla="*/ 2049469 h 2049469"/>
              <a:gd name="connsiteX15" fmla="*/ 1583860 w 12191999"/>
              <a:gd name="connsiteY15" fmla="*/ 2049469 h 2049469"/>
              <a:gd name="connsiteX16" fmla="*/ 0 w 12191999"/>
              <a:gd name="connsiteY16" fmla="*/ 0 h 2049469"/>
              <a:gd name="connsiteX17" fmla="*/ 1428811 w 12191999"/>
              <a:gd name="connsiteY17" fmla="*/ 0 h 2049469"/>
              <a:gd name="connsiteX18" fmla="*/ 1428811 w 12191999"/>
              <a:gd name="connsiteY18" fmla="*/ 2049469 h 2049469"/>
              <a:gd name="connsiteX19" fmla="*/ 0 w 12191999"/>
              <a:gd name="connsiteY19" fmla="*/ 2049469 h 204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2049469">
                <a:moveTo>
                  <a:pt x="10763188" y="0"/>
                </a:moveTo>
                <a:lnTo>
                  <a:pt x="12191999" y="0"/>
                </a:lnTo>
                <a:lnTo>
                  <a:pt x="12191999" y="2049469"/>
                </a:lnTo>
                <a:lnTo>
                  <a:pt x="10763188" y="2049469"/>
                </a:lnTo>
                <a:close/>
                <a:moveTo>
                  <a:pt x="7703413" y="0"/>
                </a:moveTo>
                <a:lnTo>
                  <a:pt x="10608139" y="0"/>
                </a:lnTo>
                <a:lnTo>
                  <a:pt x="10608139" y="2049469"/>
                </a:lnTo>
                <a:lnTo>
                  <a:pt x="7703413" y="2049469"/>
                </a:lnTo>
                <a:close/>
                <a:moveTo>
                  <a:pt x="4643637" y="0"/>
                </a:moveTo>
                <a:lnTo>
                  <a:pt x="7548362" y="0"/>
                </a:lnTo>
                <a:lnTo>
                  <a:pt x="7548362" y="2049469"/>
                </a:lnTo>
                <a:lnTo>
                  <a:pt x="4643637" y="2049469"/>
                </a:lnTo>
                <a:close/>
                <a:moveTo>
                  <a:pt x="1583860" y="0"/>
                </a:moveTo>
                <a:lnTo>
                  <a:pt x="4488586" y="0"/>
                </a:lnTo>
                <a:lnTo>
                  <a:pt x="4488586" y="2049469"/>
                </a:lnTo>
                <a:lnTo>
                  <a:pt x="1583860" y="2049469"/>
                </a:lnTo>
                <a:close/>
                <a:moveTo>
                  <a:pt x="0" y="0"/>
                </a:moveTo>
                <a:lnTo>
                  <a:pt x="1428811" y="0"/>
                </a:lnTo>
                <a:lnTo>
                  <a:pt x="1428811" y="2049469"/>
                </a:lnTo>
                <a:lnTo>
                  <a:pt x="0" y="204946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033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D3DD2234-A126-4824-80AA-F8F6CB378F30}"/>
              </a:ext>
            </a:extLst>
          </p:cNvPr>
          <p:cNvSpPr>
            <a:spLocks noGrp="1"/>
          </p:cNvSpPr>
          <p:nvPr>
            <p:ph type="pic" sz="quarter" idx="10"/>
          </p:nvPr>
        </p:nvSpPr>
        <p:spPr>
          <a:xfrm>
            <a:off x="1831523" y="2760675"/>
            <a:ext cx="3492500" cy="2684450"/>
          </a:xfrm>
          <a:custGeom>
            <a:avLst/>
            <a:gdLst>
              <a:gd name="connsiteX0" fmla="*/ 0 w 3492500"/>
              <a:gd name="connsiteY0" fmla="*/ 0 h 2684450"/>
              <a:gd name="connsiteX1" fmla="*/ 3492500 w 3492500"/>
              <a:gd name="connsiteY1" fmla="*/ 0 h 2684450"/>
              <a:gd name="connsiteX2" fmla="*/ 3492500 w 3492500"/>
              <a:gd name="connsiteY2" fmla="*/ 2684450 h 2684450"/>
              <a:gd name="connsiteX3" fmla="*/ 0 w 3492500"/>
              <a:gd name="connsiteY3" fmla="*/ 2684450 h 2684450"/>
            </a:gdLst>
            <a:ahLst/>
            <a:cxnLst>
              <a:cxn ang="0">
                <a:pos x="connsiteX0" y="connsiteY0"/>
              </a:cxn>
              <a:cxn ang="0">
                <a:pos x="connsiteX1" y="connsiteY1"/>
              </a:cxn>
              <a:cxn ang="0">
                <a:pos x="connsiteX2" y="connsiteY2"/>
              </a:cxn>
              <a:cxn ang="0">
                <a:pos x="connsiteX3" y="connsiteY3"/>
              </a:cxn>
            </a:cxnLst>
            <a:rect l="l" t="t" r="r" b="b"/>
            <a:pathLst>
              <a:path w="3492500" h="2684450">
                <a:moveTo>
                  <a:pt x="0" y="0"/>
                </a:moveTo>
                <a:lnTo>
                  <a:pt x="3492500" y="0"/>
                </a:lnTo>
                <a:lnTo>
                  <a:pt x="3492500" y="2684450"/>
                </a:lnTo>
                <a:lnTo>
                  <a:pt x="0" y="2684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996176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D3DD2234-A126-4824-80AA-F8F6CB378F30}"/>
              </a:ext>
            </a:extLst>
          </p:cNvPr>
          <p:cNvSpPr>
            <a:spLocks noGrp="1"/>
          </p:cNvSpPr>
          <p:nvPr>
            <p:ph type="pic" sz="quarter" idx="10"/>
          </p:nvPr>
        </p:nvSpPr>
        <p:spPr>
          <a:xfrm>
            <a:off x="1831523" y="2760675"/>
            <a:ext cx="3492500" cy="2684450"/>
          </a:xfrm>
          <a:custGeom>
            <a:avLst/>
            <a:gdLst>
              <a:gd name="connsiteX0" fmla="*/ 0 w 3492500"/>
              <a:gd name="connsiteY0" fmla="*/ 0 h 2684450"/>
              <a:gd name="connsiteX1" fmla="*/ 3492500 w 3492500"/>
              <a:gd name="connsiteY1" fmla="*/ 0 h 2684450"/>
              <a:gd name="connsiteX2" fmla="*/ 3492500 w 3492500"/>
              <a:gd name="connsiteY2" fmla="*/ 2684450 h 2684450"/>
              <a:gd name="connsiteX3" fmla="*/ 0 w 3492500"/>
              <a:gd name="connsiteY3" fmla="*/ 2684450 h 2684450"/>
            </a:gdLst>
            <a:ahLst/>
            <a:cxnLst>
              <a:cxn ang="0">
                <a:pos x="connsiteX0" y="connsiteY0"/>
              </a:cxn>
              <a:cxn ang="0">
                <a:pos x="connsiteX1" y="connsiteY1"/>
              </a:cxn>
              <a:cxn ang="0">
                <a:pos x="connsiteX2" y="connsiteY2"/>
              </a:cxn>
              <a:cxn ang="0">
                <a:pos x="connsiteX3" y="connsiteY3"/>
              </a:cxn>
            </a:cxnLst>
            <a:rect l="l" t="t" r="r" b="b"/>
            <a:pathLst>
              <a:path w="3492500" h="2684450">
                <a:moveTo>
                  <a:pt x="0" y="0"/>
                </a:moveTo>
                <a:lnTo>
                  <a:pt x="3492500" y="0"/>
                </a:lnTo>
                <a:lnTo>
                  <a:pt x="3492500" y="2684450"/>
                </a:lnTo>
                <a:lnTo>
                  <a:pt x="0" y="2684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9961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8" name="图片占位符 17">
            <a:extLst>
              <a:ext uri="{FF2B5EF4-FFF2-40B4-BE49-F238E27FC236}">
                <a16:creationId xmlns:a16="http://schemas.microsoft.com/office/drawing/2014/main" id="{DA8E7BAE-F8F4-4793-B004-21DFCCDEE639}"/>
              </a:ext>
            </a:extLst>
          </p:cNvPr>
          <p:cNvSpPr>
            <a:spLocks noGrp="1"/>
          </p:cNvSpPr>
          <p:nvPr>
            <p:ph type="pic" sz="quarter" idx="12"/>
          </p:nvPr>
        </p:nvSpPr>
        <p:spPr>
          <a:xfrm>
            <a:off x="2116191" y="3265721"/>
            <a:ext cx="4313639" cy="3043004"/>
          </a:xfrm>
          <a:custGeom>
            <a:avLst/>
            <a:gdLst>
              <a:gd name="connsiteX0" fmla="*/ 0 w 4313638"/>
              <a:gd name="connsiteY0" fmla="*/ 0 h 3043004"/>
              <a:gd name="connsiteX1" fmla="*/ 4313638 w 4313638"/>
              <a:gd name="connsiteY1" fmla="*/ 0 h 3043004"/>
              <a:gd name="connsiteX2" fmla="*/ 4313638 w 4313638"/>
              <a:gd name="connsiteY2" fmla="*/ 3043004 h 3043004"/>
              <a:gd name="connsiteX3" fmla="*/ 0 w 4313638"/>
              <a:gd name="connsiteY3" fmla="*/ 3043004 h 3043004"/>
            </a:gdLst>
            <a:ahLst/>
            <a:cxnLst>
              <a:cxn ang="0">
                <a:pos x="connsiteX0" y="connsiteY0"/>
              </a:cxn>
              <a:cxn ang="0">
                <a:pos x="connsiteX1" y="connsiteY1"/>
              </a:cxn>
              <a:cxn ang="0">
                <a:pos x="connsiteX2" y="connsiteY2"/>
              </a:cxn>
              <a:cxn ang="0">
                <a:pos x="connsiteX3" y="connsiteY3"/>
              </a:cxn>
            </a:cxnLst>
            <a:rect l="l" t="t" r="r" b="b"/>
            <a:pathLst>
              <a:path w="4313638" h="3043004">
                <a:moveTo>
                  <a:pt x="0" y="0"/>
                </a:moveTo>
                <a:lnTo>
                  <a:pt x="4313638" y="0"/>
                </a:lnTo>
                <a:lnTo>
                  <a:pt x="4313638" y="3043004"/>
                </a:lnTo>
                <a:lnTo>
                  <a:pt x="0" y="3043004"/>
                </a:lnTo>
                <a:close/>
              </a:path>
            </a:pathLst>
          </a:custGeom>
        </p:spPr>
        <p:txBody>
          <a:bodyPr wrap="square">
            <a:noAutofit/>
          </a:bodyPr>
          <a:lstStyle/>
          <a:p>
            <a:endParaRPr lang="zh-CN" altLang="en-US"/>
          </a:p>
        </p:txBody>
      </p:sp>
      <p:sp>
        <p:nvSpPr>
          <p:cNvPr id="17" name="图片占位符 16">
            <a:extLst>
              <a:ext uri="{FF2B5EF4-FFF2-40B4-BE49-F238E27FC236}">
                <a16:creationId xmlns:a16="http://schemas.microsoft.com/office/drawing/2014/main" id="{B291F0EB-1E14-4D30-A62E-ADFB464095FF}"/>
              </a:ext>
            </a:extLst>
          </p:cNvPr>
          <p:cNvSpPr>
            <a:spLocks noGrp="1"/>
          </p:cNvSpPr>
          <p:nvPr>
            <p:ph type="pic" sz="quarter" idx="13"/>
          </p:nvPr>
        </p:nvSpPr>
        <p:spPr>
          <a:xfrm>
            <a:off x="5773968" y="3265721"/>
            <a:ext cx="4313637" cy="3043004"/>
          </a:xfrm>
          <a:custGeom>
            <a:avLst/>
            <a:gdLst>
              <a:gd name="connsiteX0" fmla="*/ 0 w 4313637"/>
              <a:gd name="connsiteY0" fmla="*/ 0 h 3043004"/>
              <a:gd name="connsiteX1" fmla="*/ 4313637 w 4313637"/>
              <a:gd name="connsiteY1" fmla="*/ 0 h 3043004"/>
              <a:gd name="connsiteX2" fmla="*/ 4313637 w 4313637"/>
              <a:gd name="connsiteY2" fmla="*/ 3043004 h 3043004"/>
              <a:gd name="connsiteX3" fmla="*/ 0 w 4313637"/>
              <a:gd name="connsiteY3" fmla="*/ 3043004 h 3043004"/>
            </a:gdLst>
            <a:ahLst/>
            <a:cxnLst>
              <a:cxn ang="0">
                <a:pos x="connsiteX0" y="connsiteY0"/>
              </a:cxn>
              <a:cxn ang="0">
                <a:pos x="connsiteX1" y="connsiteY1"/>
              </a:cxn>
              <a:cxn ang="0">
                <a:pos x="connsiteX2" y="connsiteY2"/>
              </a:cxn>
              <a:cxn ang="0">
                <a:pos x="connsiteX3" y="connsiteY3"/>
              </a:cxn>
            </a:cxnLst>
            <a:rect l="l" t="t" r="r" b="b"/>
            <a:pathLst>
              <a:path w="4313637" h="3043004">
                <a:moveTo>
                  <a:pt x="0" y="0"/>
                </a:moveTo>
                <a:lnTo>
                  <a:pt x="4313637" y="0"/>
                </a:lnTo>
                <a:lnTo>
                  <a:pt x="4313637" y="3043004"/>
                </a:lnTo>
                <a:lnTo>
                  <a:pt x="0" y="3043004"/>
                </a:lnTo>
                <a:close/>
              </a:path>
            </a:pathLst>
          </a:custGeom>
        </p:spPr>
        <p:txBody>
          <a:bodyPr wrap="square">
            <a:noAutofit/>
          </a:bodyPr>
          <a:lstStyle/>
          <a:p>
            <a:endParaRPr lang="zh-CN" altLang="en-US"/>
          </a:p>
        </p:txBody>
      </p:sp>
      <p:sp>
        <p:nvSpPr>
          <p:cNvPr id="16" name="图片占位符 15">
            <a:extLst>
              <a:ext uri="{FF2B5EF4-FFF2-40B4-BE49-F238E27FC236}">
                <a16:creationId xmlns:a16="http://schemas.microsoft.com/office/drawing/2014/main" id="{318BE4C4-0D9B-4472-8752-9CA43636C297}"/>
              </a:ext>
            </a:extLst>
          </p:cNvPr>
          <p:cNvSpPr>
            <a:spLocks noGrp="1"/>
          </p:cNvSpPr>
          <p:nvPr>
            <p:ph type="pic" sz="quarter" idx="11"/>
          </p:nvPr>
        </p:nvSpPr>
        <p:spPr>
          <a:xfrm>
            <a:off x="3358696" y="2438404"/>
            <a:ext cx="5486400" cy="1553032"/>
          </a:xfrm>
          <a:custGeom>
            <a:avLst/>
            <a:gdLst>
              <a:gd name="connsiteX0" fmla="*/ 0 w 5486400"/>
              <a:gd name="connsiteY0" fmla="*/ 0 h 1553032"/>
              <a:gd name="connsiteX1" fmla="*/ 5486400 w 5486400"/>
              <a:gd name="connsiteY1" fmla="*/ 0 h 1553032"/>
              <a:gd name="connsiteX2" fmla="*/ 5486400 w 5486400"/>
              <a:gd name="connsiteY2" fmla="*/ 1553032 h 1553032"/>
              <a:gd name="connsiteX3" fmla="*/ 0 w 5486400"/>
              <a:gd name="connsiteY3" fmla="*/ 1553032 h 1553032"/>
            </a:gdLst>
            <a:ahLst/>
            <a:cxnLst>
              <a:cxn ang="0">
                <a:pos x="connsiteX0" y="connsiteY0"/>
              </a:cxn>
              <a:cxn ang="0">
                <a:pos x="connsiteX1" y="connsiteY1"/>
              </a:cxn>
              <a:cxn ang="0">
                <a:pos x="connsiteX2" y="connsiteY2"/>
              </a:cxn>
              <a:cxn ang="0">
                <a:pos x="connsiteX3" y="connsiteY3"/>
              </a:cxn>
            </a:cxnLst>
            <a:rect l="l" t="t" r="r" b="b"/>
            <a:pathLst>
              <a:path w="5486400" h="1553032">
                <a:moveTo>
                  <a:pt x="0" y="0"/>
                </a:moveTo>
                <a:lnTo>
                  <a:pt x="5486400" y="0"/>
                </a:lnTo>
                <a:lnTo>
                  <a:pt x="5486400" y="1553032"/>
                </a:lnTo>
                <a:lnTo>
                  <a:pt x="0" y="1553032"/>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2713E8D0-6512-43EA-B5A4-7BC2DAEFE698}"/>
              </a:ext>
            </a:extLst>
          </p:cNvPr>
          <p:cNvSpPr>
            <a:spLocks noGrp="1"/>
          </p:cNvSpPr>
          <p:nvPr>
            <p:ph type="pic" sz="quarter" idx="10"/>
          </p:nvPr>
        </p:nvSpPr>
        <p:spPr>
          <a:xfrm>
            <a:off x="0" y="5"/>
            <a:ext cx="12192000" cy="6308725"/>
          </a:xfrm>
          <a:custGeom>
            <a:avLst/>
            <a:gdLst>
              <a:gd name="connsiteX0" fmla="*/ 0 w 12192000"/>
              <a:gd name="connsiteY0" fmla="*/ 0 h 6308725"/>
              <a:gd name="connsiteX1" fmla="*/ 12192000 w 12192000"/>
              <a:gd name="connsiteY1" fmla="*/ 0 h 6308725"/>
              <a:gd name="connsiteX2" fmla="*/ 12192000 w 12192000"/>
              <a:gd name="connsiteY2" fmla="*/ 6308725 h 6308725"/>
              <a:gd name="connsiteX3" fmla="*/ 0 w 12192000"/>
              <a:gd name="connsiteY3" fmla="*/ 6308725 h 6308725"/>
            </a:gdLst>
            <a:ahLst/>
            <a:cxnLst>
              <a:cxn ang="0">
                <a:pos x="connsiteX0" y="connsiteY0"/>
              </a:cxn>
              <a:cxn ang="0">
                <a:pos x="connsiteX1" y="connsiteY1"/>
              </a:cxn>
              <a:cxn ang="0">
                <a:pos x="connsiteX2" y="connsiteY2"/>
              </a:cxn>
              <a:cxn ang="0">
                <a:pos x="connsiteX3" y="connsiteY3"/>
              </a:cxn>
            </a:cxnLst>
            <a:rect l="l" t="t" r="r" b="b"/>
            <a:pathLst>
              <a:path w="12192000" h="6308725">
                <a:moveTo>
                  <a:pt x="0" y="0"/>
                </a:moveTo>
                <a:lnTo>
                  <a:pt x="12192000" y="0"/>
                </a:lnTo>
                <a:lnTo>
                  <a:pt x="12192000" y="6308725"/>
                </a:lnTo>
                <a:lnTo>
                  <a:pt x="0" y="63087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805968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8" name="图片占位符 17">
            <a:extLst>
              <a:ext uri="{FF2B5EF4-FFF2-40B4-BE49-F238E27FC236}">
                <a16:creationId xmlns:a16="http://schemas.microsoft.com/office/drawing/2014/main" id="{DA8E7BAE-F8F4-4793-B004-21DFCCDEE639}"/>
              </a:ext>
            </a:extLst>
          </p:cNvPr>
          <p:cNvSpPr>
            <a:spLocks noGrp="1"/>
          </p:cNvSpPr>
          <p:nvPr>
            <p:ph type="pic" sz="quarter" idx="12"/>
          </p:nvPr>
        </p:nvSpPr>
        <p:spPr>
          <a:xfrm>
            <a:off x="2116191" y="3265721"/>
            <a:ext cx="4313639" cy="3043004"/>
          </a:xfrm>
          <a:custGeom>
            <a:avLst/>
            <a:gdLst>
              <a:gd name="connsiteX0" fmla="*/ 0 w 4313638"/>
              <a:gd name="connsiteY0" fmla="*/ 0 h 3043004"/>
              <a:gd name="connsiteX1" fmla="*/ 4313638 w 4313638"/>
              <a:gd name="connsiteY1" fmla="*/ 0 h 3043004"/>
              <a:gd name="connsiteX2" fmla="*/ 4313638 w 4313638"/>
              <a:gd name="connsiteY2" fmla="*/ 3043004 h 3043004"/>
              <a:gd name="connsiteX3" fmla="*/ 0 w 4313638"/>
              <a:gd name="connsiteY3" fmla="*/ 3043004 h 3043004"/>
            </a:gdLst>
            <a:ahLst/>
            <a:cxnLst>
              <a:cxn ang="0">
                <a:pos x="connsiteX0" y="connsiteY0"/>
              </a:cxn>
              <a:cxn ang="0">
                <a:pos x="connsiteX1" y="connsiteY1"/>
              </a:cxn>
              <a:cxn ang="0">
                <a:pos x="connsiteX2" y="connsiteY2"/>
              </a:cxn>
              <a:cxn ang="0">
                <a:pos x="connsiteX3" y="connsiteY3"/>
              </a:cxn>
            </a:cxnLst>
            <a:rect l="l" t="t" r="r" b="b"/>
            <a:pathLst>
              <a:path w="4313638" h="3043004">
                <a:moveTo>
                  <a:pt x="0" y="0"/>
                </a:moveTo>
                <a:lnTo>
                  <a:pt x="4313638" y="0"/>
                </a:lnTo>
                <a:lnTo>
                  <a:pt x="4313638" y="3043004"/>
                </a:lnTo>
                <a:lnTo>
                  <a:pt x="0" y="3043004"/>
                </a:lnTo>
                <a:close/>
              </a:path>
            </a:pathLst>
          </a:custGeom>
        </p:spPr>
        <p:txBody>
          <a:bodyPr wrap="square">
            <a:noAutofit/>
          </a:bodyPr>
          <a:lstStyle/>
          <a:p>
            <a:endParaRPr lang="zh-CN" altLang="en-US"/>
          </a:p>
        </p:txBody>
      </p:sp>
      <p:sp>
        <p:nvSpPr>
          <p:cNvPr id="17" name="图片占位符 16">
            <a:extLst>
              <a:ext uri="{FF2B5EF4-FFF2-40B4-BE49-F238E27FC236}">
                <a16:creationId xmlns:a16="http://schemas.microsoft.com/office/drawing/2014/main" id="{B291F0EB-1E14-4D30-A62E-ADFB464095FF}"/>
              </a:ext>
            </a:extLst>
          </p:cNvPr>
          <p:cNvSpPr>
            <a:spLocks noGrp="1"/>
          </p:cNvSpPr>
          <p:nvPr>
            <p:ph type="pic" sz="quarter" idx="13"/>
          </p:nvPr>
        </p:nvSpPr>
        <p:spPr>
          <a:xfrm>
            <a:off x="5773968" y="3265721"/>
            <a:ext cx="4313637" cy="3043004"/>
          </a:xfrm>
          <a:custGeom>
            <a:avLst/>
            <a:gdLst>
              <a:gd name="connsiteX0" fmla="*/ 0 w 4313637"/>
              <a:gd name="connsiteY0" fmla="*/ 0 h 3043004"/>
              <a:gd name="connsiteX1" fmla="*/ 4313637 w 4313637"/>
              <a:gd name="connsiteY1" fmla="*/ 0 h 3043004"/>
              <a:gd name="connsiteX2" fmla="*/ 4313637 w 4313637"/>
              <a:gd name="connsiteY2" fmla="*/ 3043004 h 3043004"/>
              <a:gd name="connsiteX3" fmla="*/ 0 w 4313637"/>
              <a:gd name="connsiteY3" fmla="*/ 3043004 h 3043004"/>
            </a:gdLst>
            <a:ahLst/>
            <a:cxnLst>
              <a:cxn ang="0">
                <a:pos x="connsiteX0" y="connsiteY0"/>
              </a:cxn>
              <a:cxn ang="0">
                <a:pos x="connsiteX1" y="connsiteY1"/>
              </a:cxn>
              <a:cxn ang="0">
                <a:pos x="connsiteX2" y="connsiteY2"/>
              </a:cxn>
              <a:cxn ang="0">
                <a:pos x="connsiteX3" y="connsiteY3"/>
              </a:cxn>
            </a:cxnLst>
            <a:rect l="l" t="t" r="r" b="b"/>
            <a:pathLst>
              <a:path w="4313637" h="3043004">
                <a:moveTo>
                  <a:pt x="0" y="0"/>
                </a:moveTo>
                <a:lnTo>
                  <a:pt x="4313637" y="0"/>
                </a:lnTo>
                <a:lnTo>
                  <a:pt x="4313637" y="3043004"/>
                </a:lnTo>
                <a:lnTo>
                  <a:pt x="0" y="3043004"/>
                </a:lnTo>
                <a:close/>
              </a:path>
            </a:pathLst>
          </a:custGeom>
        </p:spPr>
        <p:txBody>
          <a:bodyPr wrap="square">
            <a:noAutofit/>
          </a:bodyPr>
          <a:lstStyle/>
          <a:p>
            <a:endParaRPr lang="zh-CN" altLang="en-US"/>
          </a:p>
        </p:txBody>
      </p:sp>
      <p:sp>
        <p:nvSpPr>
          <p:cNvPr id="16" name="图片占位符 15">
            <a:extLst>
              <a:ext uri="{FF2B5EF4-FFF2-40B4-BE49-F238E27FC236}">
                <a16:creationId xmlns:a16="http://schemas.microsoft.com/office/drawing/2014/main" id="{318BE4C4-0D9B-4472-8752-9CA43636C297}"/>
              </a:ext>
            </a:extLst>
          </p:cNvPr>
          <p:cNvSpPr>
            <a:spLocks noGrp="1"/>
          </p:cNvSpPr>
          <p:nvPr>
            <p:ph type="pic" sz="quarter" idx="11"/>
          </p:nvPr>
        </p:nvSpPr>
        <p:spPr>
          <a:xfrm>
            <a:off x="3358696" y="2438404"/>
            <a:ext cx="5486400" cy="1553032"/>
          </a:xfrm>
          <a:custGeom>
            <a:avLst/>
            <a:gdLst>
              <a:gd name="connsiteX0" fmla="*/ 0 w 5486400"/>
              <a:gd name="connsiteY0" fmla="*/ 0 h 1553032"/>
              <a:gd name="connsiteX1" fmla="*/ 5486400 w 5486400"/>
              <a:gd name="connsiteY1" fmla="*/ 0 h 1553032"/>
              <a:gd name="connsiteX2" fmla="*/ 5486400 w 5486400"/>
              <a:gd name="connsiteY2" fmla="*/ 1553032 h 1553032"/>
              <a:gd name="connsiteX3" fmla="*/ 0 w 5486400"/>
              <a:gd name="connsiteY3" fmla="*/ 1553032 h 1553032"/>
            </a:gdLst>
            <a:ahLst/>
            <a:cxnLst>
              <a:cxn ang="0">
                <a:pos x="connsiteX0" y="connsiteY0"/>
              </a:cxn>
              <a:cxn ang="0">
                <a:pos x="connsiteX1" y="connsiteY1"/>
              </a:cxn>
              <a:cxn ang="0">
                <a:pos x="connsiteX2" y="connsiteY2"/>
              </a:cxn>
              <a:cxn ang="0">
                <a:pos x="connsiteX3" y="connsiteY3"/>
              </a:cxn>
            </a:cxnLst>
            <a:rect l="l" t="t" r="r" b="b"/>
            <a:pathLst>
              <a:path w="5486400" h="1553032">
                <a:moveTo>
                  <a:pt x="0" y="0"/>
                </a:moveTo>
                <a:lnTo>
                  <a:pt x="5486400" y="0"/>
                </a:lnTo>
                <a:lnTo>
                  <a:pt x="5486400" y="1553032"/>
                </a:lnTo>
                <a:lnTo>
                  <a:pt x="0" y="1553032"/>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2713E8D0-6512-43EA-B5A4-7BC2DAEFE698}"/>
              </a:ext>
            </a:extLst>
          </p:cNvPr>
          <p:cNvSpPr>
            <a:spLocks noGrp="1"/>
          </p:cNvSpPr>
          <p:nvPr>
            <p:ph type="pic" sz="quarter" idx="10"/>
          </p:nvPr>
        </p:nvSpPr>
        <p:spPr>
          <a:xfrm>
            <a:off x="0" y="5"/>
            <a:ext cx="12192000" cy="6308725"/>
          </a:xfrm>
          <a:custGeom>
            <a:avLst/>
            <a:gdLst>
              <a:gd name="connsiteX0" fmla="*/ 0 w 12192000"/>
              <a:gd name="connsiteY0" fmla="*/ 0 h 6308725"/>
              <a:gd name="connsiteX1" fmla="*/ 12192000 w 12192000"/>
              <a:gd name="connsiteY1" fmla="*/ 0 h 6308725"/>
              <a:gd name="connsiteX2" fmla="*/ 12192000 w 12192000"/>
              <a:gd name="connsiteY2" fmla="*/ 6308725 h 6308725"/>
              <a:gd name="connsiteX3" fmla="*/ 0 w 12192000"/>
              <a:gd name="connsiteY3" fmla="*/ 6308725 h 6308725"/>
            </a:gdLst>
            <a:ahLst/>
            <a:cxnLst>
              <a:cxn ang="0">
                <a:pos x="connsiteX0" y="connsiteY0"/>
              </a:cxn>
              <a:cxn ang="0">
                <a:pos x="connsiteX1" y="connsiteY1"/>
              </a:cxn>
              <a:cxn ang="0">
                <a:pos x="connsiteX2" y="connsiteY2"/>
              </a:cxn>
              <a:cxn ang="0">
                <a:pos x="connsiteX3" y="connsiteY3"/>
              </a:cxn>
            </a:cxnLst>
            <a:rect l="l" t="t" r="r" b="b"/>
            <a:pathLst>
              <a:path w="12192000" h="6308725">
                <a:moveTo>
                  <a:pt x="0" y="0"/>
                </a:moveTo>
                <a:lnTo>
                  <a:pt x="12192000" y="0"/>
                </a:lnTo>
                <a:lnTo>
                  <a:pt x="12192000" y="6308725"/>
                </a:lnTo>
                <a:lnTo>
                  <a:pt x="0" y="63087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8059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130.xml"/><Relationship Id="rId18" Type="http://schemas.openxmlformats.org/officeDocument/2006/relationships/slideLayout" Target="../slideLayouts/slideLayout1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slideLayout" Target="../slideLayouts/slideLayout120.xml"/><Relationship Id="rId17" Type="http://schemas.openxmlformats.org/officeDocument/2006/relationships/slideLayout" Target="../slideLayouts/slideLayout170.xml"/><Relationship Id="rId2" Type="http://schemas.openxmlformats.org/officeDocument/2006/relationships/slideLayout" Target="../slideLayouts/slideLayout20.xml"/><Relationship Id="rId16" Type="http://schemas.openxmlformats.org/officeDocument/2006/relationships/slideLayout" Target="../slideLayouts/slideLayout160.xml"/><Relationship Id="rId20" Type="http://schemas.openxmlformats.org/officeDocument/2006/relationships/theme" Target="../theme/theme10.xml"/><Relationship Id="rId1" Type="http://schemas.openxmlformats.org/officeDocument/2006/relationships/slideLayout" Target="../slideLayouts/slideLayout110.xml"/><Relationship Id="rId6" Type="http://schemas.openxmlformats.org/officeDocument/2006/relationships/slideLayout" Target="../slideLayouts/slideLayout60.xml"/><Relationship Id="rId11" Type="http://schemas.openxmlformats.org/officeDocument/2006/relationships/slideLayout" Target="../slideLayouts/slideLayout111.xml"/><Relationship Id="rId5" Type="http://schemas.openxmlformats.org/officeDocument/2006/relationships/slideLayout" Target="../slideLayouts/slideLayout50.xml"/><Relationship Id="rId15" Type="http://schemas.openxmlformats.org/officeDocument/2006/relationships/slideLayout" Target="../slideLayouts/slideLayout150.xml"/><Relationship Id="rId10" Type="http://schemas.openxmlformats.org/officeDocument/2006/relationships/slideLayout" Target="../slideLayouts/slideLayout100.xml"/><Relationship Id="rId19" Type="http://schemas.openxmlformats.org/officeDocument/2006/relationships/slideLayout" Target="../slideLayouts/slideLayout190.xml"/><Relationship Id="rId4" Type="http://schemas.openxmlformats.org/officeDocument/2006/relationships/slideLayout" Target="../slideLayouts/slideLayout40.xml"/><Relationship Id="rId9" Type="http://schemas.openxmlformats.org/officeDocument/2006/relationships/slideLayout" Target="../slideLayouts/slideLayout90.xml"/><Relationship Id="rId14"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3" r:id="rId3"/>
    <p:sldLayoutId id="2147483662" r:id="rId4"/>
    <p:sldLayoutId id="2147483661" r:id="rId5"/>
    <p:sldLayoutId id="2147483660" r:id="rId6"/>
    <p:sldLayoutId id="2147483656" r:id="rId7"/>
    <p:sldLayoutId id="2147483657" r:id="rId8"/>
    <p:sldLayoutId id="2147483658" r:id="rId9"/>
    <p:sldLayoutId id="2147483659" r:id="rId10"/>
    <p:sldLayoutId id="2147483654" r:id="rId11"/>
    <p:sldLayoutId id="2147483655" r:id="rId12"/>
    <p:sldLayoutId id="2147483664" r:id="rId13"/>
    <p:sldLayoutId id="2147483665" r:id="rId14"/>
    <p:sldLayoutId id="2147483666" r:id="rId15"/>
    <p:sldLayoutId id="2147483667" r:id="rId16"/>
    <p:sldLayoutId id="2147483668" r:id="rId17"/>
    <p:sldLayoutId id="2147483669" r:id="rId18"/>
    <p:sldLayoutId id="2147483670" r:id="rId1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3" r:id="rId3"/>
    <p:sldLayoutId id="2147483662" r:id="rId4"/>
    <p:sldLayoutId id="2147483661" r:id="rId5"/>
    <p:sldLayoutId id="2147483660" r:id="rId6"/>
    <p:sldLayoutId id="2147483656" r:id="rId7"/>
    <p:sldLayoutId id="2147483657" r:id="rId8"/>
    <p:sldLayoutId id="2147483658" r:id="rId9"/>
    <p:sldLayoutId id="2147483659" r:id="rId10"/>
    <p:sldLayoutId id="2147483654" r:id="rId11"/>
    <p:sldLayoutId id="2147483655" r:id="rId12"/>
    <p:sldLayoutId id="2147483664" r:id="rId13"/>
    <p:sldLayoutId id="2147483665" r:id="rId14"/>
    <p:sldLayoutId id="2147483666" r:id="rId15"/>
    <p:sldLayoutId id="2147483667" r:id="rId16"/>
    <p:sldLayoutId id="2147483668"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slide" Target="slide21.xml"/><Relationship Id="rId3" Type="http://schemas.openxmlformats.org/officeDocument/2006/relationships/image" Target="../media/image5.png"/><Relationship Id="rId7" Type="http://schemas.openxmlformats.org/officeDocument/2006/relationships/slide" Target="slide51.xml"/><Relationship Id="rId12"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slide" Target="slide12.xml"/><Relationship Id="rId4" Type="http://schemas.openxmlformats.org/officeDocument/2006/relationships/slide" Target="slide30.xml"/><Relationship Id="rId9" Type="http://schemas.openxmlformats.org/officeDocument/2006/relationships/image" Target="../media/image7.png"/><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14.png"/><Relationship Id="rId4" Type="http://schemas.openxmlformats.org/officeDocument/2006/relationships/image" Target="../media/image3.jpe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slide" Target="slide470.xml"/><Relationship Id="rId3" Type="http://schemas.openxmlformats.org/officeDocument/2006/relationships/image" Target="../media/image2.jpeg"/><Relationship Id="rId7" Type="http://schemas.openxmlformats.org/officeDocument/2006/relationships/slide" Target="slide33.xml"/><Relationship Id="rId12"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36.png"/><Relationship Id="rId5" Type="http://schemas.openxmlformats.org/officeDocument/2006/relationships/image" Target="../media/image4.jpeg"/><Relationship Id="rId10" Type="http://schemas.openxmlformats.org/officeDocument/2006/relationships/slide" Target="slide400.xml"/><Relationship Id="rId4" Type="http://schemas.openxmlformats.org/officeDocument/2006/relationships/image" Target="../media/image3.jpeg"/><Relationship Id="rId9" Type="http://schemas.openxmlformats.org/officeDocument/2006/relationships/image" Target="../media/image20.png"/><Relationship Id="rId1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90.xml"/></Relationships>
</file>

<file path=ppt/slides/_rels/slide34.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slide" Target="slide37.xml"/><Relationship Id="rId3" Type="http://schemas.openxmlformats.org/officeDocument/2006/relationships/image" Target="../media/image2.jpeg"/><Relationship Id="rId7" Type="http://schemas.openxmlformats.org/officeDocument/2006/relationships/slide" Target="slide35.xml"/><Relationship Id="rId12" Type="http://schemas.openxmlformats.org/officeDocument/2006/relationships/image" Target="../media/image24.png"/><Relationship Id="rId17" Type="http://schemas.openxmlformats.org/officeDocument/2006/relationships/image" Target="../media/image250.png"/><Relationship Id="rId2" Type="http://schemas.openxmlformats.org/officeDocument/2006/relationships/notesSlide" Target="../notesSlides/notesSlide32.xml"/><Relationship Id="rId16" Type="http://schemas.openxmlformats.org/officeDocument/2006/relationships/slide" Target="slide38.xml"/><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image" Target="../media/image230.png"/><Relationship Id="rId5" Type="http://schemas.openxmlformats.org/officeDocument/2006/relationships/image" Target="../media/image4.jpeg"/><Relationship Id="rId15" Type="http://schemas.openxmlformats.org/officeDocument/2006/relationships/image" Target="../media/image25.png"/><Relationship Id="rId10" Type="http://schemas.openxmlformats.org/officeDocument/2006/relationships/slide" Target="slide36.xml"/><Relationship Id="rId4" Type="http://schemas.openxmlformats.org/officeDocument/2006/relationships/image" Target="../media/image3.jpeg"/><Relationship Id="rId9" Type="http://schemas.openxmlformats.org/officeDocument/2006/relationships/image" Target="../media/image23.png"/><Relationship Id="rId14" Type="http://schemas.openxmlformats.org/officeDocument/2006/relationships/image" Target="../media/image2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slide" Target="slide470.xml"/><Relationship Id="rId3" Type="http://schemas.openxmlformats.org/officeDocument/2006/relationships/image" Target="../media/image2.jpeg"/><Relationship Id="rId7" Type="http://schemas.openxmlformats.org/officeDocument/2006/relationships/slide" Target="slide330.xml"/><Relationship Id="rId12"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36.png"/><Relationship Id="rId5" Type="http://schemas.openxmlformats.org/officeDocument/2006/relationships/image" Target="../media/image4.jpeg"/><Relationship Id="rId10" Type="http://schemas.openxmlformats.org/officeDocument/2006/relationships/slide" Target="slide400.xml"/><Relationship Id="rId4" Type="http://schemas.openxmlformats.org/officeDocument/2006/relationships/image" Target="../media/image3.jpeg"/><Relationship Id="rId9" Type="http://schemas.openxmlformats.org/officeDocument/2006/relationships/image" Target="../media/image20.pn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90.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slide" Target="slide470.xml"/><Relationship Id="rId3" Type="http://schemas.openxmlformats.org/officeDocument/2006/relationships/image" Target="../media/image2.jpeg"/><Relationship Id="rId7" Type="http://schemas.openxmlformats.org/officeDocument/2006/relationships/slide" Target="slide330.xml"/><Relationship Id="rId12"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36.png"/><Relationship Id="rId5" Type="http://schemas.openxmlformats.org/officeDocument/2006/relationships/image" Target="../media/image4.jpeg"/><Relationship Id="rId10" Type="http://schemas.openxmlformats.org/officeDocument/2006/relationships/slide" Target="slide400.xml"/><Relationship Id="rId4" Type="http://schemas.openxmlformats.org/officeDocument/2006/relationships/image" Target="../media/image3.jpeg"/><Relationship Id="rId9" Type="http://schemas.openxmlformats.org/officeDocument/2006/relationships/image" Target="../media/image20.png"/><Relationship Id="rId1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slide" Target="slide49.xml"/><Relationship Id="rId3" Type="http://schemas.openxmlformats.org/officeDocument/2006/relationships/image" Target="../media/image2.jpeg"/><Relationship Id="rId7" Type="http://schemas.openxmlformats.org/officeDocument/2006/relationships/slide" Target="slide47.xml"/><Relationship Id="rId12" Type="http://schemas.openxmlformats.org/officeDocument/2006/relationships/image" Target="../media/image28.png"/><Relationship Id="rId17" Type="http://schemas.openxmlformats.org/officeDocument/2006/relationships/image" Target="../media/image290.png"/><Relationship Id="rId2" Type="http://schemas.openxmlformats.org/officeDocument/2006/relationships/notesSlide" Target="../notesSlides/notesSlide42.xml"/><Relationship Id="rId16" Type="http://schemas.openxmlformats.org/officeDocument/2006/relationships/slide" Target="slide50.xm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270.png"/><Relationship Id="rId5" Type="http://schemas.openxmlformats.org/officeDocument/2006/relationships/image" Target="../media/image4.jpeg"/><Relationship Id="rId15" Type="http://schemas.openxmlformats.org/officeDocument/2006/relationships/image" Target="../media/image29.png"/><Relationship Id="rId10" Type="http://schemas.openxmlformats.org/officeDocument/2006/relationships/slide" Target="slide48.xml"/><Relationship Id="rId4" Type="http://schemas.openxmlformats.org/officeDocument/2006/relationships/image" Target="../media/image3.jpeg"/><Relationship Id="rId9" Type="http://schemas.openxmlformats.org/officeDocument/2006/relationships/image" Target="../media/image27.png"/><Relationship Id="rId14" Type="http://schemas.openxmlformats.org/officeDocument/2006/relationships/image" Target="../media/image28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19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image" Target="../media/image6.png"/><Relationship Id="rId4" Type="http://schemas.openxmlformats.org/officeDocument/2006/relationships/image" Target="../media/image31.sv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33.svg"/></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4.png"/><Relationship Id="rId4" Type="http://schemas.openxmlformats.org/officeDocument/2006/relationships/image" Target="../media/image33.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4.jpeg"/><Relationship Id="rId4"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41.jpg"/><Relationship Id="rId5" Type="http://schemas.openxmlformats.org/officeDocument/2006/relationships/image" Target="../media/image4.jpeg"/><Relationship Id="rId4" Type="http://schemas.openxmlformats.org/officeDocument/2006/relationships/image" Target="../media/image3.jpe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42.jpg"/><Relationship Id="rId5" Type="http://schemas.openxmlformats.org/officeDocument/2006/relationships/image" Target="../media/image4.jpeg"/><Relationship Id="rId4" Type="http://schemas.openxmlformats.org/officeDocument/2006/relationships/image" Target="../media/image3.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jpeg"/><Relationship Id="rId4" Type="http://schemas.openxmlformats.org/officeDocument/2006/relationships/image" Target="../media/image3.jpe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60535-2164-EFE0-9350-13D2FF1D2360}"/>
              </a:ext>
            </a:extLst>
          </p:cNvPr>
          <p:cNvSpPr txBox="1"/>
          <p:nvPr/>
        </p:nvSpPr>
        <p:spPr>
          <a:xfrm>
            <a:off x="2355726" y="94980"/>
            <a:ext cx="7480547" cy="1661993"/>
          </a:xfrm>
          <a:prstGeom prst="rect">
            <a:avLst/>
          </a:prstGeom>
          <a:noFill/>
        </p:spPr>
        <p:txBody>
          <a:bodyPr wrap="square">
            <a:spAutoFit/>
          </a:bodyPr>
          <a:lstStyle/>
          <a:p>
            <a:pPr algn="ctr">
              <a:lnSpc>
                <a:spcPct val="150000"/>
              </a:lnSpc>
            </a:pPr>
            <a:r>
              <a:rPr lang="en-US" sz="1400" dirty="0">
                <a:latin typeface="Poppins" panose="00000500000000000000" pitchFamily="2" charset="0"/>
                <a:cs typeface="Poppins" panose="00000500000000000000" pitchFamily="2" charset="0"/>
              </a:rPr>
              <a:t>PEOPLE'S DEMOCRATIC REPUBLIC OF ALGERIA</a:t>
            </a:r>
          </a:p>
          <a:p>
            <a:pPr algn="ctr">
              <a:lnSpc>
                <a:spcPct val="150000"/>
              </a:lnSpc>
            </a:pPr>
            <a:r>
              <a:rPr lang="ar-DZ" sz="1400" dirty="0">
                <a:latin typeface="Poppins" panose="00000500000000000000" pitchFamily="2" charset="0"/>
              </a:rPr>
              <a:t>الجمهورية الجزائرية الديمقراطية الشعبية</a:t>
            </a:r>
          </a:p>
          <a:p>
            <a:pPr algn="ctr">
              <a:lnSpc>
                <a:spcPct val="150000"/>
              </a:lnSpc>
            </a:pPr>
            <a:r>
              <a:rPr lang="en-US" sz="1400" dirty="0">
                <a:latin typeface="Poppins" panose="00000500000000000000" pitchFamily="2" charset="0"/>
                <a:cs typeface="Poppins" panose="00000500000000000000" pitchFamily="2" charset="0"/>
              </a:rPr>
              <a:t>MINISTRY OF HIGHER EDUCATION AND SCIENTIFIC RESEARCH</a:t>
            </a:r>
            <a:endParaRPr lang="ar-DZ" sz="1400" dirty="0">
              <a:latin typeface="Poppins" panose="00000500000000000000" pitchFamily="2" charset="0"/>
            </a:endParaRPr>
          </a:p>
          <a:p>
            <a:pPr algn="ctr">
              <a:lnSpc>
                <a:spcPct val="150000"/>
              </a:lnSpc>
            </a:pPr>
            <a:r>
              <a:rPr lang="ar-DZ" sz="1400" dirty="0">
                <a:latin typeface="Poppins" panose="00000500000000000000" pitchFamily="2" charset="0"/>
              </a:rPr>
              <a:t>وزارة التعليم العالي و البحث العلمي</a:t>
            </a:r>
          </a:p>
          <a:p>
            <a:pPr algn="ctr"/>
            <a:endParaRPr lang="fr-FR" dirty="0"/>
          </a:p>
        </p:txBody>
      </p:sp>
      <p:pic>
        <p:nvPicPr>
          <p:cNvPr id="5" name="Picture 4">
            <a:extLst>
              <a:ext uri="{FF2B5EF4-FFF2-40B4-BE49-F238E27FC236}">
                <a16:creationId xmlns:a16="http://schemas.microsoft.com/office/drawing/2014/main" id="{A9F37D02-5C05-0E52-B8B4-40F2BC8FAB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4145" y="0"/>
            <a:ext cx="1937855" cy="1427654"/>
          </a:xfrm>
          <a:prstGeom prst="rect">
            <a:avLst/>
          </a:prstGeom>
        </p:spPr>
      </p:pic>
      <p:pic>
        <p:nvPicPr>
          <p:cNvPr id="6" name="Picture 5">
            <a:extLst>
              <a:ext uri="{FF2B5EF4-FFF2-40B4-BE49-F238E27FC236}">
                <a16:creationId xmlns:a16="http://schemas.microsoft.com/office/drawing/2014/main" id="{61D3008C-79C1-9236-C003-753234E377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70" y="54205"/>
            <a:ext cx="1937855" cy="1427654"/>
          </a:xfrm>
          <a:prstGeom prst="rect">
            <a:avLst/>
          </a:prstGeom>
        </p:spPr>
      </p:pic>
      <p:sp>
        <p:nvSpPr>
          <p:cNvPr id="8" name="TextBox 7">
            <a:extLst>
              <a:ext uri="{FF2B5EF4-FFF2-40B4-BE49-F238E27FC236}">
                <a16:creationId xmlns:a16="http://schemas.microsoft.com/office/drawing/2014/main" id="{F9FA46AF-538E-B68B-205D-96F0176073A1}"/>
              </a:ext>
            </a:extLst>
          </p:cNvPr>
          <p:cNvSpPr txBox="1"/>
          <p:nvPr/>
        </p:nvSpPr>
        <p:spPr>
          <a:xfrm>
            <a:off x="912553" y="2950591"/>
            <a:ext cx="10286632" cy="1148007"/>
          </a:xfrm>
          <a:prstGeom prst="rect">
            <a:avLst/>
          </a:prstGeom>
          <a:noFill/>
        </p:spPr>
        <p:txBody>
          <a:bodyPr wrap="square">
            <a:spAutoFit/>
          </a:bodyPr>
          <a:lstStyle/>
          <a:p>
            <a:pPr algn="ctr">
              <a:lnSpc>
                <a:spcPct val="150000"/>
              </a:lnSpc>
            </a:pPr>
            <a:r>
              <a:rPr lang="en-US" sz="2400" b="1" dirty="0">
                <a:latin typeface="Poppins ExtraBold" panose="00000900000000000000" pitchFamily="2" charset="0"/>
                <a:cs typeface="Poppins ExtraBold" panose="00000900000000000000" pitchFamily="2" charset="0"/>
              </a:rPr>
              <a:t>Real-time transfer of payload data </a:t>
            </a:r>
          </a:p>
          <a:p>
            <a:pPr algn="ctr">
              <a:lnSpc>
                <a:spcPct val="150000"/>
              </a:lnSpc>
            </a:pPr>
            <a:r>
              <a:rPr lang="en-US" sz="2400" b="1" dirty="0">
                <a:latin typeface="Poppins ExtraBold" panose="00000900000000000000" pitchFamily="2" charset="0"/>
                <a:cs typeface="Poppins ExtraBold" panose="00000900000000000000" pitchFamily="2" charset="0"/>
              </a:rPr>
              <a:t>based on spatial communication standards</a:t>
            </a:r>
            <a:endParaRPr lang="fr-FR" sz="2400" b="1" dirty="0">
              <a:latin typeface="Poppins ExtraBold" panose="00000900000000000000" pitchFamily="2" charset="0"/>
              <a:cs typeface="Poppins ExtraBold" panose="00000900000000000000" pitchFamily="2" charset="0"/>
            </a:endParaRPr>
          </a:p>
        </p:txBody>
      </p:sp>
      <p:sp>
        <p:nvSpPr>
          <p:cNvPr id="4" name="TextBox 3">
            <a:extLst>
              <a:ext uri="{FF2B5EF4-FFF2-40B4-BE49-F238E27FC236}">
                <a16:creationId xmlns:a16="http://schemas.microsoft.com/office/drawing/2014/main" id="{213B7BAA-9AC6-F20A-BA97-F37FB02BEE24}"/>
              </a:ext>
            </a:extLst>
          </p:cNvPr>
          <p:cNvSpPr txBox="1"/>
          <p:nvPr/>
        </p:nvSpPr>
        <p:spPr>
          <a:xfrm>
            <a:off x="664615" y="4991972"/>
            <a:ext cx="3422496" cy="1299587"/>
          </a:xfrm>
          <a:prstGeom prst="rect">
            <a:avLst/>
          </a:prstGeom>
          <a:noFill/>
        </p:spPr>
        <p:txBody>
          <a:bodyPr wrap="square">
            <a:spAutoFit/>
          </a:bodyPr>
          <a:lstStyle/>
          <a:p>
            <a:pPr>
              <a:lnSpc>
                <a:spcPct val="150000"/>
              </a:lnSpc>
            </a:pPr>
            <a:r>
              <a:rPr lang="en-US" b="1" dirty="0">
                <a:latin typeface="Poppins "/>
              </a:rPr>
              <a:t>Presented By:</a:t>
            </a:r>
          </a:p>
          <a:p>
            <a:pPr>
              <a:lnSpc>
                <a:spcPct val="150000"/>
              </a:lnSpc>
            </a:pPr>
            <a:r>
              <a:rPr lang="en-US" dirty="0">
                <a:latin typeface="Poppins "/>
              </a:rPr>
              <a:t>Bilal Sid Ahmed BELDJENNA</a:t>
            </a:r>
            <a:endParaRPr lang="fr-FR" dirty="0">
              <a:latin typeface="Poppins "/>
            </a:endParaRPr>
          </a:p>
          <a:p>
            <a:pPr>
              <a:lnSpc>
                <a:spcPct val="150000"/>
              </a:lnSpc>
            </a:pPr>
            <a:r>
              <a:rPr lang="en-US" dirty="0">
                <a:latin typeface="Poppins "/>
              </a:rPr>
              <a:t>Akram SBAIHIA</a:t>
            </a:r>
          </a:p>
        </p:txBody>
      </p:sp>
      <p:sp>
        <p:nvSpPr>
          <p:cNvPr id="7" name="TextBox 6">
            <a:extLst>
              <a:ext uri="{FF2B5EF4-FFF2-40B4-BE49-F238E27FC236}">
                <a16:creationId xmlns:a16="http://schemas.microsoft.com/office/drawing/2014/main" id="{C8ABD765-1CB8-B6BF-F28F-6D7C5C11BA97}"/>
              </a:ext>
            </a:extLst>
          </p:cNvPr>
          <p:cNvSpPr txBox="1"/>
          <p:nvPr/>
        </p:nvSpPr>
        <p:spPr>
          <a:xfrm>
            <a:off x="4830363" y="4991971"/>
            <a:ext cx="3422496" cy="1299587"/>
          </a:xfrm>
          <a:prstGeom prst="rect">
            <a:avLst/>
          </a:prstGeom>
          <a:noFill/>
        </p:spPr>
        <p:txBody>
          <a:bodyPr wrap="square">
            <a:spAutoFit/>
          </a:bodyPr>
          <a:lstStyle/>
          <a:p>
            <a:pPr>
              <a:lnSpc>
                <a:spcPct val="150000"/>
              </a:lnSpc>
            </a:pPr>
            <a:r>
              <a:rPr lang="en-US" b="1" dirty="0">
                <a:latin typeface="Poppins "/>
              </a:rPr>
              <a:t>Supervised By</a:t>
            </a:r>
          </a:p>
          <a:p>
            <a:pPr>
              <a:lnSpc>
                <a:spcPct val="150000"/>
              </a:lnSpc>
            </a:pPr>
            <a:r>
              <a:rPr lang="fr-FR" dirty="0">
                <a:latin typeface="Poppins "/>
              </a:rPr>
              <a:t>Dr. Redouane BELBACHIR</a:t>
            </a:r>
          </a:p>
          <a:p>
            <a:pPr>
              <a:lnSpc>
                <a:spcPct val="150000"/>
              </a:lnSpc>
            </a:pPr>
            <a:r>
              <a:rPr lang="fr-FR" dirty="0">
                <a:latin typeface="Poppins "/>
              </a:rPr>
              <a:t>Dr. Amine MEGHABBER</a:t>
            </a:r>
          </a:p>
        </p:txBody>
      </p:sp>
      <p:sp>
        <p:nvSpPr>
          <p:cNvPr id="9" name="TextBox 8">
            <a:extLst>
              <a:ext uri="{FF2B5EF4-FFF2-40B4-BE49-F238E27FC236}">
                <a16:creationId xmlns:a16="http://schemas.microsoft.com/office/drawing/2014/main" id="{32E04932-8000-F27E-8616-CF0CA51FBF4D}"/>
              </a:ext>
            </a:extLst>
          </p:cNvPr>
          <p:cNvSpPr txBox="1"/>
          <p:nvPr/>
        </p:nvSpPr>
        <p:spPr>
          <a:xfrm>
            <a:off x="3047999" y="1790636"/>
            <a:ext cx="6096000" cy="796115"/>
          </a:xfrm>
          <a:prstGeom prst="rect">
            <a:avLst/>
          </a:prstGeom>
          <a:noFill/>
        </p:spPr>
        <p:txBody>
          <a:bodyPr wrap="square">
            <a:spAutoFit/>
          </a:bodyPr>
          <a:lstStyle/>
          <a:p>
            <a:pPr algn="ctr">
              <a:lnSpc>
                <a:spcPct val="150000"/>
              </a:lnSpc>
            </a:pPr>
            <a:r>
              <a:rPr lang="en-GB" sz="1600" b="1" dirty="0">
                <a:effectLst/>
                <a:latin typeface="Poppins" panose="00000500000000000000" pitchFamily="2" charset="0"/>
                <a:ea typeface="Calibri" panose="020F0502020204030204" pitchFamily="34" charset="0"/>
                <a:cs typeface="Poppins" panose="00000500000000000000" pitchFamily="2" charset="0"/>
              </a:rPr>
              <a:t>Final Year Project</a:t>
            </a:r>
            <a:endParaRPr lang="fr-FR" sz="1600" b="1" dirty="0">
              <a:effectLst/>
              <a:latin typeface="Poppins" panose="00000500000000000000" pitchFamily="2" charset="0"/>
              <a:ea typeface="Calibri" panose="020F0502020204030204" pitchFamily="34" charset="0"/>
              <a:cs typeface="Poppins" panose="00000500000000000000" pitchFamily="2" charset="0"/>
            </a:endParaRPr>
          </a:p>
          <a:p>
            <a:pPr algn="ctr">
              <a:lnSpc>
                <a:spcPct val="150000"/>
              </a:lnSpc>
            </a:pPr>
            <a:r>
              <a:rPr lang="en-US" sz="1600" b="1" dirty="0">
                <a:latin typeface="Poppins" panose="00000500000000000000" pitchFamily="2" charset="0"/>
                <a:cs typeface="Poppins" panose="00000500000000000000" pitchFamily="2" charset="0"/>
              </a:rPr>
              <a:t>In order to obtain the Engineer’s degree</a:t>
            </a:r>
            <a:endParaRPr lang="fr-FR" sz="1600" b="1" dirty="0">
              <a:latin typeface="Poppins" panose="00000500000000000000" pitchFamily="2" charset="0"/>
              <a:cs typeface="Poppins" panose="00000500000000000000" pitchFamily="2" charset="0"/>
            </a:endParaRPr>
          </a:p>
        </p:txBody>
      </p:sp>
      <p:sp>
        <p:nvSpPr>
          <p:cNvPr id="10" name="Rectangle: Rounded Corners 9">
            <a:extLst>
              <a:ext uri="{FF2B5EF4-FFF2-40B4-BE49-F238E27FC236}">
                <a16:creationId xmlns:a16="http://schemas.microsoft.com/office/drawing/2014/main" id="{0F1CCAFC-2A45-3EB5-0322-AA526DC8688A}"/>
              </a:ext>
            </a:extLst>
          </p:cNvPr>
          <p:cNvSpPr/>
          <p:nvPr/>
        </p:nvSpPr>
        <p:spPr>
          <a:xfrm>
            <a:off x="2013625" y="2740182"/>
            <a:ext cx="8084489" cy="16432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B7038E8D-EE6A-08F8-E037-7AF827963A4C}"/>
              </a:ext>
            </a:extLst>
          </p:cNvPr>
          <p:cNvSpPr txBox="1"/>
          <p:nvPr/>
        </p:nvSpPr>
        <p:spPr>
          <a:xfrm>
            <a:off x="8769504" y="4991971"/>
            <a:ext cx="3422496" cy="1299587"/>
          </a:xfrm>
          <a:prstGeom prst="rect">
            <a:avLst/>
          </a:prstGeom>
          <a:noFill/>
        </p:spPr>
        <p:txBody>
          <a:bodyPr wrap="square">
            <a:spAutoFit/>
          </a:bodyPr>
          <a:lstStyle/>
          <a:p>
            <a:pPr>
              <a:lnSpc>
                <a:spcPct val="150000"/>
              </a:lnSpc>
            </a:pPr>
            <a:r>
              <a:rPr lang="en-US" b="1" dirty="0">
                <a:latin typeface="Poppins "/>
              </a:rPr>
              <a:t>Examiners</a:t>
            </a:r>
          </a:p>
          <a:p>
            <a:pPr>
              <a:lnSpc>
                <a:spcPct val="150000"/>
              </a:lnSpc>
            </a:pPr>
            <a:r>
              <a:rPr lang="fr-FR" dirty="0">
                <a:latin typeface="Poppins "/>
              </a:rPr>
              <a:t>Mrs. Amel BOUMEDJOUT</a:t>
            </a:r>
          </a:p>
          <a:p>
            <a:pPr>
              <a:lnSpc>
                <a:spcPct val="150000"/>
              </a:lnSpc>
            </a:pPr>
            <a:r>
              <a:rPr lang="fr-FR" dirty="0">
                <a:latin typeface="Poppins "/>
              </a:rPr>
              <a:t>Mrs. Nawel BENDIMERAD</a:t>
            </a:r>
          </a:p>
        </p:txBody>
      </p:sp>
    </p:spTree>
    <p:extLst>
      <p:ext uri="{BB962C8B-B14F-4D97-AF65-F5344CB8AC3E}">
        <p14:creationId xmlns:p14="http://schemas.microsoft.com/office/powerpoint/2010/main" val="315479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2626444" y="2774801"/>
            <a:ext cx="6948933" cy="830997"/>
          </a:xfrm>
          <a:prstGeom prst="rect">
            <a:avLst/>
          </a:prstGeom>
          <a:noFill/>
        </p:spPr>
        <p:txBody>
          <a:bodyPr wrap="square" rtlCol="0">
            <a:spAutoFit/>
            <a:scene3d>
              <a:camera prst="orthographicFront"/>
              <a:lightRig rig="threePt" dir="t"/>
            </a:scene3d>
            <a:sp3d contourW="12700"/>
          </a:bodyPr>
          <a:lstStyle/>
          <a:p>
            <a:pPr algn="ctr"/>
            <a:r>
              <a:rPr lang="en-US" altLang="zh-CN" sz="4800" b="1" dirty="0">
                <a:latin typeface="Poppins "/>
              </a:rPr>
              <a:t>Plan</a:t>
            </a:r>
            <a:r>
              <a:rPr lang="en-US" altLang="zh-CN" sz="4800" b="1" dirty="0">
                <a:latin typeface="Century Gothic" panose="020B0502020202020204" pitchFamily="34" charset="0"/>
              </a:rPr>
              <a:t> </a:t>
            </a:r>
            <a:endParaRPr lang="en-US" altLang="zh-CN" sz="4800" b="1" dirty="0">
              <a:latin typeface="+mj-lt"/>
            </a:endParaRP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Century Gothic" panose="020B0502020202020204" pitchFamily="34" charset="0"/>
              </a:rPr>
              <a:t>04.</a:t>
            </a:r>
            <a:endParaRPr lang="zh-CN" altLang="en-US" sz="5400" b="1" dirty="0">
              <a:solidFill>
                <a:srgbClr val="1295F6"/>
              </a:solidFill>
              <a:latin typeface="Century Gothic" panose="020B0502020202020204" pitchFamily="34" charset="0"/>
            </a:endParaRPr>
          </a:p>
        </p:txBody>
      </p:sp>
      <p:sp>
        <p:nvSpPr>
          <p:cNvPr id="22" name="TextBox 21">
            <a:extLst>
              <a:ext uri="{FF2B5EF4-FFF2-40B4-BE49-F238E27FC236}">
                <a16:creationId xmlns:a16="http://schemas.microsoft.com/office/drawing/2014/main" id="{82897354-35F8-4068-B47B-8A9521A86E33}"/>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55673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AFAC6AD-E06A-BD4A-AB39-35849B2BFA2D}"/>
              </a:ext>
            </a:extLst>
          </p:cNvPr>
          <p:cNvCxnSpPr>
            <a:cxnSpLocks/>
          </p:cNvCxnSpPr>
          <p:nvPr/>
        </p:nvCxnSpPr>
        <p:spPr>
          <a:xfrm flipV="1">
            <a:off x="2987610" y="3514418"/>
            <a:ext cx="825191" cy="657921"/>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flipV="1">
            <a:off x="5759917" y="3552068"/>
            <a:ext cx="960188" cy="749245"/>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5290334" y="385357"/>
            <a:ext cx="1611339" cy="1754326"/>
          </a:xfrm>
          <a:prstGeom prst="rect">
            <a:avLst/>
          </a:prstGeom>
        </p:spPr>
        <p:txBody>
          <a:bodyPr wrap="none">
            <a:spAutoFit/>
          </a:bodyPr>
          <a:lstStyle/>
          <a:p>
            <a:pPr algn="ctr"/>
            <a:r>
              <a:rPr lang="fr-FR" altLang="zh-CN" sz="5400" b="1" dirty="0">
                <a:latin typeface="Century Gothic" panose="020B0502020202020204" pitchFamily="34" charset="0"/>
              </a:rPr>
              <a:t>Plan</a:t>
            </a:r>
            <a:endParaRPr lang="zh-CN" altLang="en-US" sz="5400" b="1" dirty="0">
              <a:latin typeface="Century Gothic" panose="020B0502020202020204" pitchFamily="34" charset="0"/>
            </a:endParaRPr>
          </a:p>
          <a:p>
            <a:pPr algn="ctr"/>
            <a:endParaRPr lang="en-LT" sz="5400" b="1" spc="300" dirty="0">
              <a:effectLst>
                <a:outerShdw blurRad="292100" sx="102000" sy="102000" algn="ctr" rotWithShape="0">
                  <a:prstClr val="black">
                    <a:alpha val="52000"/>
                  </a:prstClr>
                </a:outerShdw>
              </a:effectLst>
              <a:latin typeface="Poppins "/>
            </a:endParaRPr>
          </a:p>
        </p:txBody>
      </p:sp>
      <p:cxnSp>
        <p:nvCxnSpPr>
          <p:cNvPr id="28" name="Straight Connector 27">
            <a:extLst>
              <a:ext uri="{FF2B5EF4-FFF2-40B4-BE49-F238E27FC236}">
                <a16:creationId xmlns:a16="http://schemas.microsoft.com/office/drawing/2014/main" id="{0DF68F12-370D-1E45-B388-B3EB7E9D3A9F}"/>
              </a:ext>
            </a:extLst>
          </p:cNvPr>
          <p:cNvCxnSpPr>
            <a:cxnSpLocks/>
          </p:cNvCxnSpPr>
          <p:nvPr/>
        </p:nvCxnSpPr>
        <p:spPr>
          <a:xfrm flipH="1">
            <a:off x="8273667" y="3668617"/>
            <a:ext cx="903385" cy="683046"/>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2891839875"/>
                  </p:ext>
                </p:extLst>
              </p:nvPr>
            </p:nvGraphicFramePr>
            <p:xfrm>
              <a:off x="6628748" y="4042991"/>
              <a:ext cx="960188" cy="960188"/>
            </p:xfrm>
            <a:graphic>
              <a:graphicData uri="http://schemas.microsoft.com/office/powerpoint/2016/sectionzoom">
                <psez:sectionZm>
                  <psez:sectionZmObj sectionId="{D01103C6-D9B4-874A-903D-1D54C47D2E73}">
                    <psez:zmPr id="{23888936-E0DE-5545-AD69-CCF83ACA0790}" imageType="cover" transitionDur="1000" showBg="0">
                      <p166:blipFill xmlns:p166="http://schemas.microsoft.com/office/powerpoint/2016/6/main">
                        <a:blip r:embed="rId3"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960188" cy="960188"/>
                        </a:xfrm>
                        <a:prstGeom prst="rect">
                          <a:avLst/>
                        </a:prstGeom>
                      </p166:spPr>
                    </psez:zmPr>
                  </psez:sectionZmObj>
                </psez:sectionZm>
              </a:graphicData>
            </a:graphic>
          </p:graphicFrame>
        </mc:Choice>
        <mc:Fallback xmlns="">
          <p:pic>
            <p:nvPicPr>
              <p:cNvPr id="12" name="Section Zoom 11">
                <a:hlinkClick r:id="rId4" action="ppaction://hlinksldjump"/>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6628748" y="4042991"/>
                <a:ext cx="960188" cy="960188"/>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1596389073"/>
                  </p:ext>
                </p:extLst>
              </p:nvPr>
            </p:nvGraphicFramePr>
            <p:xfrm>
              <a:off x="9673722" y="2198413"/>
              <a:ext cx="985142" cy="985142"/>
            </p:xfrm>
            <a:graphic>
              <a:graphicData uri="http://schemas.microsoft.com/office/powerpoint/2016/sectionzoom">
                <psez:sectionZm>
                  <psez:sectionZmObj sectionId="{17ED8106-7472-CA40-A9D6-5927206203E6}">
                    <psez:zmPr id="{BED1C54D-1895-F149-B351-02B981A8A5BF}" imageType="cover" transitionDur="1000" showBg="0">
                      <p166:blipFill xmlns:p166="http://schemas.microsoft.com/office/powerpoint/2016/6/main">
                        <a:blip r:embed="rId6"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985142" cy="985142"/>
                        </a:xfrm>
                        <a:prstGeom prst="rect">
                          <a:avLst/>
                        </a:prstGeom>
                      </p166:spPr>
                    </psez:zmPr>
                  </psez:sectionZmObj>
                </psez:sectionZm>
              </a:graphicData>
            </a:graphic>
          </p:graphicFrame>
        </mc:Choice>
        <mc:Fallback xmlns="">
          <p:pic>
            <p:nvPicPr>
              <p:cNvPr id="17" name="Section Zoom 16">
                <a:hlinkClick r:id="rId7" action="ppaction://hlinksldjump"/>
                <a:extLst>
                  <a:ext uri="{FF2B5EF4-FFF2-40B4-BE49-F238E27FC236}">
                    <a16:creationId xmlns:a16="http://schemas.microsoft.com/office/drawing/2014/main" id="{BA3A39B2-158B-2B4C-A1B4-DCCBD75CA15C}"/>
                  </a:ext>
                </a:extLst>
              </p:cNvPr>
              <p:cNvPicPr>
                <a:picLocks noGrp="1" noRot="1" noChangeAspect="1" noMove="1" noResize="1" noEditPoints="1" noAdjustHandles="1" noChangeArrowheads="1" noChangeShapeType="1"/>
              </p:cNvPicPr>
              <p:nvPr/>
            </p:nvPicPr>
            <p:blipFill>
              <a:blip r:embed="rId8" cstate="print">
                <a:extLst>
                  <a:ext uri="{28A0092B-C50C-407E-A947-70E740481C1C}">
                    <a14:useLocalDpi xmlns:a14="http://schemas.microsoft.com/office/drawing/2010/main" val="0"/>
                  </a:ext>
                </a:extLst>
              </a:blip>
              <a:stretch>
                <a:fillRect/>
              </a:stretch>
            </p:blipFill>
            <p:spPr>
              <a:xfrm>
                <a:off x="9673722" y="2198413"/>
                <a:ext cx="985142" cy="98514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2227403237"/>
                  </p:ext>
                </p:extLst>
              </p:nvPr>
            </p:nvGraphicFramePr>
            <p:xfrm>
              <a:off x="1120550" y="4069418"/>
              <a:ext cx="1115263" cy="1115263"/>
            </p:xfrm>
            <a:graphic>
              <a:graphicData uri="http://schemas.microsoft.com/office/powerpoint/2016/sectionzoom">
                <psez:sectionZm>
                  <psez:sectionZmObj sectionId="{34C61D3D-3DDA-8544-919D-38908B71CF6E}">
                    <psez:zmPr id="{4BF83247-9042-D446-B9D6-CD882B6CF45B}" imageType="cover" transitionDur="1000" showBg="0">
                      <p166:blipFill xmlns:p166="http://schemas.microsoft.com/office/powerpoint/2016/6/main">
                        <a:blip r:embed="rId9"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1115263" cy="1115263"/>
                        </a:xfrm>
                        <a:prstGeom prst="rect">
                          <a:avLst/>
                        </a:prstGeom>
                        <a:noFill/>
                        <a:ln>
                          <a:noFill/>
                        </a:ln>
                        <a:effectLst/>
                      </p166:spPr>
                    </psez:zmPr>
                  </psez:sectionZmObj>
                </psez:sectionZm>
              </a:graphicData>
            </a:graphic>
          </p:graphicFrame>
        </mc:Choice>
        <mc:Fallback xmlns="">
          <p:pic>
            <p:nvPicPr>
              <p:cNvPr id="6" name="Section Zoom 5">
                <a:hlinkClick r:id="rId10" action="ppaction://hlinksldjump"/>
                <a:extLst>
                  <a:ext uri="{FF2B5EF4-FFF2-40B4-BE49-F238E27FC236}">
                    <a16:creationId xmlns:a16="http://schemas.microsoft.com/office/drawing/2014/main" id="{039C2E45-7383-084C-A25A-231F40FCFD88}"/>
                  </a:ext>
                </a:extLst>
              </p:cNvPr>
              <p:cNvPicPr>
                <a:picLocks noGrp="1" noRot="1" noChangeAspect="1" noMove="1" noResize="1" noEditPoints="1" noAdjustHandles="1" noChangeArrowheads="1" noChangeShapeType="1"/>
              </p:cNvPicPr>
              <p:nvPr/>
            </p:nvPicPr>
            <p:blipFill>
              <a:blip r:embed="rId11" cstate="print">
                <a:extLst>
                  <a:ext uri="{28A0092B-C50C-407E-A947-70E740481C1C}">
                    <a14:useLocalDpi xmlns:a14="http://schemas.microsoft.com/office/drawing/2010/main" val="0"/>
                  </a:ext>
                </a:extLst>
              </a:blip>
              <a:stretch>
                <a:fillRect/>
              </a:stretch>
            </p:blipFill>
            <p:spPr>
              <a:xfrm>
                <a:off x="1120550" y="4069418"/>
                <a:ext cx="1115263" cy="1115263"/>
              </a:xfrm>
              <a:prstGeom prst="rect">
                <a:avLst/>
              </a:prstGeom>
              <a:noFill/>
              <a:ln>
                <a:noFill/>
              </a:ln>
              <a:effectLst/>
            </p:spPr>
          </p:pic>
        </mc:Fallback>
      </mc:AlternateContent>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4054225525"/>
                  </p:ext>
                </p:extLst>
              </p:nvPr>
            </p:nvGraphicFramePr>
            <p:xfrm>
              <a:off x="3936360" y="1992437"/>
              <a:ext cx="825191" cy="825191"/>
            </p:xfrm>
            <a:graphic>
              <a:graphicData uri="http://schemas.microsoft.com/office/powerpoint/2016/sectionzoom">
                <psez:sectionZm>
                  <psez:sectionZmObj sectionId="{DBB0F080-D76F-2449-A8A8-97428CE5CDE4}">
                    <psez:zmPr id="{E31B0801-3E89-AF44-A1B1-5F4CCB54772F}" imageType="cover" transitionDur="1000" showBg="0">
                      <p166:blipFill xmlns:p166="http://schemas.microsoft.com/office/powerpoint/2016/6/main">
                        <a:blip r:embed="rId1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825191" cy="825191"/>
                        </a:xfrm>
                        <a:prstGeom prst="rect">
                          <a:avLst/>
                        </a:prstGeom>
                      </p166:spPr>
                    </psez:zmPr>
                  </psez:sectionZmObj>
                </psez:sectionZm>
              </a:graphicData>
            </a:graphic>
          </p:graphicFrame>
        </mc:Choice>
        <mc:Fallback xmlns="">
          <p:pic>
            <p:nvPicPr>
              <p:cNvPr id="4" name="Section Zoom 3">
                <a:hlinkClick r:id="rId13" action="ppaction://hlinksldjump"/>
                <a:extLst>
                  <a:ext uri="{FF2B5EF4-FFF2-40B4-BE49-F238E27FC236}">
                    <a16:creationId xmlns:a16="http://schemas.microsoft.com/office/drawing/2014/main" id="{B2D661A4-8895-1E43-9238-4B6D30F2FF2A}"/>
                  </a:ext>
                </a:extLst>
              </p:cNvPr>
              <p:cNvPicPr>
                <a:picLocks noGrp="1" noRot="1" noChangeAspect="1" noMove="1" noResize="1" noEditPoints="1" noAdjustHandles="1" noChangeArrowheads="1" noChangeShapeType="1"/>
              </p:cNvPicPr>
              <p:nvPr/>
            </p:nvPicPr>
            <p:blipFill>
              <a:blip r:embed="rId14" cstate="print">
                <a:extLst>
                  <a:ext uri="{28A0092B-C50C-407E-A947-70E740481C1C}">
                    <a14:useLocalDpi xmlns:a14="http://schemas.microsoft.com/office/drawing/2010/main" val="0"/>
                  </a:ext>
                </a:extLst>
              </a:blip>
              <a:stretch>
                <a:fillRect/>
              </a:stretch>
            </p:blipFill>
            <p:spPr>
              <a:xfrm>
                <a:off x="3936360" y="1992437"/>
                <a:ext cx="825191" cy="825191"/>
              </a:xfrm>
              <a:prstGeom prst="rect">
                <a:avLst/>
              </a:prstGeom>
            </p:spPr>
          </p:pic>
        </mc:Fallback>
      </mc:AlternateContent>
      <p:cxnSp>
        <p:nvCxnSpPr>
          <p:cNvPr id="2" name="直接连接符 2">
            <a:extLst>
              <a:ext uri="{FF2B5EF4-FFF2-40B4-BE49-F238E27FC236}">
                <a16:creationId xmlns:a16="http://schemas.microsoft.com/office/drawing/2014/main" id="{E4D4EC65-8AFD-17EC-A66D-7B9C921C747B}"/>
              </a:ext>
            </a:extLst>
          </p:cNvPr>
          <p:cNvCxnSpPr>
            <a:cxnSpLocks/>
          </p:cNvCxnSpPr>
          <p:nvPr/>
        </p:nvCxnSpPr>
        <p:spPr>
          <a:xfrm>
            <a:off x="5805714" y="125154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C965EFD-11B4-9D5D-E4E2-EE59A87094A6}"/>
              </a:ext>
            </a:extLst>
          </p:cNvPr>
          <p:cNvSpPr/>
          <p:nvPr/>
        </p:nvSpPr>
        <p:spPr>
          <a:xfrm>
            <a:off x="709671" y="3776132"/>
            <a:ext cx="2236427" cy="2236427"/>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B60D6ADC-F435-BC38-D5FE-90209DDEF579}"/>
              </a:ext>
            </a:extLst>
          </p:cNvPr>
          <p:cNvSpPr txBox="1"/>
          <p:nvPr/>
        </p:nvSpPr>
        <p:spPr>
          <a:xfrm>
            <a:off x="833788" y="5210677"/>
            <a:ext cx="1988191" cy="369332"/>
          </a:xfrm>
          <a:prstGeom prst="rect">
            <a:avLst/>
          </a:prstGeom>
          <a:noFill/>
        </p:spPr>
        <p:txBody>
          <a:bodyPr wrap="square" rtlCol="0">
            <a:spAutoFit/>
          </a:bodyPr>
          <a:lstStyle/>
          <a:p>
            <a:r>
              <a:rPr lang="fr-FR" b="1" dirty="0">
                <a:solidFill>
                  <a:srgbClr val="5A61C6"/>
                </a:solidFill>
                <a:latin typeface="Poppins "/>
              </a:rPr>
              <a:t>Space Missions </a:t>
            </a:r>
          </a:p>
        </p:txBody>
      </p:sp>
      <p:sp>
        <p:nvSpPr>
          <p:cNvPr id="14" name="TextBox 13">
            <a:extLst>
              <a:ext uri="{FF2B5EF4-FFF2-40B4-BE49-F238E27FC236}">
                <a16:creationId xmlns:a16="http://schemas.microsoft.com/office/drawing/2014/main" id="{3F185632-81BC-253B-38F7-F4CDFD0F0086}"/>
              </a:ext>
            </a:extLst>
          </p:cNvPr>
          <p:cNvSpPr txBox="1"/>
          <p:nvPr/>
        </p:nvSpPr>
        <p:spPr>
          <a:xfrm>
            <a:off x="2366501" y="2868768"/>
            <a:ext cx="4700123" cy="369332"/>
          </a:xfrm>
          <a:prstGeom prst="rect">
            <a:avLst/>
          </a:prstGeom>
          <a:noFill/>
        </p:spPr>
        <p:txBody>
          <a:bodyPr wrap="square" rtlCol="0">
            <a:spAutoFit/>
          </a:bodyPr>
          <a:lstStyle/>
          <a:p>
            <a:r>
              <a:rPr lang="fr-FR" b="1" dirty="0">
                <a:solidFill>
                  <a:srgbClr val="5A61C6"/>
                </a:solidFill>
                <a:latin typeface="Poppins "/>
              </a:rPr>
              <a:t>Control of </a:t>
            </a:r>
            <a:r>
              <a:rPr lang="fr-FR" b="1" dirty="0" err="1">
                <a:solidFill>
                  <a:srgbClr val="5A61C6"/>
                </a:solidFill>
                <a:latin typeface="Poppins "/>
              </a:rPr>
              <a:t>Earth</a:t>
            </a:r>
            <a:r>
              <a:rPr lang="fr-FR" b="1" dirty="0">
                <a:solidFill>
                  <a:srgbClr val="5A61C6"/>
                </a:solidFill>
                <a:latin typeface="Poppins "/>
              </a:rPr>
              <a:t> Observation Satellites</a:t>
            </a:r>
          </a:p>
        </p:txBody>
      </p:sp>
      <p:sp>
        <p:nvSpPr>
          <p:cNvPr id="3" name="TextBox 2">
            <a:extLst>
              <a:ext uri="{FF2B5EF4-FFF2-40B4-BE49-F238E27FC236}">
                <a16:creationId xmlns:a16="http://schemas.microsoft.com/office/drawing/2014/main" id="{BC6708BF-57E5-97FE-55B9-6DC9BEC1CDCE}"/>
              </a:ext>
            </a:extLst>
          </p:cNvPr>
          <p:cNvSpPr txBox="1"/>
          <p:nvPr/>
        </p:nvSpPr>
        <p:spPr>
          <a:xfrm>
            <a:off x="6212356" y="5048817"/>
            <a:ext cx="2061311" cy="369332"/>
          </a:xfrm>
          <a:prstGeom prst="rect">
            <a:avLst/>
          </a:prstGeom>
          <a:noFill/>
        </p:spPr>
        <p:txBody>
          <a:bodyPr wrap="square" rtlCol="0">
            <a:spAutoFit/>
          </a:bodyPr>
          <a:lstStyle/>
          <a:p>
            <a:r>
              <a:rPr lang="fr-FR" b="1" dirty="0">
                <a:solidFill>
                  <a:srgbClr val="5A61C6"/>
                </a:solidFill>
                <a:latin typeface="Poppins "/>
              </a:rPr>
              <a:t>CCSDS Protocol</a:t>
            </a:r>
          </a:p>
        </p:txBody>
      </p:sp>
      <p:sp>
        <p:nvSpPr>
          <p:cNvPr id="10" name="TextBox 9">
            <a:extLst>
              <a:ext uri="{FF2B5EF4-FFF2-40B4-BE49-F238E27FC236}">
                <a16:creationId xmlns:a16="http://schemas.microsoft.com/office/drawing/2014/main" id="{A1A76D21-A498-AFFC-4402-6BC9D2BAA75A}"/>
              </a:ext>
            </a:extLst>
          </p:cNvPr>
          <p:cNvSpPr txBox="1"/>
          <p:nvPr/>
        </p:nvSpPr>
        <p:spPr>
          <a:xfrm>
            <a:off x="9381512" y="3195958"/>
            <a:ext cx="1746763" cy="369332"/>
          </a:xfrm>
          <a:prstGeom prst="rect">
            <a:avLst/>
          </a:prstGeom>
          <a:noFill/>
        </p:spPr>
        <p:txBody>
          <a:bodyPr wrap="square">
            <a:spAutoFit/>
          </a:bodyPr>
          <a:lstStyle/>
          <a:p>
            <a:r>
              <a:rPr lang="fr-FR" b="1" dirty="0">
                <a:solidFill>
                  <a:srgbClr val="5A61C6"/>
                </a:solidFill>
                <a:latin typeface="Poppins "/>
              </a:rPr>
              <a:t>Contribution</a:t>
            </a:r>
          </a:p>
        </p:txBody>
      </p:sp>
      <p:sp>
        <p:nvSpPr>
          <p:cNvPr id="26" name="Arrow: Right 25">
            <a:extLst>
              <a:ext uri="{FF2B5EF4-FFF2-40B4-BE49-F238E27FC236}">
                <a16:creationId xmlns:a16="http://schemas.microsoft.com/office/drawing/2014/main" id="{D2629242-A9A1-30C8-543A-C04F39B460A9}"/>
              </a:ext>
            </a:extLst>
          </p:cNvPr>
          <p:cNvSpPr/>
          <p:nvPr/>
        </p:nvSpPr>
        <p:spPr>
          <a:xfrm rot="19718890">
            <a:off x="2409348" y="3720170"/>
            <a:ext cx="729187"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Right 26">
            <a:extLst>
              <a:ext uri="{FF2B5EF4-FFF2-40B4-BE49-F238E27FC236}">
                <a16:creationId xmlns:a16="http://schemas.microsoft.com/office/drawing/2014/main" id="{845F5A9F-4CD5-C6ED-A13F-0265E2BDE71F}"/>
              </a:ext>
            </a:extLst>
          </p:cNvPr>
          <p:cNvSpPr/>
          <p:nvPr/>
        </p:nvSpPr>
        <p:spPr>
          <a:xfrm rot="2364601">
            <a:off x="5343109" y="3741547"/>
            <a:ext cx="729187"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Arrow: Right 28">
            <a:extLst>
              <a:ext uri="{FF2B5EF4-FFF2-40B4-BE49-F238E27FC236}">
                <a16:creationId xmlns:a16="http://schemas.microsoft.com/office/drawing/2014/main" id="{5C1940D8-5E23-1D81-8B62-2565F3978BB4}"/>
              </a:ext>
            </a:extLst>
          </p:cNvPr>
          <p:cNvSpPr/>
          <p:nvPr/>
        </p:nvSpPr>
        <p:spPr>
          <a:xfrm rot="19718890">
            <a:off x="8370465" y="3677150"/>
            <a:ext cx="729187"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06F3ADCD-0737-4A32-9F4A-830E1526062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657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AE3868AE-862E-9104-E2E6-1313A41FF185}"/>
                  </a:ext>
                </a:extLst>
              </p:cNvPr>
              <p:cNvGraphicFramePr>
                <a:graphicFrameLocks noChangeAspect="1"/>
              </p:cNvGraphicFramePr>
              <p:nvPr>
                <p:extLst>
                  <p:ext uri="{D42A27DB-BD31-4B8C-83A1-F6EECF244321}">
                    <p14:modId xmlns:p14="http://schemas.microsoft.com/office/powerpoint/2010/main" val="1525961614"/>
                  </p:ext>
                </p:extLst>
              </p:nvPr>
            </p:nvGraphicFramePr>
            <p:xfrm>
              <a:off x="4023972" y="966012"/>
              <a:ext cx="3381022" cy="3381022"/>
            </p:xfrm>
            <a:graphic>
              <a:graphicData uri="http://schemas.microsoft.com/office/powerpoint/2016/sectionzoom">
                <psez:sectionZm>
                  <psez:sectionZmObj sectionId="{34C61D3D-3DDA-8544-919D-38908B71CF6E}">
                    <psez:zmPr id="{4BF83247-9042-D446-B9D6-CD882B6CF45B}"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3381022" cy="3381022"/>
                        </a:xfrm>
                        <a:prstGeom prst="rect">
                          <a:avLst/>
                        </a:prstGeom>
                        <a:noFill/>
                        <a:ln>
                          <a:noFill/>
                        </a:ln>
                        <a:effectLst/>
                      </p166:spPr>
                    </psez:zmPr>
                  </psez:sectionZmObj>
                </psez:sectionZm>
              </a:graphicData>
            </a:graphic>
          </p:graphicFrame>
        </mc:Choice>
        <mc:Fallback xmlns="">
          <p:pic>
            <p:nvPicPr>
              <p:cNvPr id="15" name="Section Zoom 14">
                <a:hlinkClick r:id="rId3" action="ppaction://hlinksldjump"/>
                <a:extLst>
                  <a:ext uri="{FF2B5EF4-FFF2-40B4-BE49-F238E27FC236}">
                    <a16:creationId xmlns:a16="http://schemas.microsoft.com/office/drawing/2014/main" id="{AE3868AE-862E-9104-E2E6-1313A41FF185}"/>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4023972" y="966012"/>
                <a:ext cx="3381022" cy="3381022"/>
              </a:xfrm>
              <a:prstGeom prst="rect">
                <a:avLst/>
              </a:prstGeom>
              <a:noFill/>
              <a:ln>
                <a:noFill/>
              </a:ln>
              <a:effectLst/>
            </p:spPr>
          </p:pic>
        </mc:Fallback>
      </mc:AlternateContent>
      <p:sp>
        <p:nvSpPr>
          <p:cNvPr id="17" name="TextBox 16">
            <a:extLst>
              <a:ext uri="{FF2B5EF4-FFF2-40B4-BE49-F238E27FC236}">
                <a16:creationId xmlns:a16="http://schemas.microsoft.com/office/drawing/2014/main" id="{08C55609-89B9-C2E8-7D24-481A34CD4EF1}"/>
              </a:ext>
            </a:extLst>
          </p:cNvPr>
          <p:cNvSpPr txBox="1"/>
          <p:nvPr/>
        </p:nvSpPr>
        <p:spPr>
          <a:xfrm>
            <a:off x="3825094" y="4553730"/>
            <a:ext cx="5823306" cy="646331"/>
          </a:xfrm>
          <a:prstGeom prst="rect">
            <a:avLst/>
          </a:prstGeom>
          <a:noFill/>
        </p:spPr>
        <p:txBody>
          <a:bodyPr wrap="square" rtlCol="0">
            <a:spAutoFit/>
          </a:bodyPr>
          <a:lstStyle/>
          <a:p>
            <a:r>
              <a:rPr lang="fr-FR" sz="3600" b="1" dirty="0">
                <a:solidFill>
                  <a:srgbClr val="5A61C6"/>
                </a:solidFill>
                <a:latin typeface="Poppins "/>
              </a:rPr>
              <a:t>Space Missions </a:t>
            </a:r>
          </a:p>
        </p:txBody>
      </p:sp>
      <p:sp>
        <p:nvSpPr>
          <p:cNvPr id="4" name="TextBox 3">
            <a:extLst>
              <a:ext uri="{FF2B5EF4-FFF2-40B4-BE49-F238E27FC236}">
                <a16:creationId xmlns:a16="http://schemas.microsoft.com/office/drawing/2014/main" id="{DD2B4D5D-4A75-4F74-A7A3-20B34AAEA364}"/>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81201218"/>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2842298" y="2810478"/>
            <a:ext cx="6508113" cy="646331"/>
          </a:xfrm>
          <a:prstGeom prst="rect">
            <a:avLst/>
          </a:prstGeom>
          <a:noFill/>
        </p:spPr>
        <p:txBody>
          <a:bodyPr wrap="square" rtlCol="0">
            <a:spAutoFit/>
            <a:scene3d>
              <a:camera prst="orthographicFront"/>
              <a:lightRig rig="threePt" dir="t"/>
            </a:scene3d>
            <a:sp3d contourW="12700"/>
          </a:bodyPr>
          <a:lstStyle/>
          <a:p>
            <a:pPr lvl="1" algn="ctr"/>
            <a:r>
              <a:rPr lang="en-US" altLang="zh-CN" sz="3600" b="1" dirty="0">
                <a:latin typeface="Poppins "/>
              </a:rPr>
              <a:t>What’s a space mission ? </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05.</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5F3A598B-41DD-4674-8F0E-9F8B83CB714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13</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96091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What’s a space mission ? </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07F233-5001-9933-02D9-02C9F4C3C9CE}"/>
              </a:ext>
            </a:extLst>
          </p:cNvPr>
          <p:cNvSpPr txBox="1"/>
          <p:nvPr/>
        </p:nvSpPr>
        <p:spPr>
          <a:xfrm>
            <a:off x="1437254" y="2353067"/>
            <a:ext cx="9316853" cy="2329420"/>
          </a:xfrm>
          <a:prstGeom prst="rect">
            <a:avLst/>
          </a:prstGeom>
          <a:noFill/>
        </p:spPr>
        <p:txBody>
          <a:bodyPr wrap="square" rtlCol="0">
            <a:spAutoFit/>
          </a:bodyPr>
          <a:lstStyle/>
          <a:p>
            <a:pPr algn="just">
              <a:lnSpc>
                <a:spcPct val="150000"/>
              </a:lnSpc>
            </a:pPr>
            <a:r>
              <a:rPr lang="en-US" sz="2500" dirty="0">
                <a:latin typeface="Poppins" panose="00000500000000000000" pitchFamily="2" charset="0"/>
                <a:cs typeface="Poppins" panose="00000500000000000000" pitchFamily="2" charset="0"/>
              </a:rPr>
              <a:t>A </a:t>
            </a:r>
            <a:r>
              <a:rPr lang="en-US" sz="2500" b="1" dirty="0">
                <a:latin typeface="Poppins" panose="00000500000000000000" pitchFamily="2" charset="0"/>
                <a:cs typeface="Poppins" panose="00000500000000000000" pitchFamily="2" charset="0"/>
              </a:rPr>
              <a:t>space mission </a:t>
            </a:r>
            <a:r>
              <a:rPr lang="en-US" sz="2500" dirty="0">
                <a:latin typeface="Poppins" panose="00000500000000000000" pitchFamily="2" charset="0"/>
                <a:cs typeface="Poppins" panose="00000500000000000000" pitchFamily="2" charset="0"/>
              </a:rPr>
              <a:t>is a coordinated effort to explore space or accomplish particular goals beyond </a:t>
            </a:r>
            <a:r>
              <a:rPr lang="en-US" sz="2500" b="1" dirty="0">
                <a:latin typeface="Poppins" panose="00000500000000000000" pitchFamily="2" charset="0"/>
                <a:cs typeface="Poppins" panose="00000500000000000000" pitchFamily="2" charset="0"/>
              </a:rPr>
              <a:t>Earth's atmosphere</a:t>
            </a:r>
            <a:r>
              <a:rPr lang="en-US" sz="2500" dirty="0">
                <a:latin typeface="Poppins" panose="00000500000000000000" pitchFamily="2" charset="0"/>
                <a:cs typeface="Poppins" panose="00000500000000000000" pitchFamily="2" charset="0"/>
              </a:rPr>
              <a:t>. It involves sending a spacecraft, like a </a:t>
            </a:r>
            <a:r>
              <a:rPr lang="en-US" sz="2500" b="1" dirty="0">
                <a:latin typeface="Poppins" panose="00000500000000000000" pitchFamily="2" charset="0"/>
                <a:cs typeface="Poppins" panose="00000500000000000000" pitchFamily="2" charset="0"/>
              </a:rPr>
              <a:t>satellite</a:t>
            </a:r>
            <a:r>
              <a:rPr lang="en-US" sz="2500" dirty="0">
                <a:latin typeface="Poppins" panose="00000500000000000000" pitchFamily="2" charset="0"/>
                <a:cs typeface="Poppins" panose="00000500000000000000" pitchFamily="2" charset="0"/>
              </a:rPr>
              <a:t> or rover, into space using a rocket.</a:t>
            </a:r>
            <a:endParaRPr lang="fr-FR" sz="25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43AA9741-15E0-4BB7-94FB-9C7890273F3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10243191"/>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Space Mission Types</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图形">
            <a:extLst>
              <a:ext uri="{FF2B5EF4-FFF2-40B4-BE49-F238E27FC236}">
                <a16:creationId xmlns:a16="http://schemas.microsoft.com/office/drawing/2014/main" id="{4761B1FB-B29F-A6C4-E128-AE1946F734DA}"/>
              </a:ext>
            </a:extLst>
          </p:cNvPr>
          <p:cNvSpPr/>
          <p:nvPr/>
        </p:nvSpPr>
        <p:spPr>
          <a:xfrm>
            <a:off x="737430" y="1674579"/>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4" name="TextBox 3">
            <a:extLst>
              <a:ext uri="{FF2B5EF4-FFF2-40B4-BE49-F238E27FC236}">
                <a16:creationId xmlns:a16="http://schemas.microsoft.com/office/drawing/2014/main" id="{342971EA-9139-54AE-0760-3270A3DF31D4}"/>
              </a:ext>
            </a:extLst>
          </p:cNvPr>
          <p:cNvSpPr txBox="1"/>
          <p:nvPr/>
        </p:nvSpPr>
        <p:spPr>
          <a:xfrm>
            <a:off x="1585519" y="2283383"/>
            <a:ext cx="986905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Communications and Navigation Missions</a:t>
            </a:r>
          </a:p>
        </p:txBody>
      </p:sp>
      <p:sp>
        <p:nvSpPr>
          <p:cNvPr id="7" name="TextBox 6">
            <a:extLst>
              <a:ext uri="{FF2B5EF4-FFF2-40B4-BE49-F238E27FC236}">
                <a16:creationId xmlns:a16="http://schemas.microsoft.com/office/drawing/2014/main" id="{2DE50A61-1293-245C-5D34-F1A9989B590A}"/>
              </a:ext>
            </a:extLst>
          </p:cNvPr>
          <p:cNvSpPr txBox="1"/>
          <p:nvPr/>
        </p:nvSpPr>
        <p:spPr>
          <a:xfrm>
            <a:off x="1585517" y="3560536"/>
            <a:ext cx="973529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solidFill>
                  <a:schemeClr val="accent4"/>
                </a:solidFill>
                <a:latin typeface="Poppins "/>
              </a:rPr>
              <a:t>Earth Observation Missions</a:t>
            </a:r>
          </a:p>
        </p:txBody>
      </p:sp>
      <p:sp>
        <p:nvSpPr>
          <p:cNvPr id="8" name="TextBox 7">
            <a:extLst>
              <a:ext uri="{FF2B5EF4-FFF2-40B4-BE49-F238E27FC236}">
                <a16:creationId xmlns:a16="http://schemas.microsoft.com/office/drawing/2014/main" id="{BF161131-1976-F5E1-9657-8FD7855FAC61}"/>
              </a:ext>
            </a:extLst>
          </p:cNvPr>
          <p:cNvSpPr txBox="1"/>
          <p:nvPr/>
        </p:nvSpPr>
        <p:spPr>
          <a:xfrm>
            <a:off x="1585516" y="4837689"/>
            <a:ext cx="973529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Astronomy and Space Science Missions</a:t>
            </a:r>
          </a:p>
        </p:txBody>
      </p:sp>
      <p:sp>
        <p:nvSpPr>
          <p:cNvPr id="11" name="TextBox 10">
            <a:extLst>
              <a:ext uri="{FF2B5EF4-FFF2-40B4-BE49-F238E27FC236}">
                <a16:creationId xmlns:a16="http://schemas.microsoft.com/office/drawing/2014/main" id="{9CD78572-D680-42A2-8734-443C847BFD50}"/>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4862094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Deployed Orbits</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393" y="115486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3626E3C7-E00F-3C87-F6D2-213068A1EC58}"/>
              </a:ext>
            </a:extLst>
          </p:cNvPr>
          <p:cNvSpPr/>
          <p:nvPr/>
        </p:nvSpPr>
        <p:spPr>
          <a:xfrm>
            <a:off x="5523070" y="3389790"/>
            <a:ext cx="1145220" cy="114522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val 9">
            <a:extLst>
              <a:ext uri="{FF2B5EF4-FFF2-40B4-BE49-F238E27FC236}">
                <a16:creationId xmlns:a16="http://schemas.microsoft.com/office/drawing/2014/main" id="{86AE7E6F-9855-640F-3A74-8439346F0BF6}"/>
              </a:ext>
            </a:extLst>
          </p:cNvPr>
          <p:cNvSpPr/>
          <p:nvPr/>
        </p:nvSpPr>
        <p:spPr>
          <a:xfrm>
            <a:off x="5243511" y="3109912"/>
            <a:ext cx="1704976" cy="1704976"/>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val 10">
            <a:extLst>
              <a:ext uri="{FF2B5EF4-FFF2-40B4-BE49-F238E27FC236}">
                <a16:creationId xmlns:a16="http://schemas.microsoft.com/office/drawing/2014/main" id="{C0F74E55-3BA3-B19B-134C-35B3DD1AF907}"/>
              </a:ext>
            </a:extLst>
          </p:cNvPr>
          <p:cNvSpPr/>
          <p:nvPr/>
        </p:nvSpPr>
        <p:spPr>
          <a:xfrm>
            <a:off x="4518261" y="2384662"/>
            <a:ext cx="3155476" cy="3155476"/>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a16="http://schemas.microsoft.com/office/drawing/2014/main" id="{541DC48A-70E6-2BCC-EBE0-BC6FC2DF77A3}"/>
              </a:ext>
            </a:extLst>
          </p:cNvPr>
          <p:cNvSpPr/>
          <p:nvPr/>
        </p:nvSpPr>
        <p:spPr>
          <a:xfrm>
            <a:off x="3797097" y="1663818"/>
            <a:ext cx="4597163" cy="4597163"/>
          </a:xfrm>
          <a:prstGeom prst="ellipse">
            <a:avLst/>
          </a:prstGeom>
          <a:noFill/>
          <a:ln w="381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E32D76ED-4AF3-450A-37E5-6383C0F40584}"/>
              </a:ext>
            </a:extLst>
          </p:cNvPr>
          <p:cNvSpPr/>
          <p:nvPr/>
        </p:nvSpPr>
        <p:spPr>
          <a:xfrm>
            <a:off x="4512149" y="3249850"/>
            <a:ext cx="2430226" cy="1425098"/>
          </a:xfrm>
          <a:prstGeom prst="ellipse">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955C13C4-EACF-D046-C8A0-5384E0AA29AA}"/>
              </a:ext>
            </a:extLst>
          </p:cNvPr>
          <p:cNvSpPr txBox="1"/>
          <p:nvPr/>
        </p:nvSpPr>
        <p:spPr>
          <a:xfrm>
            <a:off x="6543675" y="3020458"/>
            <a:ext cx="601447"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LEO</a:t>
            </a:r>
          </a:p>
        </p:txBody>
      </p:sp>
      <p:sp>
        <p:nvSpPr>
          <p:cNvPr id="16" name="TextBox 15">
            <a:extLst>
              <a:ext uri="{FF2B5EF4-FFF2-40B4-BE49-F238E27FC236}">
                <a16:creationId xmlns:a16="http://schemas.microsoft.com/office/drawing/2014/main" id="{E6206A2A-0BEE-42BB-35AC-50E5D142DD18}"/>
              </a:ext>
            </a:extLst>
          </p:cNvPr>
          <p:cNvSpPr txBox="1"/>
          <p:nvPr/>
        </p:nvSpPr>
        <p:spPr>
          <a:xfrm>
            <a:off x="7657427" y="4096475"/>
            <a:ext cx="702436"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MEO</a:t>
            </a:r>
          </a:p>
        </p:txBody>
      </p:sp>
      <p:sp>
        <p:nvSpPr>
          <p:cNvPr id="17" name="TextBox 16">
            <a:extLst>
              <a:ext uri="{FF2B5EF4-FFF2-40B4-BE49-F238E27FC236}">
                <a16:creationId xmlns:a16="http://schemas.microsoft.com/office/drawing/2014/main" id="{EBC99545-8AEF-E8D6-252E-FC5ABC9BF73C}"/>
              </a:ext>
            </a:extLst>
          </p:cNvPr>
          <p:cNvSpPr txBox="1"/>
          <p:nvPr/>
        </p:nvSpPr>
        <p:spPr>
          <a:xfrm>
            <a:off x="8175360" y="4857081"/>
            <a:ext cx="667170"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GEO</a:t>
            </a:r>
          </a:p>
        </p:txBody>
      </p:sp>
      <p:sp>
        <p:nvSpPr>
          <p:cNvPr id="18" name="TextBox 17">
            <a:extLst>
              <a:ext uri="{FF2B5EF4-FFF2-40B4-BE49-F238E27FC236}">
                <a16:creationId xmlns:a16="http://schemas.microsoft.com/office/drawing/2014/main" id="{859B24F9-6D6A-D1AF-9C88-DA7ABF3D9C47}"/>
              </a:ext>
            </a:extLst>
          </p:cNvPr>
          <p:cNvSpPr txBox="1"/>
          <p:nvPr/>
        </p:nvSpPr>
        <p:spPr>
          <a:xfrm>
            <a:off x="4921623" y="4630220"/>
            <a:ext cx="659155" cy="369332"/>
          </a:xfrm>
          <a:prstGeom prst="rect">
            <a:avLst/>
          </a:prstGeom>
          <a:noFill/>
        </p:spPr>
        <p:txBody>
          <a:bodyPr wrap="none" rtlCol="0">
            <a:spAutoFit/>
          </a:bodyPr>
          <a:lstStyle/>
          <a:p>
            <a:r>
              <a:rPr lang="fr-FR" b="1" dirty="0">
                <a:solidFill>
                  <a:schemeClr val="accent1">
                    <a:lumMod val="75000"/>
                  </a:schemeClr>
                </a:solidFill>
                <a:latin typeface="Poppins" panose="00000500000000000000" pitchFamily="2" charset="0"/>
                <a:cs typeface="Poppins" panose="00000500000000000000" pitchFamily="2" charset="0"/>
              </a:rPr>
              <a:t>HEO</a:t>
            </a:r>
          </a:p>
        </p:txBody>
      </p:sp>
      <p:sp>
        <p:nvSpPr>
          <p:cNvPr id="19" name="TextBox 18">
            <a:extLst>
              <a:ext uri="{FF2B5EF4-FFF2-40B4-BE49-F238E27FC236}">
                <a16:creationId xmlns:a16="http://schemas.microsoft.com/office/drawing/2014/main" id="{710A1355-9640-408B-AF68-2987C5360FC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59891256"/>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P spid="13" grpId="0" animBg="1"/>
      <p:bldP spid="14"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0" y="2914724"/>
            <a:ext cx="12192000"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What’s an Earth Observation Satellites? </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06.</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55CEC5D4-0F71-48E1-8EFE-1BE39238B6F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15719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1879332" y="294027"/>
            <a:ext cx="8596918"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What’s an Earth Observation Satellites? </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图形">
            <a:extLst>
              <a:ext uri="{FF2B5EF4-FFF2-40B4-BE49-F238E27FC236}">
                <a16:creationId xmlns:a16="http://schemas.microsoft.com/office/drawing/2014/main" id="{4761B1FB-B29F-A6C4-E128-AE1946F734DA}"/>
              </a:ext>
            </a:extLst>
          </p:cNvPr>
          <p:cNvSpPr/>
          <p:nvPr/>
        </p:nvSpPr>
        <p:spPr>
          <a:xfrm>
            <a:off x="737430" y="1674579"/>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4" name="TextBox 3">
            <a:extLst>
              <a:ext uri="{FF2B5EF4-FFF2-40B4-BE49-F238E27FC236}">
                <a16:creationId xmlns:a16="http://schemas.microsoft.com/office/drawing/2014/main" id="{342971EA-9139-54AE-0760-3270A3DF31D4}"/>
              </a:ext>
            </a:extLst>
          </p:cNvPr>
          <p:cNvSpPr txBox="1"/>
          <p:nvPr/>
        </p:nvSpPr>
        <p:spPr>
          <a:xfrm>
            <a:off x="1276830" y="1794939"/>
            <a:ext cx="9869051" cy="871008"/>
          </a:xfrm>
          <a:prstGeom prst="rect">
            <a:avLst/>
          </a:prstGeom>
          <a:noFill/>
        </p:spPr>
        <p:txBody>
          <a:bodyPr wrap="square" rtlCol="0">
            <a:spAutoFit/>
          </a:bodyPr>
          <a:lstStyle/>
          <a:p>
            <a:pPr marL="342900" indent="-342900">
              <a:lnSpc>
                <a:spcPct val="250000"/>
              </a:lnSpc>
              <a:buFont typeface="Wingdings" panose="05000000000000000000" pitchFamily="2" charset="2"/>
              <a:buChar char="ü"/>
            </a:pPr>
            <a:r>
              <a:rPr lang="en-US" sz="2400" dirty="0">
                <a:latin typeface="Poppins "/>
              </a:rPr>
              <a:t>Also known as Earth remote sensing satellites.</a:t>
            </a:r>
          </a:p>
        </p:txBody>
      </p:sp>
      <p:sp>
        <p:nvSpPr>
          <p:cNvPr id="2" name="TextBox 1">
            <a:extLst>
              <a:ext uri="{FF2B5EF4-FFF2-40B4-BE49-F238E27FC236}">
                <a16:creationId xmlns:a16="http://schemas.microsoft.com/office/drawing/2014/main" id="{A8A1B395-4E3A-C918-F9F9-28FC7CCFB538}"/>
              </a:ext>
            </a:extLst>
          </p:cNvPr>
          <p:cNvSpPr txBox="1"/>
          <p:nvPr/>
        </p:nvSpPr>
        <p:spPr>
          <a:xfrm>
            <a:off x="1276829" y="2666376"/>
            <a:ext cx="9869051" cy="871008"/>
          </a:xfrm>
          <a:prstGeom prst="rect">
            <a:avLst/>
          </a:prstGeom>
          <a:noFill/>
        </p:spPr>
        <p:txBody>
          <a:bodyPr wrap="square" rtlCol="0">
            <a:spAutoFit/>
          </a:bodyPr>
          <a:lstStyle/>
          <a:p>
            <a:pPr marL="342900" indent="-342900">
              <a:lnSpc>
                <a:spcPct val="250000"/>
              </a:lnSpc>
              <a:buFont typeface="Wingdings" panose="05000000000000000000" pitchFamily="2" charset="2"/>
              <a:buChar char="ü"/>
            </a:pPr>
            <a:r>
              <a:rPr lang="en-US" sz="2400" dirty="0">
                <a:latin typeface="Poppins "/>
              </a:rPr>
              <a:t>Designed to collect data about the Earth's surface.</a:t>
            </a:r>
          </a:p>
        </p:txBody>
      </p:sp>
      <p:sp>
        <p:nvSpPr>
          <p:cNvPr id="9" name="TextBox 8">
            <a:extLst>
              <a:ext uri="{FF2B5EF4-FFF2-40B4-BE49-F238E27FC236}">
                <a16:creationId xmlns:a16="http://schemas.microsoft.com/office/drawing/2014/main" id="{C22CBE7F-94FF-26FA-B250-6DB8E97737B9}"/>
              </a:ext>
            </a:extLst>
          </p:cNvPr>
          <p:cNvSpPr txBox="1"/>
          <p:nvPr/>
        </p:nvSpPr>
        <p:spPr>
          <a:xfrm>
            <a:off x="1276829" y="3481331"/>
            <a:ext cx="9869051" cy="871008"/>
          </a:xfrm>
          <a:prstGeom prst="rect">
            <a:avLst/>
          </a:prstGeom>
          <a:noFill/>
        </p:spPr>
        <p:txBody>
          <a:bodyPr wrap="square" rtlCol="0">
            <a:spAutoFit/>
          </a:bodyPr>
          <a:lstStyle/>
          <a:p>
            <a:pPr marL="342900" indent="-342900">
              <a:lnSpc>
                <a:spcPct val="250000"/>
              </a:lnSpc>
              <a:buFont typeface="Wingdings" panose="05000000000000000000" pitchFamily="2" charset="2"/>
              <a:buChar char="ü"/>
            </a:pPr>
            <a:r>
              <a:rPr lang="en-US" sz="2400" dirty="0">
                <a:latin typeface="Poppins "/>
              </a:rPr>
              <a:t>The most common type are Earth imaging satellites.</a:t>
            </a:r>
          </a:p>
        </p:txBody>
      </p:sp>
      <p:sp>
        <p:nvSpPr>
          <p:cNvPr id="10" name="TextBox 9">
            <a:extLst>
              <a:ext uri="{FF2B5EF4-FFF2-40B4-BE49-F238E27FC236}">
                <a16:creationId xmlns:a16="http://schemas.microsoft.com/office/drawing/2014/main" id="{63E4F107-81AF-40EF-0B7D-2FF2D22963BD}"/>
              </a:ext>
            </a:extLst>
          </p:cNvPr>
          <p:cNvSpPr txBox="1"/>
          <p:nvPr/>
        </p:nvSpPr>
        <p:spPr>
          <a:xfrm>
            <a:off x="1260047" y="4296286"/>
            <a:ext cx="9869051" cy="871008"/>
          </a:xfrm>
          <a:prstGeom prst="rect">
            <a:avLst/>
          </a:prstGeom>
          <a:noFill/>
        </p:spPr>
        <p:txBody>
          <a:bodyPr wrap="square" rtlCol="0">
            <a:spAutoFit/>
          </a:bodyPr>
          <a:lstStyle/>
          <a:p>
            <a:pPr marL="342900" indent="-342900">
              <a:lnSpc>
                <a:spcPct val="250000"/>
              </a:lnSpc>
              <a:buFont typeface="Wingdings" panose="05000000000000000000" pitchFamily="2" charset="2"/>
              <a:buChar char="ü"/>
            </a:pPr>
            <a:r>
              <a:rPr lang="en-US" sz="2400" dirty="0">
                <a:latin typeface="Poppins "/>
              </a:rPr>
              <a:t>Environmental monitoring, meteorology.</a:t>
            </a:r>
          </a:p>
        </p:txBody>
      </p:sp>
      <p:sp>
        <p:nvSpPr>
          <p:cNvPr id="12" name="TextBox 11">
            <a:extLst>
              <a:ext uri="{FF2B5EF4-FFF2-40B4-BE49-F238E27FC236}">
                <a16:creationId xmlns:a16="http://schemas.microsoft.com/office/drawing/2014/main" id="{E12115F9-4DEB-4341-8AB3-17D44F6711EB}"/>
              </a:ext>
            </a:extLst>
          </p:cNvPr>
          <p:cNvSpPr txBox="1"/>
          <p:nvPr/>
        </p:nvSpPr>
        <p:spPr>
          <a:xfrm>
            <a:off x="11092733" y="6244989"/>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40429225"/>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randombar(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randombar(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p:bldP spid="2"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0" y="2914724"/>
            <a:ext cx="12192000"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Satellite Subsystems</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07.</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2C988468-31BC-4D97-A5A6-29F60B008B0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19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11668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2778343" y="2791525"/>
            <a:ext cx="6991136" cy="830997"/>
          </a:xfrm>
          <a:prstGeom prst="rect">
            <a:avLst/>
          </a:prstGeom>
          <a:noFill/>
        </p:spPr>
        <p:txBody>
          <a:bodyPr wrap="square" rtlCol="0">
            <a:spAutoFit/>
            <a:scene3d>
              <a:camera prst="orthographicFront"/>
              <a:lightRig rig="threePt" dir="t"/>
            </a:scene3d>
            <a:sp3d contourW="12700"/>
          </a:bodyPr>
          <a:lstStyle/>
          <a:p>
            <a:pPr algn="ctr"/>
            <a:r>
              <a:rPr lang="en-US" altLang="zh-CN" sz="4800" b="1" dirty="0">
                <a:latin typeface="Poppins "/>
              </a:rPr>
              <a:t>Introduction</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
              </a:rPr>
              <a:t>01.</a:t>
            </a:r>
            <a:endParaRPr lang="zh-CN" altLang="en-US" sz="5400" b="1" dirty="0">
              <a:solidFill>
                <a:srgbClr val="1295F6"/>
              </a:solidFill>
              <a:latin typeface="Poppins "/>
            </a:endParaRPr>
          </a:p>
        </p:txBody>
      </p:sp>
      <p:sp>
        <p:nvSpPr>
          <p:cNvPr id="22" name="TextBox 21">
            <a:extLst>
              <a:ext uri="{FF2B5EF4-FFF2-40B4-BE49-F238E27FC236}">
                <a16:creationId xmlns:a16="http://schemas.microsoft.com/office/drawing/2014/main" id="{A1128D8F-1ED6-45D3-9E80-CA9ED8D213FC}"/>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99380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nodePh="1">
                                  <p:stCondLst>
                                    <p:cond delay="0"/>
                                  </p:stCondLst>
                                  <p:endCondLst>
                                    <p:cond evt="begin" delay="0">
                                      <p:tn val="11"/>
                                    </p:cond>
                                  </p:end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Satellite Subsystems</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564FAF9-19D7-446C-A019-253F08AB62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311" y="1896321"/>
            <a:ext cx="1639894" cy="1639894"/>
          </a:xfrm>
          <a:prstGeom prst="rect">
            <a:avLst/>
          </a:prstGeom>
        </p:spPr>
      </p:pic>
      <p:pic>
        <p:nvPicPr>
          <p:cNvPr id="7" name="Picture 6">
            <a:extLst>
              <a:ext uri="{FF2B5EF4-FFF2-40B4-BE49-F238E27FC236}">
                <a16:creationId xmlns:a16="http://schemas.microsoft.com/office/drawing/2014/main" id="{AA97E285-8BC1-4D9B-8C39-A8D22F6E58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82020" y="4292005"/>
            <a:ext cx="1901856" cy="1901856"/>
          </a:xfrm>
          <a:prstGeom prst="rect">
            <a:avLst/>
          </a:prstGeom>
        </p:spPr>
      </p:pic>
      <p:pic>
        <p:nvPicPr>
          <p:cNvPr id="9" name="Picture 8">
            <a:extLst>
              <a:ext uri="{FF2B5EF4-FFF2-40B4-BE49-F238E27FC236}">
                <a16:creationId xmlns:a16="http://schemas.microsoft.com/office/drawing/2014/main" id="{C8DA5CBC-7551-4C95-8993-49D22040EC9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9930" y="1817430"/>
            <a:ext cx="1611570" cy="1611570"/>
          </a:xfrm>
          <a:prstGeom prst="rect">
            <a:avLst/>
          </a:prstGeom>
        </p:spPr>
      </p:pic>
      <p:pic>
        <p:nvPicPr>
          <p:cNvPr id="11" name="Picture 10">
            <a:extLst>
              <a:ext uri="{FF2B5EF4-FFF2-40B4-BE49-F238E27FC236}">
                <a16:creationId xmlns:a16="http://schemas.microsoft.com/office/drawing/2014/main" id="{EA1C5F03-B7A9-4C26-BAEB-4BD98F058A8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7126" y="4135501"/>
            <a:ext cx="1776541" cy="1776541"/>
          </a:xfrm>
          <a:prstGeom prst="rect">
            <a:avLst/>
          </a:prstGeom>
        </p:spPr>
      </p:pic>
      <p:pic>
        <p:nvPicPr>
          <p:cNvPr id="13" name="Picture 12">
            <a:extLst>
              <a:ext uri="{FF2B5EF4-FFF2-40B4-BE49-F238E27FC236}">
                <a16:creationId xmlns:a16="http://schemas.microsoft.com/office/drawing/2014/main" id="{06554AC0-0AC8-464B-9F4E-182DE17652B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48050" y="1946011"/>
            <a:ext cx="1575736" cy="1575736"/>
          </a:xfrm>
          <a:prstGeom prst="rect">
            <a:avLst/>
          </a:prstGeom>
        </p:spPr>
      </p:pic>
      <p:sp>
        <p:nvSpPr>
          <p:cNvPr id="14" name="TextBox 13">
            <a:extLst>
              <a:ext uri="{FF2B5EF4-FFF2-40B4-BE49-F238E27FC236}">
                <a16:creationId xmlns:a16="http://schemas.microsoft.com/office/drawing/2014/main" id="{8F01D9E4-D2CB-444D-94A3-BC24546C4CC2}"/>
              </a:ext>
            </a:extLst>
          </p:cNvPr>
          <p:cNvSpPr txBox="1"/>
          <p:nvPr/>
        </p:nvSpPr>
        <p:spPr>
          <a:xfrm>
            <a:off x="182742" y="3575556"/>
            <a:ext cx="3155031" cy="338554"/>
          </a:xfrm>
          <a:prstGeom prst="rect">
            <a:avLst/>
          </a:prstGeom>
          <a:noFill/>
        </p:spPr>
        <p:txBody>
          <a:bodyPr wrap="none" rtlCol="0">
            <a:spAutoFit/>
          </a:bodyPr>
          <a:lstStyle/>
          <a:p>
            <a:r>
              <a:rPr lang="en-US" sz="1600" b="1" dirty="0">
                <a:latin typeface="Poppins" panose="00000500000000000000" pitchFamily="2" charset="0"/>
                <a:cs typeface="Poppins" panose="00000500000000000000" pitchFamily="2" charset="0"/>
              </a:rPr>
              <a:t>Communication Subsystem</a:t>
            </a:r>
            <a:endParaRPr lang="fr-FR" sz="1600" b="1" dirty="0">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5E774AE-B64F-4E39-A4D8-0137E7C35C85}"/>
              </a:ext>
            </a:extLst>
          </p:cNvPr>
          <p:cNvSpPr txBox="1"/>
          <p:nvPr/>
        </p:nvSpPr>
        <p:spPr>
          <a:xfrm>
            <a:off x="1889846" y="6024584"/>
            <a:ext cx="2286203" cy="338554"/>
          </a:xfrm>
          <a:prstGeom prst="rect">
            <a:avLst/>
          </a:prstGeom>
          <a:noFill/>
        </p:spPr>
        <p:txBody>
          <a:bodyPr wrap="none" rtlCol="0">
            <a:spAutoFit/>
          </a:bodyPr>
          <a:lstStyle/>
          <a:p>
            <a:r>
              <a:rPr lang="en-US" sz="1600" b="1" dirty="0">
                <a:latin typeface="Poppins" panose="00000500000000000000" pitchFamily="2" charset="0"/>
                <a:cs typeface="Poppins" panose="00000500000000000000" pitchFamily="2" charset="0"/>
              </a:rPr>
              <a:t>Payload Subsystem</a:t>
            </a:r>
            <a:endParaRPr lang="fr-FR" sz="1600" b="1" dirty="0">
              <a:latin typeface="Poppins" panose="00000500000000000000" pitchFamily="2" charset="0"/>
              <a:cs typeface="Poppins" panose="00000500000000000000" pitchFamily="2" charset="0"/>
            </a:endParaRPr>
          </a:p>
        </p:txBody>
      </p:sp>
      <p:sp>
        <p:nvSpPr>
          <p:cNvPr id="19" name="TextBox 18">
            <a:extLst>
              <a:ext uri="{FF2B5EF4-FFF2-40B4-BE49-F238E27FC236}">
                <a16:creationId xmlns:a16="http://schemas.microsoft.com/office/drawing/2014/main" id="{729C75AC-E909-4705-85D1-1685A62BCE48}"/>
              </a:ext>
            </a:extLst>
          </p:cNvPr>
          <p:cNvSpPr txBox="1"/>
          <p:nvPr/>
        </p:nvSpPr>
        <p:spPr>
          <a:xfrm>
            <a:off x="4400705" y="3575556"/>
            <a:ext cx="2069797" cy="338554"/>
          </a:xfrm>
          <a:prstGeom prst="rect">
            <a:avLst/>
          </a:prstGeom>
          <a:noFill/>
        </p:spPr>
        <p:txBody>
          <a:bodyPr wrap="none" rtlCol="0">
            <a:spAutoFit/>
          </a:bodyPr>
          <a:lstStyle/>
          <a:p>
            <a:r>
              <a:rPr lang="en-US" sz="1600" b="1" dirty="0">
                <a:latin typeface="Poppins" panose="00000500000000000000" pitchFamily="2" charset="0"/>
                <a:cs typeface="Poppins" panose="00000500000000000000" pitchFamily="2" charset="0"/>
              </a:rPr>
              <a:t>Power Subsystem</a:t>
            </a:r>
            <a:endParaRPr lang="fr-FR" sz="1600" b="1" dirty="0">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935B34E0-E4A3-4358-B044-9AA3044F1B23}"/>
              </a:ext>
            </a:extLst>
          </p:cNvPr>
          <p:cNvSpPr txBox="1"/>
          <p:nvPr/>
        </p:nvSpPr>
        <p:spPr>
          <a:xfrm>
            <a:off x="7005039" y="6024584"/>
            <a:ext cx="2547492" cy="338554"/>
          </a:xfrm>
          <a:prstGeom prst="rect">
            <a:avLst/>
          </a:prstGeom>
          <a:noFill/>
        </p:spPr>
        <p:txBody>
          <a:bodyPr wrap="none" rtlCol="0">
            <a:spAutoFit/>
          </a:bodyPr>
          <a:lstStyle/>
          <a:p>
            <a:r>
              <a:rPr lang="en-US" sz="1600" b="1" dirty="0">
                <a:latin typeface="Poppins" panose="00000500000000000000" pitchFamily="2" charset="0"/>
                <a:cs typeface="Poppins" panose="00000500000000000000" pitchFamily="2" charset="0"/>
              </a:rPr>
              <a:t>Propulsion Subsystem</a:t>
            </a:r>
            <a:endParaRPr lang="fr-FR" sz="1600" b="1" dirty="0">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44A36328-A494-48AB-8C55-6F5AE233FDA8}"/>
              </a:ext>
            </a:extLst>
          </p:cNvPr>
          <p:cNvSpPr txBox="1"/>
          <p:nvPr/>
        </p:nvSpPr>
        <p:spPr>
          <a:xfrm>
            <a:off x="9048191" y="3575556"/>
            <a:ext cx="3143809" cy="338554"/>
          </a:xfrm>
          <a:prstGeom prst="rect">
            <a:avLst/>
          </a:prstGeom>
          <a:noFill/>
        </p:spPr>
        <p:txBody>
          <a:bodyPr wrap="none" rtlCol="0">
            <a:spAutoFit/>
          </a:bodyPr>
          <a:lstStyle/>
          <a:p>
            <a:r>
              <a:rPr lang="en-US" sz="1600" b="1" dirty="0">
                <a:latin typeface="Poppins" panose="00000500000000000000" pitchFamily="2" charset="0"/>
                <a:cs typeface="Poppins" panose="00000500000000000000" pitchFamily="2" charset="0"/>
              </a:rPr>
              <a:t>Thermal Control Subsystem</a:t>
            </a:r>
            <a:endParaRPr lang="fr-FR" sz="1600" b="1" dirty="0">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FA8964C0-890E-40CE-AC07-A0E67288F6AC}"/>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930164459"/>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9F78322-3899-3805-C57C-9A6659E7F4CF}"/>
              </a:ext>
            </a:extLst>
          </p:cNvPr>
          <p:cNvGrpSpPr/>
          <p:nvPr/>
        </p:nvGrpSpPr>
        <p:grpSpPr>
          <a:xfrm>
            <a:off x="1842012" y="1163784"/>
            <a:ext cx="9206988" cy="3800552"/>
            <a:chOff x="1205036" y="2665008"/>
            <a:chExt cx="14542920" cy="6003169"/>
          </a:xfrm>
        </p:grpSpPr>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224A4973-3527-2CA0-BB66-83F609D8E9FB}"/>
                    </a:ext>
                  </a:extLst>
                </p:cNvPr>
                <p:cNvGraphicFramePr>
                  <a:graphicFrameLocks noChangeAspect="1"/>
                </p:cNvGraphicFramePr>
                <p:nvPr>
                  <p:extLst>
                    <p:ext uri="{D42A27DB-BD31-4B8C-83A1-F6EECF244321}">
                      <p14:modId xmlns:p14="http://schemas.microsoft.com/office/powerpoint/2010/main" val="1184989231"/>
                    </p:ext>
                  </p:extLst>
                </p:nvPr>
              </p:nvGraphicFramePr>
              <p:xfrm>
                <a:off x="5279336" y="2665008"/>
                <a:ext cx="4395115" cy="4395114"/>
              </p:xfrm>
              <a:graphic>
                <a:graphicData uri="http://schemas.microsoft.com/office/powerpoint/2016/sectionzoom">
                  <psez:sectionZm>
                    <psez:sectionZmObj sectionId="{DBB0F080-D76F-2449-A8A8-97428CE5CDE4}">
                      <psez:zmPr id="{E31B0801-3E89-AF44-A1B1-5F4CCB54772F}" imageType="cover" transitionDur="1000" showBg="0">
                        <p166:blipFill xmlns:p166="http://schemas.microsoft.com/office/powerpoint/2016/6/main">
                          <a:blip r:embed="rId3"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2782507" cy="2782507"/>
                          </a:xfrm>
                          <a:prstGeom prst="rect">
                            <a:avLst/>
                          </a:prstGeom>
                        </p166:spPr>
                      </psez:zmPr>
                    </psez:sectionZmObj>
                  </psez:sectionZm>
                </a:graphicData>
              </a:graphic>
            </p:graphicFrame>
          </mc:Choice>
          <mc:Fallback xmlns="">
            <p:pic>
              <p:nvPicPr>
                <p:cNvPr id="3" name="Section Zoom 2">
                  <a:hlinkClick r:id="rId4" action="ppaction://hlinksldjump"/>
                  <a:extLst>
                    <a:ext uri="{FF2B5EF4-FFF2-40B4-BE49-F238E27FC236}">
                      <a16:creationId xmlns:a16="http://schemas.microsoft.com/office/drawing/2014/main" id="{224A4973-3527-2CA0-BB66-83F609D8E9FB}"/>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4421414" y="1163784"/>
                  <a:ext cx="2782507" cy="2782506"/>
                </a:xfrm>
                <a:prstGeom prst="rect">
                  <a:avLst/>
                </a:prstGeom>
              </p:spPr>
            </p:pic>
          </mc:Fallback>
        </mc:AlternateContent>
        <p:sp>
          <p:nvSpPr>
            <p:cNvPr id="6" name="TextBox 5">
              <a:extLst>
                <a:ext uri="{FF2B5EF4-FFF2-40B4-BE49-F238E27FC236}">
                  <a16:creationId xmlns:a16="http://schemas.microsoft.com/office/drawing/2014/main" id="{391546AA-8A59-4316-EAEB-FBAE8AC46B1E}"/>
                </a:ext>
              </a:extLst>
            </p:cNvPr>
            <p:cNvSpPr txBox="1"/>
            <p:nvPr/>
          </p:nvSpPr>
          <p:spPr>
            <a:xfrm>
              <a:off x="1205036" y="7647264"/>
              <a:ext cx="14542920" cy="1020913"/>
            </a:xfrm>
            <a:prstGeom prst="rect">
              <a:avLst/>
            </a:prstGeom>
            <a:noFill/>
          </p:spPr>
          <p:txBody>
            <a:bodyPr wrap="square" rtlCol="0">
              <a:spAutoFit/>
            </a:bodyPr>
            <a:lstStyle/>
            <a:p>
              <a:r>
                <a:rPr lang="fr-FR" sz="3600" b="1" dirty="0">
                  <a:solidFill>
                    <a:srgbClr val="5A61C6"/>
                  </a:solidFill>
                  <a:latin typeface="Poppins "/>
                </a:rPr>
                <a:t>Control of </a:t>
              </a:r>
              <a:r>
                <a:rPr lang="fr-FR" sz="3600" b="1" dirty="0" err="1">
                  <a:solidFill>
                    <a:srgbClr val="5A61C6"/>
                  </a:solidFill>
                  <a:latin typeface="Poppins "/>
                </a:rPr>
                <a:t>Earth</a:t>
              </a:r>
              <a:r>
                <a:rPr lang="fr-FR" sz="3600" b="1" dirty="0">
                  <a:solidFill>
                    <a:srgbClr val="5A61C6"/>
                  </a:solidFill>
                  <a:latin typeface="Poppins "/>
                </a:rPr>
                <a:t> Observation Satellites</a:t>
              </a:r>
            </a:p>
          </p:txBody>
        </p:sp>
      </p:grpSp>
      <p:sp>
        <p:nvSpPr>
          <p:cNvPr id="5" name="TextBox 4">
            <a:extLst>
              <a:ext uri="{FF2B5EF4-FFF2-40B4-BE49-F238E27FC236}">
                <a16:creationId xmlns:a16="http://schemas.microsoft.com/office/drawing/2014/main" id="{A1398FA3-B6AA-4104-A086-924DE8F29449}"/>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67597831"/>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77852" y="2985750"/>
            <a:ext cx="12347703" cy="461665"/>
          </a:xfrm>
          <a:prstGeom prst="rect">
            <a:avLst/>
          </a:prstGeom>
          <a:noFill/>
        </p:spPr>
        <p:txBody>
          <a:bodyPr wrap="square" rtlCol="0">
            <a:spAutoFit/>
            <a:scene3d>
              <a:camera prst="orthographicFront"/>
              <a:lightRig rig="threePt" dir="t"/>
            </a:scene3d>
            <a:sp3d contourW="12700"/>
          </a:bodyPr>
          <a:lstStyle/>
          <a:p>
            <a:pPr lvl="1" algn="ctr"/>
            <a:r>
              <a:rPr lang="en-US" altLang="zh-CN" sz="2400" b="1" dirty="0">
                <a:latin typeface="Poppins "/>
              </a:rPr>
              <a:t>Uplink and Downlink</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08.</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B5588C9F-3819-4957-B497-FB2A220A04A4}"/>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83585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1797541" y="294027"/>
            <a:ext cx="8596918"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Uplink &amp; Downlink</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4" y="9633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4D26DE2-6642-C02F-8C3A-A00F15871A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85239" y="4389887"/>
            <a:ext cx="1315311" cy="1315311"/>
          </a:xfrm>
          <a:prstGeom prst="rect">
            <a:avLst/>
          </a:prstGeom>
        </p:spPr>
      </p:pic>
      <p:pic>
        <p:nvPicPr>
          <p:cNvPr id="3" name="Picture 2">
            <a:extLst>
              <a:ext uri="{FF2B5EF4-FFF2-40B4-BE49-F238E27FC236}">
                <a16:creationId xmlns:a16="http://schemas.microsoft.com/office/drawing/2014/main" id="{97FB58A8-5294-FEC9-0ED2-0988CC0180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0223" y="4389887"/>
            <a:ext cx="1315311" cy="1315311"/>
          </a:xfrm>
          <a:prstGeom prst="rect">
            <a:avLst/>
          </a:prstGeom>
        </p:spPr>
      </p:pic>
      <p:pic>
        <p:nvPicPr>
          <p:cNvPr id="8" name="Picture 7">
            <a:extLst>
              <a:ext uri="{FF2B5EF4-FFF2-40B4-BE49-F238E27FC236}">
                <a16:creationId xmlns:a16="http://schemas.microsoft.com/office/drawing/2014/main" id="{F29103FD-7EB3-F624-FBA6-D203CAC20A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6090" y="1490526"/>
            <a:ext cx="999820" cy="999820"/>
          </a:xfrm>
          <a:prstGeom prst="rect">
            <a:avLst/>
          </a:prstGeom>
        </p:spPr>
      </p:pic>
      <p:sp>
        <p:nvSpPr>
          <p:cNvPr id="9" name="Arrow: Right 8">
            <a:extLst>
              <a:ext uri="{FF2B5EF4-FFF2-40B4-BE49-F238E27FC236}">
                <a16:creationId xmlns:a16="http://schemas.microsoft.com/office/drawing/2014/main" id="{8E357FDB-91C9-CBAB-EBAD-7765A26EAFAF}"/>
              </a:ext>
            </a:extLst>
          </p:cNvPr>
          <p:cNvSpPr/>
          <p:nvPr/>
        </p:nvSpPr>
        <p:spPr>
          <a:xfrm rot="18706601">
            <a:off x="4555460" y="3235258"/>
            <a:ext cx="872362" cy="427951"/>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73BC5843-2A39-8A01-7816-ED835EB1CE78}"/>
              </a:ext>
            </a:extLst>
          </p:cNvPr>
          <p:cNvSpPr/>
          <p:nvPr/>
        </p:nvSpPr>
        <p:spPr>
          <a:xfrm rot="3117570">
            <a:off x="6976940" y="3241239"/>
            <a:ext cx="853720" cy="418806"/>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54A93083-3ED7-D1A8-D4CE-18387E90018F}"/>
              </a:ext>
            </a:extLst>
          </p:cNvPr>
          <p:cNvSpPr txBox="1"/>
          <p:nvPr/>
        </p:nvSpPr>
        <p:spPr>
          <a:xfrm>
            <a:off x="3462473" y="3079901"/>
            <a:ext cx="938077" cy="369332"/>
          </a:xfrm>
          <a:prstGeom prst="rect">
            <a:avLst/>
          </a:prstGeom>
          <a:noFill/>
        </p:spPr>
        <p:txBody>
          <a:bodyPr wrap="none" rtlCol="0">
            <a:spAutoFit/>
          </a:bodyPr>
          <a:lstStyle/>
          <a:p>
            <a:r>
              <a:rPr lang="fr-FR" b="1" dirty="0" err="1">
                <a:solidFill>
                  <a:srgbClr val="92D050"/>
                </a:solidFill>
                <a:latin typeface="Poppins" panose="00000500000000000000" pitchFamily="2" charset="0"/>
                <a:cs typeface="Poppins" panose="00000500000000000000" pitchFamily="2" charset="0"/>
              </a:rPr>
              <a:t>Uplink</a:t>
            </a:r>
            <a:endParaRPr lang="fr-FR" b="1" dirty="0">
              <a:solidFill>
                <a:srgbClr val="92D050"/>
              </a:solidFill>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045D2293-127C-BE9A-A7C0-0A49691EFD50}"/>
              </a:ext>
            </a:extLst>
          </p:cNvPr>
          <p:cNvSpPr txBox="1"/>
          <p:nvPr/>
        </p:nvSpPr>
        <p:spPr>
          <a:xfrm>
            <a:off x="7890223" y="3079901"/>
            <a:ext cx="1289135" cy="369332"/>
          </a:xfrm>
          <a:prstGeom prst="rect">
            <a:avLst/>
          </a:prstGeom>
          <a:noFill/>
        </p:spPr>
        <p:txBody>
          <a:bodyPr wrap="none" rtlCol="0">
            <a:spAutoFit/>
          </a:bodyPr>
          <a:lstStyle/>
          <a:p>
            <a:r>
              <a:rPr lang="fr-FR" b="1" dirty="0" err="1">
                <a:solidFill>
                  <a:srgbClr val="FFC000"/>
                </a:solidFill>
                <a:latin typeface="Poppins" panose="00000500000000000000" pitchFamily="2" charset="0"/>
                <a:cs typeface="Poppins" panose="00000500000000000000" pitchFamily="2" charset="0"/>
              </a:rPr>
              <a:t>Downlink</a:t>
            </a:r>
            <a:endParaRPr lang="fr-FR" b="1" dirty="0">
              <a:solidFill>
                <a:srgbClr val="FFC000"/>
              </a:solidFill>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BC14E413-A55F-4769-B354-31F273427F7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23</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9388866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77852" y="2985750"/>
            <a:ext cx="12347703" cy="400110"/>
          </a:xfrm>
          <a:prstGeom prst="rect">
            <a:avLst/>
          </a:prstGeom>
          <a:noFill/>
        </p:spPr>
        <p:txBody>
          <a:bodyPr wrap="square" rtlCol="0">
            <a:spAutoFit/>
            <a:scene3d>
              <a:camera prst="orthographicFront"/>
              <a:lightRig rig="threePt" dir="t"/>
            </a:scene3d>
            <a:sp3d contourW="12700"/>
          </a:bodyPr>
          <a:lstStyle/>
          <a:p>
            <a:pPr lvl="1" algn="ctr"/>
            <a:r>
              <a:rPr lang="en-US" altLang="zh-CN" sz="2000" b="1" dirty="0">
                <a:latin typeface="Poppins "/>
              </a:rPr>
              <a:t>Communication Between Satellite and Ground-Station ?</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09.</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9235C95D-04E2-40F9-A906-0E74936F973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81869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1879332" y="294027"/>
            <a:ext cx="8596918" cy="954107"/>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Communication Between Satellite and Ground-Station ?</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4914819-157A-42EC-86CC-9535D5667369}"/>
              </a:ext>
            </a:extLst>
          </p:cNvPr>
          <p:cNvGrpSpPr/>
          <p:nvPr/>
        </p:nvGrpSpPr>
        <p:grpSpPr>
          <a:xfrm>
            <a:off x="3790484" y="1672489"/>
            <a:ext cx="4030462" cy="954822"/>
            <a:chOff x="3790484" y="1672489"/>
            <a:chExt cx="4030462" cy="954822"/>
          </a:xfrm>
        </p:grpSpPr>
        <p:sp>
          <p:nvSpPr>
            <p:cNvPr id="4" name="TextBox 3">
              <a:extLst>
                <a:ext uri="{FF2B5EF4-FFF2-40B4-BE49-F238E27FC236}">
                  <a16:creationId xmlns:a16="http://schemas.microsoft.com/office/drawing/2014/main" id="{342971EA-9139-54AE-0760-3270A3DF31D4}"/>
                </a:ext>
              </a:extLst>
            </p:cNvPr>
            <p:cNvSpPr txBox="1"/>
            <p:nvPr/>
          </p:nvSpPr>
          <p:spPr>
            <a:xfrm>
              <a:off x="3913994" y="1672489"/>
              <a:ext cx="3783442" cy="871008"/>
            </a:xfrm>
            <a:prstGeom prst="rect">
              <a:avLst/>
            </a:prstGeom>
            <a:noFill/>
          </p:spPr>
          <p:txBody>
            <a:bodyPr wrap="square" rtlCol="0">
              <a:spAutoFit/>
            </a:bodyPr>
            <a:lstStyle/>
            <a:p>
              <a:pPr algn="ctr">
                <a:lnSpc>
                  <a:spcPct val="250000"/>
                </a:lnSpc>
              </a:pPr>
              <a:r>
                <a:rPr lang="en-US" sz="2400" dirty="0">
                  <a:latin typeface="Poppins "/>
                </a:rPr>
                <a:t>Two separate channels</a:t>
              </a:r>
            </a:p>
          </p:txBody>
        </p:sp>
        <p:sp>
          <p:nvSpPr>
            <p:cNvPr id="7" name="Rectangle: Rounded Corners 6">
              <a:extLst>
                <a:ext uri="{FF2B5EF4-FFF2-40B4-BE49-F238E27FC236}">
                  <a16:creationId xmlns:a16="http://schemas.microsoft.com/office/drawing/2014/main" id="{66426C8E-5DF9-3167-4130-EE00587B6033}"/>
                </a:ext>
              </a:extLst>
            </p:cNvPr>
            <p:cNvSpPr/>
            <p:nvPr/>
          </p:nvSpPr>
          <p:spPr>
            <a:xfrm>
              <a:off x="3790484" y="1951123"/>
              <a:ext cx="4030462" cy="676188"/>
            </a:xfrm>
            <a:prstGeom prst="roundRect">
              <a:avLst/>
            </a:prstGeom>
            <a:noFill/>
            <a:ln w="349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grpSp>
      <p:cxnSp>
        <p:nvCxnSpPr>
          <p:cNvPr id="11" name="Straight Arrow Connector 10">
            <a:extLst>
              <a:ext uri="{FF2B5EF4-FFF2-40B4-BE49-F238E27FC236}">
                <a16:creationId xmlns:a16="http://schemas.microsoft.com/office/drawing/2014/main" id="{381D0567-5680-0CF6-E49F-09C59F75516F}"/>
              </a:ext>
            </a:extLst>
          </p:cNvPr>
          <p:cNvCxnSpPr>
            <a:cxnSpLocks/>
          </p:cNvCxnSpPr>
          <p:nvPr/>
        </p:nvCxnSpPr>
        <p:spPr>
          <a:xfrm flipH="1">
            <a:off x="4438650" y="2642810"/>
            <a:ext cx="1384448" cy="13100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ABF1A2-CF9A-A209-585B-D0DD1D997D87}"/>
              </a:ext>
            </a:extLst>
          </p:cNvPr>
          <p:cNvCxnSpPr>
            <a:cxnSpLocks/>
          </p:cNvCxnSpPr>
          <p:nvPr/>
        </p:nvCxnSpPr>
        <p:spPr>
          <a:xfrm>
            <a:off x="5823098" y="2627311"/>
            <a:ext cx="1358752" cy="132556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09CE560-88D9-415A-9981-F361ABFC7225}"/>
              </a:ext>
            </a:extLst>
          </p:cNvPr>
          <p:cNvGrpSpPr/>
          <p:nvPr/>
        </p:nvGrpSpPr>
        <p:grpSpPr>
          <a:xfrm>
            <a:off x="2811842" y="3918326"/>
            <a:ext cx="2259827" cy="1152525"/>
            <a:chOff x="2811842" y="3918326"/>
            <a:chExt cx="2259827" cy="1152525"/>
          </a:xfrm>
        </p:grpSpPr>
        <p:sp>
          <p:nvSpPr>
            <p:cNvPr id="23" name="TextBox 22">
              <a:extLst>
                <a:ext uri="{FF2B5EF4-FFF2-40B4-BE49-F238E27FC236}">
                  <a16:creationId xmlns:a16="http://schemas.microsoft.com/office/drawing/2014/main" id="{4BF6CA1B-44B2-A28D-C477-C6F067D173E1}"/>
                </a:ext>
              </a:extLst>
            </p:cNvPr>
            <p:cNvSpPr txBox="1"/>
            <p:nvPr/>
          </p:nvSpPr>
          <p:spPr>
            <a:xfrm>
              <a:off x="3017830" y="4309922"/>
              <a:ext cx="1847850" cy="369332"/>
            </a:xfrm>
            <a:prstGeom prst="rect">
              <a:avLst/>
            </a:prstGeom>
            <a:noFill/>
          </p:spPr>
          <p:txBody>
            <a:bodyPr wrap="square">
              <a:spAutoFit/>
            </a:bodyPr>
            <a:lstStyle/>
            <a:p>
              <a:r>
                <a:rPr lang="fr-FR" dirty="0" err="1">
                  <a:latin typeface="Poppins" panose="00000500000000000000" pitchFamily="2" charset="0"/>
                  <a:cs typeface="Poppins" panose="00000500000000000000" pitchFamily="2" charset="0"/>
                </a:rPr>
                <a:t>Payload</a:t>
              </a:r>
              <a:r>
                <a:rPr lang="fr-FR" dirty="0">
                  <a:latin typeface="Poppins" panose="00000500000000000000" pitchFamily="2" charset="0"/>
                  <a:cs typeface="Poppins" panose="00000500000000000000" pitchFamily="2" charset="0"/>
                </a:rPr>
                <a:t> Data</a:t>
              </a:r>
            </a:p>
          </p:txBody>
        </p:sp>
        <p:sp>
          <p:nvSpPr>
            <p:cNvPr id="25" name="Oval 24">
              <a:extLst>
                <a:ext uri="{FF2B5EF4-FFF2-40B4-BE49-F238E27FC236}">
                  <a16:creationId xmlns:a16="http://schemas.microsoft.com/office/drawing/2014/main" id="{C6468515-B893-A8ED-648B-8AB2C380212D}"/>
                </a:ext>
              </a:extLst>
            </p:cNvPr>
            <p:cNvSpPr/>
            <p:nvPr/>
          </p:nvSpPr>
          <p:spPr>
            <a:xfrm>
              <a:off x="2811842" y="3918326"/>
              <a:ext cx="2259827" cy="1152525"/>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 name="Group 7">
            <a:extLst>
              <a:ext uri="{FF2B5EF4-FFF2-40B4-BE49-F238E27FC236}">
                <a16:creationId xmlns:a16="http://schemas.microsoft.com/office/drawing/2014/main" id="{62BAE4AC-8A64-468A-BEC8-D9D5F857729E}"/>
              </a:ext>
            </a:extLst>
          </p:cNvPr>
          <p:cNvGrpSpPr/>
          <p:nvPr/>
        </p:nvGrpSpPr>
        <p:grpSpPr>
          <a:xfrm>
            <a:off x="5591174" y="3952875"/>
            <a:ext cx="5657850" cy="1267185"/>
            <a:chOff x="5591174" y="3952875"/>
            <a:chExt cx="5657850" cy="1267185"/>
          </a:xfrm>
        </p:grpSpPr>
        <p:sp>
          <p:nvSpPr>
            <p:cNvPr id="24" name="TextBox 23">
              <a:extLst>
                <a:ext uri="{FF2B5EF4-FFF2-40B4-BE49-F238E27FC236}">
                  <a16:creationId xmlns:a16="http://schemas.microsoft.com/office/drawing/2014/main" id="{7F4316C4-A802-E4D6-BD10-1253F0D47854}"/>
                </a:ext>
              </a:extLst>
            </p:cNvPr>
            <p:cNvSpPr txBox="1"/>
            <p:nvPr/>
          </p:nvSpPr>
          <p:spPr>
            <a:xfrm>
              <a:off x="5832691" y="4401801"/>
              <a:ext cx="5174815" cy="369332"/>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Telemetry, Tracking, and Command (TT&amp;C)</a:t>
              </a:r>
              <a:endParaRPr lang="fr-FR" dirty="0">
                <a:latin typeface="Poppins" panose="00000500000000000000" pitchFamily="2" charset="0"/>
                <a:cs typeface="Poppins" panose="00000500000000000000" pitchFamily="2" charset="0"/>
              </a:endParaRPr>
            </a:p>
          </p:txBody>
        </p:sp>
        <p:sp>
          <p:nvSpPr>
            <p:cNvPr id="27" name="Oval 26">
              <a:extLst>
                <a:ext uri="{FF2B5EF4-FFF2-40B4-BE49-F238E27FC236}">
                  <a16:creationId xmlns:a16="http://schemas.microsoft.com/office/drawing/2014/main" id="{E8CA6F47-56A4-1E11-DFD9-180C6AAF37DB}"/>
                </a:ext>
              </a:extLst>
            </p:cNvPr>
            <p:cNvSpPr/>
            <p:nvPr/>
          </p:nvSpPr>
          <p:spPr>
            <a:xfrm>
              <a:off x="5591174" y="3952875"/>
              <a:ext cx="5657850" cy="1267185"/>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TextBox 14">
            <a:extLst>
              <a:ext uri="{FF2B5EF4-FFF2-40B4-BE49-F238E27FC236}">
                <a16:creationId xmlns:a16="http://schemas.microsoft.com/office/drawing/2014/main" id="{54F78E45-6389-4434-95D7-ABCB20D23F8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1617447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77852" y="2985750"/>
            <a:ext cx="12347703" cy="400110"/>
          </a:xfrm>
          <a:prstGeom prst="rect">
            <a:avLst/>
          </a:prstGeom>
          <a:noFill/>
        </p:spPr>
        <p:txBody>
          <a:bodyPr wrap="square" rtlCol="0">
            <a:spAutoFit/>
            <a:scene3d>
              <a:camera prst="orthographicFront"/>
              <a:lightRig rig="threePt" dir="t"/>
            </a:scene3d>
            <a:sp3d contourW="12700"/>
          </a:bodyPr>
          <a:lstStyle/>
          <a:p>
            <a:pPr lvl="1" algn="ctr"/>
            <a:r>
              <a:rPr lang="en-US" altLang="zh-CN" sz="2000" b="1" dirty="0">
                <a:latin typeface="Poppins "/>
              </a:rPr>
              <a:t>Telemetry, Tracking and Command (TT&amp;C)</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10.</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3DE2B2E4-4F30-4745-9CB7-429EE136CDA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23133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1879332" y="294027"/>
            <a:ext cx="8596918"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Telemetry, Tracking and Command (TT&amp;C)</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5A7A437-8D74-E420-E967-6C894DFC72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85239" y="4389887"/>
            <a:ext cx="1315311" cy="1315311"/>
          </a:xfrm>
          <a:prstGeom prst="rect">
            <a:avLst/>
          </a:prstGeom>
        </p:spPr>
      </p:pic>
      <p:pic>
        <p:nvPicPr>
          <p:cNvPr id="12" name="Picture 11">
            <a:extLst>
              <a:ext uri="{FF2B5EF4-FFF2-40B4-BE49-F238E27FC236}">
                <a16:creationId xmlns:a16="http://schemas.microsoft.com/office/drawing/2014/main" id="{AFD3F92D-9FC1-7AFF-69BB-C941ACD7DC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0223" y="4389887"/>
            <a:ext cx="1315311" cy="1315311"/>
          </a:xfrm>
          <a:prstGeom prst="rect">
            <a:avLst/>
          </a:prstGeom>
        </p:spPr>
      </p:pic>
      <p:pic>
        <p:nvPicPr>
          <p:cNvPr id="18" name="Picture 17">
            <a:extLst>
              <a:ext uri="{FF2B5EF4-FFF2-40B4-BE49-F238E27FC236}">
                <a16:creationId xmlns:a16="http://schemas.microsoft.com/office/drawing/2014/main" id="{F02E037D-5AA6-34BC-F217-D8CB5700D8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6090" y="1490526"/>
            <a:ext cx="999820" cy="999820"/>
          </a:xfrm>
          <a:prstGeom prst="rect">
            <a:avLst/>
          </a:prstGeom>
        </p:spPr>
      </p:pic>
      <p:cxnSp>
        <p:nvCxnSpPr>
          <p:cNvPr id="20" name="Straight Arrow Connector 19">
            <a:extLst>
              <a:ext uri="{FF2B5EF4-FFF2-40B4-BE49-F238E27FC236}">
                <a16:creationId xmlns:a16="http://schemas.microsoft.com/office/drawing/2014/main" id="{D243C4CB-EB06-CE02-B3FC-0A4ADAAF0C6A}"/>
              </a:ext>
            </a:extLst>
          </p:cNvPr>
          <p:cNvCxnSpPr>
            <a:cxnSpLocks/>
          </p:cNvCxnSpPr>
          <p:nvPr/>
        </p:nvCxnSpPr>
        <p:spPr>
          <a:xfrm flipV="1">
            <a:off x="3551128" y="1990435"/>
            <a:ext cx="1853195" cy="2399451"/>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9CF39F-BA14-29E0-D167-BA9A24056E4A}"/>
              </a:ext>
            </a:extLst>
          </p:cNvPr>
          <p:cNvCxnSpPr>
            <a:cxnSpLocks/>
          </p:cNvCxnSpPr>
          <p:nvPr/>
        </p:nvCxnSpPr>
        <p:spPr>
          <a:xfrm flipH="1">
            <a:off x="4485038" y="2652140"/>
            <a:ext cx="1853195" cy="24662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CC549542-AE7F-E3C1-093A-0F58C0B7E33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3426" y="4828925"/>
            <a:ext cx="876273" cy="876273"/>
          </a:xfrm>
          <a:prstGeom prst="rect">
            <a:avLst/>
          </a:prstGeom>
        </p:spPr>
      </p:pic>
      <p:pic>
        <p:nvPicPr>
          <p:cNvPr id="31" name="Picture 30">
            <a:extLst>
              <a:ext uri="{FF2B5EF4-FFF2-40B4-BE49-F238E27FC236}">
                <a16:creationId xmlns:a16="http://schemas.microsoft.com/office/drawing/2014/main" id="{D0ECBCD7-7A70-A9B3-7163-253CCB0C59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03875" y="4828924"/>
            <a:ext cx="876273" cy="876273"/>
          </a:xfrm>
          <a:prstGeom prst="rect">
            <a:avLst/>
          </a:prstGeom>
        </p:spPr>
      </p:pic>
      <p:cxnSp>
        <p:nvCxnSpPr>
          <p:cNvPr id="33" name="Straight Arrow Connector 32">
            <a:extLst>
              <a:ext uri="{FF2B5EF4-FFF2-40B4-BE49-F238E27FC236}">
                <a16:creationId xmlns:a16="http://schemas.microsoft.com/office/drawing/2014/main" id="{AE970058-11DC-26F5-13F9-822618048564}"/>
              </a:ext>
            </a:extLst>
          </p:cNvPr>
          <p:cNvCxnSpPr>
            <a:cxnSpLocks/>
            <a:stCxn id="18" idx="3"/>
            <a:endCxn id="12" idx="0"/>
          </p:cNvCxnSpPr>
          <p:nvPr/>
        </p:nvCxnSpPr>
        <p:spPr>
          <a:xfrm>
            <a:off x="6595910" y="1990436"/>
            <a:ext cx="1951969" cy="23994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Arrow: Circular 43">
            <a:extLst>
              <a:ext uri="{FF2B5EF4-FFF2-40B4-BE49-F238E27FC236}">
                <a16:creationId xmlns:a16="http://schemas.microsoft.com/office/drawing/2014/main" id="{C5C6D3A4-499F-7CE0-FAFD-683FE419053B}"/>
              </a:ext>
            </a:extLst>
          </p:cNvPr>
          <p:cNvSpPr/>
          <p:nvPr/>
        </p:nvSpPr>
        <p:spPr>
          <a:xfrm rot="2224108">
            <a:off x="4046393" y="1904292"/>
            <a:ext cx="510770" cy="5066451"/>
          </a:xfrm>
          <a:prstGeom prst="circular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5" name="Arrow: Left-Right 44">
            <a:extLst>
              <a:ext uri="{FF2B5EF4-FFF2-40B4-BE49-F238E27FC236}">
                <a16:creationId xmlns:a16="http://schemas.microsoft.com/office/drawing/2014/main" id="{92B9FA75-56AA-B908-7050-C2EF7112AE8E}"/>
              </a:ext>
            </a:extLst>
          </p:cNvPr>
          <p:cNvSpPr/>
          <p:nvPr/>
        </p:nvSpPr>
        <p:spPr>
          <a:xfrm>
            <a:off x="9205534" y="5047991"/>
            <a:ext cx="948116" cy="438137"/>
          </a:xfrm>
          <a:prstGeom prst="lef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row: Left-Right 45">
            <a:extLst>
              <a:ext uri="{FF2B5EF4-FFF2-40B4-BE49-F238E27FC236}">
                <a16:creationId xmlns:a16="http://schemas.microsoft.com/office/drawing/2014/main" id="{8AF99775-2F58-E7BA-5160-69D77B11B467}"/>
              </a:ext>
            </a:extLst>
          </p:cNvPr>
          <p:cNvSpPr/>
          <p:nvPr/>
        </p:nvSpPr>
        <p:spPr>
          <a:xfrm>
            <a:off x="2137123" y="5047991"/>
            <a:ext cx="948116" cy="438137"/>
          </a:xfrm>
          <a:prstGeom prst="lef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EC9094A3-32DC-8BDE-ABCE-5FDA5CF0283A}"/>
              </a:ext>
            </a:extLst>
          </p:cNvPr>
          <p:cNvSpPr txBox="1"/>
          <p:nvPr/>
        </p:nvSpPr>
        <p:spPr>
          <a:xfrm>
            <a:off x="4229100" y="2490346"/>
            <a:ext cx="497252" cy="369332"/>
          </a:xfrm>
          <a:prstGeom prst="rect">
            <a:avLst/>
          </a:prstGeom>
          <a:noFill/>
        </p:spPr>
        <p:txBody>
          <a:bodyPr wrap="none" rtlCol="0">
            <a:spAutoFit/>
          </a:bodyPr>
          <a:lstStyle/>
          <a:p>
            <a:r>
              <a:rPr lang="fr-FR" b="1" dirty="0">
                <a:solidFill>
                  <a:srgbClr val="92D050"/>
                </a:solidFill>
                <a:latin typeface="Poppins" panose="00000500000000000000" pitchFamily="2" charset="0"/>
                <a:cs typeface="Poppins" panose="00000500000000000000" pitchFamily="2" charset="0"/>
              </a:rPr>
              <a:t>TC</a:t>
            </a:r>
          </a:p>
        </p:txBody>
      </p:sp>
      <p:sp>
        <p:nvSpPr>
          <p:cNvPr id="48" name="TextBox 47">
            <a:extLst>
              <a:ext uri="{FF2B5EF4-FFF2-40B4-BE49-F238E27FC236}">
                <a16:creationId xmlns:a16="http://schemas.microsoft.com/office/drawing/2014/main" id="{75099C2F-49A2-30AA-4D2E-B597B8798CE5}"/>
              </a:ext>
            </a:extLst>
          </p:cNvPr>
          <p:cNvSpPr txBox="1"/>
          <p:nvPr/>
        </p:nvSpPr>
        <p:spPr>
          <a:xfrm>
            <a:off x="5805715" y="3590925"/>
            <a:ext cx="532518" cy="369332"/>
          </a:xfrm>
          <a:prstGeom prst="rect">
            <a:avLst/>
          </a:prstGeom>
          <a:noFill/>
        </p:spPr>
        <p:txBody>
          <a:bodyPr wrap="none" rtlCol="0">
            <a:spAutoFit/>
          </a:bodyPr>
          <a:lstStyle/>
          <a:p>
            <a:r>
              <a:rPr lang="fr-FR" b="1" dirty="0">
                <a:solidFill>
                  <a:srgbClr val="00B0F0"/>
                </a:solidFill>
                <a:latin typeface="Poppins" panose="00000500000000000000" pitchFamily="2" charset="0"/>
                <a:cs typeface="Poppins" panose="00000500000000000000" pitchFamily="2" charset="0"/>
              </a:rPr>
              <a:t>TM</a:t>
            </a:r>
          </a:p>
        </p:txBody>
      </p:sp>
      <p:sp>
        <p:nvSpPr>
          <p:cNvPr id="49" name="TextBox 48">
            <a:extLst>
              <a:ext uri="{FF2B5EF4-FFF2-40B4-BE49-F238E27FC236}">
                <a16:creationId xmlns:a16="http://schemas.microsoft.com/office/drawing/2014/main" id="{DC2A22EE-252F-DD7A-306A-4F1ACB9CCDE6}"/>
              </a:ext>
            </a:extLst>
          </p:cNvPr>
          <p:cNvSpPr txBox="1"/>
          <p:nvPr/>
        </p:nvSpPr>
        <p:spPr>
          <a:xfrm>
            <a:off x="5049560" y="2313586"/>
            <a:ext cx="697627" cy="338554"/>
          </a:xfrm>
          <a:prstGeom prst="rect">
            <a:avLst/>
          </a:prstGeom>
          <a:noFill/>
        </p:spPr>
        <p:txBody>
          <a:bodyPr wrap="square" rtlCol="0">
            <a:spAutoFit/>
          </a:bodyPr>
          <a:lstStyle/>
          <a:p>
            <a:r>
              <a:rPr lang="fr-FR" sz="1600" b="1" dirty="0">
                <a:solidFill>
                  <a:srgbClr val="FFC000"/>
                </a:solidFill>
                <a:latin typeface="Poppins" panose="00000500000000000000" pitchFamily="2" charset="0"/>
                <a:cs typeface="Poppins" panose="00000500000000000000" pitchFamily="2" charset="0"/>
              </a:rPr>
              <a:t>RNG</a:t>
            </a:r>
          </a:p>
        </p:txBody>
      </p:sp>
      <p:sp>
        <p:nvSpPr>
          <p:cNvPr id="50" name="TextBox 49">
            <a:extLst>
              <a:ext uri="{FF2B5EF4-FFF2-40B4-BE49-F238E27FC236}">
                <a16:creationId xmlns:a16="http://schemas.microsoft.com/office/drawing/2014/main" id="{ADE8ECF0-1076-590D-BA74-043DFA0784EA}"/>
              </a:ext>
            </a:extLst>
          </p:cNvPr>
          <p:cNvSpPr txBox="1"/>
          <p:nvPr/>
        </p:nvSpPr>
        <p:spPr>
          <a:xfrm>
            <a:off x="7890223" y="2859678"/>
            <a:ext cx="633507" cy="369332"/>
          </a:xfrm>
          <a:prstGeom prst="rect">
            <a:avLst/>
          </a:prstGeom>
          <a:noFill/>
        </p:spPr>
        <p:txBody>
          <a:bodyPr wrap="none" rtlCol="0">
            <a:spAutoFit/>
          </a:bodyPr>
          <a:lstStyle/>
          <a:p>
            <a:r>
              <a:rPr lang="fr-FR" b="1" dirty="0">
                <a:solidFill>
                  <a:schemeClr val="accent1"/>
                </a:solidFill>
                <a:latin typeface="Poppins" panose="00000500000000000000" pitchFamily="2" charset="0"/>
                <a:cs typeface="Poppins" panose="00000500000000000000" pitchFamily="2" charset="0"/>
              </a:rPr>
              <a:t>PDT</a:t>
            </a:r>
          </a:p>
        </p:txBody>
      </p:sp>
      <p:sp>
        <p:nvSpPr>
          <p:cNvPr id="51" name="TextBox 50">
            <a:extLst>
              <a:ext uri="{FF2B5EF4-FFF2-40B4-BE49-F238E27FC236}">
                <a16:creationId xmlns:a16="http://schemas.microsoft.com/office/drawing/2014/main" id="{DC1EA451-1AC3-BE80-EBBC-F42F9A43D463}"/>
              </a:ext>
            </a:extLst>
          </p:cNvPr>
          <p:cNvSpPr txBox="1"/>
          <p:nvPr/>
        </p:nvSpPr>
        <p:spPr>
          <a:xfrm>
            <a:off x="9759544" y="5809546"/>
            <a:ext cx="2321469" cy="307777"/>
          </a:xfrm>
          <a:prstGeom prst="rect">
            <a:avLst/>
          </a:prstGeom>
          <a:noFill/>
        </p:spPr>
        <p:txBody>
          <a:bodyPr wrap="none" rtlCol="0">
            <a:spAutoFit/>
          </a:bodyPr>
          <a:lstStyle/>
          <a:p>
            <a:r>
              <a:rPr lang="fr-FR" sz="1400" dirty="0" err="1">
                <a:latin typeface="Poppins" panose="00000500000000000000" pitchFamily="2" charset="0"/>
                <a:cs typeface="Poppins" panose="00000500000000000000" pitchFamily="2" charset="0"/>
              </a:rPr>
              <a:t>Payload</a:t>
            </a:r>
            <a:r>
              <a:rPr lang="fr-FR" sz="1400" dirty="0">
                <a:latin typeface="Poppins" panose="00000500000000000000" pitchFamily="2" charset="0"/>
                <a:cs typeface="Poppins" panose="00000500000000000000" pitchFamily="2" charset="0"/>
              </a:rPr>
              <a:t> Ground Station</a:t>
            </a:r>
          </a:p>
        </p:txBody>
      </p:sp>
      <p:sp>
        <p:nvSpPr>
          <p:cNvPr id="52" name="TextBox 51">
            <a:extLst>
              <a:ext uri="{FF2B5EF4-FFF2-40B4-BE49-F238E27FC236}">
                <a16:creationId xmlns:a16="http://schemas.microsoft.com/office/drawing/2014/main" id="{6CF54234-A843-0858-81B5-7BF0904DEE22}"/>
              </a:ext>
            </a:extLst>
          </p:cNvPr>
          <p:cNvSpPr txBox="1"/>
          <p:nvPr/>
        </p:nvSpPr>
        <p:spPr>
          <a:xfrm>
            <a:off x="339660" y="5780971"/>
            <a:ext cx="2056973" cy="307777"/>
          </a:xfrm>
          <a:prstGeom prst="rect">
            <a:avLst/>
          </a:prstGeom>
          <a:noFill/>
        </p:spPr>
        <p:txBody>
          <a:bodyPr wrap="none" rtlCol="0">
            <a:spAutoFit/>
          </a:bodyPr>
          <a:lstStyle/>
          <a:p>
            <a:r>
              <a:rPr lang="fr-FR" sz="1400" dirty="0">
                <a:latin typeface="Poppins" panose="00000500000000000000" pitchFamily="2" charset="0"/>
                <a:cs typeface="Poppins" panose="00000500000000000000" pitchFamily="2" charset="0"/>
              </a:rPr>
              <a:t>TT&amp;C Ground Station</a:t>
            </a:r>
          </a:p>
        </p:txBody>
      </p:sp>
      <p:sp>
        <p:nvSpPr>
          <p:cNvPr id="53" name="TextBox 52">
            <a:extLst>
              <a:ext uri="{FF2B5EF4-FFF2-40B4-BE49-F238E27FC236}">
                <a16:creationId xmlns:a16="http://schemas.microsoft.com/office/drawing/2014/main" id="{4B87362C-84D6-8F42-AF7D-706441708D3B}"/>
              </a:ext>
            </a:extLst>
          </p:cNvPr>
          <p:cNvSpPr txBox="1"/>
          <p:nvPr/>
        </p:nvSpPr>
        <p:spPr>
          <a:xfrm>
            <a:off x="2887070" y="5809546"/>
            <a:ext cx="2452916" cy="307777"/>
          </a:xfrm>
          <a:prstGeom prst="rect">
            <a:avLst/>
          </a:prstGeom>
          <a:noFill/>
        </p:spPr>
        <p:txBody>
          <a:bodyPr wrap="none" rtlCol="0">
            <a:spAutoFit/>
          </a:bodyPr>
          <a:lstStyle/>
          <a:p>
            <a:r>
              <a:rPr lang="fr-FR" sz="1400" dirty="0">
                <a:latin typeface="Poppins" panose="00000500000000000000" pitchFamily="2" charset="0"/>
                <a:cs typeface="Poppins" panose="00000500000000000000" pitchFamily="2" charset="0"/>
              </a:rPr>
              <a:t>Mission </a:t>
            </a:r>
            <a:r>
              <a:rPr lang="fr-FR" sz="1400" dirty="0" err="1">
                <a:latin typeface="Poppins" panose="00000500000000000000" pitchFamily="2" charset="0"/>
                <a:cs typeface="Poppins" panose="00000500000000000000" pitchFamily="2" charset="0"/>
              </a:rPr>
              <a:t>Operation</a:t>
            </a:r>
            <a:r>
              <a:rPr lang="fr-FR" sz="1400" dirty="0">
                <a:latin typeface="Poppins" panose="00000500000000000000" pitchFamily="2" charset="0"/>
                <a:cs typeface="Poppins" panose="00000500000000000000" pitchFamily="2" charset="0"/>
              </a:rPr>
              <a:t> Center</a:t>
            </a:r>
          </a:p>
        </p:txBody>
      </p:sp>
      <p:sp>
        <p:nvSpPr>
          <p:cNvPr id="54" name="TextBox 53">
            <a:extLst>
              <a:ext uri="{FF2B5EF4-FFF2-40B4-BE49-F238E27FC236}">
                <a16:creationId xmlns:a16="http://schemas.microsoft.com/office/drawing/2014/main" id="{084CD9A6-C719-9E4B-45FB-D4336791E173}"/>
              </a:ext>
            </a:extLst>
          </p:cNvPr>
          <p:cNvSpPr txBox="1"/>
          <p:nvPr/>
        </p:nvSpPr>
        <p:spPr>
          <a:xfrm>
            <a:off x="7015336" y="5780971"/>
            <a:ext cx="2055371" cy="307777"/>
          </a:xfrm>
          <a:prstGeom prst="rect">
            <a:avLst/>
          </a:prstGeom>
          <a:noFill/>
        </p:spPr>
        <p:txBody>
          <a:bodyPr wrap="none" rtlCol="0">
            <a:spAutoFit/>
          </a:bodyPr>
          <a:lstStyle/>
          <a:p>
            <a:r>
              <a:rPr lang="fr-FR" sz="1400" dirty="0" err="1">
                <a:latin typeface="Poppins" panose="00000500000000000000" pitchFamily="2" charset="0"/>
                <a:cs typeface="Poppins" panose="00000500000000000000" pitchFamily="2" charset="0"/>
              </a:rPr>
              <a:t>Payload</a:t>
            </a:r>
            <a:r>
              <a:rPr lang="fr-FR" sz="1400" dirty="0">
                <a:latin typeface="Poppins" panose="00000500000000000000" pitchFamily="2" charset="0"/>
                <a:cs typeface="Poppins" panose="00000500000000000000" pitchFamily="2" charset="0"/>
              </a:rPr>
              <a:t> Data Center</a:t>
            </a:r>
          </a:p>
        </p:txBody>
      </p:sp>
      <p:sp>
        <p:nvSpPr>
          <p:cNvPr id="27" name="TextBox 26">
            <a:extLst>
              <a:ext uri="{FF2B5EF4-FFF2-40B4-BE49-F238E27FC236}">
                <a16:creationId xmlns:a16="http://schemas.microsoft.com/office/drawing/2014/main" id="{1E22CCB4-E9A9-47A0-80A3-ADAD3EA8C9E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9805320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420752" y="2796824"/>
            <a:ext cx="12347703"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Payload data</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11.</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9DDC2E18-BC10-421A-8228-238C3A90EBD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45359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1879332" y="294027"/>
            <a:ext cx="8596918"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Payload data</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图形">
            <a:extLst>
              <a:ext uri="{FF2B5EF4-FFF2-40B4-BE49-F238E27FC236}">
                <a16:creationId xmlns:a16="http://schemas.microsoft.com/office/drawing/2014/main" id="{4761B1FB-B29F-A6C4-E128-AE1946F734DA}"/>
              </a:ext>
            </a:extLst>
          </p:cNvPr>
          <p:cNvSpPr/>
          <p:nvPr/>
        </p:nvSpPr>
        <p:spPr>
          <a:xfrm>
            <a:off x="823150" y="1633401"/>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4" name="TextBox 3">
            <a:extLst>
              <a:ext uri="{FF2B5EF4-FFF2-40B4-BE49-F238E27FC236}">
                <a16:creationId xmlns:a16="http://schemas.microsoft.com/office/drawing/2014/main" id="{342971EA-9139-54AE-0760-3270A3DF31D4}"/>
              </a:ext>
            </a:extLst>
          </p:cNvPr>
          <p:cNvSpPr txBox="1"/>
          <p:nvPr/>
        </p:nvSpPr>
        <p:spPr>
          <a:xfrm>
            <a:off x="1362555" y="1937814"/>
            <a:ext cx="10248420" cy="972061"/>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000" dirty="0">
                <a:latin typeface="Poppins "/>
              </a:rPr>
              <a:t>collects and downloads the satellite's primary mission data, such as </a:t>
            </a:r>
            <a:r>
              <a:rPr lang="en-US" sz="2000" b="1" dirty="0">
                <a:solidFill>
                  <a:srgbClr val="FF0000"/>
                </a:solidFill>
                <a:latin typeface="Poppins "/>
              </a:rPr>
              <a:t>high-resolution images.</a:t>
            </a:r>
          </a:p>
        </p:txBody>
      </p:sp>
      <p:sp>
        <p:nvSpPr>
          <p:cNvPr id="2" name="TextBox 1">
            <a:extLst>
              <a:ext uri="{FF2B5EF4-FFF2-40B4-BE49-F238E27FC236}">
                <a16:creationId xmlns:a16="http://schemas.microsoft.com/office/drawing/2014/main" id="{A8A1B395-4E3A-C918-F9F9-28FC7CCFB538}"/>
              </a:ext>
            </a:extLst>
          </p:cNvPr>
          <p:cNvSpPr txBox="1"/>
          <p:nvPr/>
        </p:nvSpPr>
        <p:spPr>
          <a:xfrm>
            <a:off x="1417210" y="3374338"/>
            <a:ext cx="10139110" cy="510396"/>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000" dirty="0">
                <a:latin typeface="Poppins "/>
              </a:rPr>
              <a:t>Data is transmitted in the X-band for higher rates and large files over </a:t>
            </a:r>
            <a:r>
              <a:rPr lang="en-US" sz="2000" b="1" dirty="0">
                <a:solidFill>
                  <a:srgbClr val="FF0000"/>
                </a:solidFill>
                <a:latin typeface="Poppins "/>
              </a:rPr>
              <a:t>1 GB.</a:t>
            </a:r>
          </a:p>
        </p:txBody>
      </p:sp>
      <p:sp>
        <p:nvSpPr>
          <p:cNvPr id="7" name="TextBox 6">
            <a:extLst>
              <a:ext uri="{FF2B5EF4-FFF2-40B4-BE49-F238E27FC236}">
                <a16:creationId xmlns:a16="http://schemas.microsoft.com/office/drawing/2014/main" id="{142B67FC-ADBC-6404-FE73-5A128CD75F24}"/>
              </a:ext>
            </a:extLst>
          </p:cNvPr>
          <p:cNvSpPr txBox="1"/>
          <p:nvPr/>
        </p:nvSpPr>
        <p:spPr>
          <a:xfrm>
            <a:off x="1243265" y="4349197"/>
            <a:ext cx="9869051" cy="972061"/>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000" dirty="0">
                <a:latin typeface="Poppins" panose="00000500000000000000" pitchFamily="2" charset="0"/>
                <a:cs typeface="Poppins" panose="00000500000000000000" pitchFamily="2" charset="0"/>
              </a:rPr>
              <a:t>Processing ranges from </a:t>
            </a:r>
            <a:r>
              <a:rPr lang="en-US" sz="2000" b="1" dirty="0">
                <a:solidFill>
                  <a:srgbClr val="FF0000"/>
                </a:solidFill>
                <a:latin typeface="Poppins" panose="00000500000000000000" pitchFamily="2" charset="0"/>
                <a:cs typeface="Poppins" panose="00000500000000000000" pitchFamily="2" charset="0"/>
              </a:rPr>
              <a:t>raw telemetry </a:t>
            </a:r>
            <a:r>
              <a:rPr lang="en-US" sz="2000" dirty="0">
                <a:latin typeface="Poppins" panose="00000500000000000000" pitchFamily="2" charset="0"/>
                <a:cs typeface="Poppins" panose="00000500000000000000" pitchFamily="2" charset="0"/>
              </a:rPr>
              <a:t>to value-added products ready for end-users (Reconstructed Image).</a:t>
            </a:r>
          </a:p>
        </p:txBody>
      </p:sp>
      <p:sp>
        <p:nvSpPr>
          <p:cNvPr id="11" name="TextBox 10">
            <a:extLst>
              <a:ext uri="{FF2B5EF4-FFF2-40B4-BE49-F238E27FC236}">
                <a16:creationId xmlns:a16="http://schemas.microsoft.com/office/drawing/2014/main" id="{FE45DE3E-D837-411A-B5EE-0660781A5F2F}"/>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29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07622611"/>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randombar(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randombar(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a:spLocks noGrp="1" noRot="1" noMove="1" noResize="1" noEditPoints="1" noAdjustHandles="1" noChangeArrowheads="1" noChangeShapeType="1"/>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Introduction</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2467CDD-6BCC-4A3B-96F4-E25E39C919E1}"/>
              </a:ext>
            </a:extLst>
          </p:cNvPr>
          <p:cNvSpPr txBox="1"/>
          <p:nvPr/>
        </p:nvSpPr>
        <p:spPr>
          <a:xfrm>
            <a:off x="1294915" y="2415997"/>
            <a:ext cx="986905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Higher Data </a:t>
            </a:r>
            <a:r>
              <a:rPr lang="en-US" sz="2500" b="1" dirty="0">
                <a:latin typeface="Poppins "/>
              </a:rPr>
              <a:t>Volume</a:t>
            </a:r>
            <a:r>
              <a:rPr lang="en-US" sz="2500" dirty="0">
                <a:latin typeface="Poppins "/>
              </a:rPr>
              <a:t> and </a:t>
            </a:r>
            <a:r>
              <a:rPr lang="en-US" sz="2500" b="1" dirty="0">
                <a:latin typeface="Poppins "/>
              </a:rPr>
              <a:t>Complexity</a:t>
            </a:r>
            <a:r>
              <a:rPr lang="en-US" sz="2500" dirty="0">
                <a:latin typeface="Poppins "/>
              </a:rPr>
              <a:t> </a:t>
            </a:r>
          </a:p>
        </p:txBody>
      </p:sp>
      <p:sp>
        <p:nvSpPr>
          <p:cNvPr id="9" name="TextBox 8">
            <a:extLst>
              <a:ext uri="{FF2B5EF4-FFF2-40B4-BE49-F238E27FC236}">
                <a16:creationId xmlns:a16="http://schemas.microsoft.com/office/drawing/2014/main" id="{4444A9FC-EB9E-4ED8-B44F-13F6276CF62A}"/>
              </a:ext>
            </a:extLst>
          </p:cNvPr>
          <p:cNvSpPr txBox="1"/>
          <p:nvPr/>
        </p:nvSpPr>
        <p:spPr>
          <a:xfrm>
            <a:off x="1294915" y="3331744"/>
            <a:ext cx="973529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Need for </a:t>
            </a:r>
            <a:r>
              <a:rPr lang="en-US" sz="2500" b="1" dirty="0">
                <a:latin typeface="Poppins "/>
              </a:rPr>
              <a:t>Efficient</a:t>
            </a:r>
            <a:r>
              <a:rPr lang="en-US" sz="2500" dirty="0">
                <a:latin typeface="Poppins "/>
              </a:rPr>
              <a:t> Protocols</a:t>
            </a:r>
            <a:endParaRPr lang="fr-FR" sz="2500" dirty="0">
              <a:latin typeface="Poppins "/>
            </a:endParaRPr>
          </a:p>
        </p:txBody>
      </p:sp>
      <p:sp>
        <p:nvSpPr>
          <p:cNvPr id="3" name="TextBox 2">
            <a:extLst>
              <a:ext uri="{FF2B5EF4-FFF2-40B4-BE49-F238E27FC236}">
                <a16:creationId xmlns:a16="http://schemas.microsoft.com/office/drawing/2014/main" id="{8B1A0A85-AF48-2D1E-FAF2-49E521836F8C}"/>
              </a:ext>
            </a:extLst>
          </p:cNvPr>
          <p:cNvSpPr txBox="1"/>
          <p:nvPr/>
        </p:nvSpPr>
        <p:spPr>
          <a:xfrm>
            <a:off x="1294914" y="4247491"/>
            <a:ext cx="973529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Importance of </a:t>
            </a:r>
            <a:r>
              <a:rPr lang="en-US" sz="2500" b="1" dirty="0">
                <a:latin typeface="Poppins "/>
              </a:rPr>
              <a:t>Real-Time</a:t>
            </a:r>
            <a:r>
              <a:rPr lang="en-US" sz="2500" dirty="0">
                <a:latin typeface="Poppins "/>
              </a:rPr>
              <a:t> Transfer</a:t>
            </a:r>
            <a:endParaRPr lang="fr-FR" sz="2500" dirty="0">
              <a:latin typeface="Poppins "/>
            </a:endParaRPr>
          </a:p>
        </p:txBody>
      </p:sp>
      <p:sp>
        <p:nvSpPr>
          <p:cNvPr id="11" name="TextBox 10">
            <a:extLst>
              <a:ext uri="{FF2B5EF4-FFF2-40B4-BE49-F238E27FC236}">
                <a16:creationId xmlns:a16="http://schemas.microsoft.com/office/drawing/2014/main" id="{78A374F3-82D8-41D2-93CA-14B4D620E9F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79944831"/>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randombar(horizont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2" grpId="0"/>
      <p:bldP spid="9"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0C70D9C0-CF7C-709E-2B54-A09663300E92}"/>
                  </a:ext>
                </a:extLst>
              </p:cNvPr>
              <p:cNvGraphicFramePr>
                <a:graphicFrameLocks noChangeAspect="1"/>
              </p:cNvGraphicFramePr>
              <p:nvPr>
                <p:extLst>
                  <p:ext uri="{D42A27DB-BD31-4B8C-83A1-F6EECF244321}">
                    <p14:modId xmlns:p14="http://schemas.microsoft.com/office/powerpoint/2010/main" val="1200698244"/>
                  </p:ext>
                </p:extLst>
              </p:nvPr>
            </p:nvGraphicFramePr>
            <p:xfrm>
              <a:off x="4245211" y="1004516"/>
              <a:ext cx="3415828" cy="3415828"/>
            </p:xfrm>
            <a:graphic>
              <a:graphicData uri="http://schemas.microsoft.com/office/powerpoint/2016/sectionzoom">
                <psez:sectionZm>
                  <psez:sectionZmObj sectionId="{D01103C6-D9B4-874A-903D-1D54C47D2E73}">
                    <psez:zmPr id="{23888936-E0DE-5545-AD69-CCF83ACA0790}" imageType="cover" transitionDur="1000" showBg="0">
                      <p166:blipFill xmlns:p166="http://schemas.microsoft.com/office/powerpoint/2016/6/main">
                        <a:blip r:embed="rId3"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15828" cy="3415828"/>
                        </a:xfrm>
                        <a:prstGeom prst="rect">
                          <a:avLst/>
                        </a:prstGeom>
                      </p166:spPr>
                    </psez:zmPr>
                  </psez:sectionZmObj>
                </psez:sectionZm>
              </a:graphicData>
            </a:graphic>
          </p:graphicFrame>
        </mc:Choice>
        <mc:Fallback xmlns="">
          <p:pic>
            <p:nvPicPr>
              <p:cNvPr id="3" name="Section Zoom 2">
                <a:hlinkClick r:id="rId4" action="ppaction://hlinksldjump"/>
                <a:extLst>
                  <a:ext uri="{FF2B5EF4-FFF2-40B4-BE49-F238E27FC236}">
                    <a16:creationId xmlns:a16="http://schemas.microsoft.com/office/drawing/2014/main" id="{0C70D9C0-CF7C-709E-2B54-A09663300E92}"/>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4245211" y="1004516"/>
                <a:ext cx="3415828" cy="3415828"/>
              </a:xfrm>
              <a:prstGeom prst="rect">
                <a:avLst/>
              </a:prstGeom>
            </p:spPr>
          </p:pic>
        </mc:Fallback>
      </mc:AlternateContent>
      <p:sp>
        <p:nvSpPr>
          <p:cNvPr id="5" name="TextBox 4">
            <a:extLst>
              <a:ext uri="{FF2B5EF4-FFF2-40B4-BE49-F238E27FC236}">
                <a16:creationId xmlns:a16="http://schemas.microsoft.com/office/drawing/2014/main" id="{744FF160-360F-106A-8164-CA8441F0EDA3}"/>
              </a:ext>
            </a:extLst>
          </p:cNvPr>
          <p:cNvSpPr txBox="1"/>
          <p:nvPr/>
        </p:nvSpPr>
        <p:spPr>
          <a:xfrm>
            <a:off x="4030102" y="4667816"/>
            <a:ext cx="4199497" cy="646331"/>
          </a:xfrm>
          <a:prstGeom prst="rect">
            <a:avLst/>
          </a:prstGeom>
          <a:noFill/>
        </p:spPr>
        <p:txBody>
          <a:bodyPr wrap="square" rtlCol="0">
            <a:spAutoFit/>
          </a:bodyPr>
          <a:lstStyle/>
          <a:p>
            <a:r>
              <a:rPr lang="fr-FR" sz="3600" b="1" dirty="0">
                <a:solidFill>
                  <a:srgbClr val="5A61C6"/>
                </a:solidFill>
                <a:latin typeface="Poppins "/>
              </a:rPr>
              <a:t>CCSDS </a:t>
            </a:r>
            <a:r>
              <a:rPr lang="fr-FR" sz="3600" b="1" dirty="0" err="1">
                <a:solidFill>
                  <a:srgbClr val="5A61C6"/>
                </a:solidFill>
                <a:latin typeface="Poppins "/>
              </a:rPr>
              <a:t>Protocols</a:t>
            </a:r>
            <a:endParaRPr lang="fr-FR" sz="3600" b="1" dirty="0">
              <a:solidFill>
                <a:srgbClr val="5A61C6"/>
              </a:solidFill>
              <a:latin typeface="Poppins "/>
            </a:endParaRPr>
          </a:p>
        </p:txBody>
      </p:sp>
      <p:sp>
        <p:nvSpPr>
          <p:cNvPr id="4" name="TextBox 3">
            <a:extLst>
              <a:ext uri="{FF2B5EF4-FFF2-40B4-BE49-F238E27FC236}">
                <a16:creationId xmlns:a16="http://schemas.microsoft.com/office/drawing/2014/main" id="{8AD4BF14-61E6-446F-90CC-FE94CE2A3A9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41998466"/>
      </p:ext>
    </p:extLst>
  </p:cSld>
  <p:clrMapOvr>
    <a:masterClrMapping/>
  </p:clrMapOvr>
  <p:transition spd="slow" advTm="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solidFill>
            <a:srgbClr val="645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2842298" y="2810478"/>
            <a:ext cx="6508113" cy="646331"/>
          </a:xfrm>
          <a:prstGeom prst="rect">
            <a:avLst/>
          </a:prstGeom>
          <a:noFill/>
        </p:spPr>
        <p:txBody>
          <a:bodyPr wrap="square" rtlCol="0">
            <a:spAutoFit/>
            <a:scene3d>
              <a:camera prst="orthographicFront"/>
              <a:lightRig rig="threePt" dir="t"/>
            </a:scene3d>
            <a:sp3d contourW="12700"/>
          </a:bodyPr>
          <a:lstStyle/>
          <a:p>
            <a:pPr lvl="1" algn="ctr"/>
            <a:r>
              <a:rPr lang="en-US" altLang="zh-CN" sz="3600" b="1" dirty="0">
                <a:latin typeface="Poppins "/>
              </a:rPr>
              <a:t>SPP Protocol</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12.</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A3363F2C-6EAE-43C0-9E49-7DDFA5A3FFC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5463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SPP protocol</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C6DF0E5-E543-4070-BA33-E6DDB594C053}"/>
              </a:ext>
            </a:extLst>
          </p:cNvPr>
          <p:cNvGrpSpPr/>
          <p:nvPr/>
        </p:nvGrpSpPr>
        <p:grpSpPr>
          <a:xfrm>
            <a:off x="573513" y="2404900"/>
            <a:ext cx="11291163" cy="1756369"/>
            <a:chOff x="82566" y="2813245"/>
            <a:chExt cx="11291163" cy="1756369"/>
          </a:xfrm>
        </p:grpSpPr>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EE11CE3D-66E4-4333-9B71-010F2BE02389}"/>
                    </a:ext>
                  </a:extLst>
                </p:cNvPr>
                <p:cNvGraphicFramePr>
                  <a:graphicFrameLocks noChangeAspect="1"/>
                </p:cNvGraphicFramePr>
                <p:nvPr>
                  <p:extLst>
                    <p:ext uri="{D42A27DB-BD31-4B8C-83A1-F6EECF244321}">
                      <p14:modId xmlns:p14="http://schemas.microsoft.com/office/powerpoint/2010/main" val="4266909165"/>
                    </p:ext>
                  </p:extLst>
                </p:nvPr>
              </p:nvGraphicFramePr>
              <p:xfrm>
                <a:off x="82566" y="2855114"/>
                <a:ext cx="3048000" cy="1714500"/>
              </p:xfrm>
              <a:graphic>
                <a:graphicData uri="http://schemas.microsoft.com/office/powerpoint/2016/slidezoom">
                  <pslz:sldZm>
                    <pslz:sldZmObj sldId="258" cId="0">
                      <pslz:zmPr id="{84C919A7-B250-4621-8D0D-ABBEC70A7017}"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4" name="Slide Zoom 3">
                  <a:hlinkClick r:id="rId7" action="ppaction://hlinksldjump"/>
                  <a:extLst>
                    <a:ext uri="{FF2B5EF4-FFF2-40B4-BE49-F238E27FC236}">
                      <a16:creationId xmlns:a16="http://schemas.microsoft.com/office/drawing/2014/main" id="{EE11CE3D-66E4-4333-9B71-010F2BE02389}"/>
                    </a:ext>
                  </a:extLst>
                </p:cNvPr>
                <p:cNvPicPr>
                  <a:picLocks noGrp="1" noRot="1" noChangeAspect="1" noMove="1" noResize="1" noEditPoints="1" noAdjustHandles="1" noChangeArrowheads="1" noChangeShapeType="1"/>
                </p:cNvPicPr>
                <p:nvPr/>
              </p:nvPicPr>
              <p:blipFill>
                <a:blip r:embed="rId8"/>
                <a:stretch>
                  <a:fillRect/>
                </a:stretch>
              </p:blipFill>
              <p:spPr>
                <a:xfrm>
                  <a:off x="573513" y="2446769"/>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BA9034F8-5BD0-4214-95BA-12F301D496AC}"/>
                    </a:ext>
                  </a:extLst>
                </p:cNvPr>
                <p:cNvGraphicFramePr>
                  <a:graphicFrameLocks noChangeAspect="1"/>
                </p:cNvGraphicFramePr>
                <p:nvPr/>
              </p:nvGraphicFramePr>
              <p:xfrm>
                <a:off x="4204147" y="2855114"/>
                <a:ext cx="3048000" cy="1714500"/>
              </p:xfrm>
              <a:graphic>
                <a:graphicData uri="http://schemas.microsoft.com/office/powerpoint/2016/slidezoom">
                  <pslz:sldZm>
                    <pslz:sldZmObj sldId="370" cId="4102864672">
                      <pslz:zmPr id="{BDD9EAF2-357A-48B5-8029-2AA88B318F75}"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BA9034F8-5BD0-4214-95BA-12F301D496AC}"/>
                    </a:ext>
                  </a:extLst>
                </p:cNvPr>
                <p:cNvPicPr>
                  <a:picLocks noGrp="1" noRot="1" noChangeAspect="1" noMove="1" noResize="1" noEditPoints="1" noAdjustHandles="1" noChangeArrowheads="1" noChangeShapeType="1"/>
                </p:cNvPicPr>
                <p:nvPr/>
              </p:nvPicPr>
              <p:blipFill>
                <a:blip r:embed="rId11"/>
                <a:stretch>
                  <a:fillRect/>
                </a:stretch>
              </p:blipFill>
              <p:spPr>
                <a:xfrm>
                  <a:off x="8776147" y="2592684"/>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BBD56E1-432A-4928-A9BE-DD855FDDF48C}"/>
                    </a:ext>
                  </a:extLst>
                </p:cNvPr>
                <p:cNvGraphicFramePr>
                  <a:graphicFrameLocks noChangeAspect="1"/>
                </p:cNvGraphicFramePr>
                <p:nvPr/>
              </p:nvGraphicFramePr>
              <p:xfrm>
                <a:off x="8325729" y="2813245"/>
                <a:ext cx="3048000" cy="1714500"/>
              </p:xfrm>
              <a:graphic>
                <a:graphicData uri="http://schemas.microsoft.com/office/powerpoint/2016/slidezoom">
                  <pslz:sldZm>
                    <pslz:sldZmObj sldId="377" cId="5443022">
                      <pslz:zmPr id="{65E93F73-A726-4FA6-837C-4968BA090773}"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10" name="Slide Zoom 9">
                  <a:hlinkClick r:id="rId13" action="ppaction://hlinksldjump"/>
                  <a:extLst>
                    <a:ext uri="{FF2B5EF4-FFF2-40B4-BE49-F238E27FC236}">
                      <a16:creationId xmlns:a16="http://schemas.microsoft.com/office/drawing/2014/main" id="{3BBD56E1-432A-4928-A9BE-DD855FDDF48C}"/>
                    </a:ext>
                  </a:extLst>
                </p:cNvPr>
                <p:cNvPicPr>
                  <a:picLocks noGrp="1" noRot="1" noChangeAspect="1" noMove="1" noResize="1" noEditPoints="1" noAdjustHandles="1" noChangeArrowheads="1" noChangeShapeType="1"/>
                </p:cNvPicPr>
                <p:nvPr/>
              </p:nvPicPr>
              <p:blipFill>
                <a:blip r:embed="rId14"/>
                <a:stretch>
                  <a:fillRect/>
                </a:stretch>
              </p:blipFill>
              <p:spPr>
                <a:xfrm>
                  <a:off x="12897729" y="2550815"/>
                  <a:ext cx="3048000" cy="1714500"/>
                </a:xfrm>
                <a:prstGeom prst="rect">
                  <a:avLst/>
                </a:prstGeom>
                <a:ln w="3175">
                  <a:noFill/>
                </a:ln>
              </p:spPr>
            </p:pic>
          </mc:Fallback>
        </mc:AlternateContent>
      </p:grpSp>
      <p:sp>
        <p:nvSpPr>
          <p:cNvPr id="12" name="TextBox 11">
            <a:extLst>
              <a:ext uri="{FF2B5EF4-FFF2-40B4-BE49-F238E27FC236}">
                <a16:creationId xmlns:a16="http://schemas.microsoft.com/office/drawing/2014/main" id="{9B3F751B-DB7B-4E83-A1F2-BC78B9AC23AE}"/>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41749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2000">
              <a:schemeClr val="accent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3219800" y="3042826"/>
            <a:ext cx="5752400" cy="772348"/>
          </a:xfrm>
          <a:prstGeom prst="rect">
            <a:avLst/>
          </a:prstGeom>
        </p:spPr>
        <p:txBody>
          <a:bodyPr spcFirstLastPara="1" wrap="square" lIns="121900" tIns="121900" rIns="121900" bIns="121900" anchor="t" anchorCtr="0">
            <a:noAutofit/>
          </a:bodyPr>
          <a:lstStyle/>
          <a:p>
            <a:r>
              <a:rPr lang="fr-FR" sz="4000" b="1" dirty="0">
                <a:solidFill>
                  <a:schemeClr val="accent6"/>
                </a:solidFill>
                <a:latin typeface="Poppins" panose="00000500000000000000" pitchFamily="2" charset="0"/>
                <a:cs typeface="Poppins" panose="00000500000000000000" pitchFamily="2" charset="0"/>
              </a:rPr>
              <a:t>P</a:t>
            </a:r>
            <a:r>
              <a:rPr lang="en" sz="4000" b="1" dirty="0">
                <a:solidFill>
                  <a:schemeClr val="accent6"/>
                </a:solidFill>
                <a:latin typeface="Poppins" panose="00000500000000000000" pitchFamily="2" charset="0"/>
                <a:cs typeface="Poppins" panose="00000500000000000000" pitchFamily="2" charset="0"/>
              </a:rPr>
              <a:t>acktization Layer</a:t>
            </a:r>
            <a:endParaRPr sz="4000" b="1"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A8302BBC-BCCB-4377-881F-68CC115958EE}"/>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33</a:t>
            </a:fld>
            <a:endParaRPr lang="fr-FR" b="1" dirty="0">
              <a:latin typeface="Poppins" panose="00000500000000000000" pitchFamily="2" charset="0"/>
              <a:cs typeface="Poppins" panose="00000500000000000000" pitchFamily="2" charset="0"/>
            </a:endParaRP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0">
              <a:srgbClr val="262324"/>
            </a:gs>
            <a:gs pos="8000">
              <a:srgbClr val="7030A0"/>
            </a:gs>
            <a:gs pos="75000">
              <a:schemeClr val="accent6"/>
            </a:gs>
            <a:gs pos="100000">
              <a:srgbClr val="F8F6F9"/>
            </a:gs>
          </a:gsLst>
          <a:lin ang="5400000" scaled="1"/>
        </a:gra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3219800" y="2857116"/>
            <a:ext cx="5752400" cy="772348"/>
          </a:xfrm>
          <a:prstGeom prst="rect">
            <a:avLst/>
          </a:prstGeom>
        </p:spPr>
        <p:txBody>
          <a:bodyPr spcFirstLastPara="1" wrap="square" lIns="121900" tIns="121900" rIns="121900" bIns="121900" anchor="t" anchorCtr="0">
            <a:noAutofit/>
          </a:bodyPr>
          <a:lstStyle/>
          <a:p>
            <a:r>
              <a:rPr lang="fr-FR" sz="4000" b="1" dirty="0">
                <a:solidFill>
                  <a:schemeClr val="accent6"/>
                </a:solidFill>
                <a:latin typeface="Poppins" panose="00000500000000000000" pitchFamily="2" charset="0"/>
                <a:cs typeface="Poppins" panose="00000500000000000000" pitchFamily="2" charset="0"/>
              </a:rPr>
              <a:t>P</a:t>
            </a:r>
            <a:r>
              <a:rPr lang="en" sz="4000" b="1" dirty="0">
                <a:solidFill>
                  <a:schemeClr val="accent6"/>
                </a:solidFill>
                <a:latin typeface="Poppins" panose="00000500000000000000" pitchFamily="2" charset="0"/>
                <a:cs typeface="Poppins" panose="00000500000000000000" pitchFamily="2" charset="0"/>
              </a:rPr>
              <a:t>acktization Layer</a:t>
            </a:r>
            <a:endParaRPr sz="4000" b="1" dirty="0">
              <a:latin typeface="Poppins" panose="00000500000000000000" pitchFamily="2" charset="0"/>
              <a:cs typeface="Poppins" panose="00000500000000000000"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895157" y="425903"/>
            <a:ext cx="614724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Source packet format</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9DB3C8C-28AE-4324-BE32-6ADD3B05313F}"/>
              </a:ext>
            </a:extLst>
          </p:cNvPr>
          <p:cNvSpPr/>
          <p:nvPr/>
        </p:nvSpPr>
        <p:spPr>
          <a:xfrm>
            <a:off x="675861" y="1722783"/>
            <a:ext cx="5420139" cy="38828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B253C517-28BB-435A-AFC2-4CF6DC271075}"/>
              </a:ext>
            </a:extLst>
          </p:cNvPr>
          <p:cNvSpPr txBox="1"/>
          <p:nvPr/>
        </p:nvSpPr>
        <p:spPr>
          <a:xfrm>
            <a:off x="1908313" y="5857461"/>
            <a:ext cx="2464904" cy="369332"/>
          </a:xfrm>
          <a:prstGeom prst="rect">
            <a:avLst/>
          </a:prstGeom>
          <a:noFill/>
        </p:spPr>
        <p:txBody>
          <a:bodyPr wrap="square" rtlCol="0">
            <a:spAutoFit/>
          </a:bodyPr>
          <a:lstStyle/>
          <a:p>
            <a:pPr algn="ctr"/>
            <a:r>
              <a:rPr lang="en-US" b="1" dirty="0"/>
              <a:t>Packet header</a:t>
            </a:r>
            <a:endParaRPr lang="fr-FR" b="1" dirty="0"/>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E58B626-0E50-42D1-92C6-39C8DBA61C24}"/>
                  </a:ext>
                </a:extLst>
              </p:cNvPr>
              <p:cNvGraphicFramePr>
                <a:graphicFrameLocks noChangeAspect="1"/>
              </p:cNvGraphicFramePr>
              <p:nvPr>
                <p:extLst>
                  <p:ext uri="{D42A27DB-BD31-4B8C-83A1-F6EECF244321}">
                    <p14:modId xmlns:p14="http://schemas.microsoft.com/office/powerpoint/2010/main" val="1493432795"/>
                  </p:ext>
                </p:extLst>
              </p:nvPr>
            </p:nvGraphicFramePr>
            <p:xfrm>
              <a:off x="792893" y="1929338"/>
              <a:ext cx="2519009" cy="1416942"/>
            </p:xfrm>
            <a:graphic>
              <a:graphicData uri="http://schemas.microsoft.com/office/powerpoint/2016/slidezoom">
                <pslz:sldZm>
                  <pslz:sldZmObj sldId="365" cId="3725350487">
                    <pslz:zmPr id="{DCA64F54-558E-4D96-8BD7-1077E419135C}" transitionDur="1000">
                      <p166:blipFill xmlns:p166="http://schemas.microsoft.com/office/powerpoint/2016/6/main">
                        <a:blip r:embed="rId6"/>
                        <a:stretch>
                          <a:fillRect/>
                        </a:stretch>
                      </p166:blipFill>
                      <p166:spPr xmlns:p166="http://schemas.microsoft.com/office/powerpoint/2016/6/main">
                        <a:xfrm>
                          <a:off x="0" y="0"/>
                          <a:ext cx="2519009" cy="1416942"/>
                        </a:xfrm>
                        <a:prstGeom prst="rect">
                          <a:avLst/>
                        </a:prstGeom>
                        <a:ln w="3175">
                          <a:solidFill>
                            <a:schemeClr val="tx1"/>
                          </a:solidFill>
                        </a:ln>
                      </p166:spPr>
                    </pslz:zmPr>
                  </pslz:sldZmObj>
                </pslz:sldZm>
              </a:graphicData>
            </a:graphic>
          </p:graphicFrame>
        </mc:Choice>
        <mc:Fallback xmlns="">
          <p:pic>
            <p:nvPicPr>
              <p:cNvPr id="8" name="Slide Zoom 7">
                <a:hlinkClick r:id="rId7" action="ppaction://hlinksldjump"/>
                <a:extLst>
                  <a:ext uri="{FF2B5EF4-FFF2-40B4-BE49-F238E27FC236}">
                    <a16:creationId xmlns:a16="http://schemas.microsoft.com/office/drawing/2014/main" id="{0E58B626-0E50-42D1-92C6-39C8DBA61C24}"/>
                  </a:ext>
                </a:extLst>
              </p:cNvPr>
              <p:cNvPicPr>
                <a:picLocks noGrp="1" noRot="1" noChangeAspect="1" noMove="1" noResize="1" noEditPoints="1" noAdjustHandles="1" noChangeArrowheads="1" noChangeShapeType="1"/>
              </p:cNvPicPr>
              <p:nvPr/>
            </p:nvPicPr>
            <p:blipFill>
              <a:blip r:embed="rId8"/>
              <a:stretch>
                <a:fillRect/>
              </a:stretch>
            </p:blipFill>
            <p:spPr>
              <a:xfrm>
                <a:off x="792893" y="1929338"/>
                <a:ext cx="2519009" cy="1416942"/>
              </a:xfrm>
              <a:prstGeom prst="rect">
                <a:avLst/>
              </a:prstGeom>
              <a:ln w="3175">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EF355F77-0341-4BB7-B348-344E5931CDBB}"/>
                  </a:ext>
                </a:extLst>
              </p:cNvPr>
              <p:cNvGraphicFramePr>
                <a:graphicFrameLocks noChangeAspect="1"/>
              </p:cNvGraphicFramePr>
              <p:nvPr>
                <p:extLst>
                  <p:ext uri="{D42A27DB-BD31-4B8C-83A1-F6EECF244321}">
                    <p14:modId xmlns:p14="http://schemas.microsoft.com/office/powerpoint/2010/main" val="318944290"/>
                  </p:ext>
                </p:extLst>
              </p:nvPr>
            </p:nvGraphicFramePr>
            <p:xfrm>
              <a:off x="3385930" y="1929338"/>
              <a:ext cx="2519009" cy="1416942"/>
            </p:xfrm>
            <a:graphic>
              <a:graphicData uri="http://schemas.microsoft.com/office/powerpoint/2016/slidezoom">
                <pslz:sldZm>
                  <pslz:sldZmObj sldId="366" cId="2976693177">
                    <pslz:zmPr id="{B551CFA6-78A9-4675-A393-26F06280CEF5}" transitionDur="1000">
                      <p166:blipFill xmlns:p166="http://schemas.microsoft.com/office/powerpoint/2016/6/main">
                        <a:blip r:embed="rId9"/>
                        <a:stretch>
                          <a:fillRect/>
                        </a:stretch>
                      </p166:blipFill>
                      <p166:spPr xmlns:p166="http://schemas.microsoft.com/office/powerpoint/2016/6/main">
                        <a:xfrm>
                          <a:off x="0" y="0"/>
                          <a:ext cx="2519009" cy="1416942"/>
                        </a:xfrm>
                        <a:prstGeom prst="rect">
                          <a:avLst/>
                        </a:prstGeom>
                        <a:ln w="3175">
                          <a:solidFill>
                            <a:schemeClr val="tx1"/>
                          </a:solidFill>
                        </a:ln>
                      </p166:spPr>
                    </pslz:zmPr>
                  </pslz:sldZmObj>
                </pslz:sldZm>
              </a:graphicData>
            </a:graphic>
          </p:graphicFrame>
        </mc:Choice>
        <mc:Fallback xmlns="">
          <p:pic>
            <p:nvPicPr>
              <p:cNvPr id="10" name="Slide Zoom 9">
                <a:hlinkClick r:id="rId10" action="ppaction://hlinksldjump"/>
                <a:extLst>
                  <a:ext uri="{FF2B5EF4-FFF2-40B4-BE49-F238E27FC236}">
                    <a16:creationId xmlns:a16="http://schemas.microsoft.com/office/drawing/2014/main" id="{EF355F77-0341-4BB7-B348-344E5931CDBB}"/>
                  </a:ext>
                </a:extLst>
              </p:cNvPr>
              <p:cNvPicPr>
                <a:picLocks noGrp="1" noRot="1" noChangeAspect="1" noMove="1" noResize="1" noEditPoints="1" noAdjustHandles="1" noChangeArrowheads="1" noChangeShapeType="1"/>
              </p:cNvPicPr>
              <p:nvPr/>
            </p:nvPicPr>
            <p:blipFill>
              <a:blip r:embed="rId11"/>
              <a:stretch>
                <a:fillRect/>
              </a:stretch>
            </p:blipFill>
            <p:spPr>
              <a:xfrm>
                <a:off x="3385930" y="1929338"/>
                <a:ext cx="2519009" cy="1416942"/>
              </a:xfrm>
              <a:prstGeom prst="rect">
                <a:avLst/>
              </a:prstGeom>
              <a:ln w="3175">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AE2344FB-DDFB-4F1E-9460-B1F592F431E1}"/>
                  </a:ext>
                </a:extLst>
              </p:cNvPr>
              <p:cNvGraphicFramePr>
                <a:graphicFrameLocks noChangeAspect="1"/>
              </p:cNvGraphicFramePr>
              <p:nvPr>
                <p:extLst>
                  <p:ext uri="{D42A27DB-BD31-4B8C-83A1-F6EECF244321}">
                    <p14:modId xmlns:p14="http://schemas.microsoft.com/office/powerpoint/2010/main" val="1361624495"/>
                  </p:ext>
                </p:extLst>
              </p:nvPr>
            </p:nvGraphicFramePr>
            <p:xfrm>
              <a:off x="2139845" y="3901388"/>
              <a:ext cx="2290008" cy="1288129"/>
            </p:xfrm>
            <a:graphic>
              <a:graphicData uri="http://schemas.microsoft.com/office/powerpoint/2016/slidezoom">
                <pslz:sldZm>
                  <pslz:sldZmObj sldId="367" cId="3334484434">
                    <pslz:zmPr id="{9AE38141-6BD7-469D-869E-CB84A6A55938}" transitionDur="1000">
                      <p166:blipFill xmlns:p166="http://schemas.microsoft.com/office/powerpoint/2016/6/main">
                        <a:blip r:embed="rId12"/>
                        <a:stretch>
                          <a:fillRect/>
                        </a:stretch>
                      </p166:blipFill>
                      <p166:spPr xmlns:p166="http://schemas.microsoft.com/office/powerpoint/2016/6/main">
                        <a:xfrm>
                          <a:off x="0" y="0"/>
                          <a:ext cx="2290008" cy="1288129"/>
                        </a:xfrm>
                        <a:prstGeom prst="rect">
                          <a:avLst/>
                        </a:prstGeom>
                        <a:ln w="3175">
                          <a:solidFill>
                            <a:schemeClr val="tx1"/>
                          </a:solidFill>
                        </a:ln>
                      </p166:spPr>
                    </pslz:zmPr>
                  </pslz:sldZmObj>
                </pslz:sldZm>
              </a:graphicData>
            </a:graphic>
          </p:graphicFrame>
        </mc:Choice>
        <mc:Fallback xmlns="">
          <p:pic>
            <p:nvPicPr>
              <p:cNvPr id="13" name="Slide Zoom 12">
                <a:hlinkClick r:id="rId13" action="ppaction://hlinksldjump"/>
                <a:extLst>
                  <a:ext uri="{FF2B5EF4-FFF2-40B4-BE49-F238E27FC236}">
                    <a16:creationId xmlns:a16="http://schemas.microsoft.com/office/drawing/2014/main" id="{AE2344FB-DDFB-4F1E-9460-B1F592F431E1}"/>
                  </a:ext>
                </a:extLst>
              </p:cNvPr>
              <p:cNvPicPr>
                <a:picLocks noGrp="1" noRot="1" noChangeAspect="1" noMove="1" noResize="1" noEditPoints="1" noAdjustHandles="1" noChangeArrowheads="1" noChangeShapeType="1"/>
              </p:cNvPicPr>
              <p:nvPr/>
            </p:nvPicPr>
            <p:blipFill>
              <a:blip r:embed="rId14"/>
              <a:stretch>
                <a:fillRect/>
              </a:stretch>
            </p:blipFill>
            <p:spPr>
              <a:xfrm>
                <a:off x="2139845" y="3901388"/>
                <a:ext cx="2290008" cy="1288129"/>
              </a:xfrm>
              <a:prstGeom prst="rect">
                <a:avLst/>
              </a:prstGeom>
              <a:ln w="3175">
                <a:solidFill>
                  <a:schemeClr val="tx1"/>
                </a:solidFill>
              </a:ln>
            </p:spPr>
          </p:pic>
        </mc:Fallback>
      </mc:AlternateContent>
      <p:sp>
        <p:nvSpPr>
          <p:cNvPr id="24" name="TextBox 23">
            <a:extLst>
              <a:ext uri="{FF2B5EF4-FFF2-40B4-BE49-F238E27FC236}">
                <a16:creationId xmlns:a16="http://schemas.microsoft.com/office/drawing/2014/main" id="{C9C0F007-5F3D-4B82-BD29-7F0821B2393A}"/>
              </a:ext>
            </a:extLst>
          </p:cNvPr>
          <p:cNvSpPr txBox="1"/>
          <p:nvPr/>
        </p:nvSpPr>
        <p:spPr>
          <a:xfrm>
            <a:off x="675861" y="3518032"/>
            <a:ext cx="2464904" cy="292388"/>
          </a:xfrm>
          <a:prstGeom prst="rect">
            <a:avLst/>
          </a:prstGeom>
          <a:noFill/>
        </p:spPr>
        <p:txBody>
          <a:bodyPr wrap="square" rtlCol="0">
            <a:spAutoFit/>
          </a:bodyPr>
          <a:lstStyle/>
          <a:p>
            <a:pPr algn="ctr"/>
            <a:r>
              <a:rPr lang="en-US" sz="1300" b="1" dirty="0"/>
              <a:t>Packet identification</a:t>
            </a:r>
            <a:endParaRPr lang="fr-FR" sz="1300" b="1" dirty="0"/>
          </a:p>
        </p:txBody>
      </p:sp>
      <p:sp>
        <p:nvSpPr>
          <p:cNvPr id="27" name="TextBox 26">
            <a:extLst>
              <a:ext uri="{FF2B5EF4-FFF2-40B4-BE49-F238E27FC236}">
                <a16:creationId xmlns:a16="http://schemas.microsoft.com/office/drawing/2014/main" id="{5DC4123F-144E-4B05-9963-BE4A7EE8077D}"/>
              </a:ext>
            </a:extLst>
          </p:cNvPr>
          <p:cNvSpPr txBox="1"/>
          <p:nvPr/>
        </p:nvSpPr>
        <p:spPr>
          <a:xfrm>
            <a:off x="2052397" y="5219481"/>
            <a:ext cx="2464904" cy="292388"/>
          </a:xfrm>
          <a:prstGeom prst="rect">
            <a:avLst/>
          </a:prstGeom>
          <a:noFill/>
        </p:spPr>
        <p:txBody>
          <a:bodyPr wrap="square" rtlCol="0">
            <a:spAutoFit/>
          </a:bodyPr>
          <a:lstStyle/>
          <a:p>
            <a:pPr algn="ctr"/>
            <a:r>
              <a:rPr lang="en-US" sz="1300" b="1" dirty="0"/>
              <a:t>Packet length</a:t>
            </a:r>
            <a:endParaRPr lang="fr-FR" sz="1300" b="1" dirty="0"/>
          </a:p>
        </p:txBody>
      </p:sp>
      <p:sp>
        <p:nvSpPr>
          <p:cNvPr id="31" name="TextBox 30">
            <a:extLst>
              <a:ext uri="{FF2B5EF4-FFF2-40B4-BE49-F238E27FC236}">
                <a16:creationId xmlns:a16="http://schemas.microsoft.com/office/drawing/2014/main" id="{04824657-13E2-43D5-8BFB-87FFE0262883}"/>
              </a:ext>
            </a:extLst>
          </p:cNvPr>
          <p:cNvSpPr txBox="1"/>
          <p:nvPr/>
        </p:nvSpPr>
        <p:spPr>
          <a:xfrm>
            <a:off x="3232203" y="3530726"/>
            <a:ext cx="2464904" cy="292388"/>
          </a:xfrm>
          <a:prstGeom prst="rect">
            <a:avLst/>
          </a:prstGeom>
          <a:noFill/>
        </p:spPr>
        <p:txBody>
          <a:bodyPr wrap="square" rtlCol="0">
            <a:spAutoFit/>
          </a:bodyPr>
          <a:lstStyle/>
          <a:p>
            <a:pPr algn="ctr"/>
            <a:r>
              <a:rPr lang="en-US" sz="1300" b="1" dirty="0"/>
              <a:t>Packet sequence control</a:t>
            </a:r>
            <a:endParaRPr lang="fr-FR" sz="1300" b="1" dirty="0"/>
          </a:p>
        </p:txBody>
      </p:sp>
      <p:sp>
        <p:nvSpPr>
          <p:cNvPr id="32" name="Rectangle 31">
            <a:extLst>
              <a:ext uri="{FF2B5EF4-FFF2-40B4-BE49-F238E27FC236}">
                <a16:creationId xmlns:a16="http://schemas.microsoft.com/office/drawing/2014/main" id="{1BAFDC1D-CBA2-4099-853B-CEE25CA34007}"/>
              </a:ext>
            </a:extLst>
          </p:cNvPr>
          <p:cNvSpPr/>
          <p:nvPr/>
        </p:nvSpPr>
        <p:spPr>
          <a:xfrm>
            <a:off x="7240390" y="1722782"/>
            <a:ext cx="3365480" cy="38828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5E70D924-E914-4D44-B95E-CA2C56D7141C}"/>
              </a:ext>
            </a:extLst>
          </p:cNvPr>
          <p:cNvSpPr txBox="1"/>
          <p:nvPr/>
        </p:nvSpPr>
        <p:spPr>
          <a:xfrm>
            <a:off x="7690678" y="5825330"/>
            <a:ext cx="2464904" cy="369332"/>
          </a:xfrm>
          <a:prstGeom prst="rect">
            <a:avLst/>
          </a:prstGeom>
          <a:noFill/>
        </p:spPr>
        <p:txBody>
          <a:bodyPr wrap="square" rtlCol="0">
            <a:spAutoFit/>
          </a:bodyPr>
          <a:lstStyle/>
          <a:p>
            <a:pPr algn="ctr"/>
            <a:r>
              <a:rPr lang="en-US" b="1" dirty="0"/>
              <a:t>Packet data field</a:t>
            </a:r>
            <a:endParaRPr lang="fr-FR" b="1" dirty="0"/>
          </a:p>
        </p:txBody>
      </p:sp>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AFAA6401-C1F3-4782-A224-032D8DD27E59}"/>
                  </a:ext>
                </a:extLst>
              </p:cNvPr>
              <p:cNvGraphicFramePr>
                <a:graphicFrameLocks noChangeAspect="1"/>
              </p:cNvGraphicFramePr>
              <p:nvPr>
                <p:extLst>
                  <p:ext uri="{D42A27DB-BD31-4B8C-83A1-F6EECF244321}">
                    <p14:modId xmlns:p14="http://schemas.microsoft.com/office/powerpoint/2010/main" val="1976309831"/>
                  </p:ext>
                </p:extLst>
              </p:nvPr>
            </p:nvGraphicFramePr>
            <p:xfrm>
              <a:off x="7399130" y="2806975"/>
              <a:ext cx="3048000" cy="1714500"/>
            </p:xfrm>
            <a:graphic>
              <a:graphicData uri="http://schemas.microsoft.com/office/powerpoint/2016/slidezoom">
                <pslz:sldZm>
                  <pslz:sldZmObj sldId="368" cId="3027407751">
                    <pslz:zmPr id="{DFCCBCBA-6449-4172-A77D-BC0896A8E1EE}" returnToParent="0" transitionDur="1000">
                      <p166:blipFill xmlns:p166="http://schemas.microsoft.com/office/powerpoint/2016/6/main">
                        <a:blip r:embed="rId15"/>
                        <a:stretch>
                          <a:fillRect/>
                        </a:stretch>
                      </p166:blipFill>
                      <p166:spPr xmlns:p166="http://schemas.microsoft.com/office/powerpoint/2016/6/main">
                        <a:xfrm>
                          <a:off x="0" y="0"/>
                          <a:ext cx="3048000" cy="1714500"/>
                        </a:xfrm>
                        <a:prstGeom prst="rect">
                          <a:avLst/>
                        </a:prstGeom>
                        <a:ln w="3175">
                          <a:solidFill>
                            <a:schemeClr val="tx1"/>
                          </a:solidFill>
                        </a:ln>
                      </p166:spPr>
                    </pslz:zmPr>
                  </pslz:sldZmObj>
                </pslz:sldZm>
              </a:graphicData>
            </a:graphic>
          </p:graphicFrame>
        </mc:Choice>
        <mc:Fallback xmlns="">
          <p:pic>
            <p:nvPicPr>
              <p:cNvPr id="15" name="Slide Zoom 14">
                <a:hlinkClick r:id="rId16" action="ppaction://hlinksldjump"/>
                <a:extLst>
                  <a:ext uri="{FF2B5EF4-FFF2-40B4-BE49-F238E27FC236}">
                    <a16:creationId xmlns:a16="http://schemas.microsoft.com/office/drawing/2014/main" id="{AFAA6401-C1F3-4782-A224-032D8DD27E59}"/>
                  </a:ext>
                </a:extLst>
              </p:cNvPr>
              <p:cNvPicPr>
                <a:picLocks noGrp="1" noRot="1" noChangeAspect="1" noMove="1" noResize="1" noEditPoints="1" noAdjustHandles="1" noChangeArrowheads="1" noChangeShapeType="1"/>
              </p:cNvPicPr>
              <p:nvPr/>
            </p:nvPicPr>
            <p:blipFill>
              <a:blip r:embed="rId17"/>
              <a:stretch>
                <a:fillRect/>
              </a:stretch>
            </p:blipFill>
            <p:spPr>
              <a:xfrm>
                <a:off x="7399130" y="2806975"/>
                <a:ext cx="3048000" cy="1714500"/>
              </a:xfrm>
              <a:prstGeom prst="rect">
                <a:avLst/>
              </a:prstGeom>
              <a:ln w="3175">
                <a:solidFill>
                  <a:schemeClr val="tx1"/>
                </a:solidFill>
              </a:ln>
            </p:spPr>
          </p:pic>
        </mc:Fallback>
      </mc:AlternateContent>
      <p:sp>
        <p:nvSpPr>
          <p:cNvPr id="18" name="TextBox 17">
            <a:extLst>
              <a:ext uri="{FF2B5EF4-FFF2-40B4-BE49-F238E27FC236}">
                <a16:creationId xmlns:a16="http://schemas.microsoft.com/office/drawing/2014/main" id="{BD263C86-0BC4-4ADA-9B45-AD691BA37CEE}"/>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13831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a:extLst>
              <a:ext uri="{FF2B5EF4-FFF2-40B4-BE49-F238E27FC236}">
                <a16:creationId xmlns:a16="http://schemas.microsoft.com/office/drawing/2014/main" id="{36C90F9C-CA22-4810-A514-1F65EAF3E651}"/>
              </a:ext>
            </a:extLst>
          </p:cNvPr>
          <p:cNvSpPr txBox="1"/>
          <p:nvPr/>
        </p:nvSpPr>
        <p:spPr>
          <a:xfrm>
            <a:off x="2787539" y="248670"/>
            <a:ext cx="661692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Packet identification</a:t>
            </a:r>
            <a:endParaRPr lang="zh-CN" altLang="en-US" sz="4000" b="1" dirty="0">
              <a:latin typeface="Poppins "/>
            </a:endParaRPr>
          </a:p>
        </p:txBody>
      </p:sp>
      <p:sp>
        <p:nvSpPr>
          <p:cNvPr id="3" name="TextBox 2">
            <a:extLst>
              <a:ext uri="{FF2B5EF4-FFF2-40B4-BE49-F238E27FC236}">
                <a16:creationId xmlns:a16="http://schemas.microsoft.com/office/drawing/2014/main" id="{CE7C430B-5510-47E7-AD9B-1D41D6F25F44}"/>
              </a:ext>
            </a:extLst>
          </p:cNvPr>
          <p:cNvSpPr txBox="1"/>
          <p:nvPr/>
        </p:nvSpPr>
        <p:spPr>
          <a:xfrm>
            <a:off x="2829520" y="1360398"/>
            <a:ext cx="6680200" cy="830997"/>
          </a:xfrm>
          <a:prstGeom prst="rect">
            <a:avLst/>
          </a:prstGeom>
          <a:noFill/>
        </p:spPr>
        <p:txBody>
          <a:bodyPr wrap="square" rtlCol="0">
            <a:spAutoFit/>
          </a:bodyPr>
          <a:lstStyle/>
          <a:p>
            <a:pPr algn="ctr"/>
            <a:r>
              <a:rPr lang="en-US" sz="4800" b="1" dirty="0" err="1"/>
              <a:t>xxxxxxxxxxxxxxxx</a:t>
            </a:r>
            <a:endParaRPr lang="fr-FR" sz="4800" b="1" dirty="0"/>
          </a:p>
        </p:txBody>
      </p:sp>
      <p:sp>
        <p:nvSpPr>
          <p:cNvPr id="5" name="Right Brace 4">
            <a:extLst>
              <a:ext uri="{FF2B5EF4-FFF2-40B4-BE49-F238E27FC236}">
                <a16:creationId xmlns:a16="http://schemas.microsoft.com/office/drawing/2014/main" id="{BE908EC8-D7B0-434C-862D-BF102D9C4532}"/>
              </a:ext>
            </a:extLst>
          </p:cNvPr>
          <p:cNvSpPr/>
          <p:nvPr/>
        </p:nvSpPr>
        <p:spPr>
          <a:xfrm rot="5400000">
            <a:off x="3824773" y="1688178"/>
            <a:ext cx="292099" cy="97680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TextBox 5">
            <a:extLst>
              <a:ext uri="{FF2B5EF4-FFF2-40B4-BE49-F238E27FC236}">
                <a16:creationId xmlns:a16="http://schemas.microsoft.com/office/drawing/2014/main" id="{458382BC-5560-49C3-BDD2-D36A2EF62772}"/>
              </a:ext>
            </a:extLst>
          </p:cNvPr>
          <p:cNvSpPr txBox="1"/>
          <p:nvPr/>
        </p:nvSpPr>
        <p:spPr>
          <a:xfrm>
            <a:off x="3532126" y="2322632"/>
            <a:ext cx="976809" cy="553998"/>
          </a:xfrm>
          <a:prstGeom prst="rect">
            <a:avLst/>
          </a:prstGeom>
          <a:noFill/>
        </p:spPr>
        <p:txBody>
          <a:bodyPr wrap="square" rtlCol="0">
            <a:spAutoFit/>
          </a:bodyPr>
          <a:lstStyle/>
          <a:p>
            <a:r>
              <a:rPr lang="en-US" sz="1500" b="1" dirty="0">
                <a:solidFill>
                  <a:schemeClr val="accent6"/>
                </a:solidFill>
              </a:rPr>
              <a:t>Version number</a:t>
            </a:r>
            <a:endParaRPr lang="fr-FR" sz="1500" b="1" dirty="0">
              <a:solidFill>
                <a:schemeClr val="accent6"/>
              </a:solidFill>
            </a:endParaRPr>
          </a:p>
        </p:txBody>
      </p:sp>
      <p:sp>
        <p:nvSpPr>
          <p:cNvPr id="7" name="Right Brace 6">
            <a:extLst>
              <a:ext uri="{FF2B5EF4-FFF2-40B4-BE49-F238E27FC236}">
                <a16:creationId xmlns:a16="http://schemas.microsoft.com/office/drawing/2014/main" id="{899D0016-7507-4171-A533-E9E8935F0D88}"/>
              </a:ext>
            </a:extLst>
          </p:cNvPr>
          <p:cNvSpPr/>
          <p:nvPr/>
        </p:nvSpPr>
        <p:spPr>
          <a:xfrm rot="5400000">
            <a:off x="4512730" y="2040851"/>
            <a:ext cx="292100" cy="25290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TextBox 8">
            <a:extLst>
              <a:ext uri="{FF2B5EF4-FFF2-40B4-BE49-F238E27FC236}">
                <a16:creationId xmlns:a16="http://schemas.microsoft.com/office/drawing/2014/main" id="{3C9FFF7A-D4DD-41C8-8DC6-466CADB2A164}"/>
              </a:ext>
            </a:extLst>
          </p:cNvPr>
          <p:cNvSpPr txBox="1"/>
          <p:nvPr/>
        </p:nvSpPr>
        <p:spPr>
          <a:xfrm>
            <a:off x="4330740" y="2283009"/>
            <a:ext cx="595807" cy="323165"/>
          </a:xfrm>
          <a:prstGeom prst="rect">
            <a:avLst/>
          </a:prstGeom>
          <a:noFill/>
        </p:spPr>
        <p:txBody>
          <a:bodyPr wrap="square" rtlCol="0">
            <a:spAutoFit/>
          </a:bodyPr>
          <a:lstStyle/>
          <a:p>
            <a:r>
              <a:rPr lang="en-US" sz="1500" b="1" dirty="0">
                <a:solidFill>
                  <a:schemeClr val="accent6"/>
                </a:solidFill>
              </a:rPr>
              <a:t>type</a:t>
            </a:r>
            <a:endParaRPr lang="fr-FR" sz="1500" b="1" dirty="0">
              <a:solidFill>
                <a:schemeClr val="accent6"/>
              </a:solidFill>
            </a:endParaRPr>
          </a:p>
        </p:txBody>
      </p:sp>
      <p:sp>
        <p:nvSpPr>
          <p:cNvPr id="11" name="Right Brace 10">
            <a:extLst>
              <a:ext uri="{FF2B5EF4-FFF2-40B4-BE49-F238E27FC236}">
                <a16:creationId xmlns:a16="http://schemas.microsoft.com/office/drawing/2014/main" id="{28A17613-FEC8-4CB6-8E4A-6D03B0C181D5}"/>
              </a:ext>
            </a:extLst>
          </p:cNvPr>
          <p:cNvSpPr/>
          <p:nvPr/>
        </p:nvSpPr>
        <p:spPr>
          <a:xfrm rot="5400000">
            <a:off x="4850300" y="2020098"/>
            <a:ext cx="292100" cy="33545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TextBox 11">
            <a:extLst>
              <a:ext uri="{FF2B5EF4-FFF2-40B4-BE49-F238E27FC236}">
                <a16:creationId xmlns:a16="http://schemas.microsoft.com/office/drawing/2014/main" id="{F7A0B62F-F6AE-449B-B2EE-E15DAE116016}"/>
              </a:ext>
            </a:extLst>
          </p:cNvPr>
          <p:cNvSpPr txBox="1"/>
          <p:nvPr/>
        </p:nvSpPr>
        <p:spPr>
          <a:xfrm>
            <a:off x="4772262" y="2333875"/>
            <a:ext cx="983703" cy="784830"/>
          </a:xfrm>
          <a:prstGeom prst="rect">
            <a:avLst/>
          </a:prstGeom>
          <a:noFill/>
        </p:spPr>
        <p:txBody>
          <a:bodyPr wrap="square" rtlCol="0">
            <a:spAutoFit/>
          </a:bodyPr>
          <a:lstStyle/>
          <a:p>
            <a:r>
              <a:rPr lang="en-US" sz="1500" b="1" dirty="0" err="1">
                <a:solidFill>
                  <a:schemeClr val="accent6"/>
                </a:solidFill>
              </a:rPr>
              <a:t>Datafield</a:t>
            </a:r>
            <a:r>
              <a:rPr lang="en-US" sz="1500" b="1" dirty="0">
                <a:solidFill>
                  <a:schemeClr val="accent6"/>
                </a:solidFill>
              </a:rPr>
              <a:t> header flag</a:t>
            </a:r>
            <a:endParaRPr lang="fr-FR" sz="1500" b="1" dirty="0">
              <a:solidFill>
                <a:schemeClr val="accent6"/>
              </a:solidFill>
            </a:endParaRPr>
          </a:p>
        </p:txBody>
      </p:sp>
      <p:sp>
        <p:nvSpPr>
          <p:cNvPr id="13" name="Right Brace 12">
            <a:extLst>
              <a:ext uri="{FF2B5EF4-FFF2-40B4-BE49-F238E27FC236}">
                <a16:creationId xmlns:a16="http://schemas.microsoft.com/office/drawing/2014/main" id="{E26C4F4F-9201-4651-96BB-BC0DE2EB0D52}"/>
              </a:ext>
            </a:extLst>
          </p:cNvPr>
          <p:cNvSpPr/>
          <p:nvPr/>
        </p:nvSpPr>
        <p:spPr>
          <a:xfrm rot="5400000">
            <a:off x="6896755" y="357355"/>
            <a:ext cx="276972" cy="365554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TextBox 13">
            <a:extLst>
              <a:ext uri="{FF2B5EF4-FFF2-40B4-BE49-F238E27FC236}">
                <a16:creationId xmlns:a16="http://schemas.microsoft.com/office/drawing/2014/main" id="{F8F59A1C-CD4C-4F6D-B9D5-869E2309FA14}"/>
              </a:ext>
            </a:extLst>
          </p:cNvPr>
          <p:cNvSpPr txBox="1"/>
          <p:nvPr/>
        </p:nvSpPr>
        <p:spPr>
          <a:xfrm>
            <a:off x="6279646" y="2345256"/>
            <a:ext cx="1668068" cy="323165"/>
          </a:xfrm>
          <a:prstGeom prst="rect">
            <a:avLst/>
          </a:prstGeom>
          <a:noFill/>
        </p:spPr>
        <p:txBody>
          <a:bodyPr wrap="square" rtlCol="0">
            <a:spAutoFit/>
          </a:bodyPr>
          <a:lstStyle/>
          <a:p>
            <a:r>
              <a:rPr lang="en-US" sz="1500" b="1" dirty="0">
                <a:solidFill>
                  <a:schemeClr val="accent6"/>
                </a:solidFill>
              </a:rPr>
              <a:t>App </a:t>
            </a:r>
            <a:r>
              <a:rPr lang="en-US" sz="1500" b="1" dirty="0" err="1">
                <a:solidFill>
                  <a:schemeClr val="accent6"/>
                </a:solidFill>
              </a:rPr>
              <a:t>procees</a:t>
            </a:r>
            <a:r>
              <a:rPr lang="en-US" sz="1500" b="1" dirty="0">
                <a:solidFill>
                  <a:schemeClr val="accent6"/>
                </a:solidFill>
              </a:rPr>
              <a:t> ID</a:t>
            </a:r>
            <a:endParaRPr lang="fr-FR" sz="1500" b="1" dirty="0">
              <a:solidFill>
                <a:schemeClr val="accent6"/>
              </a:solidFill>
            </a:endParaRPr>
          </a:p>
        </p:txBody>
      </p:sp>
      <p:cxnSp>
        <p:nvCxnSpPr>
          <p:cNvPr id="8" name="Straight Arrow Connector 7">
            <a:extLst>
              <a:ext uri="{FF2B5EF4-FFF2-40B4-BE49-F238E27FC236}">
                <a16:creationId xmlns:a16="http://schemas.microsoft.com/office/drawing/2014/main" id="{28DBB957-074E-4311-BEDD-E8D19A574E19}"/>
              </a:ext>
            </a:extLst>
          </p:cNvPr>
          <p:cNvCxnSpPr>
            <a:cxnSpLocks/>
            <a:stCxn id="6" idx="2"/>
            <a:endCxn id="15" idx="0"/>
          </p:cNvCxnSpPr>
          <p:nvPr/>
        </p:nvCxnSpPr>
        <p:spPr>
          <a:xfrm flipH="1">
            <a:off x="1264022" y="2876630"/>
            <a:ext cx="2756509" cy="14810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B1A69C17-D0A6-42B5-83A8-BE25DA42A91B}"/>
              </a:ext>
            </a:extLst>
          </p:cNvPr>
          <p:cNvGrpSpPr/>
          <p:nvPr/>
        </p:nvGrpSpPr>
        <p:grpSpPr>
          <a:xfrm>
            <a:off x="126253" y="4341586"/>
            <a:ext cx="2299448" cy="1103757"/>
            <a:chOff x="343985" y="3644900"/>
            <a:chExt cx="2338295" cy="1103757"/>
          </a:xfrm>
        </p:grpSpPr>
        <p:sp>
          <p:nvSpPr>
            <p:cNvPr id="10" name="Rectangle 9">
              <a:extLst>
                <a:ext uri="{FF2B5EF4-FFF2-40B4-BE49-F238E27FC236}">
                  <a16:creationId xmlns:a16="http://schemas.microsoft.com/office/drawing/2014/main" id="{66DAEE9F-6E84-4FCF-A03E-2635F7785AEA}"/>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C05101A6-D487-4172-9D85-093E22424373}"/>
                </a:ext>
              </a:extLst>
            </p:cNvPr>
            <p:cNvSpPr txBox="1"/>
            <p:nvPr/>
          </p:nvSpPr>
          <p:spPr>
            <a:xfrm>
              <a:off x="343985" y="3661033"/>
              <a:ext cx="2313980" cy="923330"/>
            </a:xfrm>
            <a:prstGeom prst="rect">
              <a:avLst/>
            </a:prstGeom>
            <a:noFill/>
          </p:spPr>
          <p:txBody>
            <a:bodyPr wrap="square" rtlCol="0">
              <a:spAutoFit/>
            </a:bodyPr>
            <a:lstStyle/>
            <a:p>
              <a:pPr marL="285750" indent="-285750">
                <a:buFont typeface="Arial" panose="020B0604020202020204" pitchFamily="34" charset="0"/>
                <a:buChar char="•"/>
              </a:pPr>
              <a:r>
                <a:rPr lang="en-US" dirty="0"/>
                <a:t>3 bit </a:t>
              </a:r>
              <a:r>
                <a:rPr lang="en-US" dirty="0" err="1"/>
                <a:t>fied</a:t>
              </a:r>
              <a:endParaRPr lang="en-US" dirty="0"/>
            </a:p>
            <a:p>
              <a:pPr marL="285750" indent="-285750">
                <a:buFont typeface="Arial" panose="020B0604020202020204" pitchFamily="34" charset="0"/>
                <a:buChar char="•"/>
              </a:pPr>
              <a:r>
                <a:rPr lang="en-US" dirty="0"/>
                <a:t>Only version”2” is </a:t>
              </a:r>
              <a:r>
                <a:rPr lang="en-US" dirty="0" err="1"/>
                <a:t>permetted</a:t>
              </a:r>
              <a:endParaRPr lang="fr-FR" dirty="0"/>
            </a:p>
          </p:txBody>
        </p:sp>
      </p:grpSp>
      <p:grpSp>
        <p:nvGrpSpPr>
          <p:cNvPr id="17" name="Group 16">
            <a:extLst>
              <a:ext uri="{FF2B5EF4-FFF2-40B4-BE49-F238E27FC236}">
                <a16:creationId xmlns:a16="http://schemas.microsoft.com/office/drawing/2014/main" id="{88DCC0BB-6997-4A2F-951E-1B0DB0999276}"/>
              </a:ext>
            </a:extLst>
          </p:cNvPr>
          <p:cNvGrpSpPr/>
          <p:nvPr/>
        </p:nvGrpSpPr>
        <p:grpSpPr>
          <a:xfrm>
            <a:off x="2489201" y="5281049"/>
            <a:ext cx="2674876" cy="784831"/>
            <a:chOff x="343985" y="3644900"/>
            <a:chExt cx="2338295" cy="1103757"/>
          </a:xfrm>
        </p:grpSpPr>
        <p:sp>
          <p:nvSpPr>
            <p:cNvPr id="18" name="Rectangle 17">
              <a:extLst>
                <a:ext uri="{FF2B5EF4-FFF2-40B4-BE49-F238E27FC236}">
                  <a16:creationId xmlns:a16="http://schemas.microsoft.com/office/drawing/2014/main" id="{E6C76B25-344B-47AD-B487-5913DEFBBECA}"/>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57DEFA4E-8F00-429D-84CF-645228526BF1}"/>
                </a:ext>
              </a:extLst>
            </p:cNvPr>
            <p:cNvSpPr txBox="1"/>
            <p:nvPr/>
          </p:nvSpPr>
          <p:spPr>
            <a:xfrm>
              <a:off x="343985" y="3661033"/>
              <a:ext cx="1989206" cy="481667"/>
            </a:xfrm>
            <a:prstGeom prst="rect">
              <a:avLst/>
            </a:prstGeom>
            <a:noFill/>
          </p:spPr>
          <p:txBody>
            <a:bodyPr wrap="square" rtlCol="0">
              <a:spAutoFit/>
            </a:bodyPr>
            <a:lstStyle/>
            <a:p>
              <a:pPr marL="285750" indent="-285750">
                <a:buFont typeface="Arial" panose="020B0604020202020204" pitchFamily="34" charset="0"/>
                <a:buChar char="•"/>
              </a:pPr>
              <a:r>
                <a:rPr lang="en-US" dirty="0"/>
                <a:t>“0” telemetry</a:t>
              </a:r>
            </a:p>
            <a:p>
              <a:pPr marL="285750" indent="-285750">
                <a:buFont typeface="Arial" panose="020B0604020202020204" pitchFamily="34" charset="0"/>
                <a:buChar char="•"/>
              </a:pPr>
              <a:r>
                <a:rPr lang="en-US" dirty="0"/>
                <a:t>“1” telecommand</a:t>
              </a:r>
              <a:endParaRPr lang="fr-FR" dirty="0"/>
            </a:p>
          </p:txBody>
        </p:sp>
      </p:grpSp>
      <p:cxnSp>
        <p:nvCxnSpPr>
          <p:cNvPr id="20" name="Straight Arrow Connector 19">
            <a:extLst>
              <a:ext uri="{FF2B5EF4-FFF2-40B4-BE49-F238E27FC236}">
                <a16:creationId xmlns:a16="http://schemas.microsoft.com/office/drawing/2014/main" id="{CB1A4528-EF54-4D5B-BD4F-4581B134FB4E}"/>
              </a:ext>
            </a:extLst>
          </p:cNvPr>
          <p:cNvCxnSpPr>
            <a:cxnSpLocks/>
            <a:stCxn id="9" idx="2"/>
            <a:endCxn id="19" idx="0"/>
          </p:cNvCxnSpPr>
          <p:nvPr/>
        </p:nvCxnSpPr>
        <p:spPr>
          <a:xfrm flipH="1">
            <a:off x="3626970" y="2606174"/>
            <a:ext cx="1001674" cy="26863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5" name="Group 24">
            <a:extLst>
              <a:ext uri="{FF2B5EF4-FFF2-40B4-BE49-F238E27FC236}">
                <a16:creationId xmlns:a16="http://schemas.microsoft.com/office/drawing/2014/main" id="{5A869B80-7C3D-480B-AD1F-A76C479BF1BC}"/>
              </a:ext>
            </a:extLst>
          </p:cNvPr>
          <p:cNvGrpSpPr/>
          <p:nvPr/>
        </p:nvGrpSpPr>
        <p:grpSpPr>
          <a:xfrm>
            <a:off x="4375304" y="4376102"/>
            <a:ext cx="2674876" cy="784831"/>
            <a:chOff x="343985" y="3644900"/>
            <a:chExt cx="2338295" cy="1103757"/>
          </a:xfrm>
        </p:grpSpPr>
        <p:sp>
          <p:nvSpPr>
            <p:cNvPr id="26" name="Rectangle 25">
              <a:extLst>
                <a:ext uri="{FF2B5EF4-FFF2-40B4-BE49-F238E27FC236}">
                  <a16:creationId xmlns:a16="http://schemas.microsoft.com/office/drawing/2014/main" id="{CFEB6C90-B0AE-4359-ACB1-86091D52FDE6}"/>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55D4C0DE-2948-46AC-9564-82344EFB4B97}"/>
                </a:ext>
              </a:extLst>
            </p:cNvPr>
            <p:cNvSpPr txBox="1"/>
            <p:nvPr/>
          </p:nvSpPr>
          <p:spPr>
            <a:xfrm>
              <a:off x="343985" y="3661032"/>
              <a:ext cx="1989206" cy="908976"/>
            </a:xfrm>
            <a:prstGeom prst="rect">
              <a:avLst/>
            </a:prstGeom>
            <a:noFill/>
          </p:spPr>
          <p:txBody>
            <a:bodyPr wrap="square" rtlCol="0">
              <a:spAutoFit/>
            </a:bodyPr>
            <a:lstStyle/>
            <a:p>
              <a:pPr marL="285750" indent="-285750">
                <a:buFont typeface="Arial" panose="020B0604020202020204" pitchFamily="34" charset="0"/>
                <a:buChar char="•"/>
              </a:pPr>
              <a:r>
                <a:rPr lang="en-US" dirty="0"/>
                <a:t>“0” absent</a:t>
              </a:r>
            </a:p>
            <a:p>
              <a:pPr marL="285750" indent="-285750">
                <a:buFont typeface="Arial" panose="020B0604020202020204" pitchFamily="34" charset="0"/>
                <a:buChar char="•"/>
              </a:pPr>
              <a:r>
                <a:rPr lang="en-US" dirty="0"/>
                <a:t>“1” present</a:t>
              </a:r>
              <a:endParaRPr lang="fr-FR" dirty="0"/>
            </a:p>
          </p:txBody>
        </p:sp>
      </p:grpSp>
      <p:cxnSp>
        <p:nvCxnSpPr>
          <p:cNvPr id="28" name="Straight Arrow Connector 27">
            <a:extLst>
              <a:ext uri="{FF2B5EF4-FFF2-40B4-BE49-F238E27FC236}">
                <a16:creationId xmlns:a16="http://schemas.microsoft.com/office/drawing/2014/main" id="{A834C655-3634-4933-BC01-045D2AB75064}"/>
              </a:ext>
            </a:extLst>
          </p:cNvPr>
          <p:cNvCxnSpPr>
            <a:cxnSpLocks/>
            <a:stCxn id="12" idx="2"/>
            <a:endCxn id="27" idx="0"/>
          </p:cNvCxnSpPr>
          <p:nvPr/>
        </p:nvCxnSpPr>
        <p:spPr>
          <a:xfrm>
            <a:off x="5264114" y="3118705"/>
            <a:ext cx="248959" cy="12688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31" name="Group 30">
            <a:extLst>
              <a:ext uri="{FF2B5EF4-FFF2-40B4-BE49-F238E27FC236}">
                <a16:creationId xmlns:a16="http://schemas.microsoft.com/office/drawing/2014/main" id="{B909DAE4-8FD7-406B-BD17-1903B8881FE9}"/>
              </a:ext>
            </a:extLst>
          </p:cNvPr>
          <p:cNvGrpSpPr/>
          <p:nvPr/>
        </p:nvGrpSpPr>
        <p:grpSpPr>
          <a:xfrm>
            <a:off x="7563358" y="4341587"/>
            <a:ext cx="4019042" cy="1103756"/>
            <a:chOff x="343985" y="3644900"/>
            <a:chExt cx="2338295" cy="1242528"/>
          </a:xfrm>
        </p:grpSpPr>
        <p:sp>
          <p:nvSpPr>
            <p:cNvPr id="32" name="Rectangle 31">
              <a:extLst>
                <a:ext uri="{FF2B5EF4-FFF2-40B4-BE49-F238E27FC236}">
                  <a16:creationId xmlns:a16="http://schemas.microsoft.com/office/drawing/2014/main" id="{BFB57268-AB0E-44AC-A23C-29A45611FA4E}"/>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F25D8EFA-9279-4BE5-9AB5-9BA8F5D03ECB}"/>
                </a:ext>
              </a:extLst>
            </p:cNvPr>
            <p:cNvSpPr txBox="1"/>
            <p:nvPr/>
          </p:nvSpPr>
          <p:spPr>
            <a:xfrm>
              <a:off x="343985" y="3661031"/>
              <a:ext cx="2221155" cy="1226397"/>
            </a:xfrm>
            <a:prstGeom prst="rect">
              <a:avLst/>
            </a:prstGeom>
            <a:noFill/>
          </p:spPr>
          <p:txBody>
            <a:bodyPr wrap="square" rtlCol="0">
              <a:spAutoFit/>
            </a:bodyPr>
            <a:lstStyle/>
            <a:p>
              <a:pPr marL="285750" indent="-285750">
                <a:buFont typeface="Arial" panose="020B0604020202020204" pitchFamily="34" charset="0"/>
                <a:buChar char="•"/>
              </a:pPr>
              <a:r>
                <a:rPr lang="en-US" dirty="0"/>
                <a:t>11 bits.</a:t>
              </a:r>
            </a:p>
            <a:p>
              <a:pPr marL="285750" indent="-285750">
                <a:buFont typeface="Arial" panose="020B0604020202020204" pitchFamily="34" charset="0"/>
                <a:buChar char="•"/>
              </a:pPr>
              <a:r>
                <a:rPr lang="en-US" dirty="0"/>
                <a:t>Identifies the source application that created the packet .</a:t>
              </a:r>
            </a:p>
          </p:txBody>
        </p:sp>
      </p:grpSp>
      <p:cxnSp>
        <p:nvCxnSpPr>
          <p:cNvPr id="34" name="Straight Arrow Connector 33">
            <a:extLst>
              <a:ext uri="{FF2B5EF4-FFF2-40B4-BE49-F238E27FC236}">
                <a16:creationId xmlns:a16="http://schemas.microsoft.com/office/drawing/2014/main" id="{481AF688-7158-4C92-93F5-11F572985F21}"/>
              </a:ext>
            </a:extLst>
          </p:cNvPr>
          <p:cNvCxnSpPr>
            <a:cxnSpLocks/>
            <a:stCxn id="14" idx="2"/>
            <a:endCxn id="33" idx="0"/>
          </p:cNvCxnSpPr>
          <p:nvPr/>
        </p:nvCxnSpPr>
        <p:spPr>
          <a:xfrm>
            <a:off x="7113680" y="2668421"/>
            <a:ext cx="2358530" cy="16874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D66936B2-6419-4BC1-AE0E-D91895FFEC3D}"/>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2535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p:bldP spid="7" grpId="0" animBg="1"/>
      <p:bldP spid="9" grpId="0"/>
      <p:bldP spid="11" grpId="0" animBg="1"/>
      <p:bldP spid="12" grpId="0"/>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a:extLst>
              <a:ext uri="{FF2B5EF4-FFF2-40B4-BE49-F238E27FC236}">
                <a16:creationId xmlns:a16="http://schemas.microsoft.com/office/drawing/2014/main" id="{36C90F9C-CA22-4810-A514-1F65EAF3E651}"/>
              </a:ext>
            </a:extLst>
          </p:cNvPr>
          <p:cNvSpPr txBox="1"/>
          <p:nvPr/>
        </p:nvSpPr>
        <p:spPr>
          <a:xfrm>
            <a:off x="2831989" y="306457"/>
            <a:ext cx="652802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Packet sequence count</a:t>
            </a:r>
            <a:endParaRPr lang="zh-CN" altLang="en-US" sz="4000" b="1" dirty="0">
              <a:latin typeface="Poppins "/>
            </a:endParaRPr>
          </a:p>
        </p:txBody>
      </p:sp>
      <p:sp>
        <p:nvSpPr>
          <p:cNvPr id="6" name="TextBox 5">
            <a:extLst>
              <a:ext uri="{FF2B5EF4-FFF2-40B4-BE49-F238E27FC236}">
                <a16:creationId xmlns:a16="http://schemas.microsoft.com/office/drawing/2014/main" id="{608F68C1-067A-4817-83B9-BE2664696DF7}"/>
              </a:ext>
            </a:extLst>
          </p:cNvPr>
          <p:cNvSpPr txBox="1"/>
          <p:nvPr/>
        </p:nvSpPr>
        <p:spPr>
          <a:xfrm>
            <a:off x="3345573" y="1449929"/>
            <a:ext cx="6096000"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err="1">
                <a:ln>
                  <a:noFill/>
                </a:ln>
                <a:solidFill>
                  <a:srgbClr val="000000"/>
                </a:solidFill>
                <a:effectLst/>
                <a:uLnTx/>
                <a:uFillTx/>
                <a:latin typeface="Arial"/>
                <a:ea typeface="微软雅黑"/>
                <a:cs typeface="+mn-cs"/>
              </a:rPr>
              <a:t>xxxxxxxxxxxxxxxx</a:t>
            </a:r>
            <a:endParaRPr kumimoji="0" lang="fr-FR" sz="4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7" name="Right Brace 6">
            <a:extLst>
              <a:ext uri="{FF2B5EF4-FFF2-40B4-BE49-F238E27FC236}">
                <a16:creationId xmlns:a16="http://schemas.microsoft.com/office/drawing/2014/main" id="{4D734B20-599E-4A6B-9920-89B7E291B1ED}"/>
              </a:ext>
            </a:extLst>
          </p:cNvPr>
          <p:cNvSpPr/>
          <p:nvPr/>
        </p:nvSpPr>
        <p:spPr>
          <a:xfrm rot="5400000">
            <a:off x="3873391" y="1912299"/>
            <a:ext cx="292098" cy="65930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892F25AE-DEA0-4086-83E2-F057CFF9B28E}"/>
              </a:ext>
            </a:extLst>
          </p:cNvPr>
          <p:cNvSpPr txBox="1"/>
          <p:nvPr/>
        </p:nvSpPr>
        <p:spPr>
          <a:xfrm>
            <a:off x="3077259" y="2382596"/>
            <a:ext cx="2070099" cy="323165"/>
          </a:xfrm>
          <a:prstGeom prst="rect">
            <a:avLst/>
          </a:prstGeom>
          <a:noFill/>
        </p:spPr>
        <p:txBody>
          <a:bodyPr wrap="square" rtlCol="0">
            <a:spAutoFit/>
          </a:bodyPr>
          <a:lstStyle/>
          <a:p>
            <a:r>
              <a:rPr lang="en-US" sz="1500" b="1" dirty="0">
                <a:solidFill>
                  <a:schemeClr val="accent6"/>
                </a:solidFill>
              </a:rPr>
              <a:t>Segmentation flags</a:t>
            </a:r>
            <a:endParaRPr lang="fr-FR" sz="1500" b="1" dirty="0">
              <a:solidFill>
                <a:schemeClr val="accent6"/>
              </a:solidFill>
            </a:endParaRPr>
          </a:p>
        </p:txBody>
      </p:sp>
      <p:sp>
        <p:nvSpPr>
          <p:cNvPr id="9" name="Right Brace 8">
            <a:extLst>
              <a:ext uri="{FF2B5EF4-FFF2-40B4-BE49-F238E27FC236}">
                <a16:creationId xmlns:a16="http://schemas.microsoft.com/office/drawing/2014/main" id="{A45072B5-D78D-45F2-99A3-BC3CD8A3E7EB}"/>
              </a:ext>
            </a:extLst>
          </p:cNvPr>
          <p:cNvSpPr/>
          <p:nvPr/>
        </p:nvSpPr>
        <p:spPr>
          <a:xfrm rot="5400000">
            <a:off x="6573841" y="-106606"/>
            <a:ext cx="292100" cy="468630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TextBox 9">
            <a:extLst>
              <a:ext uri="{FF2B5EF4-FFF2-40B4-BE49-F238E27FC236}">
                <a16:creationId xmlns:a16="http://schemas.microsoft.com/office/drawing/2014/main" id="{D5AFD50D-B0AE-40BA-8E15-7DBD0BF79C3B}"/>
              </a:ext>
            </a:extLst>
          </p:cNvPr>
          <p:cNvSpPr txBox="1"/>
          <p:nvPr/>
        </p:nvSpPr>
        <p:spPr>
          <a:xfrm>
            <a:off x="5526658" y="2449914"/>
            <a:ext cx="2453457" cy="323165"/>
          </a:xfrm>
          <a:prstGeom prst="rect">
            <a:avLst/>
          </a:prstGeom>
          <a:noFill/>
        </p:spPr>
        <p:txBody>
          <a:bodyPr wrap="square" rtlCol="0">
            <a:spAutoFit/>
          </a:bodyPr>
          <a:lstStyle/>
          <a:p>
            <a:r>
              <a:rPr lang="en-US" sz="1500" b="1" dirty="0">
                <a:solidFill>
                  <a:schemeClr val="accent6"/>
                </a:solidFill>
              </a:rPr>
              <a:t>Source sequence count</a:t>
            </a:r>
            <a:endParaRPr lang="fr-FR" sz="1500" b="1" dirty="0">
              <a:solidFill>
                <a:schemeClr val="accent6"/>
              </a:solidFill>
            </a:endParaRPr>
          </a:p>
        </p:txBody>
      </p:sp>
      <p:cxnSp>
        <p:nvCxnSpPr>
          <p:cNvPr id="11" name="Straight Arrow Connector 10">
            <a:extLst>
              <a:ext uri="{FF2B5EF4-FFF2-40B4-BE49-F238E27FC236}">
                <a16:creationId xmlns:a16="http://schemas.microsoft.com/office/drawing/2014/main" id="{AFBBFF5D-B667-4E74-907A-963E82CD7AE2}"/>
              </a:ext>
            </a:extLst>
          </p:cNvPr>
          <p:cNvCxnSpPr>
            <a:cxnSpLocks/>
            <a:stCxn id="8" idx="2"/>
            <a:endCxn id="29" idx="0"/>
          </p:cNvCxnSpPr>
          <p:nvPr/>
        </p:nvCxnSpPr>
        <p:spPr>
          <a:xfrm flipH="1">
            <a:off x="3306526" y="2705761"/>
            <a:ext cx="805783" cy="8164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9" name="Table 2">
            <a:extLst>
              <a:ext uri="{FF2B5EF4-FFF2-40B4-BE49-F238E27FC236}">
                <a16:creationId xmlns:a16="http://schemas.microsoft.com/office/drawing/2014/main" id="{3240F1E4-658D-4F51-AA11-5A46E2E68D01}"/>
              </a:ext>
            </a:extLst>
          </p:cNvPr>
          <p:cNvGraphicFramePr>
            <a:graphicFrameLocks noGrp="1"/>
          </p:cNvGraphicFramePr>
          <p:nvPr>
            <p:extLst>
              <p:ext uri="{D42A27DB-BD31-4B8C-83A1-F6EECF244321}">
                <p14:modId xmlns:p14="http://schemas.microsoft.com/office/powerpoint/2010/main" val="1039925034"/>
              </p:ext>
            </p:extLst>
          </p:nvPr>
        </p:nvGraphicFramePr>
        <p:xfrm>
          <a:off x="1032073" y="3522205"/>
          <a:ext cx="4548906" cy="2655436"/>
        </p:xfrm>
        <a:graphic>
          <a:graphicData uri="http://schemas.openxmlformats.org/drawingml/2006/table">
            <a:tbl>
              <a:tblPr firstRow="1" bandRow="1">
                <a:tableStyleId>{93296810-A885-4BE3-A3E7-6D5BEEA58F35}</a:tableStyleId>
              </a:tblPr>
              <a:tblGrid>
                <a:gridCol w="1432499">
                  <a:extLst>
                    <a:ext uri="{9D8B030D-6E8A-4147-A177-3AD203B41FA5}">
                      <a16:colId xmlns:a16="http://schemas.microsoft.com/office/drawing/2014/main" val="734758062"/>
                    </a:ext>
                  </a:extLst>
                </a:gridCol>
                <a:gridCol w="1432499">
                  <a:extLst>
                    <a:ext uri="{9D8B030D-6E8A-4147-A177-3AD203B41FA5}">
                      <a16:colId xmlns:a16="http://schemas.microsoft.com/office/drawing/2014/main" val="20195131"/>
                    </a:ext>
                  </a:extLst>
                </a:gridCol>
                <a:gridCol w="1683908">
                  <a:extLst>
                    <a:ext uri="{9D8B030D-6E8A-4147-A177-3AD203B41FA5}">
                      <a16:colId xmlns:a16="http://schemas.microsoft.com/office/drawing/2014/main" val="1490929511"/>
                    </a:ext>
                  </a:extLst>
                </a:gridCol>
              </a:tblGrid>
              <a:tr h="532546">
                <a:tc>
                  <a:txBody>
                    <a:bodyPr/>
                    <a:lstStyle/>
                    <a:p>
                      <a:pPr algn="ctr"/>
                      <a:r>
                        <a:rPr lang="en-US" sz="1500" dirty="0"/>
                        <a:t>Bit 0</a:t>
                      </a:r>
                      <a:endParaRPr lang="fr-FR" sz="1500" dirty="0"/>
                    </a:p>
                  </a:txBody>
                  <a:tcPr marL="48347" marR="48347" marT="35391" marB="35391"/>
                </a:tc>
                <a:tc>
                  <a:txBody>
                    <a:bodyPr/>
                    <a:lstStyle/>
                    <a:p>
                      <a:pPr algn="ctr"/>
                      <a:r>
                        <a:rPr lang="en-US" sz="1500" dirty="0"/>
                        <a:t>Bit 1</a:t>
                      </a:r>
                      <a:endParaRPr lang="fr-FR" sz="1500" dirty="0"/>
                    </a:p>
                  </a:txBody>
                  <a:tcPr marL="48347" marR="48347" marT="35391" marB="35391"/>
                </a:tc>
                <a:tc>
                  <a:txBody>
                    <a:bodyPr/>
                    <a:lstStyle/>
                    <a:p>
                      <a:pPr algn="ctr"/>
                      <a:r>
                        <a:rPr lang="en-US" sz="1500" dirty="0"/>
                        <a:t>interpretation</a:t>
                      </a:r>
                      <a:endParaRPr lang="fr-FR" sz="1500" dirty="0"/>
                    </a:p>
                  </a:txBody>
                  <a:tcPr marL="48347" marR="48347" marT="35391" marB="35391"/>
                </a:tc>
                <a:extLst>
                  <a:ext uri="{0D108BD9-81ED-4DB2-BD59-A6C34878D82A}">
                    <a16:rowId xmlns:a16="http://schemas.microsoft.com/office/drawing/2014/main" val="405272290"/>
                  </a:ext>
                </a:extLst>
              </a:tr>
              <a:tr h="532546">
                <a:tc>
                  <a:txBody>
                    <a:bodyPr/>
                    <a:lstStyle/>
                    <a:p>
                      <a:r>
                        <a:rPr lang="en-US" sz="1500" dirty="0"/>
                        <a:t>0</a:t>
                      </a:r>
                      <a:endParaRPr lang="fr-FR" sz="1500" dirty="0"/>
                    </a:p>
                  </a:txBody>
                  <a:tcPr marL="48347" marR="48347" marT="35391" marB="35391"/>
                </a:tc>
                <a:tc>
                  <a:txBody>
                    <a:bodyPr/>
                    <a:lstStyle/>
                    <a:p>
                      <a:r>
                        <a:rPr lang="en-US" sz="1500" dirty="0"/>
                        <a:t>0</a:t>
                      </a:r>
                      <a:endParaRPr lang="fr-FR" sz="1500" dirty="0"/>
                    </a:p>
                  </a:txBody>
                  <a:tcPr marL="48347" marR="48347" marT="35391" marB="35391"/>
                </a:tc>
                <a:tc>
                  <a:txBody>
                    <a:bodyPr/>
                    <a:lstStyle/>
                    <a:p>
                      <a:r>
                        <a:rPr lang="en-US" sz="1500" dirty="0"/>
                        <a:t>Continuation segment</a:t>
                      </a:r>
                      <a:endParaRPr lang="fr-FR" sz="1500" dirty="0"/>
                    </a:p>
                  </a:txBody>
                  <a:tcPr marL="48347" marR="48347" marT="35391" marB="35391"/>
                </a:tc>
                <a:extLst>
                  <a:ext uri="{0D108BD9-81ED-4DB2-BD59-A6C34878D82A}">
                    <a16:rowId xmlns:a16="http://schemas.microsoft.com/office/drawing/2014/main" val="3777994746"/>
                  </a:ext>
                </a:extLst>
              </a:tr>
              <a:tr h="532546">
                <a:tc>
                  <a:txBody>
                    <a:bodyPr/>
                    <a:lstStyle/>
                    <a:p>
                      <a:r>
                        <a:rPr lang="en-US" sz="1500" dirty="0"/>
                        <a:t>0</a:t>
                      </a:r>
                      <a:endParaRPr lang="fr-FR" sz="1500" dirty="0"/>
                    </a:p>
                  </a:txBody>
                  <a:tcPr marL="48347" marR="48347" marT="35391" marB="35391"/>
                </a:tc>
                <a:tc>
                  <a:txBody>
                    <a:bodyPr/>
                    <a:lstStyle/>
                    <a:p>
                      <a:r>
                        <a:rPr lang="en-US" sz="1500" dirty="0"/>
                        <a:t>1</a:t>
                      </a:r>
                      <a:endParaRPr lang="fr-FR" sz="1500" dirty="0"/>
                    </a:p>
                  </a:txBody>
                  <a:tcPr marL="48347" marR="48347" marT="35391" marB="35391"/>
                </a:tc>
                <a:tc>
                  <a:txBody>
                    <a:bodyPr/>
                    <a:lstStyle/>
                    <a:p>
                      <a:r>
                        <a:rPr lang="en-US" sz="1500" dirty="0"/>
                        <a:t>First segment</a:t>
                      </a:r>
                      <a:endParaRPr lang="fr-FR" sz="1500" dirty="0"/>
                    </a:p>
                  </a:txBody>
                  <a:tcPr marL="48347" marR="48347" marT="35391" marB="35391"/>
                </a:tc>
                <a:extLst>
                  <a:ext uri="{0D108BD9-81ED-4DB2-BD59-A6C34878D82A}">
                    <a16:rowId xmlns:a16="http://schemas.microsoft.com/office/drawing/2014/main" val="88144719"/>
                  </a:ext>
                </a:extLst>
              </a:tr>
              <a:tr h="532546">
                <a:tc>
                  <a:txBody>
                    <a:bodyPr/>
                    <a:lstStyle/>
                    <a:p>
                      <a:r>
                        <a:rPr lang="en-US" sz="1500" dirty="0"/>
                        <a:t>1</a:t>
                      </a:r>
                      <a:endParaRPr lang="fr-FR" sz="1500" dirty="0"/>
                    </a:p>
                  </a:txBody>
                  <a:tcPr marL="48347" marR="48347" marT="35391" marB="35391"/>
                </a:tc>
                <a:tc>
                  <a:txBody>
                    <a:bodyPr/>
                    <a:lstStyle/>
                    <a:p>
                      <a:r>
                        <a:rPr lang="en-US" sz="1500" dirty="0"/>
                        <a:t>0</a:t>
                      </a:r>
                      <a:endParaRPr lang="fr-FR" sz="1500" dirty="0"/>
                    </a:p>
                  </a:txBody>
                  <a:tcPr marL="48347" marR="48347" marT="35391" marB="35391"/>
                </a:tc>
                <a:tc>
                  <a:txBody>
                    <a:bodyPr/>
                    <a:lstStyle/>
                    <a:p>
                      <a:r>
                        <a:rPr lang="en-US" sz="1500" dirty="0"/>
                        <a:t>Last segment </a:t>
                      </a:r>
                      <a:endParaRPr lang="fr-FR" sz="1500" dirty="0"/>
                    </a:p>
                  </a:txBody>
                  <a:tcPr marL="48347" marR="48347" marT="35391" marB="35391"/>
                </a:tc>
                <a:extLst>
                  <a:ext uri="{0D108BD9-81ED-4DB2-BD59-A6C34878D82A}">
                    <a16:rowId xmlns:a16="http://schemas.microsoft.com/office/drawing/2014/main" val="3699473453"/>
                  </a:ext>
                </a:extLst>
              </a:tr>
              <a:tr h="525252">
                <a:tc>
                  <a:txBody>
                    <a:bodyPr/>
                    <a:lstStyle/>
                    <a:p>
                      <a:r>
                        <a:rPr lang="en-US" sz="1500" dirty="0"/>
                        <a:t>1</a:t>
                      </a:r>
                      <a:endParaRPr lang="fr-FR" sz="1500" dirty="0"/>
                    </a:p>
                  </a:txBody>
                  <a:tcPr marL="48347" marR="48347" marT="35391" marB="35391"/>
                </a:tc>
                <a:tc>
                  <a:txBody>
                    <a:bodyPr/>
                    <a:lstStyle/>
                    <a:p>
                      <a:r>
                        <a:rPr lang="en-US" sz="1500" dirty="0"/>
                        <a:t>1</a:t>
                      </a:r>
                      <a:endParaRPr lang="fr-FR" sz="1500" dirty="0"/>
                    </a:p>
                  </a:txBody>
                  <a:tcPr marL="48347" marR="48347" marT="35391" marB="35391"/>
                </a:tc>
                <a:tc>
                  <a:txBody>
                    <a:bodyPr/>
                    <a:lstStyle/>
                    <a:p>
                      <a:r>
                        <a:rPr lang="en-US" sz="1500" dirty="0"/>
                        <a:t>Unsegmented </a:t>
                      </a:r>
                      <a:endParaRPr lang="fr-FR" sz="1500" dirty="0"/>
                    </a:p>
                  </a:txBody>
                  <a:tcPr marL="48347" marR="48347" marT="35391" marB="35391"/>
                </a:tc>
                <a:extLst>
                  <a:ext uri="{0D108BD9-81ED-4DB2-BD59-A6C34878D82A}">
                    <a16:rowId xmlns:a16="http://schemas.microsoft.com/office/drawing/2014/main" val="4278532481"/>
                  </a:ext>
                </a:extLst>
              </a:tr>
            </a:tbl>
          </a:graphicData>
        </a:graphic>
      </p:graphicFrame>
      <p:cxnSp>
        <p:nvCxnSpPr>
          <p:cNvPr id="32" name="Straight Arrow Connector 31">
            <a:extLst>
              <a:ext uri="{FF2B5EF4-FFF2-40B4-BE49-F238E27FC236}">
                <a16:creationId xmlns:a16="http://schemas.microsoft.com/office/drawing/2014/main" id="{25170DD6-4597-409D-93ED-512C2FDE96FA}"/>
              </a:ext>
            </a:extLst>
          </p:cNvPr>
          <p:cNvCxnSpPr>
            <a:cxnSpLocks/>
            <a:stCxn id="10" idx="2"/>
            <a:endCxn id="35" idx="0"/>
          </p:cNvCxnSpPr>
          <p:nvPr/>
        </p:nvCxnSpPr>
        <p:spPr>
          <a:xfrm>
            <a:off x="6753387" y="2773079"/>
            <a:ext cx="1669497" cy="18541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33" name="Group 32">
            <a:extLst>
              <a:ext uri="{FF2B5EF4-FFF2-40B4-BE49-F238E27FC236}">
                <a16:creationId xmlns:a16="http://schemas.microsoft.com/office/drawing/2014/main" id="{AA2C9500-B539-4824-A125-49E666BB67EF}"/>
              </a:ext>
            </a:extLst>
          </p:cNvPr>
          <p:cNvGrpSpPr/>
          <p:nvPr/>
        </p:nvGrpSpPr>
        <p:grpSpPr>
          <a:xfrm>
            <a:off x="6643916" y="4612104"/>
            <a:ext cx="3595321" cy="1033953"/>
            <a:chOff x="343985" y="3644900"/>
            <a:chExt cx="2338295" cy="1103757"/>
          </a:xfrm>
        </p:grpSpPr>
        <p:sp>
          <p:nvSpPr>
            <p:cNvPr id="34" name="Rectangle 33">
              <a:extLst>
                <a:ext uri="{FF2B5EF4-FFF2-40B4-BE49-F238E27FC236}">
                  <a16:creationId xmlns:a16="http://schemas.microsoft.com/office/drawing/2014/main" id="{42231407-78EB-45FC-BC05-FC6A6B9ADE40}"/>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a:extLst>
                <a:ext uri="{FF2B5EF4-FFF2-40B4-BE49-F238E27FC236}">
                  <a16:creationId xmlns:a16="http://schemas.microsoft.com/office/drawing/2014/main" id="{0D88D7F3-51C9-472C-87FD-932BB1F74C2E}"/>
                </a:ext>
              </a:extLst>
            </p:cNvPr>
            <p:cNvSpPr txBox="1"/>
            <p:nvPr/>
          </p:nvSpPr>
          <p:spPr>
            <a:xfrm>
              <a:off x="343985" y="3661033"/>
              <a:ext cx="2313980" cy="569763"/>
            </a:xfrm>
            <a:prstGeom prst="rect">
              <a:avLst/>
            </a:prstGeom>
            <a:noFill/>
          </p:spPr>
          <p:txBody>
            <a:bodyPr wrap="square" rtlCol="0">
              <a:spAutoFit/>
            </a:bodyPr>
            <a:lstStyle/>
            <a:p>
              <a:pPr algn="ctr"/>
              <a:r>
                <a:rPr lang="en-US" dirty="0" err="1"/>
                <a:t>Sequencial</a:t>
              </a:r>
              <a:r>
                <a:rPr lang="en-US" dirty="0"/>
                <a:t> count of each packet generated by each unique source application process</a:t>
              </a:r>
            </a:p>
          </p:txBody>
        </p:sp>
      </p:grpSp>
    </p:spTree>
    <p:extLst>
      <p:ext uri="{BB962C8B-B14F-4D97-AF65-F5344CB8AC3E}">
        <p14:creationId xmlns:p14="http://schemas.microsoft.com/office/powerpoint/2010/main" val="297669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p:bldP spid="9" grpId="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a:extLst>
              <a:ext uri="{FF2B5EF4-FFF2-40B4-BE49-F238E27FC236}">
                <a16:creationId xmlns:a16="http://schemas.microsoft.com/office/drawing/2014/main" id="{36C90F9C-CA22-4810-A514-1F65EAF3E651}"/>
              </a:ext>
            </a:extLst>
          </p:cNvPr>
          <p:cNvSpPr txBox="1"/>
          <p:nvPr/>
        </p:nvSpPr>
        <p:spPr>
          <a:xfrm>
            <a:off x="2717468" y="520543"/>
            <a:ext cx="652802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Packet length</a:t>
            </a:r>
            <a:endParaRPr lang="zh-CN" altLang="en-US" sz="4000" b="1" dirty="0">
              <a:latin typeface="Poppins "/>
            </a:endParaRPr>
          </a:p>
        </p:txBody>
      </p:sp>
      <p:sp>
        <p:nvSpPr>
          <p:cNvPr id="6" name="TextBox 5">
            <a:extLst>
              <a:ext uri="{FF2B5EF4-FFF2-40B4-BE49-F238E27FC236}">
                <a16:creationId xmlns:a16="http://schemas.microsoft.com/office/drawing/2014/main" id="{608F68C1-067A-4817-83B9-BE2664696DF7}"/>
              </a:ext>
            </a:extLst>
          </p:cNvPr>
          <p:cNvSpPr txBox="1"/>
          <p:nvPr/>
        </p:nvSpPr>
        <p:spPr>
          <a:xfrm>
            <a:off x="2717468" y="2429014"/>
            <a:ext cx="6096000"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err="1">
                <a:ln>
                  <a:noFill/>
                </a:ln>
                <a:solidFill>
                  <a:srgbClr val="000000"/>
                </a:solidFill>
                <a:effectLst/>
                <a:uLnTx/>
                <a:uFillTx/>
                <a:latin typeface="Arial"/>
                <a:ea typeface="微软雅黑"/>
                <a:cs typeface="+mn-cs"/>
              </a:rPr>
              <a:t>xxxxxxxxxxxxxxx</a:t>
            </a:r>
            <a:endParaRPr kumimoji="0" lang="fr-FR" sz="4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9" name="Right Brace 8">
            <a:extLst>
              <a:ext uri="{FF2B5EF4-FFF2-40B4-BE49-F238E27FC236}">
                <a16:creationId xmlns:a16="http://schemas.microsoft.com/office/drawing/2014/main" id="{A45072B5-D78D-45F2-99A3-BC3CD8A3E7EB}"/>
              </a:ext>
            </a:extLst>
          </p:cNvPr>
          <p:cNvSpPr/>
          <p:nvPr/>
        </p:nvSpPr>
        <p:spPr>
          <a:xfrm rot="5400000">
            <a:off x="5632339" y="730250"/>
            <a:ext cx="292100" cy="51054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TextBox 9">
            <a:extLst>
              <a:ext uri="{FF2B5EF4-FFF2-40B4-BE49-F238E27FC236}">
                <a16:creationId xmlns:a16="http://schemas.microsoft.com/office/drawing/2014/main" id="{D5AFD50D-B0AE-40BA-8E15-7DBD0BF79C3B}"/>
              </a:ext>
            </a:extLst>
          </p:cNvPr>
          <p:cNvSpPr txBox="1"/>
          <p:nvPr/>
        </p:nvSpPr>
        <p:spPr>
          <a:xfrm>
            <a:off x="3465000" y="3429000"/>
            <a:ext cx="4600936" cy="369332"/>
          </a:xfrm>
          <a:prstGeom prst="rect">
            <a:avLst/>
          </a:prstGeom>
          <a:noFill/>
        </p:spPr>
        <p:txBody>
          <a:bodyPr wrap="square" rtlCol="0">
            <a:spAutoFit/>
          </a:bodyPr>
          <a:lstStyle/>
          <a:p>
            <a:r>
              <a:rPr lang="en-US" b="1" dirty="0">
                <a:solidFill>
                  <a:schemeClr val="accent6"/>
                </a:solidFill>
              </a:rPr>
              <a:t>C = (Number of bytes in data field) -  1</a:t>
            </a:r>
            <a:endParaRPr lang="fr-FR" b="1" dirty="0">
              <a:solidFill>
                <a:schemeClr val="accent6"/>
              </a:solidFill>
            </a:endParaRPr>
          </a:p>
        </p:txBody>
      </p:sp>
    </p:spTree>
    <p:extLst>
      <p:ext uri="{BB962C8B-B14F-4D97-AF65-F5344CB8AC3E}">
        <p14:creationId xmlns:p14="http://schemas.microsoft.com/office/powerpoint/2010/main" val="33344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Packet data field </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393" y="115486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19" name="图形">
            <a:extLst>
              <a:ext uri="{FF2B5EF4-FFF2-40B4-BE49-F238E27FC236}">
                <a16:creationId xmlns:a16="http://schemas.microsoft.com/office/drawing/2014/main" id="{459D6332-DA47-410B-B17E-0F7C509A83F0}"/>
              </a:ext>
            </a:extLst>
          </p:cNvPr>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3" name="TextBox 2">
            <a:extLst>
              <a:ext uri="{FF2B5EF4-FFF2-40B4-BE49-F238E27FC236}">
                <a16:creationId xmlns:a16="http://schemas.microsoft.com/office/drawing/2014/main" id="{44230C9B-2FF2-49E7-8E94-17CC21F3C808}"/>
              </a:ext>
            </a:extLst>
          </p:cNvPr>
          <p:cNvSpPr txBox="1"/>
          <p:nvPr/>
        </p:nvSpPr>
        <p:spPr>
          <a:xfrm>
            <a:off x="1392642" y="2998113"/>
            <a:ext cx="9986645" cy="1191993"/>
          </a:xfrm>
          <a:prstGeom prst="rect">
            <a:avLst/>
          </a:prstGeom>
          <a:noFill/>
        </p:spPr>
        <p:txBody>
          <a:bodyPr wrap="square" rtlCol="0">
            <a:spAutoFit/>
          </a:bodyPr>
          <a:lstStyle/>
          <a:p>
            <a:pPr algn="ctr">
              <a:lnSpc>
                <a:spcPct val="150000"/>
              </a:lnSpc>
            </a:pPr>
            <a:r>
              <a:rPr lang="en-US" sz="2500" dirty="0">
                <a:latin typeface="Poppins" panose="00000500000000000000" pitchFamily="2" charset="0"/>
                <a:cs typeface="Poppins" panose="00000500000000000000" pitchFamily="2" charset="0"/>
              </a:rPr>
              <a:t>The user will normally have complete freedom to specify the data content and the internal format of this field</a:t>
            </a:r>
            <a:endParaRPr lang="fr-FR" sz="25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F2B30A9-D9A3-4875-B12B-3571F837EF4B}"/>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38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27407751"/>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SPP </a:t>
            </a:r>
            <a:r>
              <a:rPr lang="en-US" altLang="zh-CN" sz="4000" b="1" dirty="0" err="1">
                <a:latin typeface="Poppins "/>
              </a:rPr>
              <a:t>protocole</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C6DF0E5-E543-4070-BA33-E6DDB594C053}"/>
              </a:ext>
            </a:extLst>
          </p:cNvPr>
          <p:cNvGrpSpPr/>
          <p:nvPr/>
        </p:nvGrpSpPr>
        <p:grpSpPr>
          <a:xfrm>
            <a:off x="450418" y="2550815"/>
            <a:ext cx="11291163" cy="1756369"/>
            <a:chOff x="82566" y="2813245"/>
            <a:chExt cx="11291163" cy="1756369"/>
          </a:xfrm>
        </p:grpSpPr>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EE11CE3D-66E4-4333-9B71-010F2BE02389}"/>
                    </a:ext>
                  </a:extLst>
                </p:cNvPr>
                <p:cNvGraphicFramePr>
                  <a:graphicFrameLocks noChangeAspect="1"/>
                </p:cNvGraphicFramePr>
                <p:nvPr/>
              </p:nvGraphicFramePr>
              <p:xfrm>
                <a:off x="82566" y="2855114"/>
                <a:ext cx="3048000" cy="1714500"/>
              </p:xfrm>
              <a:graphic>
                <a:graphicData uri="http://schemas.microsoft.com/office/powerpoint/2016/slidezoom">
                  <pslz:sldZm>
                    <pslz:sldZmObj sldId="258" cId="0">
                      <pslz:zmPr id="{84C919A7-B250-4621-8D0D-ABBEC70A7017}"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4" name="Slide Zoom 3">
                  <a:hlinkClick r:id="rId7" action="ppaction://hlinksldjump"/>
                  <a:extLst>
                    <a:ext uri="{FF2B5EF4-FFF2-40B4-BE49-F238E27FC236}">
                      <a16:creationId xmlns:a16="http://schemas.microsoft.com/office/drawing/2014/main" id="{EE11CE3D-66E4-4333-9B71-010F2BE02389}"/>
                    </a:ext>
                  </a:extLst>
                </p:cNvPr>
                <p:cNvPicPr>
                  <a:picLocks noGrp="1" noRot="1" noChangeAspect="1" noMove="1" noResize="1" noEditPoints="1" noAdjustHandles="1" noChangeArrowheads="1" noChangeShapeType="1"/>
                </p:cNvPicPr>
                <p:nvPr/>
              </p:nvPicPr>
              <p:blipFill>
                <a:blip r:embed="rId8"/>
                <a:stretch>
                  <a:fillRect/>
                </a:stretch>
              </p:blipFill>
              <p:spPr>
                <a:xfrm>
                  <a:off x="450418" y="2592684"/>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BA9034F8-5BD0-4214-95BA-12F301D496AC}"/>
                    </a:ext>
                  </a:extLst>
                </p:cNvPr>
                <p:cNvGraphicFramePr>
                  <a:graphicFrameLocks noChangeAspect="1"/>
                </p:cNvGraphicFramePr>
                <p:nvPr/>
              </p:nvGraphicFramePr>
              <p:xfrm>
                <a:off x="4204147" y="2855114"/>
                <a:ext cx="3048000" cy="1714500"/>
              </p:xfrm>
              <a:graphic>
                <a:graphicData uri="http://schemas.microsoft.com/office/powerpoint/2016/slidezoom">
                  <pslz:sldZm>
                    <pslz:sldZmObj sldId="370" cId="4102864672">
                      <pslz:zmPr id="{BDD9EAF2-357A-48B5-8029-2AA88B318F75}"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BA9034F8-5BD0-4214-95BA-12F301D496AC}"/>
                    </a:ext>
                  </a:extLst>
                </p:cNvPr>
                <p:cNvPicPr>
                  <a:picLocks noGrp="1" noRot="1" noChangeAspect="1" noMove="1" noResize="1" noEditPoints="1" noAdjustHandles="1" noChangeArrowheads="1" noChangeShapeType="1"/>
                </p:cNvPicPr>
                <p:nvPr/>
              </p:nvPicPr>
              <p:blipFill>
                <a:blip r:embed="rId11"/>
                <a:stretch>
                  <a:fillRect/>
                </a:stretch>
              </p:blipFill>
              <p:spPr>
                <a:xfrm>
                  <a:off x="4571999" y="2592684"/>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BBD56E1-432A-4928-A9BE-DD855FDDF48C}"/>
                    </a:ext>
                  </a:extLst>
                </p:cNvPr>
                <p:cNvGraphicFramePr>
                  <a:graphicFrameLocks noChangeAspect="1"/>
                </p:cNvGraphicFramePr>
                <p:nvPr/>
              </p:nvGraphicFramePr>
              <p:xfrm>
                <a:off x="8325729" y="2813245"/>
                <a:ext cx="3048000" cy="1714500"/>
              </p:xfrm>
              <a:graphic>
                <a:graphicData uri="http://schemas.microsoft.com/office/powerpoint/2016/slidezoom">
                  <pslz:sldZm>
                    <pslz:sldZmObj sldId="377" cId="5443022">
                      <pslz:zmPr id="{65E93F73-A726-4FA6-837C-4968BA090773}"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10" name="Slide Zoom 9">
                  <a:hlinkClick r:id="rId13" action="ppaction://hlinksldjump"/>
                  <a:extLst>
                    <a:ext uri="{FF2B5EF4-FFF2-40B4-BE49-F238E27FC236}">
                      <a16:creationId xmlns:a16="http://schemas.microsoft.com/office/drawing/2014/main" id="{3BBD56E1-432A-4928-A9BE-DD855FDDF48C}"/>
                    </a:ext>
                  </a:extLst>
                </p:cNvPr>
                <p:cNvPicPr>
                  <a:picLocks noGrp="1" noRot="1" noChangeAspect="1" noMove="1" noResize="1" noEditPoints="1" noAdjustHandles="1" noChangeArrowheads="1" noChangeShapeType="1"/>
                </p:cNvPicPr>
                <p:nvPr/>
              </p:nvPicPr>
              <p:blipFill>
                <a:blip r:embed="rId14"/>
                <a:stretch>
                  <a:fillRect/>
                </a:stretch>
              </p:blipFill>
              <p:spPr>
                <a:xfrm>
                  <a:off x="8693581" y="2550815"/>
                  <a:ext cx="3048000" cy="1714500"/>
                </a:xfrm>
                <a:prstGeom prst="rect">
                  <a:avLst/>
                </a:prstGeom>
                <a:ln w="3175">
                  <a:noFill/>
                </a:ln>
              </p:spPr>
            </p:pic>
          </mc:Fallback>
        </mc:AlternateContent>
      </p:grpSp>
    </p:spTree>
    <p:extLst>
      <p:ext uri="{BB962C8B-B14F-4D97-AF65-F5344CB8AC3E}">
        <p14:creationId xmlns:p14="http://schemas.microsoft.com/office/powerpoint/2010/main" val="3390558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2842298" y="2810478"/>
            <a:ext cx="6508113" cy="830997"/>
          </a:xfrm>
          <a:prstGeom prst="rect">
            <a:avLst/>
          </a:prstGeom>
          <a:noFill/>
        </p:spPr>
        <p:txBody>
          <a:bodyPr wrap="square" rtlCol="0">
            <a:spAutoFit/>
            <a:scene3d>
              <a:camera prst="orthographicFront"/>
              <a:lightRig rig="threePt" dir="t"/>
            </a:scene3d>
            <a:sp3d contourW="12700"/>
          </a:bodyPr>
          <a:lstStyle/>
          <a:p>
            <a:pPr algn="ctr"/>
            <a:r>
              <a:rPr lang="en-US" altLang="zh-CN" sz="4800" b="1" dirty="0">
                <a:latin typeface="Poppins "/>
              </a:rPr>
              <a:t>Problematic</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Century Gothic" panose="020B0502020202020204" pitchFamily="34" charset="0"/>
              </a:rPr>
              <a:t>02.</a:t>
            </a:r>
            <a:endParaRPr lang="zh-CN" altLang="en-US" sz="5400" b="1" dirty="0">
              <a:solidFill>
                <a:srgbClr val="1295F6"/>
              </a:solidFill>
              <a:latin typeface="Century Gothic" panose="020B0502020202020204" pitchFamily="34" charset="0"/>
            </a:endParaRPr>
          </a:p>
        </p:txBody>
      </p:sp>
      <p:sp>
        <p:nvSpPr>
          <p:cNvPr id="22" name="TextBox 21">
            <a:extLst>
              <a:ext uri="{FF2B5EF4-FFF2-40B4-BE49-F238E27FC236}">
                <a16:creationId xmlns:a16="http://schemas.microsoft.com/office/drawing/2014/main" id="{6A5BB57D-14C0-44AC-8664-8C9EF6D0965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37822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2000">
              <a:schemeClr val="accent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2825905" y="2857116"/>
            <a:ext cx="5752400" cy="772348"/>
          </a:xfrm>
          <a:prstGeom prst="rect">
            <a:avLst/>
          </a:prstGeom>
        </p:spPr>
        <p:txBody>
          <a:bodyPr spcFirstLastPara="1" wrap="square" lIns="121900" tIns="121900" rIns="121900" bIns="121900" anchor="t" anchorCtr="0">
            <a:noAutofit/>
          </a:bodyPr>
          <a:lstStyle/>
          <a:p>
            <a:r>
              <a:rPr lang="fr-FR" sz="4000" b="1" dirty="0">
                <a:solidFill>
                  <a:schemeClr val="accent6"/>
                </a:solidFill>
                <a:latin typeface="Poppins" panose="00000500000000000000" pitchFamily="2" charset="0"/>
                <a:cs typeface="Poppins" panose="00000500000000000000" pitchFamily="2" charset="0"/>
              </a:rPr>
              <a:t>Segmentation</a:t>
            </a:r>
            <a:r>
              <a:rPr lang="en" sz="4000" b="1" dirty="0">
                <a:solidFill>
                  <a:schemeClr val="accent6"/>
                </a:solidFill>
                <a:latin typeface="Poppins" panose="00000500000000000000" pitchFamily="2" charset="0"/>
                <a:cs typeface="Poppins" panose="00000500000000000000" pitchFamily="2" charset="0"/>
              </a:rPr>
              <a:t> Layer</a:t>
            </a:r>
            <a:endParaRPr sz="4000" b="1"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D780E15E-17FC-470B-ACDC-61C3CDFEAE6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02864672"/>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0">
              <a:srgbClr val="262324"/>
            </a:gs>
            <a:gs pos="8000">
              <a:srgbClr val="7030A0"/>
            </a:gs>
            <a:gs pos="75000">
              <a:schemeClr val="accent6"/>
            </a:gs>
            <a:gs pos="100000">
              <a:srgbClr val="F8F6F9"/>
            </a:gs>
          </a:gsLst>
          <a:lin ang="5400000" scaled="1"/>
        </a:gra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2825905" y="2857116"/>
            <a:ext cx="5752400" cy="772348"/>
          </a:xfrm>
          <a:prstGeom prst="rect">
            <a:avLst/>
          </a:prstGeom>
        </p:spPr>
        <p:txBody>
          <a:bodyPr spcFirstLastPara="1" wrap="square" lIns="121900" tIns="121900" rIns="121900" bIns="121900" anchor="t" anchorCtr="0">
            <a:noAutofit/>
          </a:bodyPr>
          <a:lstStyle/>
          <a:p>
            <a:r>
              <a:rPr lang="fr-FR" sz="4000" b="1" dirty="0">
                <a:solidFill>
                  <a:schemeClr val="accent6"/>
                </a:solidFill>
                <a:latin typeface="Poppins" panose="00000500000000000000" pitchFamily="2" charset="0"/>
                <a:cs typeface="Poppins" panose="00000500000000000000" pitchFamily="2" charset="0"/>
              </a:rPr>
              <a:t>Segmentation</a:t>
            </a:r>
            <a:r>
              <a:rPr lang="en" sz="4000" b="1" dirty="0">
                <a:solidFill>
                  <a:schemeClr val="accent6"/>
                </a:solidFill>
                <a:latin typeface="Poppins" panose="00000500000000000000" pitchFamily="2" charset="0"/>
                <a:cs typeface="Poppins" panose="00000500000000000000" pitchFamily="2" charset="0"/>
              </a:rPr>
              <a:t> Layer</a:t>
            </a:r>
            <a:endParaRPr sz="40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02864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Telemetry packets</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393" y="115486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19" name="图形">
            <a:extLst>
              <a:ext uri="{FF2B5EF4-FFF2-40B4-BE49-F238E27FC236}">
                <a16:creationId xmlns:a16="http://schemas.microsoft.com/office/drawing/2014/main" id="{459D6332-DA47-410B-B17E-0F7C509A83F0}"/>
              </a:ext>
            </a:extLst>
          </p:cNvPr>
          <p:cNvSpPr/>
          <p:nvPr/>
        </p:nvSpPr>
        <p:spPr>
          <a:xfrm>
            <a:off x="655316" y="1592579"/>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3" name="TextBox 2">
            <a:extLst>
              <a:ext uri="{FF2B5EF4-FFF2-40B4-BE49-F238E27FC236}">
                <a16:creationId xmlns:a16="http://schemas.microsoft.com/office/drawing/2014/main" id="{44230C9B-2FF2-49E7-8E94-17CC21F3C808}"/>
              </a:ext>
            </a:extLst>
          </p:cNvPr>
          <p:cNvSpPr txBox="1"/>
          <p:nvPr/>
        </p:nvSpPr>
        <p:spPr>
          <a:xfrm>
            <a:off x="1257422" y="3219399"/>
            <a:ext cx="9986645" cy="1191993"/>
          </a:xfrm>
          <a:prstGeom prst="rect">
            <a:avLst/>
          </a:prstGeom>
          <a:noFill/>
        </p:spPr>
        <p:txBody>
          <a:bodyPr wrap="square" rtlCol="0">
            <a:spAutoFit/>
          </a:bodyPr>
          <a:lstStyle/>
          <a:p>
            <a:pPr algn="ctr">
              <a:lnSpc>
                <a:spcPct val="150000"/>
              </a:lnSpc>
            </a:pPr>
            <a:r>
              <a:rPr lang="en-US" sz="2500" dirty="0">
                <a:latin typeface="Poppins" panose="00000500000000000000" pitchFamily="2" charset="0"/>
                <a:cs typeface="Poppins" panose="00000500000000000000" pitchFamily="2" charset="0"/>
              </a:rPr>
              <a:t>Telemetry Packets are used to prevent longer Source Packets from dominating the channel over shorter ones</a:t>
            </a:r>
            <a:endParaRPr lang="fr-FR" sz="25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93BBF73-DEDF-4CA0-B8B0-AAD920D4637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2001131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Telemetry packets</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393" y="115486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782032D-A73C-4636-B3A1-C4A22107946D}"/>
              </a:ext>
            </a:extLst>
          </p:cNvPr>
          <p:cNvGrpSpPr/>
          <p:nvPr/>
        </p:nvGrpSpPr>
        <p:grpSpPr>
          <a:xfrm>
            <a:off x="2838161" y="1360677"/>
            <a:ext cx="6358597" cy="707886"/>
            <a:chOff x="1322363" y="1856935"/>
            <a:chExt cx="9678572" cy="1336431"/>
          </a:xfrm>
        </p:grpSpPr>
        <p:sp>
          <p:nvSpPr>
            <p:cNvPr id="2" name="Rectangle 1">
              <a:extLst>
                <a:ext uri="{FF2B5EF4-FFF2-40B4-BE49-F238E27FC236}">
                  <a16:creationId xmlns:a16="http://schemas.microsoft.com/office/drawing/2014/main" id="{044221A4-5F2D-43A7-A1CD-08FC25EA3787}"/>
                </a:ext>
              </a:extLst>
            </p:cNvPr>
            <p:cNvSpPr/>
            <p:nvPr/>
          </p:nvSpPr>
          <p:spPr>
            <a:xfrm>
              <a:off x="1322363" y="1856935"/>
              <a:ext cx="9678572" cy="133643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 name="Straight Connector 6">
              <a:extLst>
                <a:ext uri="{FF2B5EF4-FFF2-40B4-BE49-F238E27FC236}">
                  <a16:creationId xmlns:a16="http://schemas.microsoft.com/office/drawing/2014/main" id="{FD13FAA5-FE97-4AF1-BE2B-6A5F4CB2D80D}"/>
                </a:ext>
              </a:extLst>
            </p:cNvPr>
            <p:cNvCxnSpPr/>
            <p:nvPr/>
          </p:nvCxnSpPr>
          <p:spPr>
            <a:xfrm>
              <a:off x="3432517" y="1856935"/>
              <a:ext cx="0" cy="1336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62F787-DA7D-4AB3-B633-F898A45BB535}"/>
                </a:ext>
              </a:extLst>
            </p:cNvPr>
            <p:cNvCxnSpPr/>
            <p:nvPr/>
          </p:nvCxnSpPr>
          <p:spPr>
            <a:xfrm>
              <a:off x="4921348" y="1856935"/>
              <a:ext cx="0" cy="1336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378A206-C313-4F13-88CA-0D1617AA6B75}"/>
                </a:ext>
              </a:extLst>
            </p:cNvPr>
            <p:cNvCxnSpPr/>
            <p:nvPr/>
          </p:nvCxnSpPr>
          <p:spPr>
            <a:xfrm>
              <a:off x="6096000" y="1856935"/>
              <a:ext cx="0" cy="1336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517E22-9AF0-43EF-BF46-B9E42058750C}"/>
                </a:ext>
              </a:extLst>
            </p:cNvPr>
            <p:cNvSpPr txBox="1"/>
            <p:nvPr/>
          </p:nvSpPr>
          <p:spPr>
            <a:xfrm>
              <a:off x="1511449" y="2118408"/>
              <a:ext cx="1810420" cy="813479"/>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identification</a:t>
              </a:r>
              <a:endParaRPr lang="fr-FR" sz="1100" b="1" dirty="0">
                <a:solidFill>
                  <a:schemeClr val="accent6"/>
                </a:solidFill>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51157023-2D57-4CDF-B1DB-BD8A6EF1F671}"/>
                </a:ext>
              </a:extLst>
            </p:cNvPr>
            <p:cNvSpPr txBox="1"/>
            <p:nvPr/>
          </p:nvSpPr>
          <p:spPr>
            <a:xfrm>
              <a:off x="3496615" y="1958618"/>
              <a:ext cx="1424734" cy="1133061"/>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sequence control</a:t>
              </a:r>
              <a:endParaRPr lang="fr-FR" sz="1100" b="1" dirty="0">
                <a:solidFill>
                  <a:schemeClr val="accent6"/>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84202014-2D3E-44B4-B900-6D0FA867B7D6}"/>
                </a:ext>
              </a:extLst>
            </p:cNvPr>
            <p:cNvSpPr txBox="1"/>
            <p:nvPr/>
          </p:nvSpPr>
          <p:spPr>
            <a:xfrm>
              <a:off x="5061192" y="2043996"/>
              <a:ext cx="1121037" cy="813479"/>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length</a:t>
              </a:r>
              <a:endParaRPr lang="fr-FR" sz="1100" b="1" dirty="0">
                <a:solidFill>
                  <a:schemeClr val="accent6"/>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E3367CC6-C800-4123-A6FB-54FFC98C1FE2}"/>
                </a:ext>
              </a:extLst>
            </p:cNvPr>
            <p:cNvSpPr txBox="1"/>
            <p:nvPr/>
          </p:nvSpPr>
          <p:spPr>
            <a:xfrm>
              <a:off x="7495869" y="2118406"/>
              <a:ext cx="2395572" cy="493898"/>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data field</a:t>
              </a:r>
              <a:endParaRPr lang="fr-FR" sz="1100" b="1" dirty="0">
                <a:solidFill>
                  <a:schemeClr val="accent6"/>
                </a:solidFill>
                <a:latin typeface="Poppins" panose="00000500000000000000" pitchFamily="2" charset="0"/>
                <a:cs typeface="Poppins" panose="00000500000000000000" pitchFamily="2" charset="0"/>
              </a:endParaRPr>
            </a:p>
          </p:txBody>
        </p:sp>
      </p:grpSp>
      <p:cxnSp>
        <p:nvCxnSpPr>
          <p:cNvPr id="4" name="Straight Arrow Connector 3">
            <a:extLst>
              <a:ext uri="{FF2B5EF4-FFF2-40B4-BE49-F238E27FC236}">
                <a16:creationId xmlns:a16="http://schemas.microsoft.com/office/drawing/2014/main" id="{1D0BB2EF-5593-42E8-8817-09EEA63026FA}"/>
              </a:ext>
            </a:extLst>
          </p:cNvPr>
          <p:cNvCxnSpPr/>
          <p:nvPr/>
        </p:nvCxnSpPr>
        <p:spPr>
          <a:xfrm flipH="1">
            <a:off x="1539245" y="2068562"/>
            <a:ext cx="5078437" cy="1659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603E24-5B18-48AD-9624-580AAA831D1D}"/>
              </a:ext>
            </a:extLst>
          </p:cNvPr>
          <p:cNvCxnSpPr>
            <a:cxnSpLocks/>
          </p:cNvCxnSpPr>
          <p:nvPr/>
        </p:nvCxnSpPr>
        <p:spPr>
          <a:xfrm>
            <a:off x="6617682" y="2068562"/>
            <a:ext cx="2579076" cy="155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77CCB-F521-4421-BD70-248CD4846D24}"/>
              </a:ext>
            </a:extLst>
          </p:cNvPr>
          <p:cNvCxnSpPr>
            <a:cxnSpLocks/>
          </p:cNvCxnSpPr>
          <p:nvPr/>
        </p:nvCxnSpPr>
        <p:spPr>
          <a:xfrm flipH="1">
            <a:off x="4614707" y="2094063"/>
            <a:ext cx="2002975" cy="1633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0572B5-63F7-4CD8-B9FB-D619738F90F9}"/>
              </a:ext>
            </a:extLst>
          </p:cNvPr>
          <p:cNvCxnSpPr>
            <a:cxnSpLocks/>
          </p:cNvCxnSpPr>
          <p:nvPr/>
        </p:nvCxnSpPr>
        <p:spPr>
          <a:xfrm>
            <a:off x="6617684" y="2113784"/>
            <a:ext cx="356847" cy="168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3FBECC-D0F7-4056-BC73-F8F26F43E934}"/>
              </a:ext>
            </a:extLst>
          </p:cNvPr>
          <p:cNvCxnSpPr>
            <a:cxnSpLocks/>
          </p:cNvCxnSpPr>
          <p:nvPr/>
        </p:nvCxnSpPr>
        <p:spPr>
          <a:xfrm>
            <a:off x="6630630" y="2086481"/>
            <a:ext cx="4116594" cy="760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AF2B891-CFB4-4FB4-985F-8382AA248B3C}"/>
              </a:ext>
            </a:extLst>
          </p:cNvPr>
          <p:cNvGrpSpPr/>
          <p:nvPr/>
        </p:nvGrpSpPr>
        <p:grpSpPr>
          <a:xfrm>
            <a:off x="400462" y="3796740"/>
            <a:ext cx="2437699" cy="573236"/>
            <a:chOff x="479002" y="4064026"/>
            <a:chExt cx="2437699" cy="573236"/>
          </a:xfrm>
        </p:grpSpPr>
        <p:sp>
          <p:nvSpPr>
            <p:cNvPr id="23" name="Rectangle 22">
              <a:extLst>
                <a:ext uri="{FF2B5EF4-FFF2-40B4-BE49-F238E27FC236}">
                  <a16:creationId xmlns:a16="http://schemas.microsoft.com/office/drawing/2014/main" id="{3277B98C-F723-4A89-838E-573BC9209F1A}"/>
                </a:ext>
              </a:extLst>
            </p:cNvPr>
            <p:cNvSpPr/>
            <p:nvPr/>
          </p:nvSpPr>
          <p:spPr>
            <a:xfrm>
              <a:off x="479002" y="4064026"/>
              <a:ext cx="2313477" cy="5732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7" name="Straight Connector 26">
              <a:extLst>
                <a:ext uri="{FF2B5EF4-FFF2-40B4-BE49-F238E27FC236}">
                  <a16:creationId xmlns:a16="http://schemas.microsoft.com/office/drawing/2014/main" id="{3CFBAC2E-6D96-4212-8C53-A6D8F9B5E36F}"/>
                </a:ext>
              </a:extLst>
            </p:cNvPr>
            <p:cNvCxnSpPr/>
            <p:nvPr/>
          </p:nvCxnSpPr>
          <p:spPr>
            <a:xfrm>
              <a:off x="1620048" y="4064026"/>
              <a:ext cx="0" cy="573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9FAE73-B880-4995-859F-ACC0748717C6}"/>
                </a:ext>
              </a:extLst>
            </p:cNvPr>
            <p:cNvSpPr txBox="1"/>
            <p:nvPr/>
          </p:nvSpPr>
          <p:spPr>
            <a:xfrm>
              <a:off x="1790802" y="4139514"/>
              <a:ext cx="1125899"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Data segment</a:t>
              </a:r>
              <a:endParaRPr lang="fr-FR" sz="1100" b="1" dirty="0">
                <a:solidFill>
                  <a:schemeClr val="accent6"/>
                </a:solidFill>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848A8779-A445-4180-9926-3F2773115985}"/>
                </a:ext>
              </a:extLst>
            </p:cNvPr>
            <p:cNvSpPr txBox="1"/>
            <p:nvPr/>
          </p:nvSpPr>
          <p:spPr>
            <a:xfrm>
              <a:off x="629798" y="4135200"/>
              <a:ext cx="990250"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header</a:t>
              </a:r>
            </a:p>
          </p:txBody>
        </p:sp>
      </p:grpSp>
      <p:grpSp>
        <p:nvGrpSpPr>
          <p:cNvPr id="53" name="Group 52">
            <a:extLst>
              <a:ext uri="{FF2B5EF4-FFF2-40B4-BE49-F238E27FC236}">
                <a16:creationId xmlns:a16="http://schemas.microsoft.com/office/drawing/2014/main" id="{BF9DDC51-5F29-43A9-8FAF-B2679194C5AE}"/>
              </a:ext>
            </a:extLst>
          </p:cNvPr>
          <p:cNvGrpSpPr/>
          <p:nvPr/>
        </p:nvGrpSpPr>
        <p:grpSpPr>
          <a:xfrm>
            <a:off x="3225033" y="3796739"/>
            <a:ext cx="2437699" cy="573236"/>
            <a:chOff x="479002" y="4064026"/>
            <a:chExt cx="2437699" cy="573236"/>
          </a:xfrm>
        </p:grpSpPr>
        <p:sp>
          <p:nvSpPr>
            <p:cNvPr id="54" name="Rectangle 53">
              <a:extLst>
                <a:ext uri="{FF2B5EF4-FFF2-40B4-BE49-F238E27FC236}">
                  <a16:creationId xmlns:a16="http://schemas.microsoft.com/office/drawing/2014/main" id="{436A1128-AC30-44E4-8734-0409A42BAA97}"/>
                </a:ext>
              </a:extLst>
            </p:cNvPr>
            <p:cNvSpPr/>
            <p:nvPr/>
          </p:nvSpPr>
          <p:spPr>
            <a:xfrm>
              <a:off x="479002" y="4064026"/>
              <a:ext cx="2313477" cy="5732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5" name="Straight Connector 54">
              <a:extLst>
                <a:ext uri="{FF2B5EF4-FFF2-40B4-BE49-F238E27FC236}">
                  <a16:creationId xmlns:a16="http://schemas.microsoft.com/office/drawing/2014/main" id="{E850A13A-5210-478C-B29C-F8C51C7F3C52}"/>
                </a:ext>
              </a:extLst>
            </p:cNvPr>
            <p:cNvCxnSpPr/>
            <p:nvPr/>
          </p:nvCxnSpPr>
          <p:spPr>
            <a:xfrm>
              <a:off x="1620048" y="4064026"/>
              <a:ext cx="0" cy="573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F95D3D6-51B7-4F44-BDE0-A77D98CDE6F6}"/>
                </a:ext>
              </a:extLst>
            </p:cNvPr>
            <p:cNvSpPr txBox="1"/>
            <p:nvPr/>
          </p:nvSpPr>
          <p:spPr>
            <a:xfrm>
              <a:off x="1790802" y="4139514"/>
              <a:ext cx="1125899"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Data segment</a:t>
              </a:r>
              <a:endParaRPr lang="fr-FR" sz="1100" b="1" dirty="0">
                <a:solidFill>
                  <a:schemeClr val="accent6"/>
                </a:solidFill>
                <a:latin typeface="Poppins" panose="00000500000000000000" pitchFamily="2" charset="0"/>
                <a:cs typeface="Poppins" panose="00000500000000000000" pitchFamily="2" charset="0"/>
              </a:endParaRPr>
            </a:p>
          </p:txBody>
        </p:sp>
        <p:sp>
          <p:nvSpPr>
            <p:cNvPr id="57" name="TextBox 56">
              <a:extLst>
                <a:ext uri="{FF2B5EF4-FFF2-40B4-BE49-F238E27FC236}">
                  <a16:creationId xmlns:a16="http://schemas.microsoft.com/office/drawing/2014/main" id="{BEA56C10-5389-40D7-BE7C-D826E4B28726}"/>
                </a:ext>
              </a:extLst>
            </p:cNvPr>
            <p:cNvSpPr txBox="1"/>
            <p:nvPr/>
          </p:nvSpPr>
          <p:spPr>
            <a:xfrm>
              <a:off x="629798" y="4135200"/>
              <a:ext cx="990250"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header</a:t>
              </a:r>
            </a:p>
          </p:txBody>
        </p:sp>
      </p:grpSp>
      <p:grpSp>
        <p:nvGrpSpPr>
          <p:cNvPr id="59" name="Group 58">
            <a:extLst>
              <a:ext uri="{FF2B5EF4-FFF2-40B4-BE49-F238E27FC236}">
                <a16:creationId xmlns:a16="http://schemas.microsoft.com/office/drawing/2014/main" id="{E982841D-2592-44B0-9C05-0284319A9B5D}"/>
              </a:ext>
            </a:extLst>
          </p:cNvPr>
          <p:cNvGrpSpPr/>
          <p:nvPr/>
        </p:nvGrpSpPr>
        <p:grpSpPr>
          <a:xfrm>
            <a:off x="5863507" y="3824041"/>
            <a:ext cx="2437699" cy="573236"/>
            <a:chOff x="479002" y="4064026"/>
            <a:chExt cx="2437699" cy="573236"/>
          </a:xfrm>
        </p:grpSpPr>
        <p:sp>
          <p:nvSpPr>
            <p:cNvPr id="60" name="Rectangle 59">
              <a:extLst>
                <a:ext uri="{FF2B5EF4-FFF2-40B4-BE49-F238E27FC236}">
                  <a16:creationId xmlns:a16="http://schemas.microsoft.com/office/drawing/2014/main" id="{9E21C0BD-F856-4AEA-99DB-B99B47AB54D7}"/>
                </a:ext>
              </a:extLst>
            </p:cNvPr>
            <p:cNvSpPr/>
            <p:nvPr/>
          </p:nvSpPr>
          <p:spPr>
            <a:xfrm>
              <a:off x="479002" y="4064026"/>
              <a:ext cx="2313477" cy="5732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1" name="Straight Connector 60">
              <a:extLst>
                <a:ext uri="{FF2B5EF4-FFF2-40B4-BE49-F238E27FC236}">
                  <a16:creationId xmlns:a16="http://schemas.microsoft.com/office/drawing/2014/main" id="{98016DE4-838D-4CEB-9F56-295DA54F79DF}"/>
                </a:ext>
              </a:extLst>
            </p:cNvPr>
            <p:cNvCxnSpPr/>
            <p:nvPr/>
          </p:nvCxnSpPr>
          <p:spPr>
            <a:xfrm>
              <a:off x="1620048" y="4064026"/>
              <a:ext cx="0" cy="573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604BA0C-CCC8-4206-96BA-7858CE43EA48}"/>
                </a:ext>
              </a:extLst>
            </p:cNvPr>
            <p:cNvSpPr txBox="1"/>
            <p:nvPr/>
          </p:nvSpPr>
          <p:spPr>
            <a:xfrm>
              <a:off x="1790802" y="4139514"/>
              <a:ext cx="1125899"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Data segment</a:t>
              </a:r>
              <a:endParaRPr lang="fr-FR" sz="1100" b="1" dirty="0">
                <a:solidFill>
                  <a:schemeClr val="accent6"/>
                </a:solidFill>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791B2249-4022-4760-B065-9FBE427BFEF6}"/>
                </a:ext>
              </a:extLst>
            </p:cNvPr>
            <p:cNvSpPr txBox="1"/>
            <p:nvPr/>
          </p:nvSpPr>
          <p:spPr>
            <a:xfrm>
              <a:off x="629798" y="4135200"/>
              <a:ext cx="990250"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header</a:t>
              </a:r>
            </a:p>
          </p:txBody>
        </p:sp>
      </p:grpSp>
      <p:grpSp>
        <p:nvGrpSpPr>
          <p:cNvPr id="67" name="Group 66">
            <a:extLst>
              <a:ext uri="{FF2B5EF4-FFF2-40B4-BE49-F238E27FC236}">
                <a16:creationId xmlns:a16="http://schemas.microsoft.com/office/drawing/2014/main" id="{7FBCB223-6952-4F40-AF5A-D78BC718D88C}"/>
              </a:ext>
            </a:extLst>
          </p:cNvPr>
          <p:cNvGrpSpPr/>
          <p:nvPr/>
        </p:nvGrpSpPr>
        <p:grpSpPr>
          <a:xfrm>
            <a:off x="8433747" y="3725564"/>
            <a:ext cx="2437699" cy="573236"/>
            <a:chOff x="479002" y="4064026"/>
            <a:chExt cx="2437699" cy="573236"/>
          </a:xfrm>
        </p:grpSpPr>
        <p:sp>
          <p:nvSpPr>
            <p:cNvPr id="68" name="Rectangle 67">
              <a:extLst>
                <a:ext uri="{FF2B5EF4-FFF2-40B4-BE49-F238E27FC236}">
                  <a16:creationId xmlns:a16="http://schemas.microsoft.com/office/drawing/2014/main" id="{ED736985-3414-4EA6-9333-18B84F73EDD1}"/>
                </a:ext>
              </a:extLst>
            </p:cNvPr>
            <p:cNvSpPr/>
            <p:nvPr/>
          </p:nvSpPr>
          <p:spPr>
            <a:xfrm>
              <a:off x="479002" y="4064026"/>
              <a:ext cx="2313477" cy="5732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9" name="Straight Connector 68">
              <a:extLst>
                <a:ext uri="{FF2B5EF4-FFF2-40B4-BE49-F238E27FC236}">
                  <a16:creationId xmlns:a16="http://schemas.microsoft.com/office/drawing/2014/main" id="{7C539A25-43F3-4408-AFD1-C8DDA6140CA9}"/>
                </a:ext>
              </a:extLst>
            </p:cNvPr>
            <p:cNvCxnSpPr/>
            <p:nvPr/>
          </p:nvCxnSpPr>
          <p:spPr>
            <a:xfrm>
              <a:off x="1620048" y="4064026"/>
              <a:ext cx="0" cy="573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D2F1AC5-A15E-40CB-BDCA-17B11682A802}"/>
                </a:ext>
              </a:extLst>
            </p:cNvPr>
            <p:cNvSpPr txBox="1"/>
            <p:nvPr/>
          </p:nvSpPr>
          <p:spPr>
            <a:xfrm>
              <a:off x="1790802" y="4139514"/>
              <a:ext cx="1125899"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Data segment</a:t>
              </a:r>
              <a:endParaRPr lang="fr-FR" sz="1100" b="1" dirty="0">
                <a:solidFill>
                  <a:schemeClr val="accent6"/>
                </a:solidFill>
                <a:latin typeface="Poppins" panose="00000500000000000000" pitchFamily="2" charset="0"/>
                <a:cs typeface="Poppins" panose="00000500000000000000" pitchFamily="2" charset="0"/>
              </a:endParaRPr>
            </a:p>
          </p:txBody>
        </p:sp>
        <p:sp>
          <p:nvSpPr>
            <p:cNvPr id="71" name="TextBox 70">
              <a:extLst>
                <a:ext uri="{FF2B5EF4-FFF2-40B4-BE49-F238E27FC236}">
                  <a16:creationId xmlns:a16="http://schemas.microsoft.com/office/drawing/2014/main" id="{7DDA3C0C-692A-43D9-B2D8-16F8674147A1}"/>
                </a:ext>
              </a:extLst>
            </p:cNvPr>
            <p:cNvSpPr txBox="1"/>
            <p:nvPr/>
          </p:nvSpPr>
          <p:spPr>
            <a:xfrm>
              <a:off x="629798" y="4135200"/>
              <a:ext cx="990250"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header</a:t>
              </a:r>
            </a:p>
          </p:txBody>
        </p:sp>
      </p:grpSp>
      <p:grpSp>
        <p:nvGrpSpPr>
          <p:cNvPr id="74" name="Group 73">
            <a:extLst>
              <a:ext uri="{FF2B5EF4-FFF2-40B4-BE49-F238E27FC236}">
                <a16:creationId xmlns:a16="http://schemas.microsoft.com/office/drawing/2014/main" id="{E38D1963-15D4-41DB-9613-F340D0D0B070}"/>
              </a:ext>
            </a:extLst>
          </p:cNvPr>
          <p:cNvGrpSpPr/>
          <p:nvPr/>
        </p:nvGrpSpPr>
        <p:grpSpPr>
          <a:xfrm>
            <a:off x="9754301" y="2939103"/>
            <a:ext cx="2437699" cy="573236"/>
            <a:chOff x="479002" y="4064026"/>
            <a:chExt cx="2437699" cy="573236"/>
          </a:xfrm>
        </p:grpSpPr>
        <p:sp>
          <p:nvSpPr>
            <p:cNvPr id="75" name="Rectangle 74">
              <a:extLst>
                <a:ext uri="{FF2B5EF4-FFF2-40B4-BE49-F238E27FC236}">
                  <a16:creationId xmlns:a16="http://schemas.microsoft.com/office/drawing/2014/main" id="{17DBD780-D03B-4AD2-A721-23381B08DCD7}"/>
                </a:ext>
              </a:extLst>
            </p:cNvPr>
            <p:cNvSpPr/>
            <p:nvPr/>
          </p:nvSpPr>
          <p:spPr>
            <a:xfrm>
              <a:off x="479002" y="4064026"/>
              <a:ext cx="2313477" cy="5732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6" name="Straight Connector 75">
              <a:extLst>
                <a:ext uri="{FF2B5EF4-FFF2-40B4-BE49-F238E27FC236}">
                  <a16:creationId xmlns:a16="http://schemas.microsoft.com/office/drawing/2014/main" id="{D39066BA-5F50-4C18-884D-00ACA7C9AD2E}"/>
                </a:ext>
              </a:extLst>
            </p:cNvPr>
            <p:cNvCxnSpPr/>
            <p:nvPr/>
          </p:nvCxnSpPr>
          <p:spPr>
            <a:xfrm>
              <a:off x="1620048" y="4064026"/>
              <a:ext cx="0" cy="573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BC4C2A2-A563-42C0-9812-D87A691FE1BC}"/>
                </a:ext>
              </a:extLst>
            </p:cNvPr>
            <p:cNvSpPr txBox="1"/>
            <p:nvPr/>
          </p:nvSpPr>
          <p:spPr>
            <a:xfrm>
              <a:off x="1790802" y="4139514"/>
              <a:ext cx="1125899"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Data segment</a:t>
              </a:r>
              <a:endParaRPr lang="fr-FR" sz="1100" b="1" dirty="0">
                <a:solidFill>
                  <a:schemeClr val="accent6"/>
                </a:solidFill>
                <a:latin typeface="Poppins" panose="00000500000000000000" pitchFamily="2" charset="0"/>
                <a:cs typeface="Poppins" panose="00000500000000000000" pitchFamily="2" charset="0"/>
              </a:endParaRPr>
            </a:p>
          </p:txBody>
        </p:sp>
        <p:sp>
          <p:nvSpPr>
            <p:cNvPr id="78" name="TextBox 77">
              <a:extLst>
                <a:ext uri="{FF2B5EF4-FFF2-40B4-BE49-F238E27FC236}">
                  <a16:creationId xmlns:a16="http://schemas.microsoft.com/office/drawing/2014/main" id="{676B582C-4443-49AA-A82A-D28E92021423}"/>
                </a:ext>
              </a:extLst>
            </p:cNvPr>
            <p:cNvSpPr txBox="1"/>
            <p:nvPr/>
          </p:nvSpPr>
          <p:spPr>
            <a:xfrm>
              <a:off x="629798" y="4135200"/>
              <a:ext cx="990250" cy="430887"/>
            </a:xfrm>
            <a:prstGeom prst="rect">
              <a:avLst/>
            </a:prstGeom>
            <a:noFill/>
          </p:spPr>
          <p:txBody>
            <a:bodyPr wrap="square" rtlCol="0">
              <a:spAutoFit/>
            </a:bodyPr>
            <a:lstStyle/>
            <a:p>
              <a:r>
                <a:rPr lang="en-US" sz="1100" b="1" dirty="0">
                  <a:solidFill>
                    <a:schemeClr val="accent6"/>
                  </a:solidFill>
                  <a:latin typeface="Poppins" panose="00000500000000000000" pitchFamily="2" charset="0"/>
                  <a:cs typeface="Poppins" panose="00000500000000000000" pitchFamily="2" charset="0"/>
                </a:rPr>
                <a:t>Packet header</a:t>
              </a:r>
            </a:p>
          </p:txBody>
        </p:sp>
      </p:grpSp>
      <p:sp>
        <p:nvSpPr>
          <p:cNvPr id="3" name="TextBox 2">
            <a:extLst>
              <a:ext uri="{FF2B5EF4-FFF2-40B4-BE49-F238E27FC236}">
                <a16:creationId xmlns:a16="http://schemas.microsoft.com/office/drawing/2014/main" id="{763C2593-E5D1-40D5-B466-6993C6AAA4F0}"/>
              </a:ext>
            </a:extLst>
          </p:cNvPr>
          <p:cNvSpPr txBox="1"/>
          <p:nvPr/>
        </p:nvSpPr>
        <p:spPr>
          <a:xfrm>
            <a:off x="3764824" y="4745284"/>
            <a:ext cx="4412160" cy="461665"/>
          </a:xfrm>
          <a:prstGeom prst="rect">
            <a:avLst/>
          </a:prstGeom>
          <a:noFill/>
        </p:spPr>
        <p:txBody>
          <a:bodyPr wrap="square" rtlCol="0">
            <a:spAutoFit/>
          </a:bodyPr>
          <a:lstStyle/>
          <a:p>
            <a:pPr algn="ctr"/>
            <a:r>
              <a:rPr lang="en-US" sz="2400" b="1" dirty="0"/>
              <a:t>L = ( m *  LSEGMENT)  +  R</a:t>
            </a:r>
            <a:endParaRPr lang="fr-FR" sz="2400" b="1" dirty="0"/>
          </a:p>
        </p:txBody>
      </p:sp>
      <p:sp>
        <p:nvSpPr>
          <p:cNvPr id="47" name="TextBox 46">
            <a:extLst>
              <a:ext uri="{FF2B5EF4-FFF2-40B4-BE49-F238E27FC236}">
                <a16:creationId xmlns:a16="http://schemas.microsoft.com/office/drawing/2014/main" id="{9981B21A-45A2-4923-A63A-0A8DBB13C4B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6343415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par>
                          <p:cTn id="46" fill="hold">
                            <p:stCondLst>
                              <p:cond delay="1500"/>
                            </p:stCondLst>
                            <p:childTnLst>
                              <p:par>
                                <p:cTn id="47" presetID="1" presetClass="entr" presetSubtype="0"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0"/>
                                          </p:stCondLst>
                                        </p:cTn>
                                        <p:tgtEl>
                                          <p:spTgt spid="67"/>
                                        </p:tgtEl>
                                        <p:attrNameLst>
                                          <p:attrName>style.visibility</p:attrName>
                                        </p:attrNameLst>
                                      </p:cBhvr>
                                      <p:to>
                                        <p:strVal val="visible"/>
                                      </p:to>
                                    </p:se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2500"/>
                            </p:stCondLst>
                            <p:childTnLst>
                              <p:par>
                                <p:cTn id="61" presetID="1" presetClass="entr" presetSubtype="0" fill="hold" nodeType="after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SPP </a:t>
            </a:r>
            <a:r>
              <a:rPr lang="en-US" altLang="zh-CN" sz="4000" b="1" dirty="0" err="1">
                <a:latin typeface="Poppins "/>
              </a:rPr>
              <a:t>protocole</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C6DF0E5-E543-4070-BA33-E6DDB594C053}"/>
              </a:ext>
            </a:extLst>
          </p:cNvPr>
          <p:cNvGrpSpPr/>
          <p:nvPr/>
        </p:nvGrpSpPr>
        <p:grpSpPr>
          <a:xfrm>
            <a:off x="450418" y="2434701"/>
            <a:ext cx="11291163" cy="1756369"/>
            <a:chOff x="82566" y="2813245"/>
            <a:chExt cx="11291163" cy="1756369"/>
          </a:xfrm>
        </p:grpSpPr>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EE11CE3D-66E4-4333-9B71-010F2BE02389}"/>
                    </a:ext>
                  </a:extLst>
                </p:cNvPr>
                <p:cNvGraphicFramePr>
                  <a:graphicFrameLocks noChangeAspect="1"/>
                </p:cNvGraphicFramePr>
                <p:nvPr/>
              </p:nvGraphicFramePr>
              <p:xfrm>
                <a:off x="82566" y="2855114"/>
                <a:ext cx="3048000" cy="1714500"/>
              </p:xfrm>
              <a:graphic>
                <a:graphicData uri="http://schemas.microsoft.com/office/powerpoint/2016/slidezoom">
                  <pslz:sldZm>
                    <pslz:sldZmObj sldId="258" cId="0">
                      <pslz:zmPr id="{84C919A7-B250-4621-8D0D-ABBEC70A7017}"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4" name="Slide Zoom 3">
                  <a:hlinkClick r:id="rId7" action="ppaction://hlinksldjump"/>
                  <a:extLst>
                    <a:ext uri="{FF2B5EF4-FFF2-40B4-BE49-F238E27FC236}">
                      <a16:creationId xmlns:a16="http://schemas.microsoft.com/office/drawing/2014/main" id="{EE11CE3D-66E4-4333-9B71-010F2BE02389}"/>
                    </a:ext>
                  </a:extLst>
                </p:cNvPr>
                <p:cNvPicPr>
                  <a:picLocks noGrp="1" noRot="1" noChangeAspect="1" noMove="1" noResize="1" noEditPoints="1" noAdjustHandles="1" noChangeArrowheads="1" noChangeShapeType="1"/>
                </p:cNvPicPr>
                <p:nvPr/>
              </p:nvPicPr>
              <p:blipFill>
                <a:blip r:embed="rId8"/>
                <a:stretch>
                  <a:fillRect/>
                </a:stretch>
              </p:blipFill>
              <p:spPr>
                <a:xfrm>
                  <a:off x="-3632623" y="2592684"/>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BA9034F8-5BD0-4214-95BA-12F301D496AC}"/>
                    </a:ext>
                  </a:extLst>
                </p:cNvPr>
                <p:cNvGraphicFramePr>
                  <a:graphicFrameLocks noChangeAspect="1"/>
                </p:cNvGraphicFramePr>
                <p:nvPr/>
              </p:nvGraphicFramePr>
              <p:xfrm>
                <a:off x="4204147" y="2855114"/>
                <a:ext cx="3048000" cy="1714500"/>
              </p:xfrm>
              <a:graphic>
                <a:graphicData uri="http://schemas.microsoft.com/office/powerpoint/2016/slidezoom">
                  <pslz:sldZm>
                    <pslz:sldZmObj sldId="370" cId="4102864672">
                      <pslz:zmPr id="{BDD9EAF2-357A-48B5-8029-2AA88B318F75}"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BA9034F8-5BD0-4214-95BA-12F301D496AC}"/>
                    </a:ext>
                  </a:extLst>
                </p:cNvPr>
                <p:cNvPicPr>
                  <a:picLocks noGrp="1" noRot="1" noChangeAspect="1" noMove="1" noResize="1" noEditPoints="1" noAdjustHandles="1" noChangeArrowheads="1" noChangeShapeType="1"/>
                </p:cNvPicPr>
                <p:nvPr/>
              </p:nvPicPr>
              <p:blipFill>
                <a:blip r:embed="rId11"/>
                <a:stretch>
                  <a:fillRect/>
                </a:stretch>
              </p:blipFill>
              <p:spPr>
                <a:xfrm>
                  <a:off x="488958" y="2592684"/>
                  <a:ext cx="3048000"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BBD56E1-432A-4928-A9BE-DD855FDDF48C}"/>
                    </a:ext>
                  </a:extLst>
                </p:cNvPr>
                <p:cNvGraphicFramePr>
                  <a:graphicFrameLocks noChangeAspect="1"/>
                </p:cNvGraphicFramePr>
                <p:nvPr/>
              </p:nvGraphicFramePr>
              <p:xfrm>
                <a:off x="8325729" y="2813245"/>
                <a:ext cx="3048000" cy="1714500"/>
              </p:xfrm>
              <a:graphic>
                <a:graphicData uri="http://schemas.microsoft.com/office/powerpoint/2016/slidezoom">
                  <pslz:sldZm>
                    <pslz:sldZmObj sldId="377" cId="5443022">
                      <pslz:zmPr id="{65E93F73-A726-4FA6-837C-4968BA090773}"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p166:spPr>
                      </pslz:zmPr>
                    </pslz:sldZmObj>
                  </pslz:sldZm>
                </a:graphicData>
              </a:graphic>
            </p:graphicFrame>
          </mc:Choice>
          <mc:Fallback xmlns="">
            <p:pic>
              <p:nvPicPr>
                <p:cNvPr id="10" name="Slide Zoom 9">
                  <a:hlinkClick r:id="rId13" action="ppaction://hlinksldjump"/>
                  <a:extLst>
                    <a:ext uri="{FF2B5EF4-FFF2-40B4-BE49-F238E27FC236}">
                      <a16:creationId xmlns:a16="http://schemas.microsoft.com/office/drawing/2014/main" id="{3BBD56E1-432A-4928-A9BE-DD855FDDF48C}"/>
                    </a:ext>
                  </a:extLst>
                </p:cNvPr>
                <p:cNvPicPr>
                  <a:picLocks noGrp="1" noRot="1" noChangeAspect="1" noMove="1" noResize="1" noEditPoints="1" noAdjustHandles="1" noChangeArrowheads="1" noChangeShapeType="1"/>
                </p:cNvPicPr>
                <p:nvPr/>
              </p:nvPicPr>
              <p:blipFill>
                <a:blip r:embed="rId14"/>
                <a:stretch>
                  <a:fillRect/>
                </a:stretch>
              </p:blipFill>
              <p:spPr>
                <a:xfrm>
                  <a:off x="4610540" y="2550815"/>
                  <a:ext cx="3048000" cy="1714500"/>
                </a:xfrm>
                <a:prstGeom prst="rect">
                  <a:avLst/>
                </a:prstGeom>
                <a:ln w="3175">
                  <a:noFill/>
                </a:ln>
              </p:spPr>
            </p:pic>
          </mc:Fallback>
        </mc:AlternateContent>
      </p:grpSp>
    </p:spTree>
    <p:extLst>
      <p:ext uri="{BB962C8B-B14F-4D97-AF65-F5344CB8AC3E}">
        <p14:creationId xmlns:p14="http://schemas.microsoft.com/office/powerpoint/2010/main" val="278613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2000">
              <a:schemeClr val="accent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3219800" y="2857116"/>
            <a:ext cx="5752400" cy="772348"/>
          </a:xfrm>
          <a:prstGeom prst="rect">
            <a:avLst/>
          </a:prstGeom>
        </p:spPr>
        <p:txBody>
          <a:bodyPr spcFirstLastPara="1" wrap="square" lIns="121900" tIns="121900" rIns="121900" bIns="121900" anchor="t" anchorCtr="0">
            <a:noAutofit/>
          </a:bodyPr>
          <a:lstStyle/>
          <a:p>
            <a:r>
              <a:rPr lang="fr-FR" sz="4000" b="1" dirty="0">
                <a:solidFill>
                  <a:schemeClr val="accent6"/>
                </a:solidFill>
                <a:latin typeface="Poppins" panose="00000500000000000000" pitchFamily="2" charset="0"/>
                <a:cs typeface="Poppins" panose="00000500000000000000" pitchFamily="2" charset="0"/>
              </a:rPr>
              <a:t>Transfer</a:t>
            </a:r>
            <a:r>
              <a:rPr lang="en" sz="4000" b="1" dirty="0">
                <a:solidFill>
                  <a:schemeClr val="accent6"/>
                </a:solidFill>
                <a:latin typeface="Poppins" panose="00000500000000000000" pitchFamily="2" charset="0"/>
                <a:cs typeface="Poppins" panose="00000500000000000000" pitchFamily="2" charset="0"/>
              </a:rPr>
              <a:t> Layer</a:t>
            </a:r>
            <a:endParaRPr sz="4000" b="1"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F8DEBF5A-7C8D-4559-804B-F5E2370CE6F3}"/>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443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Transfer frame</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393" y="115486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19" name="图形">
            <a:extLst>
              <a:ext uri="{FF2B5EF4-FFF2-40B4-BE49-F238E27FC236}">
                <a16:creationId xmlns:a16="http://schemas.microsoft.com/office/drawing/2014/main" id="{459D6332-DA47-410B-B17E-0F7C509A83F0}"/>
              </a:ext>
            </a:extLst>
          </p:cNvPr>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3" name="TextBox 2">
            <a:extLst>
              <a:ext uri="{FF2B5EF4-FFF2-40B4-BE49-F238E27FC236}">
                <a16:creationId xmlns:a16="http://schemas.microsoft.com/office/drawing/2014/main" id="{44230C9B-2FF2-49E7-8E94-17CC21F3C808}"/>
              </a:ext>
            </a:extLst>
          </p:cNvPr>
          <p:cNvSpPr txBox="1"/>
          <p:nvPr/>
        </p:nvSpPr>
        <p:spPr>
          <a:xfrm>
            <a:off x="1378574" y="1830495"/>
            <a:ext cx="5584933" cy="673389"/>
          </a:xfrm>
          <a:prstGeom prst="rect">
            <a:avLst/>
          </a:prstGeom>
          <a:noFill/>
        </p:spPr>
        <p:txBody>
          <a:bodyPr wrap="square" rtlCol="0">
            <a:spAutoFit/>
          </a:bodyPr>
          <a:lstStyle/>
          <a:p>
            <a:pPr>
              <a:lnSpc>
                <a:spcPct val="150000"/>
              </a:lnSpc>
            </a:pPr>
            <a:r>
              <a:rPr lang="fr-FR" sz="2800" dirty="0"/>
              <a:t>The </a:t>
            </a:r>
            <a:r>
              <a:rPr lang="fr-FR" sz="2800" dirty="0" err="1"/>
              <a:t>general</a:t>
            </a:r>
            <a:r>
              <a:rPr lang="fr-FR" sz="2800" dirty="0"/>
              <a:t> format </a:t>
            </a:r>
            <a:r>
              <a:rPr lang="fr-FR" sz="2800" dirty="0" err="1"/>
              <a:t>consists</a:t>
            </a:r>
            <a:r>
              <a:rPr lang="fr-FR" sz="2800" dirty="0"/>
              <a:t> of: </a:t>
            </a:r>
            <a:endParaRPr lang="fr-FR" sz="25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0FCF830C-CCF1-45F5-827C-FA71FA3977AD}"/>
              </a:ext>
            </a:extLst>
          </p:cNvPr>
          <p:cNvSpPr txBox="1"/>
          <p:nvPr/>
        </p:nvSpPr>
        <p:spPr>
          <a:xfrm>
            <a:off x="1488771" y="2614729"/>
            <a:ext cx="5584933" cy="6733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b="1" dirty="0" err="1"/>
              <a:t>Primary</a:t>
            </a:r>
            <a:r>
              <a:rPr lang="fr-FR" sz="2800" b="1" dirty="0"/>
              <a:t> header</a:t>
            </a:r>
            <a:endParaRPr lang="fr-FR" sz="2500" b="1"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7A39197D-41A9-41E4-BD13-736709AB293B}"/>
              </a:ext>
            </a:extLst>
          </p:cNvPr>
          <p:cNvSpPr txBox="1"/>
          <p:nvPr/>
        </p:nvSpPr>
        <p:spPr>
          <a:xfrm>
            <a:off x="1488770" y="3474867"/>
            <a:ext cx="5584933" cy="6733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err="1"/>
              <a:t>Secondary</a:t>
            </a:r>
            <a:r>
              <a:rPr lang="fr-FR" sz="2800" dirty="0"/>
              <a:t> header</a:t>
            </a:r>
            <a:r>
              <a:rPr lang="fr-FR" sz="2800" b="1" dirty="0"/>
              <a:t>(</a:t>
            </a:r>
            <a:r>
              <a:rPr lang="fr-FR" sz="2800" b="1" dirty="0" err="1"/>
              <a:t>optional</a:t>
            </a:r>
            <a:r>
              <a:rPr lang="fr-FR" sz="2800" b="1" dirty="0"/>
              <a:t>)</a:t>
            </a:r>
            <a:endParaRPr lang="fr-FR" sz="2500" b="1"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B0100EEA-71BD-4BA0-A368-72E7C22F9B92}"/>
              </a:ext>
            </a:extLst>
          </p:cNvPr>
          <p:cNvSpPr txBox="1"/>
          <p:nvPr/>
        </p:nvSpPr>
        <p:spPr>
          <a:xfrm>
            <a:off x="1488769" y="4190188"/>
            <a:ext cx="5584933" cy="6733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t>Data </a:t>
            </a:r>
            <a:r>
              <a:rPr lang="fr-FR" sz="2800" dirty="0" err="1"/>
              <a:t>field</a:t>
            </a:r>
            <a:endParaRPr lang="fr-FR" sz="2500"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5C4E58E1-C63A-40CC-88E3-E1BC25D01C41}"/>
              </a:ext>
            </a:extLst>
          </p:cNvPr>
          <p:cNvSpPr txBox="1"/>
          <p:nvPr/>
        </p:nvSpPr>
        <p:spPr>
          <a:xfrm>
            <a:off x="1488769" y="5083554"/>
            <a:ext cx="5584933" cy="6733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t>Trailer</a:t>
            </a:r>
            <a:r>
              <a:rPr lang="fr-FR" sz="2800" b="1" dirty="0"/>
              <a:t>(</a:t>
            </a:r>
            <a:r>
              <a:rPr lang="fr-FR" sz="2800" b="1" dirty="0" err="1"/>
              <a:t>optional</a:t>
            </a:r>
            <a:r>
              <a:rPr lang="fr-FR" sz="2800" b="1" dirty="0"/>
              <a:t>)</a:t>
            </a:r>
            <a:endParaRPr lang="fr-FR" sz="2500" b="1" dirty="0">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2584CAAD-4281-40E3-AA5F-567A1A2511F7}"/>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7511649"/>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3" grpId="0"/>
      <p:bldP spid="9" grpId="0"/>
      <p:bldP spid="10"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1944670" y="446975"/>
            <a:ext cx="864028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Transfer frame primary header</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393" y="1154861"/>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7F2CBBA-D200-41CD-9C52-B6FCD9B17018}"/>
              </a:ext>
            </a:extLst>
          </p:cNvPr>
          <p:cNvSpPr/>
          <p:nvPr/>
        </p:nvSpPr>
        <p:spPr>
          <a:xfrm>
            <a:off x="1533783" y="1325216"/>
            <a:ext cx="9382539" cy="44940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211CE39-867B-4D3E-8884-6F7E8ADC8E93}"/>
                  </a:ext>
                </a:extLst>
              </p:cNvPr>
              <p:cNvGraphicFramePr>
                <a:graphicFrameLocks noChangeAspect="1"/>
              </p:cNvGraphicFramePr>
              <p:nvPr>
                <p:extLst>
                  <p:ext uri="{D42A27DB-BD31-4B8C-83A1-F6EECF244321}">
                    <p14:modId xmlns:p14="http://schemas.microsoft.com/office/powerpoint/2010/main" val="3402577962"/>
                  </p:ext>
                </p:extLst>
              </p:nvPr>
            </p:nvGraphicFramePr>
            <p:xfrm>
              <a:off x="4057737" y="1618795"/>
              <a:ext cx="2519008" cy="1416942"/>
            </p:xfrm>
            <a:graphic>
              <a:graphicData uri="http://schemas.microsoft.com/office/powerpoint/2016/slidezoom">
                <pslz:sldZm>
                  <pslz:sldZmObj sldId="379" cId="2519377059">
                    <pslz:zmPr id="{947029F1-4D2B-40A5-A9B9-9D9CEAC994A3}" transitionDur="1000">
                      <p166:blipFill xmlns:p166="http://schemas.microsoft.com/office/powerpoint/2016/6/main">
                        <a:blip r:embed="rId6"/>
                        <a:stretch>
                          <a:fillRect/>
                        </a:stretch>
                      </p166:blipFill>
                      <p166:spPr xmlns:p166="http://schemas.microsoft.com/office/powerpoint/2016/6/main">
                        <a:xfrm>
                          <a:off x="0" y="0"/>
                          <a:ext cx="2519008" cy="1416942"/>
                        </a:xfrm>
                        <a:prstGeom prst="rect">
                          <a:avLst/>
                        </a:prstGeom>
                        <a:ln w="3175">
                          <a:solidFill>
                            <a:schemeClr val="tx1"/>
                          </a:solidFill>
                        </a:ln>
                      </p166:spPr>
                    </pslz:zmPr>
                  </pslz:sldZmObj>
                </pslz:sldZm>
              </a:graphicData>
            </a:graphic>
          </p:graphicFrame>
        </mc:Choice>
        <mc:Fallback xmlns="">
          <p:pic>
            <p:nvPicPr>
              <p:cNvPr id="7" name="Slide Zoom 6">
                <a:hlinkClick r:id="rId7" action="ppaction://hlinksldjump"/>
                <a:extLst>
                  <a:ext uri="{FF2B5EF4-FFF2-40B4-BE49-F238E27FC236}">
                    <a16:creationId xmlns:a16="http://schemas.microsoft.com/office/drawing/2014/main" id="{3211CE39-867B-4D3E-8884-6F7E8ADC8E93}"/>
                  </a:ext>
                </a:extLst>
              </p:cNvPr>
              <p:cNvPicPr>
                <a:picLocks noGrp="1" noRot="1" noChangeAspect="1" noMove="1" noResize="1" noEditPoints="1" noAdjustHandles="1" noChangeArrowheads="1" noChangeShapeType="1"/>
              </p:cNvPicPr>
              <p:nvPr/>
            </p:nvPicPr>
            <p:blipFill>
              <a:blip r:embed="rId8"/>
              <a:stretch>
                <a:fillRect/>
              </a:stretch>
            </p:blipFill>
            <p:spPr>
              <a:xfrm>
                <a:off x="4057737" y="1618795"/>
                <a:ext cx="2519008" cy="1416942"/>
              </a:xfrm>
              <a:prstGeom prst="rect">
                <a:avLst/>
              </a:prstGeom>
              <a:ln w="3175">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4C554D01-C3AC-4631-9F94-5DBE45B273E2}"/>
                  </a:ext>
                </a:extLst>
              </p:cNvPr>
              <p:cNvGraphicFramePr>
                <a:graphicFrameLocks noChangeAspect="1"/>
              </p:cNvGraphicFramePr>
              <p:nvPr>
                <p:extLst>
                  <p:ext uri="{D42A27DB-BD31-4B8C-83A1-F6EECF244321}">
                    <p14:modId xmlns:p14="http://schemas.microsoft.com/office/powerpoint/2010/main" val="827603639"/>
                  </p:ext>
                </p:extLst>
              </p:nvPr>
            </p:nvGraphicFramePr>
            <p:xfrm>
              <a:off x="7888013" y="1611673"/>
              <a:ext cx="2519008" cy="1416942"/>
            </p:xfrm>
            <a:graphic>
              <a:graphicData uri="http://schemas.microsoft.com/office/powerpoint/2016/slidezoom">
                <pslz:sldZm>
                  <pslz:sldZmObj sldId="380" cId="3347959003">
                    <pslz:zmPr id="{4D177ABE-C442-473E-979E-1DCEC976B9A9}" transitionDur="1000">
                      <p166:blipFill xmlns:p166="http://schemas.microsoft.com/office/powerpoint/2016/6/main">
                        <a:blip r:embed="rId9"/>
                        <a:stretch>
                          <a:fillRect/>
                        </a:stretch>
                      </p166:blipFill>
                      <p166:spPr xmlns:p166="http://schemas.microsoft.com/office/powerpoint/2016/6/main">
                        <a:xfrm>
                          <a:off x="0" y="0"/>
                          <a:ext cx="2519008" cy="1416942"/>
                        </a:xfrm>
                        <a:prstGeom prst="rect">
                          <a:avLst/>
                        </a:prstGeom>
                        <a:ln w="3175">
                          <a:solidFill>
                            <a:schemeClr val="tx1"/>
                          </a:solidFill>
                        </a:ln>
                      </p166:spPr>
                    </pslz:zmPr>
                  </pslz:sldZmObj>
                </pslz:sldZm>
              </a:graphicData>
            </a:graphic>
          </p:graphicFrame>
        </mc:Choice>
        <mc:Fallback xmlns="">
          <p:pic>
            <p:nvPicPr>
              <p:cNvPr id="14" name="Slide Zoom 13">
                <a:hlinkClick r:id="rId10" action="ppaction://hlinksldjump"/>
                <a:extLst>
                  <a:ext uri="{FF2B5EF4-FFF2-40B4-BE49-F238E27FC236}">
                    <a16:creationId xmlns:a16="http://schemas.microsoft.com/office/drawing/2014/main" id="{4C554D01-C3AC-4631-9F94-5DBE45B273E2}"/>
                  </a:ext>
                </a:extLst>
              </p:cNvPr>
              <p:cNvPicPr>
                <a:picLocks noGrp="1" noRot="1" noChangeAspect="1" noMove="1" noResize="1" noEditPoints="1" noAdjustHandles="1" noChangeArrowheads="1" noChangeShapeType="1"/>
              </p:cNvPicPr>
              <p:nvPr/>
            </p:nvPicPr>
            <p:blipFill>
              <a:blip r:embed="rId11"/>
              <a:stretch>
                <a:fillRect/>
              </a:stretch>
            </p:blipFill>
            <p:spPr>
              <a:xfrm>
                <a:off x="7888013" y="1611673"/>
                <a:ext cx="2519008" cy="1416942"/>
              </a:xfrm>
              <a:prstGeom prst="rect">
                <a:avLst/>
              </a:prstGeom>
              <a:ln w="3175">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062BB7D9-7719-46EB-B41B-626F4A623362}"/>
                  </a:ext>
                </a:extLst>
              </p:cNvPr>
              <p:cNvGraphicFramePr>
                <a:graphicFrameLocks noChangeAspect="1"/>
              </p:cNvGraphicFramePr>
              <p:nvPr>
                <p:extLst>
                  <p:ext uri="{D42A27DB-BD31-4B8C-83A1-F6EECF244321}">
                    <p14:modId xmlns:p14="http://schemas.microsoft.com/office/powerpoint/2010/main" val="3557126013"/>
                  </p:ext>
                </p:extLst>
              </p:nvPr>
            </p:nvGraphicFramePr>
            <p:xfrm>
              <a:off x="4110030" y="3797713"/>
              <a:ext cx="2519008" cy="1416942"/>
            </p:xfrm>
            <a:graphic>
              <a:graphicData uri="http://schemas.microsoft.com/office/powerpoint/2016/slidezoom">
                <pslz:sldZm>
                  <pslz:sldZmObj sldId="381" cId="2054702289">
                    <pslz:zmPr id="{A41593D1-9E8B-426C-9EDE-0337C68E5DE0}" transitionDur="1000">
                      <p166:blipFill xmlns:p166="http://schemas.microsoft.com/office/powerpoint/2016/6/main">
                        <a:blip r:embed="rId12"/>
                        <a:stretch>
                          <a:fillRect/>
                        </a:stretch>
                      </p166:blipFill>
                      <p166:spPr xmlns:p166="http://schemas.microsoft.com/office/powerpoint/2016/6/main">
                        <a:xfrm>
                          <a:off x="0" y="0"/>
                          <a:ext cx="2519008" cy="1416942"/>
                        </a:xfrm>
                        <a:prstGeom prst="rect">
                          <a:avLst/>
                        </a:prstGeom>
                        <a:ln w="3175">
                          <a:solidFill>
                            <a:schemeClr val="tx1"/>
                          </a:solidFill>
                        </a:ln>
                      </p166:spPr>
                    </pslz:zmPr>
                  </pslz:sldZmObj>
                </pslz:sldZm>
              </a:graphicData>
            </a:graphic>
          </p:graphicFrame>
        </mc:Choice>
        <mc:Fallback xmlns="">
          <p:pic>
            <p:nvPicPr>
              <p:cNvPr id="16" name="Slide Zoom 15">
                <a:hlinkClick r:id="rId13" action="ppaction://hlinksldjump"/>
                <a:extLst>
                  <a:ext uri="{FF2B5EF4-FFF2-40B4-BE49-F238E27FC236}">
                    <a16:creationId xmlns:a16="http://schemas.microsoft.com/office/drawing/2014/main" id="{062BB7D9-7719-46EB-B41B-626F4A623362}"/>
                  </a:ext>
                </a:extLst>
              </p:cNvPr>
              <p:cNvPicPr>
                <a:picLocks noGrp="1" noRot="1" noChangeAspect="1" noMove="1" noResize="1" noEditPoints="1" noAdjustHandles="1" noChangeArrowheads="1" noChangeShapeType="1"/>
              </p:cNvPicPr>
              <p:nvPr/>
            </p:nvPicPr>
            <p:blipFill>
              <a:blip r:embed="rId14"/>
              <a:stretch>
                <a:fillRect/>
              </a:stretch>
            </p:blipFill>
            <p:spPr>
              <a:xfrm>
                <a:off x="4110030" y="3797713"/>
                <a:ext cx="2519008" cy="1416942"/>
              </a:xfrm>
              <a:prstGeom prst="rect">
                <a:avLst/>
              </a:prstGeom>
              <a:ln w="3175">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7553D06C-6E4D-40F3-82C3-473BC9CD7A78}"/>
                  </a:ext>
                </a:extLst>
              </p:cNvPr>
              <p:cNvGraphicFramePr>
                <a:graphicFrameLocks noChangeAspect="1"/>
              </p:cNvGraphicFramePr>
              <p:nvPr>
                <p:extLst>
                  <p:ext uri="{D42A27DB-BD31-4B8C-83A1-F6EECF244321}">
                    <p14:modId xmlns:p14="http://schemas.microsoft.com/office/powerpoint/2010/main" val="3787216148"/>
                  </p:ext>
                </p:extLst>
              </p:nvPr>
            </p:nvGraphicFramePr>
            <p:xfrm>
              <a:off x="7915065" y="3797713"/>
              <a:ext cx="2519008" cy="1416942"/>
            </p:xfrm>
            <a:graphic>
              <a:graphicData uri="http://schemas.microsoft.com/office/powerpoint/2016/slidezoom">
                <pslz:sldZm>
                  <pslz:sldZmObj sldId="382" cId="3251642227">
                    <pslz:zmPr id="{70BEA897-DC0E-4B8B-909A-308586CEC3BE}" returnToParent="0" transitionDur="1000">
                      <p166:blipFill xmlns:p166="http://schemas.microsoft.com/office/powerpoint/2016/6/main">
                        <a:blip r:embed="rId15"/>
                        <a:stretch>
                          <a:fillRect/>
                        </a:stretch>
                      </p166:blipFill>
                      <p166:spPr xmlns:p166="http://schemas.microsoft.com/office/powerpoint/2016/6/main">
                        <a:xfrm>
                          <a:off x="0" y="0"/>
                          <a:ext cx="2519008" cy="1416942"/>
                        </a:xfrm>
                        <a:prstGeom prst="rect">
                          <a:avLst/>
                        </a:prstGeom>
                        <a:ln w="3175">
                          <a:solidFill>
                            <a:schemeClr val="tx1"/>
                          </a:solidFill>
                        </a:ln>
                      </p166:spPr>
                    </pslz:zmPr>
                  </pslz:sldZmObj>
                </pslz:sldZm>
              </a:graphicData>
            </a:graphic>
          </p:graphicFrame>
        </mc:Choice>
        <mc:Fallback xmlns="">
          <p:pic>
            <p:nvPicPr>
              <p:cNvPr id="19" name="Slide Zoom 18">
                <a:hlinkClick r:id="rId16" action="ppaction://hlinksldjump"/>
                <a:extLst>
                  <a:ext uri="{FF2B5EF4-FFF2-40B4-BE49-F238E27FC236}">
                    <a16:creationId xmlns:a16="http://schemas.microsoft.com/office/drawing/2014/main" id="{7553D06C-6E4D-40F3-82C3-473BC9CD7A78}"/>
                  </a:ext>
                </a:extLst>
              </p:cNvPr>
              <p:cNvPicPr>
                <a:picLocks noGrp="1" noRot="1" noChangeAspect="1" noMove="1" noResize="1" noEditPoints="1" noAdjustHandles="1" noChangeArrowheads="1" noChangeShapeType="1"/>
              </p:cNvPicPr>
              <p:nvPr/>
            </p:nvPicPr>
            <p:blipFill>
              <a:blip r:embed="rId17"/>
              <a:stretch>
                <a:fillRect/>
              </a:stretch>
            </p:blipFill>
            <p:spPr>
              <a:xfrm>
                <a:off x="7915065" y="3797713"/>
                <a:ext cx="2519008" cy="1416942"/>
              </a:xfrm>
              <a:prstGeom prst="rect">
                <a:avLst/>
              </a:prstGeom>
              <a:ln w="3175">
                <a:solidFill>
                  <a:schemeClr val="tx1"/>
                </a:solidFill>
              </a:ln>
            </p:spPr>
          </p:pic>
        </mc:Fallback>
      </mc:AlternateContent>
      <p:cxnSp>
        <p:nvCxnSpPr>
          <p:cNvPr id="24" name="Straight Connector 23">
            <a:extLst>
              <a:ext uri="{FF2B5EF4-FFF2-40B4-BE49-F238E27FC236}">
                <a16:creationId xmlns:a16="http://schemas.microsoft.com/office/drawing/2014/main" id="{63BCDF3E-70CC-408A-B5A6-0189CDB5E06D}"/>
              </a:ext>
            </a:extLst>
          </p:cNvPr>
          <p:cNvCxnSpPr>
            <a:cxnSpLocks/>
          </p:cNvCxnSpPr>
          <p:nvPr/>
        </p:nvCxnSpPr>
        <p:spPr>
          <a:xfrm>
            <a:off x="3038622" y="1322363"/>
            <a:ext cx="0" cy="4496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83E7E09-099B-45D5-BBDE-5D445C8BFD73}"/>
              </a:ext>
            </a:extLst>
          </p:cNvPr>
          <p:cNvSpPr txBox="1"/>
          <p:nvPr/>
        </p:nvSpPr>
        <p:spPr>
          <a:xfrm>
            <a:off x="1722163" y="2705449"/>
            <a:ext cx="1044273" cy="646331"/>
          </a:xfrm>
          <a:prstGeom prst="rect">
            <a:avLst/>
          </a:prstGeom>
          <a:noFill/>
        </p:spPr>
        <p:txBody>
          <a:bodyPr wrap="square" rtlCol="0">
            <a:spAutoFit/>
          </a:bodyPr>
          <a:lstStyle/>
          <a:p>
            <a:r>
              <a:rPr lang="en-US" dirty="0"/>
              <a:t>Sync marker</a:t>
            </a:r>
            <a:endParaRPr lang="fr-FR" dirty="0"/>
          </a:p>
        </p:txBody>
      </p:sp>
      <p:sp>
        <p:nvSpPr>
          <p:cNvPr id="31" name="TextBox 30">
            <a:extLst>
              <a:ext uri="{FF2B5EF4-FFF2-40B4-BE49-F238E27FC236}">
                <a16:creationId xmlns:a16="http://schemas.microsoft.com/office/drawing/2014/main" id="{65F18A71-121A-4D8F-BF51-0B04A2A3DCCF}"/>
              </a:ext>
            </a:extLst>
          </p:cNvPr>
          <p:cNvSpPr txBox="1"/>
          <p:nvPr/>
        </p:nvSpPr>
        <p:spPr>
          <a:xfrm>
            <a:off x="1618784" y="3468470"/>
            <a:ext cx="1181681" cy="646331"/>
          </a:xfrm>
          <a:prstGeom prst="rect">
            <a:avLst/>
          </a:prstGeom>
          <a:noFill/>
        </p:spPr>
        <p:txBody>
          <a:bodyPr wrap="square" rtlCol="0">
            <a:spAutoFit/>
          </a:bodyPr>
          <a:lstStyle/>
          <a:p>
            <a:r>
              <a:rPr lang="en-US" b="1" dirty="0"/>
              <a:t>0x1ACFFC1D</a:t>
            </a:r>
            <a:endParaRPr lang="fr-FR" b="1" dirty="0"/>
          </a:p>
        </p:txBody>
      </p:sp>
      <p:sp>
        <p:nvSpPr>
          <p:cNvPr id="36" name="TextBox 35">
            <a:extLst>
              <a:ext uri="{FF2B5EF4-FFF2-40B4-BE49-F238E27FC236}">
                <a16:creationId xmlns:a16="http://schemas.microsoft.com/office/drawing/2014/main" id="{AB6E4D8D-BF46-4BF7-9D7F-DB37FEEF4E2F}"/>
              </a:ext>
            </a:extLst>
          </p:cNvPr>
          <p:cNvSpPr txBox="1"/>
          <p:nvPr/>
        </p:nvSpPr>
        <p:spPr>
          <a:xfrm>
            <a:off x="3921061" y="3092640"/>
            <a:ext cx="2464904" cy="292388"/>
          </a:xfrm>
          <a:prstGeom prst="rect">
            <a:avLst/>
          </a:prstGeom>
          <a:noFill/>
        </p:spPr>
        <p:txBody>
          <a:bodyPr wrap="square" rtlCol="0">
            <a:spAutoFit/>
          </a:bodyPr>
          <a:lstStyle/>
          <a:p>
            <a:pPr algn="ctr"/>
            <a:r>
              <a:rPr lang="en-US" sz="1300" b="1" dirty="0"/>
              <a:t>Frame identification</a:t>
            </a:r>
            <a:endParaRPr lang="fr-FR" sz="1300" b="1" dirty="0"/>
          </a:p>
        </p:txBody>
      </p:sp>
      <p:sp>
        <p:nvSpPr>
          <p:cNvPr id="37" name="TextBox 36">
            <a:extLst>
              <a:ext uri="{FF2B5EF4-FFF2-40B4-BE49-F238E27FC236}">
                <a16:creationId xmlns:a16="http://schemas.microsoft.com/office/drawing/2014/main" id="{9FA90591-44DE-420C-8663-7D427D34E3A4}"/>
              </a:ext>
            </a:extLst>
          </p:cNvPr>
          <p:cNvSpPr txBox="1"/>
          <p:nvPr/>
        </p:nvSpPr>
        <p:spPr>
          <a:xfrm>
            <a:off x="7915065" y="3028614"/>
            <a:ext cx="2464904" cy="292388"/>
          </a:xfrm>
          <a:prstGeom prst="rect">
            <a:avLst/>
          </a:prstGeom>
          <a:noFill/>
        </p:spPr>
        <p:txBody>
          <a:bodyPr wrap="square" rtlCol="0">
            <a:spAutoFit/>
          </a:bodyPr>
          <a:lstStyle/>
          <a:p>
            <a:pPr algn="ctr"/>
            <a:r>
              <a:rPr lang="en-US" sz="1300" b="1" dirty="0"/>
              <a:t>Master channel frame count</a:t>
            </a:r>
            <a:endParaRPr lang="fr-FR" sz="1300" b="1" dirty="0"/>
          </a:p>
        </p:txBody>
      </p:sp>
      <p:sp>
        <p:nvSpPr>
          <p:cNvPr id="38" name="TextBox 37">
            <a:extLst>
              <a:ext uri="{FF2B5EF4-FFF2-40B4-BE49-F238E27FC236}">
                <a16:creationId xmlns:a16="http://schemas.microsoft.com/office/drawing/2014/main" id="{02ACD431-AC57-4C0C-8526-C15EDE7A8492}"/>
              </a:ext>
            </a:extLst>
          </p:cNvPr>
          <p:cNvSpPr txBox="1"/>
          <p:nvPr/>
        </p:nvSpPr>
        <p:spPr>
          <a:xfrm>
            <a:off x="4006204" y="5270487"/>
            <a:ext cx="2464904" cy="292388"/>
          </a:xfrm>
          <a:prstGeom prst="rect">
            <a:avLst/>
          </a:prstGeom>
          <a:noFill/>
        </p:spPr>
        <p:txBody>
          <a:bodyPr wrap="square" rtlCol="0">
            <a:spAutoFit/>
          </a:bodyPr>
          <a:lstStyle/>
          <a:p>
            <a:pPr algn="ctr"/>
            <a:r>
              <a:rPr lang="en-US" sz="1300" b="1" dirty="0"/>
              <a:t>Virtual channel frame count</a:t>
            </a:r>
            <a:endParaRPr lang="fr-FR" sz="1300" b="1" dirty="0"/>
          </a:p>
        </p:txBody>
      </p:sp>
      <p:sp>
        <p:nvSpPr>
          <p:cNvPr id="40" name="TextBox 39">
            <a:extLst>
              <a:ext uri="{FF2B5EF4-FFF2-40B4-BE49-F238E27FC236}">
                <a16:creationId xmlns:a16="http://schemas.microsoft.com/office/drawing/2014/main" id="{1AE56905-41A8-4D2D-AB4D-42B2EB71EB8F}"/>
              </a:ext>
            </a:extLst>
          </p:cNvPr>
          <p:cNvSpPr txBox="1"/>
          <p:nvPr/>
        </p:nvSpPr>
        <p:spPr>
          <a:xfrm>
            <a:off x="7700445" y="5270487"/>
            <a:ext cx="2464904" cy="292388"/>
          </a:xfrm>
          <a:prstGeom prst="rect">
            <a:avLst/>
          </a:prstGeom>
          <a:noFill/>
        </p:spPr>
        <p:txBody>
          <a:bodyPr wrap="square" rtlCol="0">
            <a:spAutoFit/>
          </a:bodyPr>
          <a:lstStyle/>
          <a:p>
            <a:pPr algn="ctr"/>
            <a:r>
              <a:rPr lang="en-US" sz="1300" b="1" dirty="0"/>
              <a:t>Frame data field status</a:t>
            </a:r>
            <a:endParaRPr lang="fr-FR" sz="1300" b="1" dirty="0"/>
          </a:p>
        </p:txBody>
      </p:sp>
      <p:sp>
        <p:nvSpPr>
          <p:cNvPr id="21" name="TextBox 20">
            <a:extLst>
              <a:ext uri="{FF2B5EF4-FFF2-40B4-BE49-F238E27FC236}">
                <a16:creationId xmlns:a16="http://schemas.microsoft.com/office/drawing/2014/main" id="{223D6AC5-8A91-4249-9F33-2434566687A8}"/>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11998303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1FFC4-9395-47E4-B771-9E8EEEC3E712}"/>
              </a:ext>
            </a:extLst>
          </p:cNvPr>
          <p:cNvSpPr txBox="1"/>
          <p:nvPr/>
        </p:nvSpPr>
        <p:spPr>
          <a:xfrm>
            <a:off x="2724260" y="1029554"/>
            <a:ext cx="6680200" cy="830997"/>
          </a:xfrm>
          <a:prstGeom prst="rect">
            <a:avLst/>
          </a:prstGeom>
          <a:noFill/>
        </p:spPr>
        <p:txBody>
          <a:bodyPr wrap="square" rtlCol="0">
            <a:spAutoFit/>
          </a:bodyPr>
          <a:lstStyle/>
          <a:p>
            <a:pPr algn="ctr"/>
            <a:r>
              <a:rPr lang="en-US" sz="4800" b="1" dirty="0" err="1"/>
              <a:t>xxxxxxxxxxxxxxxx</a:t>
            </a:r>
            <a:endParaRPr lang="fr-FR" sz="4800" b="1" dirty="0"/>
          </a:p>
        </p:txBody>
      </p:sp>
      <p:sp>
        <p:nvSpPr>
          <p:cNvPr id="4" name="Right Brace 3">
            <a:extLst>
              <a:ext uri="{FF2B5EF4-FFF2-40B4-BE49-F238E27FC236}">
                <a16:creationId xmlns:a16="http://schemas.microsoft.com/office/drawing/2014/main" id="{92A8F4B3-E0E1-473F-8CC5-5DB3ACDEF7A4}"/>
              </a:ext>
            </a:extLst>
          </p:cNvPr>
          <p:cNvSpPr/>
          <p:nvPr/>
        </p:nvSpPr>
        <p:spPr>
          <a:xfrm rot="5400000">
            <a:off x="3535622" y="1569133"/>
            <a:ext cx="260648" cy="61554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TextBox 4">
            <a:extLst>
              <a:ext uri="{FF2B5EF4-FFF2-40B4-BE49-F238E27FC236}">
                <a16:creationId xmlns:a16="http://schemas.microsoft.com/office/drawing/2014/main" id="{257FFC81-6617-418E-894A-B1440E0553F0}"/>
              </a:ext>
            </a:extLst>
          </p:cNvPr>
          <p:cNvSpPr txBox="1"/>
          <p:nvPr/>
        </p:nvSpPr>
        <p:spPr>
          <a:xfrm>
            <a:off x="3358175" y="2137551"/>
            <a:ext cx="961038" cy="553998"/>
          </a:xfrm>
          <a:prstGeom prst="rect">
            <a:avLst/>
          </a:prstGeom>
          <a:noFill/>
        </p:spPr>
        <p:txBody>
          <a:bodyPr wrap="square" rtlCol="0">
            <a:spAutoFit/>
          </a:bodyPr>
          <a:lstStyle/>
          <a:p>
            <a:r>
              <a:rPr lang="en-US" sz="1500" b="1" dirty="0">
                <a:solidFill>
                  <a:schemeClr val="accent6"/>
                </a:solidFill>
              </a:rPr>
              <a:t>Version No</a:t>
            </a:r>
            <a:endParaRPr lang="fr-FR" sz="1500" b="1" dirty="0">
              <a:solidFill>
                <a:schemeClr val="accent6"/>
              </a:solidFill>
            </a:endParaRPr>
          </a:p>
        </p:txBody>
      </p:sp>
      <p:sp>
        <p:nvSpPr>
          <p:cNvPr id="6" name="Right Brace 5">
            <a:extLst>
              <a:ext uri="{FF2B5EF4-FFF2-40B4-BE49-F238E27FC236}">
                <a16:creationId xmlns:a16="http://schemas.microsoft.com/office/drawing/2014/main" id="{CF90A93B-70FB-4327-9C8E-E1AF116BEBC7}"/>
              </a:ext>
            </a:extLst>
          </p:cNvPr>
          <p:cNvSpPr/>
          <p:nvPr/>
        </p:nvSpPr>
        <p:spPr>
          <a:xfrm rot="5400000">
            <a:off x="5574004" y="227334"/>
            <a:ext cx="285952" cy="3273837"/>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Right Brace 6">
            <a:extLst>
              <a:ext uri="{FF2B5EF4-FFF2-40B4-BE49-F238E27FC236}">
                <a16:creationId xmlns:a16="http://schemas.microsoft.com/office/drawing/2014/main" id="{2E09F6A8-7B37-4A8E-B76E-9DFA72849840}"/>
              </a:ext>
            </a:extLst>
          </p:cNvPr>
          <p:cNvSpPr/>
          <p:nvPr/>
        </p:nvSpPr>
        <p:spPr>
          <a:xfrm rot="5400000">
            <a:off x="7789443" y="1370677"/>
            <a:ext cx="285953" cy="95310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Right Brace 7">
            <a:extLst>
              <a:ext uri="{FF2B5EF4-FFF2-40B4-BE49-F238E27FC236}">
                <a16:creationId xmlns:a16="http://schemas.microsoft.com/office/drawing/2014/main" id="{BA416571-681F-4B0B-BDE5-F145E3C71336}"/>
              </a:ext>
            </a:extLst>
          </p:cNvPr>
          <p:cNvSpPr/>
          <p:nvPr/>
        </p:nvSpPr>
        <p:spPr>
          <a:xfrm rot="5400000">
            <a:off x="8447645" y="1749548"/>
            <a:ext cx="302972" cy="21238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TextBox 8">
            <a:extLst>
              <a:ext uri="{FF2B5EF4-FFF2-40B4-BE49-F238E27FC236}">
                <a16:creationId xmlns:a16="http://schemas.microsoft.com/office/drawing/2014/main" id="{8589F72B-5043-43A5-9BC6-64018C9B5BB9}"/>
              </a:ext>
            </a:extLst>
          </p:cNvPr>
          <p:cNvSpPr txBox="1"/>
          <p:nvPr/>
        </p:nvSpPr>
        <p:spPr>
          <a:xfrm>
            <a:off x="5451637" y="2058504"/>
            <a:ext cx="961038" cy="323165"/>
          </a:xfrm>
          <a:prstGeom prst="rect">
            <a:avLst/>
          </a:prstGeom>
          <a:noFill/>
        </p:spPr>
        <p:txBody>
          <a:bodyPr wrap="square" rtlCol="0">
            <a:spAutoFit/>
          </a:bodyPr>
          <a:lstStyle/>
          <a:p>
            <a:r>
              <a:rPr lang="en-US" sz="1500" b="1" dirty="0">
                <a:solidFill>
                  <a:schemeClr val="accent6"/>
                </a:solidFill>
              </a:rPr>
              <a:t>s/c ID</a:t>
            </a:r>
            <a:endParaRPr lang="fr-FR" sz="1500" b="1" dirty="0">
              <a:solidFill>
                <a:schemeClr val="accent6"/>
              </a:solidFill>
            </a:endParaRPr>
          </a:p>
        </p:txBody>
      </p:sp>
      <p:sp>
        <p:nvSpPr>
          <p:cNvPr id="10" name="TextBox 9">
            <a:extLst>
              <a:ext uri="{FF2B5EF4-FFF2-40B4-BE49-F238E27FC236}">
                <a16:creationId xmlns:a16="http://schemas.microsoft.com/office/drawing/2014/main" id="{615245DD-9426-4586-AF0B-F46C6F5DEE7D}"/>
              </a:ext>
            </a:extLst>
          </p:cNvPr>
          <p:cNvSpPr txBox="1"/>
          <p:nvPr/>
        </p:nvSpPr>
        <p:spPr>
          <a:xfrm>
            <a:off x="7433174" y="1943087"/>
            <a:ext cx="961038" cy="553998"/>
          </a:xfrm>
          <a:prstGeom prst="rect">
            <a:avLst/>
          </a:prstGeom>
          <a:noFill/>
        </p:spPr>
        <p:txBody>
          <a:bodyPr wrap="square" rtlCol="0">
            <a:spAutoFit/>
          </a:bodyPr>
          <a:lstStyle/>
          <a:p>
            <a:r>
              <a:rPr lang="en-US" sz="1500" b="1" dirty="0" err="1">
                <a:solidFill>
                  <a:schemeClr val="accent6"/>
                </a:solidFill>
              </a:rPr>
              <a:t>Virt</a:t>
            </a:r>
            <a:r>
              <a:rPr lang="en-US" sz="1500" b="1" dirty="0">
                <a:solidFill>
                  <a:schemeClr val="accent6"/>
                </a:solidFill>
              </a:rPr>
              <a:t> Chan ID</a:t>
            </a:r>
            <a:endParaRPr lang="fr-FR" sz="1500" b="1" dirty="0">
              <a:solidFill>
                <a:schemeClr val="accent6"/>
              </a:solidFill>
            </a:endParaRPr>
          </a:p>
        </p:txBody>
      </p:sp>
      <p:sp>
        <p:nvSpPr>
          <p:cNvPr id="11" name="TextBox 10">
            <a:extLst>
              <a:ext uri="{FF2B5EF4-FFF2-40B4-BE49-F238E27FC236}">
                <a16:creationId xmlns:a16="http://schemas.microsoft.com/office/drawing/2014/main" id="{64FC966B-DCB9-4240-A730-1305F78192E7}"/>
              </a:ext>
            </a:extLst>
          </p:cNvPr>
          <p:cNvSpPr txBox="1"/>
          <p:nvPr/>
        </p:nvSpPr>
        <p:spPr>
          <a:xfrm>
            <a:off x="8394211" y="2058009"/>
            <a:ext cx="1477919" cy="553998"/>
          </a:xfrm>
          <a:prstGeom prst="rect">
            <a:avLst/>
          </a:prstGeom>
          <a:noFill/>
        </p:spPr>
        <p:txBody>
          <a:bodyPr wrap="square" rtlCol="0">
            <a:spAutoFit/>
          </a:bodyPr>
          <a:lstStyle/>
          <a:p>
            <a:r>
              <a:rPr lang="en-US" sz="1500" b="1" dirty="0" err="1">
                <a:solidFill>
                  <a:schemeClr val="accent6"/>
                </a:solidFill>
              </a:rPr>
              <a:t>Opert</a:t>
            </a:r>
            <a:r>
              <a:rPr lang="en-US" sz="1500" b="1" dirty="0">
                <a:solidFill>
                  <a:schemeClr val="accent6"/>
                </a:solidFill>
              </a:rPr>
              <a:t> control header flag</a:t>
            </a:r>
            <a:endParaRPr lang="fr-FR" sz="1500" b="1" dirty="0">
              <a:solidFill>
                <a:schemeClr val="accent6"/>
              </a:solidFill>
            </a:endParaRPr>
          </a:p>
        </p:txBody>
      </p:sp>
      <p:sp>
        <p:nvSpPr>
          <p:cNvPr id="12" name="文本框 5">
            <a:extLst>
              <a:ext uri="{FF2B5EF4-FFF2-40B4-BE49-F238E27FC236}">
                <a16:creationId xmlns:a16="http://schemas.microsoft.com/office/drawing/2014/main" id="{5314603F-A99B-420A-B9DE-1194B7A325E0}"/>
              </a:ext>
            </a:extLst>
          </p:cNvPr>
          <p:cNvSpPr txBox="1"/>
          <p:nvPr/>
        </p:nvSpPr>
        <p:spPr>
          <a:xfrm>
            <a:off x="2787539" y="279564"/>
            <a:ext cx="661692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Frame identification</a:t>
            </a:r>
            <a:endParaRPr lang="zh-CN" altLang="en-US" sz="4000" b="1" dirty="0">
              <a:latin typeface="Poppins "/>
            </a:endParaRPr>
          </a:p>
        </p:txBody>
      </p:sp>
      <p:cxnSp>
        <p:nvCxnSpPr>
          <p:cNvPr id="14" name="Straight Arrow Connector 13">
            <a:extLst>
              <a:ext uri="{FF2B5EF4-FFF2-40B4-BE49-F238E27FC236}">
                <a16:creationId xmlns:a16="http://schemas.microsoft.com/office/drawing/2014/main" id="{234EC72D-22F5-4477-93FA-0FE005C63C11}"/>
              </a:ext>
            </a:extLst>
          </p:cNvPr>
          <p:cNvCxnSpPr>
            <a:cxnSpLocks/>
            <a:stCxn id="5" idx="2"/>
            <a:endCxn id="17" idx="0"/>
          </p:cNvCxnSpPr>
          <p:nvPr/>
        </p:nvCxnSpPr>
        <p:spPr>
          <a:xfrm flipH="1">
            <a:off x="1373958" y="2691549"/>
            <a:ext cx="2464736" cy="17628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5" name="Group 14">
            <a:extLst>
              <a:ext uri="{FF2B5EF4-FFF2-40B4-BE49-F238E27FC236}">
                <a16:creationId xmlns:a16="http://schemas.microsoft.com/office/drawing/2014/main" id="{0D3700B8-3E2E-4AA3-B318-0A54ECBFAE78}"/>
              </a:ext>
            </a:extLst>
          </p:cNvPr>
          <p:cNvGrpSpPr/>
          <p:nvPr/>
        </p:nvGrpSpPr>
        <p:grpSpPr>
          <a:xfrm>
            <a:off x="236189" y="4438257"/>
            <a:ext cx="2299448" cy="1103757"/>
            <a:chOff x="343985" y="3644900"/>
            <a:chExt cx="2338295" cy="1103757"/>
          </a:xfrm>
        </p:grpSpPr>
        <p:sp>
          <p:nvSpPr>
            <p:cNvPr id="16" name="Rectangle 15">
              <a:extLst>
                <a:ext uri="{FF2B5EF4-FFF2-40B4-BE49-F238E27FC236}">
                  <a16:creationId xmlns:a16="http://schemas.microsoft.com/office/drawing/2014/main" id="{D860D8A8-115A-4120-8FFA-1C60B530F614}"/>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DAC71BAD-5FFE-4448-8192-C796045FE74B}"/>
                </a:ext>
              </a:extLst>
            </p:cNvPr>
            <p:cNvSpPr txBox="1"/>
            <p:nvPr/>
          </p:nvSpPr>
          <p:spPr>
            <a:xfrm>
              <a:off x="343985" y="3661033"/>
              <a:ext cx="2313980" cy="923330"/>
            </a:xfrm>
            <a:prstGeom prst="rect">
              <a:avLst/>
            </a:prstGeom>
            <a:noFill/>
          </p:spPr>
          <p:txBody>
            <a:bodyPr wrap="square" rtlCol="0">
              <a:spAutoFit/>
            </a:bodyPr>
            <a:lstStyle/>
            <a:p>
              <a:pPr marL="285750" indent="-285750">
                <a:buFont typeface="Arial" panose="020B0604020202020204" pitchFamily="34" charset="0"/>
                <a:buChar char="•"/>
              </a:pPr>
              <a:r>
                <a:rPr lang="en-US" dirty="0"/>
                <a:t>2 bits long</a:t>
              </a:r>
            </a:p>
            <a:p>
              <a:pPr marL="285750" indent="-285750">
                <a:buFont typeface="Arial" panose="020B0604020202020204" pitchFamily="34" charset="0"/>
                <a:buChar char="•"/>
              </a:pPr>
              <a:r>
                <a:rPr lang="en-US" dirty="0"/>
                <a:t>Only version”1” is recognized</a:t>
              </a:r>
              <a:endParaRPr lang="fr-FR" dirty="0"/>
            </a:p>
          </p:txBody>
        </p:sp>
      </p:grpSp>
      <p:cxnSp>
        <p:nvCxnSpPr>
          <p:cNvPr id="20" name="Straight Arrow Connector 19">
            <a:extLst>
              <a:ext uri="{FF2B5EF4-FFF2-40B4-BE49-F238E27FC236}">
                <a16:creationId xmlns:a16="http://schemas.microsoft.com/office/drawing/2014/main" id="{F53298E3-2EAE-49C2-8B9B-71BD872E2970}"/>
              </a:ext>
            </a:extLst>
          </p:cNvPr>
          <p:cNvCxnSpPr>
            <a:cxnSpLocks/>
            <a:endCxn id="23" idx="0"/>
          </p:cNvCxnSpPr>
          <p:nvPr/>
        </p:nvCxnSpPr>
        <p:spPr>
          <a:xfrm flipH="1">
            <a:off x="3878881" y="2428594"/>
            <a:ext cx="1452882" cy="22628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1" name="Group 20">
            <a:extLst>
              <a:ext uri="{FF2B5EF4-FFF2-40B4-BE49-F238E27FC236}">
                <a16:creationId xmlns:a16="http://schemas.microsoft.com/office/drawing/2014/main" id="{57CCA80F-6E48-4E7F-97DF-7881CAAC1F03}"/>
              </a:ext>
            </a:extLst>
          </p:cNvPr>
          <p:cNvGrpSpPr/>
          <p:nvPr/>
        </p:nvGrpSpPr>
        <p:grpSpPr>
          <a:xfrm>
            <a:off x="2741112" y="4679317"/>
            <a:ext cx="2299448" cy="826757"/>
            <a:chOff x="343985" y="3644900"/>
            <a:chExt cx="2338295" cy="1103757"/>
          </a:xfrm>
        </p:grpSpPr>
        <p:sp>
          <p:nvSpPr>
            <p:cNvPr id="22" name="Rectangle 21">
              <a:extLst>
                <a:ext uri="{FF2B5EF4-FFF2-40B4-BE49-F238E27FC236}">
                  <a16:creationId xmlns:a16="http://schemas.microsoft.com/office/drawing/2014/main" id="{B9CC23B2-A0DF-402C-9031-C51C233EC409}"/>
                </a:ext>
              </a:extLst>
            </p:cNvPr>
            <p:cNvSpPr/>
            <p:nvPr/>
          </p:nvSpPr>
          <p:spPr>
            <a:xfrm>
              <a:off x="368300" y="3644900"/>
              <a:ext cx="2313980" cy="110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BAED7725-078D-484E-9D35-F2CEB7F7179E}"/>
                </a:ext>
              </a:extLst>
            </p:cNvPr>
            <p:cNvSpPr txBox="1"/>
            <p:nvPr/>
          </p:nvSpPr>
          <p:spPr>
            <a:xfrm>
              <a:off x="343985" y="3661033"/>
              <a:ext cx="2313980" cy="862880"/>
            </a:xfrm>
            <a:prstGeom prst="rect">
              <a:avLst/>
            </a:prstGeom>
            <a:noFill/>
          </p:spPr>
          <p:txBody>
            <a:bodyPr wrap="square" rtlCol="0">
              <a:spAutoFit/>
            </a:bodyPr>
            <a:lstStyle/>
            <a:p>
              <a:r>
                <a:rPr lang="en-US" dirty="0"/>
                <a:t>Identifies the spacecraft </a:t>
              </a:r>
            </a:p>
          </p:txBody>
        </p:sp>
      </p:grpSp>
      <p:cxnSp>
        <p:nvCxnSpPr>
          <p:cNvPr id="30" name="Straight Arrow Connector 29">
            <a:extLst>
              <a:ext uri="{FF2B5EF4-FFF2-40B4-BE49-F238E27FC236}">
                <a16:creationId xmlns:a16="http://schemas.microsoft.com/office/drawing/2014/main" id="{F657C2D8-2157-4620-972D-DFBCE99A74FC}"/>
              </a:ext>
            </a:extLst>
          </p:cNvPr>
          <p:cNvCxnSpPr>
            <a:cxnSpLocks/>
            <a:stCxn id="10" idx="2"/>
            <a:endCxn id="33" idx="0"/>
          </p:cNvCxnSpPr>
          <p:nvPr/>
        </p:nvCxnSpPr>
        <p:spPr>
          <a:xfrm flipH="1">
            <a:off x="6605172" y="2497085"/>
            <a:ext cx="1308521" cy="26798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31" name="Group 30">
            <a:extLst>
              <a:ext uri="{FF2B5EF4-FFF2-40B4-BE49-F238E27FC236}">
                <a16:creationId xmlns:a16="http://schemas.microsoft.com/office/drawing/2014/main" id="{400ED24E-06BD-4BF8-8A1B-46C7239E52AF}"/>
              </a:ext>
            </a:extLst>
          </p:cNvPr>
          <p:cNvGrpSpPr/>
          <p:nvPr/>
        </p:nvGrpSpPr>
        <p:grpSpPr>
          <a:xfrm>
            <a:off x="5244842" y="5104753"/>
            <a:ext cx="2715528" cy="1382396"/>
            <a:chOff x="520700" y="3619087"/>
            <a:chExt cx="2273993" cy="1400861"/>
          </a:xfrm>
        </p:grpSpPr>
        <p:sp>
          <p:nvSpPr>
            <p:cNvPr id="32" name="Rectangle 31">
              <a:extLst>
                <a:ext uri="{FF2B5EF4-FFF2-40B4-BE49-F238E27FC236}">
                  <a16:creationId xmlns:a16="http://schemas.microsoft.com/office/drawing/2014/main" id="{0969A3C7-04FA-49F5-BD95-5332B6E0A14F}"/>
                </a:ext>
              </a:extLst>
            </p:cNvPr>
            <p:cNvSpPr/>
            <p:nvPr/>
          </p:nvSpPr>
          <p:spPr>
            <a:xfrm>
              <a:off x="520700" y="3619087"/>
              <a:ext cx="2092981" cy="140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C08F45B2-1260-4B7C-BFAD-01BBAA5D23AE}"/>
                </a:ext>
              </a:extLst>
            </p:cNvPr>
            <p:cNvSpPr txBox="1"/>
            <p:nvPr/>
          </p:nvSpPr>
          <p:spPr>
            <a:xfrm>
              <a:off x="524997" y="3692271"/>
              <a:ext cx="2269696" cy="1216362"/>
            </a:xfrm>
            <a:prstGeom prst="rect">
              <a:avLst/>
            </a:prstGeom>
            <a:noFill/>
          </p:spPr>
          <p:txBody>
            <a:bodyPr wrap="square" rtlCol="0">
              <a:spAutoFit/>
            </a:bodyPr>
            <a:lstStyle/>
            <a:p>
              <a:r>
                <a:rPr lang="en-US" dirty="0"/>
                <a:t>Up to eight virtual channels can be run by a particular physical channel</a:t>
              </a:r>
            </a:p>
          </p:txBody>
        </p:sp>
      </p:grpSp>
      <p:cxnSp>
        <p:nvCxnSpPr>
          <p:cNvPr id="41" name="Straight Arrow Connector 40">
            <a:extLst>
              <a:ext uri="{FF2B5EF4-FFF2-40B4-BE49-F238E27FC236}">
                <a16:creationId xmlns:a16="http://schemas.microsoft.com/office/drawing/2014/main" id="{6BE3DFD2-97BD-4772-AEC9-846192160BF1}"/>
              </a:ext>
            </a:extLst>
          </p:cNvPr>
          <p:cNvCxnSpPr>
            <a:cxnSpLocks/>
            <a:stCxn id="11" idx="2"/>
            <a:endCxn id="44" idx="0"/>
          </p:cNvCxnSpPr>
          <p:nvPr/>
        </p:nvCxnSpPr>
        <p:spPr>
          <a:xfrm>
            <a:off x="9133171" y="2612007"/>
            <a:ext cx="1038563" cy="22753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42" name="Group 41">
            <a:extLst>
              <a:ext uri="{FF2B5EF4-FFF2-40B4-BE49-F238E27FC236}">
                <a16:creationId xmlns:a16="http://schemas.microsoft.com/office/drawing/2014/main" id="{50D25790-3128-4DD7-A5F8-13677C832F4B}"/>
              </a:ext>
            </a:extLst>
          </p:cNvPr>
          <p:cNvGrpSpPr/>
          <p:nvPr/>
        </p:nvGrpSpPr>
        <p:grpSpPr>
          <a:xfrm>
            <a:off x="8105516" y="4814876"/>
            <a:ext cx="4124641" cy="1386886"/>
            <a:chOff x="520700" y="3619087"/>
            <a:chExt cx="2273993" cy="1400861"/>
          </a:xfrm>
        </p:grpSpPr>
        <p:sp>
          <p:nvSpPr>
            <p:cNvPr id="43" name="Rectangle 42">
              <a:extLst>
                <a:ext uri="{FF2B5EF4-FFF2-40B4-BE49-F238E27FC236}">
                  <a16:creationId xmlns:a16="http://schemas.microsoft.com/office/drawing/2014/main" id="{AD90588A-2D7C-4812-8970-0E7A5BD28FEA}"/>
                </a:ext>
              </a:extLst>
            </p:cNvPr>
            <p:cNvSpPr/>
            <p:nvPr/>
          </p:nvSpPr>
          <p:spPr>
            <a:xfrm>
              <a:off x="520700" y="3619087"/>
              <a:ext cx="2092981" cy="140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extBox 43">
              <a:extLst>
                <a:ext uri="{FF2B5EF4-FFF2-40B4-BE49-F238E27FC236}">
                  <a16:creationId xmlns:a16="http://schemas.microsoft.com/office/drawing/2014/main" id="{EF293E29-B6BE-483A-A59E-4DCA1C242A97}"/>
                </a:ext>
              </a:extLst>
            </p:cNvPr>
            <p:cNvSpPr txBox="1"/>
            <p:nvPr/>
          </p:nvSpPr>
          <p:spPr>
            <a:xfrm>
              <a:off x="524997" y="3692271"/>
              <a:ext cx="2269696" cy="778611"/>
            </a:xfrm>
            <a:prstGeom prst="rect">
              <a:avLst/>
            </a:prstGeom>
            <a:noFill/>
          </p:spPr>
          <p:txBody>
            <a:bodyPr wrap="square" rtlCol="0">
              <a:spAutoFit/>
            </a:bodyPr>
            <a:lstStyle/>
            <a:p>
              <a:r>
                <a:rPr lang="en-US" dirty="0"/>
                <a:t>To signal the presence</a:t>
              </a:r>
            </a:p>
            <a:p>
              <a:r>
                <a:rPr lang="en-US" dirty="0"/>
                <a:t>“1” or absence “0” of the operational control field within the transfer frame trailer</a:t>
              </a:r>
            </a:p>
          </p:txBody>
        </p:sp>
      </p:grpSp>
      <p:sp>
        <p:nvSpPr>
          <p:cNvPr id="28" name="TextBox 27">
            <a:extLst>
              <a:ext uri="{FF2B5EF4-FFF2-40B4-BE49-F238E27FC236}">
                <a16:creationId xmlns:a16="http://schemas.microsoft.com/office/drawing/2014/main" id="{F0FDD538-44DC-483B-B1BC-805291804980}"/>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1937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p:bldP spid="10" grpId="0"/>
      <p:bldP spid="11" grpId="0"/>
      <p:bldP spid="12" grpId="0"/>
    </p:bldLst>
  </p:timing>
</p:sld>
</file>

<file path=ppt/slides/slide470.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0">
              <a:srgbClr val="262324"/>
            </a:gs>
            <a:gs pos="8000">
              <a:srgbClr val="7030A0"/>
            </a:gs>
            <a:gs pos="75000">
              <a:schemeClr val="accent6"/>
            </a:gs>
            <a:gs pos="100000">
              <a:srgbClr val="F8F6F9"/>
            </a:gs>
          </a:gsLst>
          <a:lin ang="5400000" scaled="1"/>
        </a:gra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3219800" y="2857116"/>
            <a:ext cx="5752400" cy="772348"/>
          </a:xfrm>
          <a:prstGeom prst="rect">
            <a:avLst/>
          </a:prstGeom>
        </p:spPr>
        <p:txBody>
          <a:bodyPr spcFirstLastPara="1" wrap="square" lIns="121900" tIns="121900" rIns="121900" bIns="121900" anchor="t" anchorCtr="0">
            <a:noAutofit/>
          </a:bodyPr>
          <a:lstStyle/>
          <a:p>
            <a:r>
              <a:rPr lang="fr-FR" sz="4000" b="1" dirty="0">
                <a:solidFill>
                  <a:schemeClr val="accent6"/>
                </a:solidFill>
                <a:latin typeface="Poppins" panose="00000500000000000000" pitchFamily="2" charset="0"/>
                <a:cs typeface="Poppins" panose="00000500000000000000" pitchFamily="2" charset="0"/>
              </a:rPr>
              <a:t>Transfer</a:t>
            </a:r>
            <a:r>
              <a:rPr lang="en" sz="4000" b="1" dirty="0">
                <a:solidFill>
                  <a:schemeClr val="accent6"/>
                </a:solidFill>
                <a:latin typeface="Poppins" panose="00000500000000000000" pitchFamily="2" charset="0"/>
                <a:cs typeface="Poppins" panose="00000500000000000000" pitchFamily="2" charset="0"/>
              </a:rPr>
              <a:t> Layer</a:t>
            </a:r>
            <a:endParaRPr sz="40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443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a:extLst>
              <a:ext uri="{FF2B5EF4-FFF2-40B4-BE49-F238E27FC236}">
                <a16:creationId xmlns:a16="http://schemas.microsoft.com/office/drawing/2014/main" id="{5314603F-A99B-420A-B9DE-1194B7A325E0}"/>
              </a:ext>
            </a:extLst>
          </p:cNvPr>
          <p:cNvSpPr txBox="1"/>
          <p:nvPr/>
        </p:nvSpPr>
        <p:spPr>
          <a:xfrm>
            <a:off x="2225213" y="434308"/>
            <a:ext cx="798793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Master channel frame count</a:t>
            </a:r>
            <a:endParaRPr lang="zh-CN" altLang="en-US" sz="4000" b="1" dirty="0">
              <a:latin typeface="Poppins "/>
            </a:endParaRPr>
          </a:p>
        </p:txBody>
      </p:sp>
      <p:sp>
        <p:nvSpPr>
          <p:cNvPr id="13" name="图形">
            <a:extLst>
              <a:ext uri="{FF2B5EF4-FFF2-40B4-BE49-F238E27FC236}">
                <a16:creationId xmlns:a16="http://schemas.microsoft.com/office/drawing/2014/main" id="{71D05441-9F22-4383-B5B3-CC4B2A2BAF8D}"/>
              </a:ext>
            </a:extLst>
          </p:cNvPr>
          <p:cNvSpPr/>
          <p:nvPr/>
        </p:nvSpPr>
        <p:spPr>
          <a:xfrm>
            <a:off x="737430" y="1674579"/>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keeps track of each Transfer Frame made by the spacecraft on a certain data channel</a:t>
            </a: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2" name="TextBox 1">
            <a:extLst>
              <a:ext uri="{FF2B5EF4-FFF2-40B4-BE49-F238E27FC236}">
                <a16:creationId xmlns:a16="http://schemas.microsoft.com/office/drawing/2014/main" id="{2F3F3F2E-1A34-4018-BAB9-477CE0FE6BF8}"/>
              </a:ext>
            </a:extLst>
          </p:cNvPr>
          <p:cNvSpPr txBox="1"/>
          <p:nvPr/>
        </p:nvSpPr>
        <p:spPr>
          <a:xfrm>
            <a:off x="1648438" y="2656941"/>
            <a:ext cx="8564707" cy="861774"/>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Poppins" panose="00000500000000000000" pitchFamily="2" charset="0"/>
                <a:cs typeface="Poppins" panose="00000500000000000000" pitchFamily="2" charset="0"/>
              </a:rPr>
              <a:t>keeps track of each Transfer Frame made by the spacecraft on a certain data channel</a:t>
            </a:r>
            <a:endParaRPr lang="fr-FR" sz="2500"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DB9DE9CD-8900-4D5C-8AF8-555B8C3C97A5}"/>
              </a:ext>
            </a:extLst>
          </p:cNvPr>
          <p:cNvSpPr txBox="1"/>
          <p:nvPr/>
        </p:nvSpPr>
        <p:spPr>
          <a:xfrm>
            <a:off x="1505416" y="4051100"/>
            <a:ext cx="8564707"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It counts up to 255 and starts over</a:t>
            </a:r>
            <a:endParaRPr lang="fr-FR" sz="2500"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A853153C-BED0-4E36-8C45-9C5D39E0C302}"/>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479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a:extLst>
              <a:ext uri="{FF2B5EF4-FFF2-40B4-BE49-F238E27FC236}">
                <a16:creationId xmlns:a16="http://schemas.microsoft.com/office/drawing/2014/main" id="{5314603F-A99B-420A-B9DE-1194B7A325E0}"/>
              </a:ext>
            </a:extLst>
          </p:cNvPr>
          <p:cNvSpPr txBox="1"/>
          <p:nvPr/>
        </p:nvSpPr>
        <p:spPr>
          <a:xfrm>
            <a:off x="2225213" y="434308"/>
            <a:ext cx="798793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Virtual channel frame count</a:t>
            </a:r>
            <a:endParaRPr lang="zh-CN" altLang="en-US" sz="4000" b="1" dirty="0">
              <a:latin typeface="Poppins "/>
            </a:endParaRPr>
          </a:p>
        </p:txBody>
      </p:sp>
      <p:sp>
        <p:nvSpPr>
          <p:cNvPr id="13" name="图形">
            <a:extLst>
              <a:ext uri="{FF2B5EF4-FFF2-40B4-BE49-F238E27FC236}">
                <a16:creationId xmlns:a16="http://schemas.microsoft.com/office/drawing/2014/main" id="{71D05441-9F22-4383-B5B3-CC4B2A2BAF8D}"/>
              </a:ext>
            </a:extLst>
          </p:cNvPr>
          <p:cNvSpPr/>
          <p:nvPr/>
        </p:nvSpPr>
        <p:spPr>
          <a:xfrm>
            <a:off x="655637" y="1718122"/>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keeps track of each Transfer Frame made by the spacecraft on a certain data channel</a:t>
            </a: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2" name="TextBox 1">
            <a:extLst>
              <a:ext uri="{FF2B5EF4-FFF2-40B4-BE49-F238E27FC236}">
                <a16:creationId xmlns:a16="http://schemas.microsoft.com/office/drawing/2014/main" id="{2F3F3F2E-1A34-4018-BAB9-477CE0FE6BF8}"/>
              </a:ext>
            </a:extLst>
          </p:cNvPr>
          <p:cNvSpPr txBox="1"/>
          <p:nvPr/>
        </p:nvSpPr>
        <p:spPr>
          <a:xfrm>
            <a:off x="1813646" y="3247784"/>
            <a:ext cx="8564707" cy="954107"/>
          </a:xfrm>
          <a:prstGeom prst="rect">
            <a:avLst/>
          </a:prstGeom>
          <a:noFill/>
        </p:spPr>
        <p:txBody>
          <a:bodyPr wrap="square" rtlCol="0">
            <a:spAutoFit/>
          </a:bodyPr>
          <a:lstStyle/>
          <a:p>
            <a:pPr algn="ctr"/>
            <a:r>
              <a:rPr lang="en-US" sz="2800" dirty="0"/>
              <a:t>counts the frames for each Virtual Channel, up to eight in total</a:t>
            </a:r>
            <a:endParaRPr lang="fr-FR" sz="25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65B2E3F6-8289-411E-9C9F-35DF838AF02C}"/>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49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547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a:spLocks noGrp="1" noRot="1" noMove="1" noResize="1" noEditPoints="1" noAdjustHandles="1" noChangeArrowheads="1" noChangeShapeType="1"/>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Problematic</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2467CDD-6BCC-4A3B-96F4-E25E39C919E1}"/>
              </a:ext>
            </a:extLst>
          </p:cNvPr>
          <p:cNvSpPr txBox="1"/>
          <p:nvPr/>
        </p:nvSpPr>
        <p:spPr>
          <a:xfrm>
            <a:off x="1284569" y="1048523"/>
            <a:ext cx="9869051" cy="3990836"/>
          </a:xfrm>
          <a:prstGeom prst="rect">
            <a:avLst/>
          </a:prstGeom>
          <a:noFill/>
        </p:spPr>
        <p:txBody>
          <a:bodyPr wrap="square" rtlCol="0">
            <a:spAutoFit/>
          </a:bodyPr>
          <a:lstStyle/>
          <a:p>
            <a:pPr>
              <a:lnSpc>
                <a:spcPct val="200000"/>
              </a:lnSpc>
            </a:pPr>
            <a:r>
              <a:rPr lang="en-US" sz="8000" b="1" dirty="0">
                <a:solidFill>
                  <a:schemeClr val="accent2"/>
                </a:solidFill>
                <a:latin typeface="Poppins "/>
              </a:rPr>
              <a:t>How</a:t>
            </a:r>
            <a:r>
              <a:rPr lang="en-US" sz="2500" dirty="0">
                <a:latin typeface="Poppins "/>
              </a:rPr>
              <a:t> can we ensure reliable real-time data transfer of the payload data (satellite image) between earth observation satellites and ground station ?</a:t>
            </a:r>
            <a:endParaRPr lang="fr-FR" sz="2500" dirty="0">
              <a:latin typeface="Poppins "/>
            </a:endParaRPr>
          </a:p>
        </p:txBody>
      </p:sp>
      <p:sp>
        <p:nvSpPr>
          <p:cNvPr id="9" name="TextBox 8">
            <a:extLst>
              <a:ext uri="{FF2B5EF4-FFF2-40B4-BE49-F238E27FC236}">
                <a16:creationId xmlns:a16="http://schemas.microsoft.com/office/drawing/2014/main" id="{12F1388D-1878-4BFF-87BB-64341CF7BD3B}"/>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89256221"/>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1FFC4-9395-47E4-B771-9E8EEEC3E712}"/>
              </a:ext>
            </a:extLst>
          </p:cNvPr>
          <p:cNvSpPr txBox="1"/>
          <p:nvPr/>
        </p:nvSpPr>
        <p:spPr>
          <a:xfrm>
            <a:off x="2523671" y="962664"/>
            <a:ext cx="6680200" cy="830997"/>
          </a:xfrm>
          <a:prstGeom prst="rect">
            <a:avLst/>
          </a:prstGeom>
          <a:noFill/>
        </p:spPr>
        <p:txBody>
          <a:bodyPr wrap="square" rtlCol="0">
            <a:spAutoFit/>
          </a:bodyPr>
          <a:lstStyle/>
          <a:p>
            <a:pPr algn="ctr"/>
            <a:r>
              <a:rPr lang="en-US" sz="4800" b="1" dirty="0" err="1"/>
              <a:t>xxxxxxxxxxxxxxxx</a:t>
            </a:r>
            <a:endParaRPr lang="fr-FR" sz="4800" b="1" dirty="0"/>
          </a:p>
        </p:txBody>
      </p:sp>
      <p:sp>
        <p:nvSpPr>
          <p:cNvPr id="4" name="Right Brace 3">
            <a:extLst>
              <a:ext uri="{FF2B5EF4-FFF2-40B4-BE49-F238E27FC236}">
                <a16:creationId xmlns:a16="http://schemas.microsoft.com/office/drawing/2014/main" id="{92A8F4B3-E0E1-473F-8CC5-5DB3ACDEF7A4}"/>
              </a:ext>
            </a:extLst>
          </p:cNvPr>
          <p:cNvSpPr/>
          <p:nvPr/>
        </p:nvSpPr>
        <p:spPr>
          <a:xfrm rot="5400000">
            <a:off x="3170652" y="1657484"/>
            <a:ext cx="269788" cy="29592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TextBox 4">
            <a:extLst>
              <a:ext uri="{FF2B5EF4-FFF2-40B4-BE49-F238E27FC236}">
                <a16:creationId xmlns:a16="http://schemas.microsoft.com/office/drawing/2014/main" id="{257FFC81-6617-418E-894A-B1440E0553F0}"/>
              </a:ext>
            </a:extLst>
          </p:cNvPr>
          <p:cNvSpPr txBox="1"/>
          <p:nvPr/>
        </p:nvSpPr>
        <p:spPr>
          <a:xfrm>
            <a:off x="2974677" y="2025106"/>
            <a:ext cx="661737" cy="600164"/>
          </a:xfrm>
          <a:prstGeom prst="rect">
            <a:avLst/>
          </a:prstGeom>
          <a:noFill/>
        </p:spPr>
        <p:txBody>
          <a:bodyPr wrap="square" rtlCol="0">
            <a:spAutoFit/>
          </a:bodyPr>
          <a:lstStyle/>
          <a:p>
            <a:r>
              <a:rPr lang="en-US" sz="1100" b="1" dirty="0">
                <a:solidFill>
                  <a:schemeClr val="accent6"/>
                </a:solidFill>
              </a:rPr>
              <a:t>Sec head flag</a:t>
            </a:r>
            <a:endParaRPr lang="fr-FR" sz="1100" b="1" dirty="0">
              <a:solidFill>
                <a:schemeClr val="accent6"/>
              </a:solidFill>
            </a:endParaRPr>
          </a:p>
        </p:txBody>
      </p:sp>
      <p:sp>
        <p:nvSpPr>
          <p:cNvPr id="7" name="Right Brace 6">
            <a:extLst>
              <a:ext uri="{FF2B5EF4-FFF2-40B4-BE49-F238E27FC236}">
                <a16:creationId xmlns:a16="http://schemas.microsoft.com/office/drawing/2014/main" id="{2E09F6A8-7B37-4A8E-B76E-9DFA72849840}"/>
              </a:ext>
            </a:extLst>
          </p:cNvPr>
          <p:cNvSpPr/>
          <p:nvPr/>
        </p:nvSpPr>
        <p:spPr>
          <a:xfrm rot="5400000">
            <a:off x="6594472" y="-67472"/>
            <a:ext cx="269787" cy="374582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Right Brace 7">
            <a:extLst>
              <a:ext uri="{FF2B5EF4-FFF2-40B4-BE49-F238E27FC236}">
                <a16:creationId xmlns:a16="http://schemas.microsoft.com/office/drawing/2014/main" id="{BA416571-681F-4B0B-BDE5-F145E3C71336}"/>
              </a:ext>
            </a:extLst>
          </p:cNvPr>
          <p:cNvSpPr/>
          <p:nvPr/>
        </p:nvSpPr>
        <p:spPr>
          <a:xfrm rot="5400000">
            <a:off x="4377779" y="1522073"/>
            <a:ext cx="269787" cy="580267"/>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TextBox 8">
            <a:extLst>
              <a:ext uri="{FF2B5EF4-FFF2-40B4-BE49-F238E27FC236}">
                <a16:creationId xmlns:a16="http://schemas.microsoft.com/office/drawing/2014/main" id="{8589F72B-5043-43A5-9BC6-64018C9B5BB9}"/>
              </a:ext>
            </a:extLst>
          </p:cNvPr>
          <p:cNvSpPr txBox="1"/>
          <p:nvPr/>
        </p:nvSpPr>
        <p:spPr>
          <a:xfrm>
            <a:off x="3402096" y="2125132"/>
            <a:ext cx="651545" cy="430887"/>
          </a:xfrm>
          <a:prstGeom prst="rect">
            <a:avLst/>
          </a:prstGeom>
          <a:noFill/>
        </p:spPr>
        <p:txBody>
          <a:bodyPr wrap="square" rtlCol="0">
            <a:spAutoFit/>
          </a:bodyPr>
          <a:lstStyle/>
          <a:p>
            <a:r>
              <a:rPr lang="en-US" sz="1100" b="1" dirty="0">
                <a:solidFill>
                  <a:schemeClr val="accent6"/>
                </a:solidFill>
              </a:rPr>
              <a:t>Sync flag</a:t>
            </a:r>
            <a:endParaRPr lang="fr-FR" sz="1100" b="1" dirty="0">
              <a:solidFill>
                <a:schemeClr val="accent6"/>
              </a:solidFill>
            </a:endParaRPr>
          </a:p>
        </p:txBody>
      </p:sp>
      <p:sp>
        <p:nvSpPr>
          <p:cNvPr id="10" name="TextBox 9">
            <a:extLst>
              <a:ext uri="{FF2B5EF4-FFF2-40B4-BE49-F238E27FC236}">
                <a16:creationId xmlns:a16="http://schemas.microsoft.com/office/drawing/2014/main" id="{615245DD-9426-4586-AF0B-F46C6F5DEE7D}"/>
              </a:ext>
            </a:extLst>
          </p:cNvPr>
          <p:cNvSpPr txBox="1"/>
          <p:nvPr/>
        </p:nvSpPr>
        <p:spPr>
          <a:xfrm>
            <a:off x="3759480" y="2025106"/>
            <a:ext cx="753192" cy="600164"/>
          </a:xfrm>
          <a:prstGeom prst="rect">
            <a:avLst/>
          </a:prstGeom>
          <a:noFill/>
        </p:spPr>
        <p:txBody>
          <a:bodyPr wrap="square" rtlCol="0">
            <a:spAutoFit/>
          </a:bodyPr>
          <a:lstStyle/>
          <a:p>
            <a:r>
              <a:rPr lang="en-US" sz="1100" b="1" dirty="0">
                <a:solidFill>
                  <a:schemeClr val="accent6"/>
                </a:solidFill>
              </a:rPr>
              <a:t>Packet order flag</a:t>
            </a:r>
            <a:endParaRPr lang="fr-FR" sz="1100" b="1" dirty="0">
              <a:solidFill>
                <a:schemeClr val="accent6"/>
              </a:solidFill>
            </a:endParaRPr>
          </a:p>
        </p:txBody>
      </p:sp>
      <p:sp>
        <p:nvSpPr>
          <p:cNvPr id="11" name="TextBox 10">
            <a:extLst>
              <a:ext uri="{FF2B5EF4-FFF2-40B4-BE49-F238E27FC236}">
                <a16:creationId xmlns:a16="http://schemas.microsoft.com/office/drawing/2014/main" id="{64FC966B-DCB9-4240-A730-1305F78192E7}"/>
              </a:ext>
            </a:extLst>
          </p:cNvPr>
          <p:cNvSpPr txBox="1"/>
          <p:nvPr/>
        </p:nvSpPr>
        <p:spPr>
          <a:xfrm>
            <a:off x="4222539" y="2077423"/>
            <a:ext cx="820242" cy="430887"/>
          </a:xfrm>
          <a:prstGeom prst="rect">
            <a:avLst/>
          </a:prstGeom>
          <a:noFill/>
        </p:spPr>
        <p:txBody>
          <a:bodyPr wrap="square" rtlCol="0">
            <a:spAutoFit/>
          </a:bodyPr>
          <a:lstStyle/>
          <a:p>
            <a:r>
              <a:rPr lang="en-US" sz="1100" b="1" dirty="0">
                <a:solidFill>
                  <a:schemeClr val="accent6"/>
                </a:solidFill>
              </a:rPr>
              <a:t>Segment length ID</a:t>
            </a:r>
            <a:endParaRPr lang="fr-FR" sz="1100" b="1" dirty="0">
              <a:solidFill>
                <a:schemeClr val="accent6"/>
              </a:solidFill>
            </a:endParaRPr>
          </a:p>
        </p:txBody>
      </p:sp>
      <p:sp>
        <p:nvSpPr>
          <p:cNvPr id="12" name="文本框 5">
            <a:extLst>
              <a:ext uri="{FF2B5EF4-FFF2-40B4-BE49-F238E27FC236}">
                <a16:creationId xmlns:a16="http://schemas.microsoft.com/office/drawing/2014/main" id="{5314603F-A99B-420A-B9DE-1194B7A325E0}"/>
              </a:ext>
            </a:extLst>
          </p:cNvPr>
          <p:cNvSpPr txBox="1"/>
          <p:nvPr/>
        </p:nvSpPr>
        <p:spPr>
          <a:xfrm>
            <a:off x="2668233" y="254778"/>
            <a:ext cx="661692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Frame data field status</a:t>
            </a:r>
            <a:endParaRPr lang="zh-CN" altLang="en-US" sz="4000" b="1" dirty="0">
              <a:latin typeface="Poppins "/>
            </a:endParaRPr>
          </a:p>
        </p:txBody>
      </p:sp>
      <p:sp>
        <p:nvSpPr>
          <p:cNvPr id="13" name="Right Brace 12">
            <a:extLst>
              <a:ext uri="{FF2B5EF4-FFF2-40B4-BE49-F238E27FC236}">
                <a16:creationId xmlns:a16="http://schemas.microsoft.com/office/drawing/2014/main" id="{3AB31B58-8E63-49B6-BA43-1E2A9BA01767}"/>
              </a:ext>
            </a:extLst>
          </p:cNvPr>
          <p:cNvSpPr/>
          <p:nvPr/>
        </p:nvSpPr>
        <p:spPr>
          <a:xfrm rot="5400000">
            <a:off x="3536468" y="1657484"/>
            <a:ext cx="269788" cy="29592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Right Brace 13">
            <a:extLst>
              <a:ext uri="{FF2B5EF4-FFF2-40B4-BE49-F238E27FC236}">
                <a16:creationId xmlns:a16="http://schemas.microsoft.com/office/drawing/2014/main" id="{14E4F2E6-F12B-4F46-BE63-D6A152CA7733}"/>
              </a:ext>
            </a:extLst>
          </p:cNvPr>
          <p:cNvSpPr/>
          <p:nvPr/>
        </p:nvSpPr>
        <p:spPr>
          <a:xfrm rot="5400000">
            <a:off x="3886037" y="1657483"/>
            <a:ext cx="269788" cy="29592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14">
            <a:extLst>
              <a:ext uri="{FF2B5EF4-FFF2-40B4-BE49-F238E27FC236}">
                <a16:creationId xmlns:a16="http://schemas.microsoft.com/office/drawing/2014/main" id="{C9DF33F2-B306-4A88-B77C-29A1D4546B1A}"/>
              </a:ext>
            </a:extLst>
          </p:cNvPr>
          <p:cNvSpPr txBox="1"/>
          <p:nvPr/>
        </p:nvSpPr>
        <p:spPr>
          <a:xfrm>
            <a:off x="6319244" y="2109744"/>
            <a:ext cx="1087284" cy="430887"/>
          </a:xfrm>
          <a:prstGeom prst="rect">
            <a:avLst/>
          </a:prstGeom>
          <a:noFill/>
        </p:spPr>
        <p:txBody>
          <a:bodyPr wrap="square" rtlCol="0">
            <a:spAutoFit/>
          </a:bodyPr>
          <a:lstStyle/>
          <a:p>
            <a:r>
              <a:rPr lang="en-US" sz="1100" b="1" dirty="0">
                <a:solidFill>
                  <a:schemeClr val="accent6"/>
                </a:solidFill>
              </a:rPr>
              <a:t>First Header pointer</a:t>
            </a:r>
            <a:endParaRPr lang="fr-FR" sz="1100" b="1" dirty="0">
              <a:solidFill>
                <a:schemeClr val="accent6"/>
              </a:solidFill>
            </a:endParaRPr>
          </a:p>
        </p:txBody>
      </p:sp>
      <p:cxnSp>
        <p:nvCxnSpPr>
          <p:cNvPr id="16" name="Straight Arrow Connector 15">
            <a:extLst>
              <a:ext uri="{FF2B5EF4-FFF2-40B4-BE49-F238E27FC236}">
                <a16:creationId xmlns:a16="http://schemas.microsoft.com/office/drawing/2014/main" id="{1E13F477-B164-4138-9AD0-8DB0A4999972}"/>
              </a:ext>
            </a:extLst>
          </p:cNvPr>
          <p:cNvCxnSpPr>
            <a:cxnSpLocks/>
            <a:stCxn id="5" idx="2"/>
            <a:endCxn id="19" idx="0"/>
          </p:cNvCxnSpPr>
          <p:nvPr/>
        </p:nvCxnSpPr>
        <p:spPr>
          <a:xfrm flipH="1">
            <a:off x="1432947" y="2625270"/>
            <a:ext cx="1872599" cy="14316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7" name="Group 16">
            <a:extLst>
              <a:ext uri="{FF2B5EF4-FFF2-40B4-BE49-F238E27FC236}">
                <a16:creationId xmlns:a16="http://schemas.microsoft.com/office/drawing/2014/main" id="{2B878C8B-6881-403B-B79B-D23F34BE09B5}"/>
              </a:ext>
            </a:extLst>
          </p:cNvPr>
          <p:cNvGrpSpPr/>
          <p:nvPr/>
        </p:nvGrpSpPr>
        <p:grpSpPr>
          <a:xfrm>
            <a:off x="99015" y="4056955"/>
            <a:ext cx="2667863" cy="1431687"/>
            <a:chOff x="343985" y="3661032"/>
            <a:chExt cx="1413397" cy="1566241"/>
          </a:xfrm>
        </p:grpSpPr>
        <p:sp>
          <p:nvSpPr>
            <p:cNvPr id="18" name="Rectangle 17">
              <a:extLst>
                <a:ext uri="{FF2B5EF4-FFF2-40B4-BE49-F238E27FC236}">
                  <a16:creationId xmlns:a16="http://schemas.microsoft.com/office/drawing/2014/main" id="{1EE5181E-FCB5-4A08-BEC2-60D4006CD112}"/>
                </a:ext>
              </a:extLst>
            </p:cNvPr>
            <p:cNvSpPr/>
            <p:nvPr/>
          </p:nvSpPr>
          <p:spPr>
            <a:xfrm>
              <a:off x="368300" y="3661032"/>
              <a:ext cx="1389082" cy="1566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D93EB3F4-73AD-4802-A78B-74C7432CAF6C}"/>
                </a:ext>
              </a:extLst>
            </p:cNvPr>
            <p:cNvSpPr txBox="1"/>
            <p:nvPr/>
          </p:nvSpPr>
          <p:spPr>
            <a:xfrm>
              <a:off x="343985" y="3661033"/>
              <a:ext cx="1413397" cy="1313139"/>
            </a:xfrm>
            <a:prstGeom prst="rect">
              <a:avLst/>
            </a:prstGeom>
            <a:noFill/>
          </p:spPr>
          <p:txBody>
            <a:bodyPr wrap="square" rtlCol="0">
              <a:spAutoFit/>
            </a:bodyPr>
            <a:lstStyle/>
            <a:p>
              <a:r>
                <a:rPr lang="en-US" dirty="0"/>
                <a:t>Indicates the presence ‘1’ or the absence of the optional secondary header in the transfer frame</a:t>
              </a:r>
              <a:endParaRPr lang="fr-FR" dirty="0"/>
            </a:p>
          </p:txBody>
        </p:sp>
      </p:grpSp>
      <p:cxnSp>
        <p:nvCxnSpPr>
          <p:cNvPr id="23" name="Straight Arrow Connector 22">
            <a:extLst>
              <a:ext uri="{FF2B5EF4-FFF2-40B4-BE49-F238E27FC236}">
                <a16:creationId xmlns:a16="http://schemas.microsoft.com/office/drawing/2014/main" id="{9EFA3989-F01D-485B-9B5B-6A6B5C8F9229}"/>
              </a:ext>
            </a:extLst>
          </p:cNvPr>
          <p:cNvCxnSpPr>
            <a:cxnSpLocks/>
            <a:endCxn id="26" idx="0"/>
          </p:cNvCxnSpPr>
          <p:nvPr/>
        </p:nvCxnSpPr>
        <p:spPr>
          <a:xfrm>
            <a:off x="3622361" y="2671148"/>
            <a:ext cx="302457" cy="18086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4" name="Group 23">
            <a:extLst>
              <a:ext uri="{FF2B5EF4-FFF2-40B4-BE49-F238E27FC236}">
                <a16:creationId xmlns:a16="http://schemas.microsoft.com/office/drawing/2014/main" id="{1CF0D403-F163-4BBD-8EEF-160B75180267}"/>
              </a:ext>
            </a:extLst>
          </p:cNvPr>
          <p:cNvGrpSpPr/>
          <p:nvPr/>
        </p:nvGrpSpPr>
        <p:grpSpPr>
          <a:xfrm>
            <a:off x="2820907" y="4479812"/>
            <a:ext cx="2207822" cy="1200329"/>
            <a:chOff x="343985" y="3661032"/>
            <a:chExt cx="1413397" cy="1566241"/>
          </a:xfrm>
        </p:grpSpPr>
        <p:sp>
          <p:nvSpPr>
            <p:cNvPr id="25" name="Rectangle 24">
              <a:extLst>
                <a:ext uri="{FF2B5EF4-FFF2-40B4-BE49-F238E27FC236}">
                  <a16:creationId xmlns:a16="http://schemas.microsoft.com/office/drawing/2014/main" id="{566A3DA7-1D17-4F06-AF1A-913964B5A17D}"/>
                </a:ext>
              </a:extLst>
            </p:cNvPr>
            <p:cNvSpPr/>
            <p:nvPr/>
          </p:nvSpPr>
          <p:spPr>
            <a:xfrm>
              <a:off x="368300" y="3661032"/>
              <a:ext cx="1389082" cy="1566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732370D6-6F21-4914-A02B-E4FB22809686}"/>
                </a:ext>
              </a:extLst>
            </p:cNvPr>
            <p:cNvSpPr txBox="1"/>
            <p:nvPr/>
          </p:nvSpPr>
          <p:spPr>
            <a:xfrm>
              <a:off x="343985" y="3661033"/>
              <a:ext cx="1413397" cy="1313139"/>
            </a:xfrm>
            <a:prstGeom prst="rect">
              <a:avLst/>
            </a:prstGeom>
            <a:noFill/>
          </p:spPr>
          <p:txBody>
            <a:bodyPr wrap="square" rtlCol="0">
              <a:spAutoFit/>
            </a:bodyPr>
            <a:lstStyle/>
            <a:p>
              <a:pPr marL="285750" indent="-285750">
                <a:buFont typeface="Arial" panose="020B0604020202020204" pitchFamily="34" charset="0"/>
                <a:buChar char="•"/>
              </a:pPr>
              <a:r>
                <a:rPr lang="en-US" dirty="0"/>
                <a:t>‘0’ synchronous transmission</a:t>
              </a:r>
            </a:p>
            <a:p>
              <a:pPr marL="285750" indent="-285750">
                <a:buFont typeface="Arial" panose="020B0604020202020204" pitchFamily="34" charset="0"/>
                <a:buChar char="•"/>
              </a:pPr>
              <a:r>
                <a:rPr lang="en-US" dirty="0"/>
                <a:t>‘1’ asynchronous transmission</a:t>
              </a:r>
              <a:endParaRPr lang="fr-FR" dirty="0"/>
            </a:p>
          </p:txBody>
        </p:sp>
      </p:grpSp>
      <p:cxnSp>
        <p:nvCxnSpPr>
          <p:cNvPr id="28" name="Straight Arrow Connector 27">
            <a:extLst>
              <a:ext uri="{FF2B5EF4-FFF2-40B4-BE49-F238E27FC236}">
                <a16:creationId xmlns:a16="http://schemas.microsoft.com/office/drawing/2014/main" id="{8FDB3704-FEF8-4CBC-BBDC-EC29F4E99785}"/>
              </a:ext>
            </a:extLst>
          </p:cNvPr>
          <p:cNvCxnSpPr>
            <a:cxnSpLocks/>
            <a:stCxn id="10" idx="2"/>
            <a:endCxn id="31" idx="0"/>
          </p:cNvCxnSpPr>
          <p:nvPr/>
        </p:nvCxnSpPr>
        <p:spPr>
          <a:xfrm>
            <a:off x="4136076" y="2625270"/>
            <a:ext cx="1985462" cy="20816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9" name="Group 28">
            <a:extLst>
              <a:ext uri="{FF2B5EF4-FFF2-40B4-BE49-F238E27FC236}">
                <a16:creationId xmlns:a16="http://schemas.microsoft.com/office/drawing/2014/main" id="{E14FD3D3-5E05-4D90-8F8C-9FBBC40A860A}"/>
              </a:ext>
            </a:extLst>
          </p:cNvPr>
          <p:cNvGrpSpPr/>
          <p:nvPr/>
        </p:nvGrpSpPr>
        <p:grpSpPr>
          <a:xfrm>
            <a:off x="5093856" y="4706965"/>
            <a:ext cx="2055364" cy="1081335"/>
            <a:chOff x="343985" y="3661031"/>
            <a:chExt cx="1413397" cy="1762425"/>
          </a:xfrm>
        </p:grpSpPr>
        <p:sp>
          <p:nvSpPr>
            <p:cNvPr id="30" name="Rectangle 29">
              <a:extLst>
                <a:ext uri="{FF2B5EF4-FFF2-40B4-BE49-F238E27FC236}">
                  <a16:creationId xmlns:a16="http://schemas.microsoft.com/office/drawing/2014/main" id="{54A0ECED-8C60-42E3-9E57-0F7D3B5EACE5}"/>
                </a:ext>
              </a:extLst>
            </p:cNvPr>
            <p:cNvSpPr/>
            <p:nvPr/>
          </p:nvSpPr>
          <p:spPr>
            <a:xfrm>
              <a:off x="368300" y="3661031"/>
              <a:ext cx="1389082" cy="1762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extBox 30">
              <a:extLst>
                <a:ext uri="{FF2B5EF4-FFF2-40B4-BE49-F238E27FC236}">
                  <a16:creationId xmlns:a16="http://schemas.microsoft.com/office/drawing/2014/main" id="{4295F87F-3229-45BB-8B9F-D03E5F876DC4}"/>
                </a:ext>
              </a:extLst>
            </p:cNvPr>
            <p:cNvSpPr txBox="1"/>
            <p:nvPr/>
          </p:nvSpPr>
          <p:spPr>
            <a:xfrm>
              <a:off x="343985" y="3661033"/>
              <a:ext cx="1413397" cy="1204801"/>
            </a:xfrm>
            <a:prstGeom prst="rect">
              <a:avLst/>
            </a:prstGeom>
            <a:noFill/>
          </p:spPr>
          <p:txBody>
            <a:bodyPr wrap="square" rtlCol="0">
              <a:spAutoFit/>
            </a:bodyPr>
            <a:lstStyle/>
            <a:p>
              <a:pPr marL="285750" indent="-285750">
                <a:buFont typeface="Arial" panose="020B0604020202020204" pitchFamily="34" charset="0"/>
                <a:buChar char="•"/>
              </a:pPr>
              <a:r>
                <a:rPr lang="en-US" dirty="0"/>
                <a:t>‘0’ forward order</a:t>
              </a:r>
            </a:p>
            <a:p>
              <a:pPr marL="285750" indent="-285750">
                <a:buFont typeface="Arial" panose="020B0604020202020204" pitchFamily="34" charset="0"/>
                <a:buChar char="•"/>
              </a:pPr>
              <a:r>
                <a:rPr lang="en-US" dirty="0"/>
                <a:t>‘1’ reversed order</a:t>
              </a:r>
              <a:endParaRPr lang="fr-FR" dirty="0"/>
            </a:p>
          </p:txBody>
        </p:sp>
      </p:grpSp>
      <p:cxnSp>
        <p:nvCxnSpPr>
          <p:cNvPr id="36" name="Straight Arrow Connector 35">
            <a:extLst>
              <a:ext uri="{FF2B5EF4-FFF2-40B4-BE49-F238E27FC236}">
                <a16:creationId xmlns:a16="http://schemas.microsoft.com/office/drawing/2014/main" id="{65FF5CC8-107B-4F12-8668-1D9FE669EA96}"/>
              </a:ext>
            </a:extLst>
          </p:cNvPr>
          <p:cNvCxnSpPr>
            <a:cxnSpLocks/>
            <a:stCxn id="11" idx="2"/>
            <a:endCxn id="39" idx="0"/>
          </p:cNvCxnSpPr>
          <p:nvPr/>
        </p:nvCxnSpPr>
        <p:spPr>
          <a:xfrm>
            <a:off x="4632660" y="2508310"/>
            <a:ext cx="4044293" cy="23235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37" name="Group 36">
            <a:extLst>
              <a:ext uri="{FF2B5EF4-FFF2-40B4-BE49-F238E27FC236}">
                <a16:creationId xmlns:a16="http://schemas.microsoft.com/office/drawing/2014/main" id="{6D60B1C6-A955-4160-BF81-A4A92590EEF2}"/>
              </a:ext>
            </a:extLst>
          </p:cNvPr>
          <p:cNvGrpSpPr/>
          <p:nvPr/>
        </p:nvGrpSpPr>
        <p:grpSpPr>
          <a:xfrm>
            <a:off x="7249706" y="4831884"/>
            <a:ext cx="2854493" cy="1431687"/>
            <a:chOff x="343985" y="3661032"/>
            <a:chExt cx="1512271" cy="1566241"/>
          </a:xfrm>
        </p:grpSpPr>
        <p:sp>
          <p:nvSpPr>
            <p:cNvPr id="38" name="Rectangle 37">
              <a:extLst>
                <a:ext uri="{FF2B5EF4-FFF2-40B4-BE49-F238E27FC236}">
                  <a16:creationId xmlns:a16="http://schemas.microsoft.com/office/drawing/2014/main" id="{6E32BF46-96E8-4A85-8DC8-C965F2082C9A}"/>
                </a:ext>
              </a:extLst>
            </p:cNvPr>
            <p:cNvSpPr/>
            <p:nvPr/>
          </p:nvSpPr>
          <p:spPr>
            <a:xfrm>
              <a:off x="368300" y="3661032"/>
              <a:ext cx="1389082" cy="1566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TextBox 38">
              <a:extLst>
                <a:ext uri="{FF2B5EF4-FFF2-40B4-BE49-F238E27FC236}">
                  <a16:creationId xmlns:a16="http://schemas.microsoft.com/office/drawing/2014/main" id="{DF7476B4-D00B-4565-8485-719D895B05ED}"/>
                </a:ext>
              </a:extLst>
            </p:cNvPr>
            <p:cNvSpPr txBox="1"/>
            <p:nvPr/>
          </p:nvSpPr>
          <p:spPr>
            <a:xfrm>
              <a:off x="343985" y="3661033"/>
              <a:ext cx="1512271" cy="1313140"/>
            </a:xfrm>
            <a:prstGeom prst="rect">
              <a:avLst/>
            </a:prstGeom>
            <a:noFill/>
          </p:spPr>
          <p:txBody>
            <a:bodyPr wrap="square" rtlCol="0">
              <a:spAutoFit/>
            </a:bodyPr>
            <a:lstStyle/>
            <a:p>
              <a:r>
                <a:rPr lang="en-US" dirty="0"/>
                <a:t>‘00’ LSEGMENT = 256</a:t>
              </a:r>
            </a:p>
            <a:p>
              <a:r>
                <a:rPr lang="en-US" dirty="0"/>
                <a:t>‘01’ LSEGMENT = 512</a:t>
              </a:r>
            </a:p>
            <a:p>
              <a:r>
                <a:rPr lang="en-US" dirty="0"/>
                <a:t>‘10’ LSEGMENT = 1024</a:t>
              </a:r>
            </a:p>
            <a:p>
              <a:r>
                <a:rPr lang="en-US" dirty="0"/>
                <a:t>‘11’ LSEGMENT = 65536</a:t>
              </a:r>
              <a:endParaRPr lang="fr-FR" dirty="0"/>
            </a:p>
          </p:txBody>
        </p:sp>
      </p:grpSp>
      <p:cxnSp>
        <p:nvCxnSpPr>
          <p:cNvPr id="43" name="Straight Arrow Connector 42">
            <a:extLst>
              <a:ext uri="{FF2B5EF4-FFF2-40B4-BE49-F238E27FC236}">
                <a16:creationId xmlns:a16="http://schemas.microsoft.com/office/drawing/2014/main" id="{6F770A46-0B1D-447D-A828-96C008225C53}"/>
              </a:ext>
            </a:extLst>
          </p:cNvPr>
          <p:cNvCxnSpPr>
            <a:cxnSpLocks/>
            <a:stCxn id="15" idx="2"/>
            <a:endCxn id="46" idx="0"/>
          </p:cNvCxnSpPr>
          <p:nvPr/>
        </p:nvCxnSpPr>
        <p:spPr>
          <a:xfrm>
            <a:off x="6862886" y="2540631"/>
            <a:ext cx="3270121" cy="7049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44" name="Group 43">
            <a:extLst>
              <a:ext uri="{FF2B5EF4-FFF2-40B4-BE49-F238E27FC236}">
                <a16:creationId xmlns:a16="http://schemas.microsoft.com/office/drawing/2014/main" id="{1C22279D-09BE-472B-8E98-385A4FCD1166}"/>
              </a:ext>
            </a:extLst>
          </p:cNvPr>
          <p:cNvGrpSpPr/>
          <p:nvPr/>
        </p:nvGrpSpPr>
        <p:grpSpPr>
          <a:xfrm>
            <a:off x="8602280" y="3245603"/>
            <a:ext cx="3139777" cy="1134640"/>
            <a:chOff x="343985" y="3661032"/>
            <a:chExt cx="1413397" cy="1566241"/>
          </a:xfrm>
        </p:grpSpPr>
        <p:sp>
          <p:nvSpPr>
            <p:cNvPr id="45" name="Rectangle 44">
              <a:extLst>
                <a:ext uri="{FF2B5EF4-FFF2-40B4-BE49-F238E27FC236}">
                  <a16:creationId xmlns:a16="http://schemas.microsoft.com/office/drawing/2014/main" id="{A46AE271-4BC3-4FF5-BD9F-671B7BF7D3E8}"/>
                </a:ext>
              </a:extLst>
            </p:cNvPr>
            <p:cNvSpPr/>
            <p:nvPr/>
          </p:nvSpPr>
          <p:spPr>
            <a:xfrm>
              <a:off x="368300" y="3661032"/>
              <a:ext cx="1389082" cy="1566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extBox 45">
              <a:extLst>
                <a:ext uri="{FF2B5EF4-FFF2-40B4-BE49-F238E27FC236}">
                  <a16:creationId xmlns:a16="http://schemas.microsoft.com/office/drawing/2014/main" id="{11FA0976-DA82-48B2-8FBD-3F9D8D72D1FA}"/>
                </a:ext>
              </a:extLst>
            </p:cNvPr>
            <p:cNvSpPr txBox="1"/>
            <p:nvPr/>
          </p:nvSpPr>
          <p:spPr>
            <a:xfrm>
              <a:off x="343985" y="3661033"/>
              <a:ext cx="1378139" cy="1313139"/>
            </a:xfrm>
            <a:prstGeom prst="rect">
              <a:avLst/>
            </a:prstGeom>
            <a:noFill/>
          </p:spPr>
          <p:txBody>
            <a:bodyPr wrap="square" rtlCol="0">
              <a:spAutoFit/>
            </a:bodyPr>
            <a:lstStyle/>
            <a:p>
              <a:pPr marL="285750" indent="-285750">
                <a:buFont typeface="Arial" panose="020B0604020202020204" pitchFamily="34" charset="0"/>
                <a:buChar char="•"/>
              </a:pPr>
              <a:r>
                <a:rPr lang="en-US" dirty="0"/>
                <a:t>‘11111111110’ IDLE frame</a:t>
              </a:r>
            </a:p>
            <a:p>
              <a:pPr marL="285750" indent="-285750">
                <a:buFont typeface="Arial" panose="020B0604020202020204" pitchFamily="34" charset="0"/>
                <a:buChar char="•"/>
              </a:pPr>
              <a:r>
                <a:rPr lang="en-US" dirty="0"/>
                <a:t>Variable for ACTIVE frame</a:t>
              </a:r>
              <a:endParaRPr lang="fr-FR" dirty="0"/>
            </a:p>
          </p:txBody>
        </p:sp>
      </p:grpSp>
      <p:sp>
        <p:nvSpPr>
          <p:cNvPr id="34" name="TextBox 33">
            <a:extLst>
              <a:ext uri="{FF2B5EF4-FFF2-40B4-BE49-F238E27FC236}">
                <a16:creationId xmlns:a16="http://schemas.microsoft.com/office/drawing/2014/main" id="{BC4C1AA4-B32F-46AB-BD76-1F9864BAF2F3}"/>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5164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P spid="8" grpId="0" animBg="1"/>
      <p:bldP spid="9" grpId="0"/>
      <p:bldP spid="10" grpId="0"/>
      <p:bldP spid="11" grpId="0"/>
      <p:bldP spid="12" grpId="0"/>
      <p:bldP spid="13" grpId="0" animBg="1"/>
      <p:bldP spid="14" grpId="0" animBg="1"/>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42263" y="459058"/>
            <a:ext cx="3107474" cy="3107474"/>
          </a:xfrm>
          <a:prstGeom prst="rect">
            <a:avLst/>
          </a:prstGeom>
        </p:spPr>
      </p:pic>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E4D343FB-9EE5-37E3-D2CE-43A17087F600}"/>
                  </a:ext>
                </a:extLst>
              </p:cNvPr>
              <p:cNvGraphicFramePr>
                <a:graphicFrameLocks noChangeAspect="1"/>
              </p:cNvGraphicFramePr>
              <p:nvPr>
                <p:extLst>
                  <p:ext uri="{D42A27DB-BD31-4B8C-83A1-F6EECF244321}">
                    <p14:modId xmlns:p14="http://schemas.microsoft.com/office/powerpoint/2010/main" val="2627812500"/>
                  </p:ext>
                </p:extLst>
              </p:nvPr>
            </p:nvGraphicFramePr>
            <p:xfrm>
              <a:off x="4428384" y="1256781"/>
              <a:ext cx="3019982" cy="3019982"/>
            </p:xfrm>
            <a:graphic>
              <a:graphicData uri="http://schemas.microsoft.com/office/powerpoint/2016/sectionzoom">
                <psez:sectionZm>
                  <psez:sectionZmObj sectionId="{17ED8106-7472-CA40-A9D6-5927206203E6}">
                    <psez:zmPr id="{BED1C54D-1895-F149-B351-02B981A8A5BF}"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019982" cy="3019982"/>
                        </a:xfrm>
                        <a:prstGeom prst="rect">
                          <a:avLst/>
                        </a:prstGeom>
                      </p166:spPr>
                    </psez:zmPr>
                  </psez:sectionZmObj>
                </psez:sectionZm>
              </a:graphicData>
            </a:graphic>
          </p:graphicFrame>
        </mc:Choice>
        <mc:Fallback xmlns="">
          <p:pic>
            <p:nvPicPr>
              <p:cNvPr id="3" name="Section Zoom 2">
                <a:hlinkClick r:id="rId6" action="ppaction://hlinksldjump"/>
                <a:extLst>
                  <a:ext uri="{FF2B5EF4-FFF2-40B4-BE49-F238E27FC236}">
                    <a16:creationId xmlns:a16="http://schemas.microsoft.com/office/drawing/2014/main" id="{E4D343FB-9EE5-37E3-D2CE-43A17087F600}"/>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4428384" y="1256781"/>
                <a:ext cx="3019982" cy="3019982"/>
              </a:xfrm>
              <a:prstGeom prst="rect">
                <a:avLst/>
              </a:prstGeom>
            </p:spPr>
          </p:pic>
        </mc:Fallback>
      </mc:AlternateContent>
      <p:sp>
        <p:nvSpPr>
          <p:cNvPr id="6" name="TextBox 5">
            <a:extLst>
              <a:ext uri="{FF2B5EF4-FFF2-40B4-BE49-F238E27FC236}">
                <a16:creationId xmlns:a16="http://schemas.microsoft.com/office/drawing/2014/main" id="{5B4DAD32-8F55-EBDB-05ED-6B65E574BF5D}"/>
              </a:ext>
            </a:extLst>
          </p:cNvPr>
          <p:cNvSpPr txBox="1"/>
          <p:nvPr/>
        </p:nvSpPr>
        <p:spPr>
          <a:xfrm>
            <a:off x="4428384" y="4684281"/>
            <a:ext cx="3331974" cy="646331"/>
          </a:xfrm>
          <a:prstGeom prst="rect">
            <a:avLst/>
          </a:prstGeom>
          <a:noFill/>
        </p:spPr>
        <p:txBody>
          <a:bodyPr wrap="square">
            <a:spAutoFit/>
          </a:bodyPr>
          <a:lstStyle/>
          <a:p>
            <a:r>
              <a:rPr lang="fr-FR" sz="3600" b="1" dirty="0">
                <a:solidFill>
                  <a:srgbClr val="5A61C6"/>
                </a:solidFill>
                <a:latin typeface="Poppins "/>
              </a:rPr>
              <a:t>Contribution</a:t>
            </a:r>
            <a:endParaRPr lang="fr-FR" b="1" dirty="0">
              <a:solidFill>
                <a:srgbClr val="5A61C6"/>
              </a:solidFill>
              <a:latin typeface="Poppins "/>
            </a:endParaRPr>
          </a:p>
        </p:txBody>
      </p:sp>
      <p:sp>
        <p:nvSpPr>
          <p:cNvPr id="8" name="TextBox 7">
            <a:extLst>
              <a:ext uri="{FF2B5EF4-FFF2-40B4-BE49-F238E27FC236}">
                <a16:creationId xmlns:a16="http://schemas.microsoft.com/office/drawing/2014/main" id="{BEB0614D-C5F7-47E6-8D78-E325F49E443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1936434"/>
      </p:ext>
    </p:extLst>
  </p:cSld>
  <p:clrMapOvr>
    <a:masterClrMapping/>
  </p:clrMapOvr>
  <p:transition spd="slow" advTm="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a:spLocks noGrp="1" noRot="1" noMove="1" noResize="1" noEditPoints="1" noAdjustHandles="1" noChangeArrowheads="1" noChangeShapeType="1"/>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791267" y="281405"/>
            <a:ext cx="6609465"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
              </a:rPr>
              <a:t>Problematic Reminder</a:t>
            </a:r>
            <a:endParaRPr lang="zh-CN" altLang="en-US" sz="4000" b="1" dirty="0">
              <a:latin typeface="Poppins "/>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2467CDD-6BCC-4A3B-96F4-E25E39C919E1}"/>
              </a:ext>
            </a:extLst>
          </p:cNvPr>
          <p:cNvSpPr txBox="1"/>
          <p:nvPr/>
        </p:nvSpPr>
        <p:spPr>
          <a:xfrm>
            <a:off x="1284569" y="1048523"/>
            <a:ext cx="9869051" cy="3990836"/>
          </a:xfrm>
          <a:prstGeom prst="rect">
            <a:avLst/>
          </a:prstGeom>
          <a:noFill/>
        </p:spPr>
        <p:txBody>
          <a:bodyPr wrap="square" rtlCol="0">
            <a:spAutoFit/>
          </a:bodyPr>
          <a:lstStyle/>
          <a:p>
            <a:pPr>
              <a:lnSpc>
                <a:spcPct val="200000"/>
              </a:lnSpc>
            </a:pPr>
            <a:r>
              <a:rPr lang="en-US" sz="8000" b="1" dirty="0">
                <a:solidFill>
                  <a:schemeClr val="accent2"/>
                </a:solidFill>
                <a:latin typeface="Poppins "/>
              </a:rPr>
              <a:t>How</a:t>
            </a:r>
            <a:r>
              <a:rPr lang="en-US" sz="2500" dirty="0">
                <a:latin typeface="Poppins "/>
              </a:rPr>
              <a:t> can we ensure reliable real-time data transfer of the payload data (satellite image) between earth observation satellites and ground station ?</a:t>
            </a:r>
            <a:endParaRPr lang="fr-FR" sz="2500" dirty="0">
              <a:latin typeface="Poppins "/>
            </a:endParaRPr>
          </a:p>
        </p:txBody>
      </p:sp>
      <p:sp>
        <p:nvSpPr>
          <p:cNvPr id="9" name="TextBox 8">
            <a:extLst>
              <a:ext uri="{FF2B5EF4-FFF2-40B4-BE49-F238E27FC236}">
                <a16:creationId xmlns:a16="http://schemas.microsoft.com/office/drawing/2014/main" id="{12F1388D-1878-4BFF-87BB-64341CF7BD3B}"/>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11426523"/>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420752" y="2796824"/>
            <a:ext cx="12347703"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Requirements Identifications</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13.</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59D81768-42C5-484B-AC8D-9F5348359BF9}"/>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53</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77632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456961" y="409648"/>
            <a:ext cx="7858891"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Requirements Identifications</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74DAFAA-44FF-F761-E35B-85487ECCCB43}"/>
              </a:ext>
            </a:extLst>
          </p:cNvPr>
          <p:cNvSpPr/>
          <p:nvPr/>
        </p:nvSpPr>
        <p:spPr>
          <a:xfrm>
            <a:off x="1427092" y="1646806"/>
            <a:ext cx="3724891" cy="9854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Poppins" panose="00000500000000000000" pitchFamily="2" charset="0"/>
              <a:cs typeface="Poppins" panose="00000500000000000000" pitchFamily="2" charset="0"/>
            </a:endParaRPr>
          </a:p>
        </p:txBody>
      </p:sp>
      <p:sp>
        <p:nvSpPr>
          <p:cNvPr id="4" name="Rectangle: Rounded Corners 3">
            <a:extLst>
              <a:ext uri="{FF2B5EF4-FFF2-40B4-BE49-F238E27FC236}">
                <a16:creationId xmlns:a16="http://schemas.microsoft.com/office/drawing/2014/main" id="{BD958959-7D10-C1DC-43AA-378EE6B0085F}"/>
              </a:ext>
            </a:extLst>
          </p:cNvPr>
          <p:cNvSpPr/>
          <p:nvPr/>
        </p:nvSpPr>
        <p:spPr>
          <a:xfrm>
            <a:off x="7370700" y="1695631"/>
            <a:ext cx="3355759" cy="8877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AFEAB394-3784-1866-E20A-79E38E29A66A}"/>
              </a:ext>
            </a:extLst>
          </p:cNvPr>
          <p:cNvSpPr txBox="1"/>
          <p:nvPr/>
        </p:nvSpPr>
        <p:spPr>
          <a:xfrm>
            <a:off x="1465541" y="1939462"/>
            <a:ext cx="3647995" cy="400110"/>
          </a:xfrm>
          <a:prstGeom prst="rect">
            <a:avLst/>
          </a:prstGeom>
          <a:noFill/>
        </p:spPr>
        <p:txBody>
          <a:bodyPr wrap="square" rtlCol="0">
            <a:spAutoFit/>
          </a:bodyPr>
          <a:lstStyle/>
          <a:p>
            <a:r>
              <a:rPr lang="fr-FR" sz="2000" b="1" dirty="0" err="1">
                <a:latin typeface="Poppins" panose="00000500000000000000" pitchFamily="2" charset="0"/>
                <a:cs typeface="Poppins" panose="00000500000000000000" pitchFamily="2" charset="0"/>
              </a:rPr>
              <a:t>Functional</a:t>
            </a:r>
            <a:r>
              <a:rPr lang="fr-FR" sz="2000" b="1" dirty="0">
                <a:latin typeface="Poppins" panose="00000500000000000000" pitchFamily="2" charset="0"/>
                <a:cs typeface="Poppins" panose="00000500000000000000" pitchFamily="2" charset="0"/>
              </a:rPr>
              <a:t> </a:t>
            </a:r>
            <a:r>
              <a:rPr lang="fr-FR" sz="2000" b="1" dirty="0" err="1">
                <a:latin typeface="Poppins" panose="00000500000000000000" pitchFamily="2" charset="0"/>
                <a:cs typeface="Poppins" panose="00000500000000000000" pitchFamily="2" charset="0"/>
              </a:rPr>
              <a:t>Requirements</a:t>
            </a:r>
            <a:endParaRPr lang="fr-FR" sz="2000"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0DD25FFF-E9B9-2C1A-6898-E825B6988037}"/>
              </a:ext>
            </a:extLst>
          </p:cNvPr>
          <p:cNvSpPr txBox="1"/>
          <p:nvPr/>
        </p:nvSpPr>
        <p:spPr>
          <a:xfrm>
            <a:off x="7921087" y="1785573"/>
            <a:ext cx="2394765" cy="707886"/>
          </a:xfrm>
          <a:prstGeom prst="rect">
            <a:avLst/>
          </a:prstGeom>
          <a:noFill/>
        </p:spPr>
        <p:txBody>
          <a:bodyPr wrap="square" rtlCol="0">
            <a:spAutoFit/>
          </a:bodyPr>
          <a:lstStyle/>
          <a:p>
            <a:r>
              <a:rPr lang="fr-FR" sz="2000" b="1" dirty="0">
                <a:latin typeface="Poppins" panose="00000500000000000000" pitchFamily="2" charset="0"/>
                <a:cs typeface="Poppins" panose="00000500000000000000" pitchFamily="2" charset="0"/>
              </a:rPr>
              <a:t>Non-</a:t>
            </a:r>
            <a:r>
              <a:rPr lang="fr-FR" sz="2000" b="1" dirty="0" err="1">
                <a:latin typeface="Poppins" panose="00000500000000000000" pitchFamily="2" charset="0"/>
                <a:cs typeface="Poppins" panose="00000500000000000000" pitchFamily="2" charset="0"/>
              </a:rPr>
              <a:t>Functional</a:t>
            </a:r>
            <a:r>
              <a:rPr lang="fr-FR" sz="2000" b="1" dirty="0">
                <a:latin typeface="Poppins" panose="00000500000000000000" pitchFamily="2" charset="0"/>
                <a:cs typeface="Poppins" panose="00000500000000000000" pitchFamily="2" charset="0"/>
              </a:rPr>
              <a:t> </a:t>
            </a:r>
            <a:r>
              <a:rPr lang="fr-FR" sz="2000" b="1" dirty="0" err="1">
                <a:latin typeface="Poppins" panose="00000500000000000000" pitchFamily="2" charset="0"/>
                <a:cs typeface="Poppins" panose="00000500000000000000" pitchFamily="2" charset="0"/>
              </a:rPr>
              <a:t>Requirements</a:t>
            </a:r>
            <a:endParaRPr lang="fr-FR" sz="2000" b="1"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7A957EC8-DE13-CA67-D74F-F312484320B0}"/>
              </a:ext>
            </a:extLst>
          </p:cNvPr>
          <p:cNvSpPr txBox="1"/>
          <p:nvPr/>
        </p:nvSpPr>
        <p:spPr>
          <a:xfrm>
            <a:off x="1225118" y="3195961"/>
            <a:ext cx="2916183"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latin typeface="Poppins" panose="00000500000000000000" pitchFamily="2" charset="0"/>
                <a:cs typeface="Poppins" panose="00000500000000000000" pitchFamily="2" charset="0"/>
              </a:rPr>
              <a:t>Image Segmentation</a:t>
            </a:r>
          </a:p>
        </p:txBody>
      </p:sp>
      <p:sp>
        <p:nvSpPr>
          <p:cNvPr id="10" name="TextBox 9">
            <a:extLst>
              <a:ext uri="{FF2B5EF4-FFF2-40B4-BE49-F238E27FC236}">
                <a16:creationId xmlns:a16="http://schemas.microsoft.com/office/drawing/2014/main" id="{ABFB4FF2-A9F7-BFD9-B24A-A7E8DCBE55A3}"/>
              </a:ext>
            </a:extLst>
          </p:cNvPr>
          <p:cNvSpPr txBox="1"/>
          <p:nvPr/>
        </p:nvSpPr>
        <p:spPr>
          <a:xfrm>
            <a:off x="1225118" y="3759695"/>
            <a:ext cx="2850460"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CCSDS Packetization</a:t>
            </a:r>
            <a:endParaRPr lang="fr-FR"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DBF31576-CF21-78A6-F551-EC14D5CC08D0}"/>
              </a:ext>
            </a:extLst>
          </p:cNvPr>
          <p:cNvSpPr txBox="1"/>
          <p:nvPr/>
        </p:nvSpPr>
        <p:spPr>
          <a:xfrm>
            <a:off x="1225117" y="4323429"/>
            <a:ext cx="3233578"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Real-time Data Transfer</a:t>
            </a:r>
            <a:endParaRPr lang="fr-FR" dirty="0">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27FC795F-FDA8-CE7F-37B5-AD22D6363A2C}"/>
              </a:ext>
            </a:extLst>
          </p:cNvPr>
          <p:cNvSpPr txBox="1"/>
          <p:nvPr/>
        </p:nvSpPr>
        <p:spPr>
          <a:xfrm>
            <a:off x="1225117" y="4887163"/>
            <a:ext cx="2924198"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Image Reconstitution</a:t>
            </a:r>
            <a:endParaRPr lang="fr-FR"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DD257781-0E47-1DBB-6397-7964F4C7667F}"/>
              </a:ext>
            </a:extLst>
          </p:cNvPr>
          <p:cNvSpPr txBox="1"/>
          <p:nvPr/>
        </p:nvSpPr>
        <p:spPr>
          <a:xfrm>
            <a:off x="1225117" y="5450897"/>
            <a:ext cx="4355068"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Extraction of Headers and Auxiliary Data</a:t>
            </a:r>
            <a:endParaRPr lang="fr-FR" dirty="0">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D4B348D9-E599-71F8-0A7B-3E5B8F4C98CB}"/>
              </a:ext>
            </a:extLst>
          </p:cNvPr>
          <p:cNvSpPr txBox="1"/>
          <p:nvPr/>
        </p:nvSpPr>
        <p:spPr>
          <a:xfrm>
            <a:off x="7370701" y="3099786"/>
            <a:ext cx="1561646" cy="369332"/>
          </a:xfrm>
          <a:prstGeom prst="rect">
            <a:avLst/>
          </a:prstGeom>
          <a:noFill/>
        </p:spPr>
        <p:txBody>
          <a:bodyPr wrap="none" rtlCol="0">
            <a:spAutoFit/>
          </a:bodyPr>
          <a:lstStyle/>
          <a:p>
            <a:pPr marL="285750" indent="-285750">
              <a:buFont typeface="Wingdings" panose="05000000000000000000" pitchFamily="2" charset="2"/>
              <a:buChar char="ü"/>
            </a:pPr>
            <a:r>
              <a:rPr lang="fr-FR" dirty="0" err="1">
                <a:latin typeface="Poppins" panose="00000500000000000000" pitchFamily="2" charset="0"/>
                <a:cs typeface="Poppins" panose="00000500000000000000" pitchFamily="2" charset="0"/>
              </a:rPr>
              <a:t>Reliability</a:t>
            </a:r>
            <a:endParaRPr lang="fr-FR" dirty="0">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BC7E2790-7D1D-519F-AED1-18EB8E811559}"/>
              </a:ext>
            </a:extLst>
          </p:cNvPr>
          <p:cNvSpPr txBox="1"/>
          <p:nvPr/>
        </p:nvSpPr>
        <p:spPr>
          <a:xfrm>
            <a:off x="7370701" y="3663520"/>
            <a:ext cx="1653017"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Scalability</a:t>
            </a:r>
            <a:endParaRPr lang="fr-FR" dirty="0">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0D3F5E81-26E4-BA5C-CC24-A6CFC7AD7D26}"/>
              </a:ext>
            </a:extLst>
          </p:cNvPr>
          <p:cNvSpPr txBox="1"/>
          <p:nvPr/>
        </p:nvSpPr>
        <p:spPr>
          <a:xfrm>
            <a:off x="7370700" y="4227254"/>
            <a:ext cx="2023311"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Compatibility</a:t>
            </a:r>
          </a:p>
        </p:txBody>
      </p:sp>
      <p:cxnSp>
        <p:nvCxnSpPr>
          <p:cNvPr id="21" name="Straight Connector 20">
            <a:extLst>
              <a:ext uri="{FF2B5EF4-FFF2-40B4-BE49-F238E27FC236}">
                <a16:creationId xmlns:a16="http://schemas.microsoft.com/office/drawing/2014/main" id="{59F1BFF1-4456-FD0A-2AED-6A47DCC8AF85}"/>
              </a:ext>
            </a:extLst>
          </p:cNvPr>
          <p:cNvCxnSpPr/>
          <p:nvPr/>
        </p:nvCxnSpPr>
        <p:spPr>
          <a:xfrm>
            <a:off x="6096000" y="1358283"/>
            <a:ext cx="0" cy="4909352"/>
          </a:xfrm>
          <a:prstGeom prst="line">
            <a:avLst/>
          </a:prstGeom>
          <a:ln w="63500">
            <a:solidFill>
              <a:srgbClr val="1295F6"/>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0585-48E8-48BC-832F-7ACCC685A23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97557233"/>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420752" y="2796824"/>
            <a:ext cx="12347703"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Main Challenge</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14.</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7E1A7E73-91DC-4330-B33A-4D75C988830C}"/>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08136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aphic 22">
            <a:extLst>
              <a:ext uri="{FF2B5EF4-FFF2-40B4-BE49-F238E27FC236}">
                <a16:creationId xmlns:a16="http://schemas.microsoft.com/office/drawing/2014/main" id="{D41648B8-54FC-9049-AD25-9FC457D2D522}"/>
              </a:ext>
            </a:extLst>
          </p:cNvPr>
          <p:cNvSpPr/>
          <p:nvPr/>
        </p:nvSpPr>
        <p:spPr>
          <a:xfrm rot="20322550">
            <a:off x="2859292" y="-549061"/>
            <a:ext cx="2127240" cy="2134482"/>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accent2">
              <a:lumMod val="20000"/>
              <a:lumOff val="80000"/>
            </a:schemeClr>
          </a:solidFill>
          <a:ln w="9478" cap="flat">
            <a:noFill/>
            <a:prstDash val="solid"/>
            <a:miter/>
          </a:ln>
        </p:spPr>
        <p:txBody>
          <a:bodyPr rtlCol="0" anchor="ctr"/>
          <a:lstStyle/>
          <a:p>
            <a:endParaRPr lang="en-LT" dirty="0"/>
          </a:p>
        </p:txBody>
      </p:sp>
      <p:sp>
        <p:nvSpPr>
          <p:cNvPr id="24" name="Graphic 22">
            <a:extLst>
              <a:ext uri="{FF2B5EF4-FFF2-40B4-BE49-F238E27FC236}">
                <a16:creationId xmlns:a16="http://schemas.microsoft.com/office/drawing/2014/main" id="{480C9633-F820-3D45-9499-D282F58F0A66}"/>
              </a:ext>
            </a:extLst>
          </p:cNvPr>
          <p:cNvSpPr/>
          <p:nvPr/>
        </p:nvSpPr>
        <p:spPr>
          <a:xfrm>
            <a:off x="771674" y="51627"/>
            <a:ext cx="2393137" cy="2401285"/>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accent2">
              <a:lumMod val="20000"/>
              <a:lumOff val="80000"/>
            </a:schemeClr>
          </a:solidFill>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74171" y="518180"/>
            <a:ext cx="1765962" cy="1765962"/>
          </a:xfrm>
          <a:prstGeom prst="rect">
            <a:avLst/>
          </a:prstGeom>
          <a:effectLst>
            <a:outerShdw blurRad="177800" sx="102000" sy="102000" algn="ctr" rotWithShape="0">
              <a:prstClr val="black">
                <a:alpha val="40000"/>
              </a:prstClr>
            </a:outerShdw>
          </a:effectLst>
        </p:spPr>
      </p:pic>
      <p:pic>
        <p:nvPicPr>
          <p:cNvPr id="3" name="Picture 2">
            <a:extLst>
              <a:ext uri="{FF2B5EF4-FFF2-40B4-BE49-F238E27FC236}">
                <a16:creationId xmlns:a16="http://schemas.microsoft.com/office/drawing/2014/main" id="{B1F519A5-39F3-3E35-EB9B-5AE01311A3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928" y="4907305"/>
            <a:ext cx="1315311" cy="1315311"/>
          </a:xfrm>
          <a:prstGeom prst="rect">
            <a:avLst/>
          </a:prstGeom>
        </p:spPr>
      </p:pic>
      <p:pic>
        <p:nvPicPr>
          <p:cNvPr id="4" name="Picture 3">
            <a:extLst>
              <a:ext uri="{FF2B5EF4-FFF2-40B4-BE49-F238E27FC236}">
                <a16:creationId xmlns:a16="http://schemas.microsoft.com/office/drawing/2014/main" id="{0A3D3A3A-E848-1855-798C-F4A8187982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9077" y="3007039"/>
            <a:ext cx="999820" cy="999820"/>
          </a:xfrm>
          <a:prstGeom prst="rect">
            <a:avLst/>
          </a:prstGeom>
        </p:spPr>
      </p:pic>
      <p:sp>
        <p:nvSpPr>
          <p:cNvPr id="5" name="TextBox 4">
            <a:extLst>
              <a:ext uri="{FF2B5EF4-FFF2-40B4-BE49-F238E27FC236}">
                <a16:creationId xmlns:a16="http://schemas.microsoft.com/office/drawing/2014/main" id="{ABA53DBD-0194-3C36-59E0-2CF6A9CC33F9}"/>
              </a:ext>
            </a:extLst>
          </p:cNvPr>
          <p:cNvSpPr txBox="1"/>
          <p:nvPr/>
        </p:nvSpPr>
        <p:spPr>
          <a:xfrm>
            <a:off x="4345360" y="2079314"/>
            <a:ext cx="3501280" cy="584775"/>
          </a:xfrm>
          <a:prstGeom prst="rect">
            <a:avLst/>
          </a:prstGeom>
          <a:noFill/>
        </p:spPr>
        <p:txBody>
          <a:bodyPr wrap="none" rtlCol="0">
            <a:spAutoFit/>
          </a:bodyPr>
          <a:lstStyle/>
          <a:p>
            <a:r>
              <a:rPr lang="fr-FR" sz="3200" b="1" dirty="0">
                <a:solidFill>
                  <a:srgbClr val="FFC000"/>
                </a:solidFill>
                <a:latin typeface="Poppins" panose="00000500000000000000" pitchFamily="2" charset="0"/>
                <a:cs typeface="Poppins" panose="00000500000000000000" pitchFamily="2" charset="0"/>
              </a:rPr>
              <a:t>Main Challenge</a:t>
            </a:r>
          </a:p>
        </p:txBody>
      </p:sp>
      <p:cxnSp>
        <p:nvCxnSpPr>
          <p:cNvPr id="7" name="Straight Arrow Connector 6">
            <a:extLst>
              <a:ext uri="{FF2B5EF4-FFF2-40B4-BE49-F238E27FC236}">
                <a16:creationId xmlns:a16="http://schemas.microsoft.com/office/drawing/2014/main" id="{33655EF8-2F1C-FCAD-B5BC-682F3B2EB823}"/>
              </a:ext>
            </a:extLst>
          </p:cNvPr>
          <p:cNvCxnSpPr>
            <a:cxnSpLocks/>
          </p:cNvCxnSpPr>
          <p:nvPr/>
        </p:nvCxnSpPr>
        <p:spPr>
          <a:xfrm flipV="1">
            <a:off x="2376446" y="3906602"/>
            <a:ext cx="1035594" cy="962082"/>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C18E9E7-F0F0-21DC-C934-59737725639D}"/>
              </a:ext>
            </a:extLst>
          </p:cNvPr>
          <p:cNvCxnSpPr>
            <a:cxnSpLocks/>
          </p:cNvCxnSpPr>
          <p:nvPr/>
        </p:nvCxnSpPr>
        <p:spPr>
          <a:xfrm flipH="1">
            <a:off x="2781561" y="4408398"/>
            <a:ext cx="1051530" cy="92057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B57BA3-849A-F5E6-9257-3E11ADC4A88A}"/>
              </a:ext>
            </a:extLst>
          </p:cNvPr>
          <p:cNvCxnSpPr/>
          <p:nvPr/>
        </p:nvCxnSpPr>
        <p:spPr>
          <a:xfrm>
            <a:off x="5562600" y="3664746"/>
            <a:ext cx="2421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9C9405CB-0364-61F4-ACCA-741D95CD79C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06180" y="3310206"/>
            <a:ext cx="1161957" cy="549206"/>
          </a:xfrm>
          <a:prstGeom prst="rect">
            <a:avLst/>
          </a:prstGeom>
        </p:spPr>
      </p:pic>
      <p:cxnSp>
        <p:nvCxnSpPr>
          <p:cNvPr id="47" name="Straight Arrow Connector 46">
            <a:extLst>
              <a:ext uri="{FF2B5EF4-FFF2-40B4-BE49-F238E27FC236}">
                <a16:creationId xmlns:a16="http://schemas.microsoft.com/office/drawing/2014/main" id="{14280416-24F3-89FD-6AE2-7AC2D0646311}"/>
              </a:ext>
            </a:extLst>
          </p:cNvPr>
          <p:cNvCxnSpPr>
            <a:cxnSpLocks/>
          </p:cNvCxnSpPr>
          <p:nvPr/>
        </p:nvCxnSpPr>
        <p:spPr>
          <a:xfrm>
            <a:off x="2546900" y="5779296"/>
            <a:ext cx="5117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F100FB6F-9947-C2F2-AB29-554B7E4B157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95079" y="5042994"/>
            <a:ext cx="1179622" cy="1179622"/>
          </a:xfrm>
          <a:prstGeom prst="rect">
            <a:avLst/>
          </a:prstGeom>
        </p:spPr>
      </p:pic>
      <p:cxnSp>
        <p:nvCxnSpPr>
          <p:cNvPr id="53" name="Straight Arrow Connector 52">
            <a:extLst>
              <a:ext uri="{FF2B5EF4-FFF2-40B4-BE49-F238E27FC236}">
                <a16:creationId xmlns:a16="http://schemas.microsoft.com/office/drawing/2014/main" id="{8462C9A4-F93A-8C94-6F6F-A265383D91F7}"/>
              </a:ext>
            </a:extLst>
          </p:cNvPr>
          <p:cNvCxnSpPr>
            <a:cxnSpLocks/>
          </p:cNvCxnSpPr>
          <p:nvPr/>
        </p:nvCxnSpPr>
        <p:spPr>
          <a:xfrm flipH="1">
            <a:off x="9406240" y="4260982"/>
            <a:ext cx="454602" cy="64632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9C96CB-6737-8695-8748-D76D5775EA27}"/>
              </a:ext>
            </a:extLst>
          </p:cNvPr>
          <p:cNvCxnSpPr>
            <a:cxnSpLocks/>
          </p:cNvCxnSpPr>
          <p:nvPr/>
        </p:nvCxnSpPr>
        <p:spPr>
          <a:xfrm flipV="1">
            <a:off x="8870647" y="4132942"/>
            <a:ext cx="460626" cy="628596"/>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8D9ED0A-9CC5-4104-8F3F-A68E83FED28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aphic 22">
            <a:extLst>
              <a:ext uri="{FF2B5EF4-FFF2-40B4-BE49-F238E27FC236}">
                <a16:creationId xmlns:a16="http://schemas.microsoft.com/office/drawing/2014/main" id="{D41648B8-54FC-9049-AD25-9FC457D2D522}"/>
              </a:ext>
            </a:extLst>
          </p:cNvPr>
          <p:cNvSpPr/>
          <p:nvPr/>
        </p:nvSpPr>
        <p:spPr>
          <a:xfrm rot="20322550">
            <a:off x="2859292" y="-549061"/>
            <a:ext cx="2127240" cy="2134482"/>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accent2">
              <a:lumMod val="20000"/>
              <a:lumOff val="80000"/>
            </a:schemeClr>
          </a:solidFill>
          <a:ln w="9478" cap="flat">
            <a:noFill/>
            <a:prstDash val="solid"/>
            <a:miter/>
          </a:ln>
        </p:spPr>
        <p:txBody>
          <a:bodyPr rtlCol="0" anchor="ctr"/>
          <a:lstStyle/>
          <a:p>
            <a:endParaRPr lang="en-LT" dirty="0"/>
          </a:p>
        </p:txBody>
      </p:sp>
      <p:sp>
        <p:nvSpPr>
          <p:cNvPr id="24" name="Graphic 22">
            <a:extLst>
              <a:ext uri="{FF2B5EF4-FFF2-40B4-BE49-F238E27FC236}">
                <a16:creationId xmlns:a16="http://schemas.microsoft.com/office/drawing/2014/main" id="{480C9633-F820-3D45-9499-D282F58F0A66}"/>
              </a:ext>
            </a:extLst>
          </p:cNvPr>
          <p:cNvSpPr/>
          <p:nvPr/>
        </p:nvSpPr>
        <p:spPr>
          <a:xfrm>
            <a:off x="771674" y="51627"/>
            <a:ext cx="2393137" cy="2401285"/>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accent2">
              <a:lumMod val="20000"/>
              <a:lumOff val="80000"/>
            </a:schemeClr>
          </a:solidFill>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74171" y="518180"/>
            <a:ext cx="1765962" cy="1765962"/>
          </a:xfrm>
          <a:prstGeom prst="rect">
            <a:avLst/>
          </a:prstGeom>
          <a:effectLst>
            <a:outerShdw blurRad="177800" sx="102000" sy="102000" algn="ctr" rotWithShape="0">
              <a:prstClr val="black">
                <a:alpha val="40000"/>
              </a:prstClr>
            </a:outerShdw>
          </a:effectLst>
        </p:spPr>
      </p:pic>
      <p:sp>
        <p:nvSpPr>
          <p:cNvPr id="5" name="TextBox 4">
            <a:extLst>
              <a:ext uri="{FF2B5EF4-FFF2-40B4-BE49-F238E27FC236}">
                <a16:creationId xmlns:a16="http://schemas.microsoft.com/office/drawing/2014/main" id="{ABA53DBD-0194-3C36-59E0-2CF6A9CC33F9}"/>
              </a:ext>
            </a:extLst>
          </p:cNvPr>
          <p:cNvSpPr txBox="1"/>
          <p:nvPr/>
        </p:nvSpPr>
        <p:spPr>
          <a:xfrm>
            <a:off x="4345360" y="2079314"/>
            <a:ext cx="3501280" cy="584775"/>
          </a:xfrm>
          <a:prstGeom prst="rect">
            <a:avLst/>
          </a:prstGeom>
          <a:noFill/>
        </p:spPr>
        <p:txBody>
          <a:bodyPr wrap="none" rtlCol="0">
            <a:spAutoFit/>
          </a:bodyPr>
          <a:lstStyle/>
          <a:p>
            <a:r>
              <a:rPr lang="fr-FR" sz="3200" b="1" dirty="0">
                <a:solidFill>
                  <a:srgbClr val="FFC000"/>
                </a:solidFill>
                <a:latin typeface="Poppins" panose="00000500000000000000" pitchFamily="2" charset="0"/>
                <a:cs typeface="Poppins" panose="00000500000000000000" pitchFamily="2" charset="0"/>
              </a:rPr>
              <a:t>Main Challenge</a:t>
            </a:r>
          </a:p>
        </p:txBody>
      </p:sp>
      <p:pic>
        <p:nvPicPr>
          <p:cNvPr id="46" name="Picture 45">
            <a:extLst>
              <a:ext uri="{FF2B5EF4-FFF2-40B4-BE49-F238E27FC236}">
                <a16:creationId xmlns:a16="http://schemas.microsoft.com/office/drawing/2014/main" id="{9C9405CB-0364-61F4-ACCA-741D95CD79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1423" y="3208090"/>
            <a:ext cx="1161957" cy="549206"/>
          </a:xfrm>
          <a:prstGeom prst="rect">
            <a:avLst/>
          </a:prstGeom>
        </p:spPr>
      </p:pic>
      <p:pic>
        <p:nvPicPr>
          <p:cNvPr id="52" name="Picture 51">
            <a:extLst>
              <a:ext uri="{FF2B5EF4-FFF2-40B4-BE49-F238E27FC236}">
                <a16:creationId xmlns:a16="http://schemas.microsoft.com/office/drawing/2014/main" id="{F100FB6F-9947-C2F2-AB29-554B7E4B15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1612" y="5030254"/>
            <a:ext cx="1179622" cy="1179622"/>
          </a:xfrm>
          <a:prstGeom prst="rect">
            <a:avLst/>
          </a:prstGeom>
        </p:spPr>
      </p:pic>
      <p:cxnSp>
        <p:nvCxnSpPr>
          <p:cNvPr id="53" name="Straight Arrow Connector 52">
            <a:extLst>
              <a:ext uri="{FF2B5EF4-FFF2-40B4-BE49-F238E27FC236}">
                <a16:creationId xmlns:a16="http://schemas.microsoft.com/office/drawing/2014/main" id="{8462C9A4-F93A-8C94-6F6F-A265383D91F7}"/>
              </a:ext>
            </a:extLst>
          </p:cNvPr>
          <p:cNvCxnSpPr>
            <a:cxnSpLocks/>
          </p:cNvCxnSpPr>
          <p:nvPr/>
        </p:nvCxnSpPr>
        <p:spPr>
          <a:xfrm flipH="1">
            <a:off x="6034183" y="4225223"/>
            <a:ext cx="454602" cy="64632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9C96CB-6737-8695-8748-D76D5775EA27}"/>
              </a:ext>
            </a:extLst>
          </p:cNvPr>
          <p:cNvCxnSpPr>
            <a:cxnSpLocks/>
          </p:cNvCxnSpPr>
          <p:nvPr/>
        </p:nvCxnSpPr>
        <p:spPr>
          <a:xfrm flipV="1">
            <a:off x="5469892" y="4139629"/>
            <a:ext cx="460626" cy="628596"/>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E9F122-0615-4467-BC0C-2AF2A95E5FD4}"/>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921508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420752" y="2796824"/>
            <a:ext cx="12347703"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Hardware Architecture</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15.</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94D6E86E-420D-44FE-BC27-5B8CBE0A6DA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95994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017" y="361250"/>
            <a:ext cx="6379329" cy="707886"/>
          </a:xfrm>
          <a:prstGeom prst="rect">
            <a:avLst/>
          </a:prstGeom>
          <a:noFill/>
        </p:spPr>
        <p:txBody>
          <a:bodyPr wrap="square" rtlCol="0">
            <a:spAutoFit/>
            <a:scene3d>
              <a:camera prst="orthographicFront"/>
              <a:lightRig rig="threePt" dir="t"/>
            </a:scene3d>
            <a:sp3d contourW="12700"/>
          </a:bodyPr>
          <a:lstStyle/>
          <a:p>
            <a:pPr algn="ctr"/>
            <a:r>
              <a:rPr lang="fr-FR" altLang="zh-CN" sz="4000" b="1" dirty="0">
                <a:latin typeface="Poppins" panose="00000500000000000000" pitchFamily="2" charset="0"/>
                <a:cs typeface="Poppins" panose="00000500000000000000" pitchFamily="2" charset="0"/>
              </a:rPr>
              <a:t>Hardware Architecture</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5E235C5-C80D-0616-A9FD-55DBA0A05DD7}"/>
              </a:ext>
            </a:extLst>
          </p:cNvPr>
          <p:cNvPicPr>
            <a:picLocks noChangeAspect="1"/>
          </p:cNvPicPr>
          <p:nvPr/>
        </p:nvPicPr>
        <p:blipFill>
          <a:blip r:embed="rId6"/>
          <a:stretch>
            <a:fillRect/>
          </a:stretch>
        </p:blipFill>
        <p:spPr>
          <a:xfrm>
            <a:off x="1345221" y="1773509"/>
            <a:ext cx="8920988" cy="3606357"/>
          </a:xfrm>
          <a:prstGeom prst="rect">
            <a:avLst/>
          </a:prstGeom>
        </p:spPr>
      </p:pic>
      <p:sp>
        <p:nvSpPr>
          <p:cNvPr id="19" name="TextBox 18">
            <a:extLst>
              <a:ext uri="{FF2B5EF4-FFF2-40B4-BE49-F238E27FC236}">
                <a16:creationId xmlns:a16="http://schemas.microsoft.com/office/drawing/2014/main" id="{7A147A94-C73F-62D0-AD33-06AA3EE2145C}"/>
              </a:ext>
            </a:extLst>
          </p:cNvPr>
          <p:cNvSpPr txBox="1"/>
          <p:nvPr/>
        </p:nvSpPr>
        <p:spPr>
          <a:xfrm>
            <a:off x="1345221" y="6161103"/>
            <a:ext cx="2164375" cy="338554"/>
          </a:xfrm>
          <a:prstGeom prst="rect">
            <a:avLst/>
          </a:prstGeom>
          <a:noFill/>
        </p:spPr>
        <p:txBody>
          <a:bodyPr wrap="none" rtlCol="0">
            <a:spAutoFit/>
          </a:bodyPr>
          <a:lstStyle/>
          <a:p>
            <a:r>
              <a:rPr lang="fr-FR" sz="1600" b="1" dirty="0">
                <a:latin typeface="Poppins" panose="00000500000000000000" pitchFamily="2" charset="0"/>
                <a:cs typeface="Poppins" panose="00000500000000000000" pitchFamily="2" charset="0"/>
              </a:rPr>
              <a:t>Arduino Due </a:t>
            </a:r>
            <a:r>
              <a:rPr lang="fr-FR" sz="1600" b="1" dirty="0" err="1">
                <a:latin typeface="Poppins" panose="00000500000000000000" pitchFamily="2" charset="0"/>
                <a:cs typeface="Poppins" panose="00000500000000000000" pitchFamily="2" charset="0"/>
              </a:rPr>
              <a:t>Board</a:t>
            </a:r>
            <a:endParaRPr lang="fr-FR" sz="1600" b="1" dirty="0">
              <a:latin typeface="Poppins" panose="00000500000000000000" pitchFamily="2" charset="0"/>
              <a:cs typeface="Poppins" panose="00000500000000000000" pitchFamily="2" charset="0"/>
            </a:endParaRPr>
          </a:p>
        </p:txBody>
      </p:sp>
      <p:cxnSp>
        <p:nvCxnSpPr>
          <p:cNvPr id="22" name="Connector: Elbow 21">
            <a:extLst>
              <a:ext uri="{FF2B5EF4-FFF2-40B4-BE49-F238E27FC236}">
                <a16:creationId xmlns:a16="http://schemas.microsoft.com/office/drawing/2014/main" id="{DDB5FA4D-E531-DF99-EA23-C40D3B501C1F}"/>
              </a:ext>
            </a:extLst>
          </p:cNvPr>
          <p:cNvCxnSpPr>
            <a:cxnSpLocks/>
            <a:stCxn id="2" idx="1"/>
          </p:cNvCxnSpPr>
          <p:nvPr/>
        </p:nvCxnSpPr>
        <p:spPr>
          <a:xfrm rot="10800000" flipH="1" flipV="1">
            <a:off x="1345221" y="3576687"/>
            <a:ext cx="1105016" cy="2507551"/>
          </a:xfrm>
          <a:prstGeom prst="bentConnector4">
            <a:avLst>
              <a:gd name="adj1" fmla="val -20687"/>
              <a:gd name="adj2" fmla="val 85955"/>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9A690D1-826C-5BFD-6E3F-1DEA0C9E9C05}"/>
              </a:ext>
            </a:extLst>
          </p:cNvPr>
          <p:cNvCxnSpPr>
            <a:cxnSpLocks/>
            <a:stCxn id="2" idx="3"/>
          </p:cNvCxnSpPr>
          <p:nvPr/>
        </p:nvCxnSpPr>
        <p:spPr>
          <a:xfrm flipV="1">
            <a:off x="10266209" y="2343150"/>
            <a:ext cx="580570" cy="123353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E2207D7-E93A-F3B3-7C49-3892AB491AD1}"/>
              </a:ext>
            </a:extLst>
          </p:cNvPr>
          <p:cNvSpPr txBox="1"/>
          <p:nvPr/>
        </p:nvSpPr>
        <p:spPr>
          <a:xfrm>
            <a:off x="8810522" y="1801448"/>
            <a:ext cx="2911374" cy="338554"/>
          </a:xfrm>
          <a:prstGeom prst="rect">
            <a:avLst/>
          </a:prstGeom>
          <a:noFill/>
        </p:spPr>
        <p:txBody>
          <a:bodyPr wrap="none" rtlCol="0">
            <a:spAutoFit/>
          </a:bodyPr>
          <a:lstStyle/>
          <a:p>
            <a:r>
              <a:rPr lang="fr-FR" sz="1600" b="1" dirty="0">
                <a:latin typeface="Poppins" panose="00000500000000000000" pitchFamily="2" charset="0"/>
                <a:cs typeface="Poppins" panose="00000500000000000000" pitchFamily="2" charset="0"/>
              </a:rPr>
              <a:t>SD </a:t>
            </a:r>
            <a:r>
              <a:rPr lang="fr-FR" sz="1600" b="1" dirty="0" err="1">
                <a:latin typeface="Poppins" panose="00000500000000000000" pitchFamily="2" charset="0"/>
                <a:cs typeface="Poppins" panose="00000500000000000000" pitchFamily="2" charset="0"/>
              </a:rPr>
              <a:t>Card</a:t>
            </a:r>
            <a:r>
              <a:rPr lang="fr-FR" sz="1600" b="1" dirty="0">
                <a:latin typeface="Poppins" panose="00000500000000000000" pitchFamily="2" charset="0"/>
                <a:cs typeface="Poppins" panose="00000500000000000000" pitchFamily="2" charset="0"/>
              </a:rPr>
              <a:t> Shield SPI Module</a:t>
            </a:r>
          </a:p>
        </p:txBody>
      </p:sp>
      <p:sp>
        <p:nvSpPr>
          <p:cNvPr id="12" name="TextBox 11">
            <a:extLst>
              <a:ext uri="{FF2B5EF4-FFF2-40B4-BE49-F238E27FC236}">
                <a16:creationId xmlns:a16="http://schemas.microsoft.com/office/drawing/2014/main" id="{516064FA-E917-4EA0-8AD2-F93F4B52B54C}"/>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59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1618699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3247881" y="2754045"/>
            <a:ext cx="6948933" cy="830997"/>
          </a:xfrm>
          <a:prstGeom prst="rect">
            <a:avLst/>
          </a:prstGeom>
          <a:noFill/>
        </p:spPr>
        <p:txBody>
          <a:bodyPr wrap="square" rtlCol="0">
            <a:spAutoFit/>
            <a:scene3d>
              <a:camera prst="orthographicFront"/>
              <a:lightRig rig="threePt" dir="t"/>
            </a:scene3d>
            <a:sp3d contourW="12700"/>
          </a:bodyPr>
          <a:lstStyle/>
          <a:p>
            <a:r>
              <a:rPr lang="en-US" altLang="zh-CN" sz="4800" b="1" dirty="0">
                <a:latin typeface="Poppins "/>
              </a:rPr>
              <a:t>Proposed Solution</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Century Gothic" panose="020B0502020202020204" pitchFamily="34" charset="0"/>
              </a:rPr>
              <a:t>03.</a:t>
            </a:r>
            <a:endParaRPr lang="zh-CN" altLang="en-US" sz="5400" b="1" dirty="0">
              <a:solidFill>
                <a:srgbClr val="1295F6"/>
              </a:solidFill>
              <a:latin typeface="Century Gothic" panose="020B0502020202020204" pitchFamily="34" charset="0"/>
            </a:endParaRPr>
          </a:p>
        </p:txBody>
      </p:sp>
      <p:sp>
        <p:nvSpPr>
          <p:cNvPr id="22" name="TextBox 21">
            <a:extLst>
              <a:ext uri="{FF2B5EF4-FFF2-40B4-BE49-F238E27FC236}">
                <a16:creationId xmlns:a16="http://schemas.microsoft.com/office/drawing/2014/main" id="{97268DFA-CCDD-4341-A1F2-CBA0207E26F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9721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017" y="361250"/>
            <a:ext cx="6379329" cy="707886"/>
          </a:xfrm>
          <a:prstGeom prst="rect">
            <a:avLst/>
          </a:prstGeom>
          <a:noFill/>
        </p:spPr>
        <p:txBody>
          <a:bodyPr wrap="square" rtlCol="0">
            <a:spAutoFit/>
            <a:scene3d>
              <a:camera prst="orthographicFront"/>
              <a:lightRig rig="threePt" dir="t"/>
            </a:scene3d>
            <a:sp3d contourW="12700"/>
          </a:bodyPr>
          <a:lstStyle/>
          <a:p>
            <a:pPr algn="ctr"/>
            <a:r>
              <a:rPr lang="fr-FR" altLang="zh-CN" sz="4000" b="1" dirty="0">
                <a:latin typeface="Poppins" panose="00000500000000000000" pitchFamily="2" charset="0"/>
                <a:cs typeface="Poppins" panose="00000500000000000000" pitchFamily="2" charset="0"/>
              </a:rPr>
              <a:t>Hardware Architecture</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4440EBA-57F4-74AD-0487-B86BDAADCBBD}"/>
              </a:ext>
            </a:extLst>
          </p:cNvPr>
          <p:cNvPicPr>
            <a:picLocks noChangeAspect="1"/>
          </p:cNvPicPr>
          <p:nvPr/>
        </p:nvPicPr>
        <p:blipFill>
          <a:blip r:embed="rId6"/>
          <a:stretch>
            <a:fillRect/>
          </a:stretch>
        </p:blipFill>
        <p:spPr>
          <a:xfrm>
            <a:off x="7551021" y="1929028"/>
            <a:ext cx="3468650" cy="2764653"/>
          </a:xfrm>
          <a:prstGeom prst="rect">
            <a:avLst/>
          </a:prstGeom>
        </p:spPr>
      </p:pic>
      <p:sp>
        <p:nvSpPr>
          <p:cNvPr id="4" name="TextBox 3">
            <a:extLst>
              <a:ext uri="{FF2B5EF4-FFF2-40B4-BE49-F238E27FC236}">
                <a16:creationId xmlns:a16="http://schemas.microsoft.com/office/drawing/2014/main" id="{34387CCE-AD83-608D-BB5A-F00652282B1E}"/>
              </a:ext>
            </a:extLst>
          </p:cNvPr>
          <p:cNvSpPr txBox="1"/>
          <p:nvPr/>
        </p:nvSpPr>
        <p:spPr>
          <a:xfrm>
            <a:off x="1085850" y="2389573"/>
            <a:ext cx="2321469"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latin typeface="Poppins" panose="00000500000000000000" pitchFamily="2" charset="0"/>
                <a:cs typeface="Poppins" panose="00000500000000000000" pitchFamily="2" charset="0"/>
              </a:rPr>
              <a:t>54 Digital Inputs</a:t>
            </a:r>
          </a:p>
        </p:txBody>
      </p:sp>
      <p:sp>
        <p:nvSpPr>
          <p:cNvPr id="7" name="TextBox 6">
            <a:extLst>
              <a:ext uri="{FF2B5EF4-FFF2-40B4-BE49-F238E27FC236}">
                <a16:creationId xmlns:a16="http://schemas.microsoft.com/office/drawing/2014/main" id="{E6BDF324-48AB-6B0A-C682-B3151BF8BD30}"/>
              </a:ext>
            </a:extLst>
          </p:cNvPr>
          <p:cNvSpPr txBox="1"/>
          <p:nvPr/>
        </p:nvSpPr>
        <p:spPr>
          <a:xfrm>
            <a:off x="1085849" y="2942023"/>
            <a:ext cx="2329484"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latin typeface="Poppins" panose="00000500000000000000" pitchFamily="2" charset="0"/>
                <a:cs typeface="Poppins" panose="00000500000000000000" pitchFamily="2" charset="0"/>
              </a:rPr>
              <a:t>12 </a:t>
            </a:r>
            <a:r>
              <a:rPr lang="fr-FR" dirty="0" err="1">
                <a:latin typeface="Poppins" panose="00000500000000000000" pitchFamily="2" charset="0"/>
                <a:cs typeface="Poppins" panose="00000500000000000000" pitchFamily="2" charset="0"/>
              </a:rPr>
              <a:t>Analog</a:t>
            </a:r>
            <a:r>
              <a:rPr lang="fr-FR" dirty="0">
                <a:latin typeface="Poppins" panose="00000500000000000000" pitchFamily="2" charset="0"/>
                <a:cs typeface="Poppins" panose="00000500000000000000" pitchFamily="2" charset="0"/>
              </a:rPr>
              <a:t> Inputs</a:t>
            </a:r>
          </a:p>
        </p:txBody>
      </p:sp>
      <p:sp>
        <p:nvSpPr>
          <p:cNvPr id="8" name="TextBox 7">
            <a:extLst>
              <a:ext uri="{FF2B5EF4-FFF2-40B4-BE49-F238E27FC236}">
                <a16:creationId xmlns:a16="http://schemas.microsoft.com/office/drawing/2014/main" id="{0A43634C-5B87-50DE-799F-A47F2FD42BE8}"/>
              </a:ext>
            </a:extLst>
          </p:cNvPr>
          <p:cNvSpPr txBox="1"/>
          <p:nvPr/>
        </p:nvSpPr>
        <p:spPr>
          <a:xfrm>
            <a:off x="1077835" y="3494473"/>
            <a:ext cx="4786888"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latin typeface="Poppins" panose="00000500000000000000" pitchFamily="2" charset="0"/>
                <a:cs typeface="Poppins" panose="00000500000000000000" pitchFamily="2" charset="0"/>
              </a:rPr>
              <a:t>2 Digital-to-</a:t>
            </a:r>
            <a:r>
              <a:rPr lang="fr-FR" dirty="0" err="1">
                <a:latin typeface="Poppins" panose="00000500000000000000" pitchFamily="2" charset="0"/>
                <a:cs typeface="Poppins" panose="00000500000000000000" pitchFamily="2" charset="0"/>
              </a:rPr>
              <a:t>Analog</a:t>
            </a:r>
            <a:r>
              <a:rPr lang="fr-FR" dirty="0">
                <a:latin typeface="Poppins" panose="00000500000000000000" pitchFamily="2" charset="0"/>
                <a:cs typeface="Poppins" panose="00000500000000000000" pitchFamily="2" charset="0"/>
              </a:rPr>
              <a:t> </a:t>
            </a:r>
            <a:r>
              <a:rPr lang="fr-FR" dirty="0" err="1">
                <a:latin typeface="Poppins" panose="00000500000000000000" pitchFamily="2" charset="0"/>
                <a:cs typeface="Poppins" panose="00000500000000000000" pitchFamily="2" charset="0"/>
              </a:rPr>
              <a:t>Converters</a:t>
            </a:r>
            <a:r>
              <a:rPr lang="fr-FR" dirty="0">
                <a:latin typeface="Poppins" panose="00000500000000000000" pitchFamily="2" charset="0"/>
                <a:cs typeface="Poppins" panose="00000500000000000000" pitchFamily="2" charset="0"/>
              </a:rPr>
              <a:t> (DAC)</a:t>
            </a:r>
          </a:p>
        </p:txBody>
      </p:sp>
      <p:sp>
        <p:nvSpPr>
          <p:cNvPr id="9" name="TextBox 8">
            <a:extLst>
              <a:ext uri="{FF2B5EF4-FFF2-40B4-BE49-F238E27FC236}">
                <a16:creationId xmlns:a16="http://schemas.microsoft.com/office/drawing/2014/main" id="{59ED4E35-B7F4-D0EC-2B91-541A6F1C9216}"/>
              </a:ext>
            </a:extLst>
          </p:cNvPr>
          <p:cNvSpPr txBox="1"/>
          <p:nvPr/>
        </p:nvSpPr>
        <p:spPr>
          <a:xfrm>
            <a:off x="1085849" y="4047780"/>
            <a:ext cx="5569153"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Poppins" panose="00000500000000000000" pitchFamily="2" charset="0"/>
                <a:cs typeface="Poppins" panose="00000500000000000000" pitchFamily="2" charset="0"/>
              </a:rPr>
              <a:t>2 Controller Area Network (CAN) interfaces</a:t>
            </a:r>
            <a:endParaRPr lang="fr-FR"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DA53935F-6B33-0B88-63A0-AF796F0F6440}"/>
              </a:ext>
            </a:extLst>
          </p:cNvPr>
          <p:cNvSpPr txBox="1"/>
          <p:nvPr/>
        </p:nvSpPr>
        <p:spPr>
          <a:xfrm>
            <a:off x="8077323" y="4991100"/>
            <a:ext cx="2416046" cy="369332"/>
          </a:xfrm>
          <a:prstGeom prst="rect">
            <a:avLst/>
          </a:prstGeom>
          <a:noFill/>
        </p:spPr>
        <p:txBody>
          <a:bodyPr wrap="none" rtlCol="0">
            <a:spAutoFit/>
          </a:bodyPr>
          <a:lstStyle/>
          <a:p>
            <a:r>
              <a:rPr lang="fr-FR" b="1" dirty="0">
                <a:solidFill>
                  <a:srgbClr val="C00000"/>
                </a:solidFill>
                <a:latin typeface="Poppins" panose="00000500000000000000" pitchFamily="2" charset="0"/>
                <a:cs typeface="Poppins" panose="00000500000000000000" pitchFamily="2" charset="0"/>
              </a:rPr>
              <a:t>Arduino Due </a:t>
            </a:r>
            <a:r>
              <a:rPr lang="fr-FR" b="1" dirty="0" err="1">
                <a:solidFill>
                  <a:srgbClr val="C00000"/>
                </a:solidFill>
                <a:latin typeface="Poppins" panose="00000500000000000000" pitchFamily="2" charset="0"/>
                <a:cs typeface="Poppins" panose="00000500000000000000" pitchFamily="2" charset="0"/>
              </a:rPr>
              <a:t>Board</a:t>
            </a:r>
            <a:endParaRPr lang="fr-FR" b="1" dirty="0">
              <a:solidFill>
                <a:srgbClr val="C00000"/>
              </a:solidFill>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968BCD7D-B115-4BDD-8119-7F5F429CC9F2}"/>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56058834"/>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017" y="361250"/>
            <a:ext cx="6379329" cy="707886"/>
          </a:xfrm>
          <a:prstGeom prst="rect">
            <a:avLst/>
          </a:prstGeom>
          <a:noFill/>
        </p:spPr>
        <p:txBody>
          <a:bodyPr wrap="square" rtlCol="0">
            <a:spAutoFit/>
            <a:scene3d>
              <a:camera prst="orthographicFront"/>
              <a:lightRig rig="threePt" dir="t"/>
            </a:scene3d>
            <a:sp3d contourW="12700"/>
          </a:bodyPr>
          <a:lstStyle/>
          <a:p>
            <a:pPr algn="ctr"/>
            <a:r>
              <a:rPr lang="fr-FR" altLang="zh-CN" sz="4000" b="1" dirty="0">
                <a:latin typeface="Poppins" panose="00000500000000000000" pitchFamily="2" charset="0"/>
                <a:cs typeface="Poppins" panose="00000500000000000000" pitchFamily="2" charset="0"/>
              </a:rPr>
              <a:t>Hardware Architecture</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387CCE-AD83-608D-BB5A-F00652282B1E}"/>
              </a:ext>
            </a:extLst>
          </p:cNvPr>
          <p:cNvSpPr txBox="1"/>
          <p:nvPr/>
        </p:nvSpPr>
        <p:spPr>
          <a:xfrm>
            <a:off x="914400" y="2389573"/>
            <a:ext cx="787395"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solidFill>
                  <a:srgbClr val="FF0000"/>
                </a:solidFill>
                <a:latin typeface="Poppins" panose="00000500000000000000" pitchFamily="2" charset="0"/>
                <a:cs typeface="Poppins" panose="00000500000000000000" pitchFamily="2" charset="0"/>
              </a:rPr>
              <a:t>CS</a:t>
            </a:r>
          </a:p>
        </p:txBody>
      </p:sp>
      <p:sp>
        <p:nvSpPr>
          <p:cNvPr id="7" name="TextBox 6">
            <a:extLst>
              <a:ext uri="{FF2B5EF4-FFF2-40B4-BE49-F238E27FC236}">
                <a16:creationId xmlns:a16="http://schemas.microsoft.com/office/drawing/2014/main" id="{E6BDF324-48AB-6B0A-C682-B3151BF8BD30}"/>
              </a:ext>
            </a:extLst>
          </p:cNvPr>
          <p:cNvSpPr txBox="1"/>
          <p:nvPr/>
        </p:nvSpPr>
        <p:spPr>
          <a:xfrm>
            <a:off x="905394" y="2925380"/>
            <a:ext cx="925253"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solidFill>
                  <a:srgbClr val="FF0000"/>
                </a:solidFill>
                <a:latin typeface="Poppins" panose="00000500000000000000" pitchFamily="2" charset="0"/>
                <a:cs typeface="Poppins" panose="00000500000000000000" pitchFamily="2" charset="0"/>
              </a:rPr>
              <a:t>SCK</a:t>
            </a:r>
          </a:p>
        </p:txBody>
      </p:sp>
      <p:sp>
        <p:nvSpPr>
          <p:cNvPr id="8" name="TextBox 7">
            <a:extLst>
              <a:ext uri="{FF2B5EF4-FFF2-40B4-BE49-F238E27FC236}">
                <a16:creationId xmlns:a16="http://schemas.microsoft.com/office/drawing/2014/main" id="{0A43634C-5B87-50DE-799F-A47F2FD42BE8}"/>
              </a:ext>
            </a:extLst>
          </p:cNvPr>
          <p:cNvSpPr txBox="1"/>
          <p:nvPr/>
        </p:nvSpPr>
        <p:spPr>
          <a:xfrm>
            <a:off x="884742" y="3486580"/>
            <a:ext cx="1045479" cy="369332"/>
          </a:xfrm>
          <a:prstGeom prst="rect">
            <a:avLst/>
          </a:prstGeom>
          <a:noFill/>
        </p:spPr>
        <p:txBody>
          <a:bodyPr wrap="none" rtlCol="0">
            <a:spAutoFit/>
          </a:bodyPr>
          <a:lstStyle/>
          <a:p>
            <a:pPr marL="285750" indent="-285750">
              <a:buFont typeface="Wingdings" panose="05000000000000000000" pitchFamily="2" charset="2"/>
              <a:buChar char="ü"/>
            </a:pPr>
            <a:r>
              <a:rPr lang="fr-FR" dirty="0">
                <a:solidFill>
                  <a:srgbClr val="FF0000"/>
                </a:solidFill>
                <a:latin typeface="Poppins" panose="00000500000000000000" pitchFamily="2" charset="0"/>
                <a:cs typeface="Poppins" panose="00000500000000000000" pitchFamily="2" charset="0"/>
              </a:rPr>
              <a:t>MOSI</a:t>
            </a:r>
          </a:p>
        </p:txBody>
      </p:sp>
      <p:sp>
        <p:nvSpPr>
          <p:cNvPr id="9" name="TextBox 8">
            <a:extLst>
              <a:ext uri="{FF2B5EF4-FFF2-40B4-BE49-F238E27FC236}">
                <a16:creationId xmlns:a16="http://schemas.microsoft.com/office/drawing/2014/main" id="{59ED4E35-B7F4-D0EC-2B91-541A6F1C9216}"/>
              </a:ext>
            </a:extLst>
          </p:cNvPr>
          <p:cNvSpPr txBox="1"/>
          <p:nvPr/>
        </p:nvSpPr>
        <p:spPr>
          <a:xfrm>
            <a:off x="884742" y="4036114"/>
            <a:ext cx="1045479"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solidFill>
                  <a:srgbClr val="FF0000"/>
                </a:solidFill>
                <a:latin typeface="Poppins" panose="00000500000000000000" pitchFamily="2" charset="0"/>
                <a:cs typeface="Poppins" panose="00000500000000000000" pitchFamily="2" charset="0"/>
              </a:rPr>
              <a:t>MISO</a:t>
            </a:r>
            <a:endParaRPr lang="fr-FR" dirty="0">
              <a:solidFill>
                <a:srgbClr val="FF0000"/>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DA53935F-6B33-0B88-63A0-AF796F0F6440}"/>
              </a:ext>
            </a:extLst>
          </p:cNvPr>
          <p:cNvSpPr txBox="1"/>
          <p:nvPr/>
        </p:nvSpPr>
        <p:spPr>
          <a:xfrm>
            <a:off x="7430339" y="4620657"/>
            <a:ext cx="3252814" cy="369332"/>
          </a:xfrm>
          <a:prstGeom prst="rect">
            <a:avLst/>
          </a:prstGeom>
          <a:noFill/>
        </p:spPr>
        <p:txBody>
          <a:bodyPr wrap="none" rtlCol="0">
            <a:spAutoFit/>
          </a:bodyPr>
          <a:lstStyle/>
          <a:p>
            <a:r>
              <a:rPr lang="fr-FR" b="1" dirty="0">
                <a:solidFill>
                  <a:srgbClr val="C00000"/>
                </a:solidFill>
                <a:latin typeface="Poppins" panose="00000500000000000000" pitchFamily="2" charset="0"/>
                <a:cs typeface="Poppins" panose="00000500000000000000" pitchFamily="2" charset="0"/>
              </a:rPr>
              <a:t>SD </a:t>
            </a:r>
            <a:r>
              <a:rPr lang="fr-FR" b="1" dirty="0" err="1">
                <a:solidFill>
                  <a:srgbClr val="C00000"/>
                </a:solidFill>
                <a:latin typeface="Poppins" panose="00000500000000000000" pitchFamily="2" charset="0"/>
                <a:cs typeface="Poppins" panose="00000500000000000000" pitchFamily="2" charset="0"/>
              </a:rPr>
              <a:t>Card</a:t>
            </a:r>
            <a:r>
              <a:rPr lang="fr-FR" b="1" dirty="0">
                <a:solidFill>
                  <a:srgbClr val="C00000"/>
                </a:solidFill>
                <a:latin typeface="Poppins" panose="00000500000000000000" pitchFamily="2" charset="0"/>
                <a:cs typeface="Poppins" panose="00000500000000000000" pitchFamily="2" charset="0"/>
              </a:rPr>
              <a:t> Shield SPI Module</a:t>
            </a:r>
          </a:p>
        </p:txBody>
      </p:sp>
      <p:pic>
        <p:nvPicPr>
          <p:cNvPr id="2" name="Picture 1">
            <a:extLst>
              <a:ext uri="{FF2B5EF4-FFF2-40B4-BE49-F238E27FC236}">
                <a16:creationId xmlns:a16="http://schemas.microsoft.com/office/drawing/2014/main" id="{BE3B8A42-F103-CEBB-5D6D-9AB5706D6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0424" y="1647825"/>
            <a:ext cx="4460154" cy="2972832"/>
          </a:xfrm>
          <a:prstGeom prst="rect">
            <a:avLst/>
          </a:prstGeom>
        </p:spPr>
      </p:pic>
      <p:sp>
        <p:nvSpPr>
          <p:cNvPr id="11" name="TextBox 10">
            <a:extLst>
              <a:ext uri="{FF2B5EF4-FFF2-40B4-BE49-F238E27FC236}">
                <a16:creationId xmlns:a16="http://schemas.microsoft.com/office/drawing/2014/main" id="{07A1E9E8-39A1-BED2-F41A-1E278E54C3AE}"/>
              </a:ext>
            </a:extLst>
          </p:cNvPr>
          <p:cNvSpPr txBox="1"/>
          <p:nvPr/>
        </p:nvSpPr>
        <p:spPr>
          <a:xfrm>
            <a:off x="884742" y="4599373"/>
            <a:ext cx="984565"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solidFill>
                  <a:srgbClr val="FF0000"/>
                </a:solidFill>
                <a:latin typeface="Poppins" panose="00000500000000000000" pitchFamily="2" charset="0"/>
                <a:cs typeface="Poppins" panose="00000500000000000000" pitchFamily="2" charset="0"/>
              </a:rPr>
              <a:t>VCC</a:t>
            </a:r>
            <a:endParaRPr lang="fr-FR" dirty="0">
              <a:solidFill>
                <a:srgbClr val="FF0000"/>
              </a:solidFill>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5520491E-76F8-55F1-CDB8-6EDA0BD4B79A}"/>
              </a:ext>
            </a:extLst>
          </p:cNvPr>
          <p:cNvSpPr txBox="1"/>
          <p:nvPr/>
        </p:nvSpPr>
        <p:spPr>
          <a:xfrm>
            <a:off x="884742" y="5162632"/>
            <a:ext cx="978153"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solidFill>
                  <a:srgbClr val="FF0000"/>
                </a:solidFill>
                <a:latin typeface="Poppins" panose="00000500000000000000" pitchFamily="2" charset="0"/>
                <a:cs typeface="Poppins" panose="00000500000000000000" pitchFamily="2" charset="0"/>
              </a:rPr>
              <a:t>GND</a:t>
            </a:r>
            <a:endParaRPr lang="fr-FR" dirty="0">
              <a:solidFill>
                <a:srgbClr val="FF0000"/>
              </a:solidFill>
              <a:latin typeface="Poppins" panose="00000500000000000000" pitchFamily="2" charset="0"/>
              <a:cs typeface="Poppins" panose="00000500000000000000" pitchFamily="2" charset="0"/>
            </a:endParaRPr>
          </a:p>
        </p:txBody>
      </p:sp>
      <p:cxnSp>
        <p:nvCxnSpPr>
          <p:cNvPr id="14" name="Straight Arrow Connector 13">
            <a:extLst>
              <a:ext uri="{FF2B5EF4-FFF2-40B4-BE49-F238E27FC236}">
                <a16:creationId xmlns:a16="http://schemas.microsoft.com/office/drawing/2014/main" id="{F98806AC-F8FB-2E4D-24F2-A12489E340F2}"/>
              </a:ext>
            </a:extLst>
          </p:cNvPr>
          <p:cNvCxnSpPr/>
          <p:nvPr/>
        </p:nvCxnSpPr>
        <p:spPr>
          <a:xfrm>
            <a:off x="2305050" y="2581275"/>
            <a:ext cx="438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0BAFF6-AAA7-E6C5-DA1A-56EA23192DD3}"/>
              </a:ext>
            </a:extLst>
          </p:cNvPr>
          <p:cNvCxnSpPr/>
          <p:nvPr/>
        </p:nvCxnSpPr>
        <p:spPr>
          <a:xfrm>
            <a:off x="2305050" y="3086100"/>
            <a:ext cx="438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CF6C11-F7FC-06EC-6D94-D30A5C2DFEBE}"/>
              </a:ext>
            </a:extLst>
          </p:cNvPr>
          <p:cNvCxnSpPr/>
          <p:nvPr/>
        </p:nvCxnSpPr>
        <p:spPr>
          <a:xfrm>
            <a:off x="2305050" y="3667125"/>
            <a:ext cx="438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2F58D4-25E1-0C47-7287-AA92CB99E7AA}"/>
              </a:ext>
            </a:extLst>
          </p:cNvPr>
          <p:cNvCxnSpPr/>
          <p:nvPr/>
        </p:nvCxnSpPr>
        <p:spPr>
          <a:xfrm>
            <a:off x="2305050" y="4200525"/>
            <a:ext cx="438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917677-CA0A-2827-006F-A0419D27660A}"/>
              </a:ext>
            </a:extLst>
          </p:cNvPr>
          <p:cNvCxnSpPr/>
          <p:nvPr/>
        </p:nvCxnSpPr>
        <p:spPr>
          <a:xfrm>
            <a:off x="2305050" y="4743450"/>
            <a:ext cx="438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8256B6-9414-960C-EDDA-D1F48241095D}"/>
              </a:ext>
            </a:extLst>
          </p:cNvPr>
          <p:cNvCxnSpPr/>
          <p:nvPr/>
        </p:nvCxnSpPr>
        <p:spPr>
          <a:xfrm>
            <a:off x="2305050" y="5343525"/>
            <a:ext cx="438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91F0D91-79EB-4827-F45E-1649C1A58EDD}"/>
              </a:ext>
            </a:extLst>
          </p:cNvPr>
          <p:cNvSpPr txBox="1"/>
          <p:nvPr/>
        </p:nvSpPr>
        <p:spPr>
          <a:xfrm>
            <a:off x="3047415" y="4587620"/>
            <a:ext cx="2077813" cy="369332"/>
          </a:xfrm>
          <a:prstGeom prst="rect">
            <a:avLst/>
          </a:prstGeom>
          <a:noFill/>
        </p:spPr>
        <p:txBody>
          <a:bodyPr wrap="none" rtlCol="0">
            <a:spAutoFit/>
          </a:bodyPr>
          <a:lstStyle/>
          <a:p>
            <a:r>
              <a:rPr lang="en-GB" sz="1800" b="1" dirty="0">
                <a:effectLst/>
                <a:latin typeface="Poppins" panose="00000500000000000000" pitchFamily="2" charset="0"/>
                <a:ea typeface="Calibri" panose="020F0502020204030204" pitchFamily="34" charset="0"/>
                <a:cs typeface="Poppins" panose="00000500000000000000" pitchFamily="2" charset="0"/>
              </a:rPr>
              <a:t>Provides power</a:t>
            </a:r>
            <a:endParaRPr lang="fr-FR" b="1" dirty="0">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E12FC0CC-564B-E3D0-FE09-068F5F8EFA37}"/>
              </a:ext>
            </a:extLst>
          </p:cNvPr>
          <p:cNvSpPr txBox="1"/>
          <p:nvPr/>
        </p:nvSpPr>
        <p:spPr>
          <a:xfrm>
            <a:off x="3047415" y="5158859"/>
            <a:ext cx="1492716" cy="369332"/>
          </a:xfrm>
          <a:prstGeom prst="rect">
            <a:avLst/>
          </a:prstGeom>
          <a:noFill/>
        </p:spPr>
        <p:txBody>
          <a:bodyPr wrap="none" rtlCol="0">
            <a:spAutoFit/>
          </a:bodyPr>
          <a:lstStyle/>
          <a:p>
            <a:r>
              <a:rPr lang="en-GB" sz="1800" b="1" dirty="0">
                <a:effectLst/>
                <a:latin typeface="Poppins" panose="00000500000000000000" pitchFamily="2" charset="0"/>
                <a:ea typeface="Calibri" panose="020F0502020204030204" pitchFamily="34" charset="0"/>
                <a:cs typeface="Poppins" panose="00000500000000000000" pitchFamily="2" charset="0"/>
              </a:rPr>
              <a:t>Ground Pin</a:t>
            </a:r>
            <a:endParaRPr lang="fr-FR" b="1" dirty="0">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F8070A1E-2233-2BDF-93D5-87AD8DD8116A}"/>
              </a:ext>
            </a:extLst>
          </p:cNvPr>
          <p:cNvSpPr txBox="1"/>
          <p:nvPr/>
        </p:nvSpPr>
        <p:spPr>
          <a:xfrm>
            <a:off x="3039752" y="4057136"/>
            <a:ext cx="1423788" cy="369332"/>
          </a:xfrm>
          <a:prstGeom prst="rect">
            <a:avLst/>
          </a:prstGeom>
          <a:noFill/>
        </p:spPr>
        <p:txBody>
          <a:bodyPr wrap="none" rtlCol="0">
            <a:spAutoFit/>
          </a:bodyPr>
          <a:lstStyle/>
          <a:p>
            <a:r>
              <a:rPr lang="en-GB" sz="1800" b="1" dirty="0">
                <a:effectLst/>
                <a:latin typeface="Poppins" panose="00000500000000000000" pitchFamily="2" charset="0"/>
                <a:ea typeface="Calibri" panose="020F0502020204030204" pitchFamily="34" charset="0"/>
                <a:cs typeface="Poppins" panose="00000500000000000000" pitchFamily="2" charset="0"/>
              </a:rPr>
              <a:t>SPI Output</a:t>
            </a:r>
            <a:endParaRPr lang="fr-FR" b="1" dirty="0">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A4F9CD70-8440-FA65-7F35-B2908CB65501}"/>
              </a:ext>
            </a:extLst>
          </p:cNvPr>
          <p:cNvSpPr txBox="1"/>
          <p:nvPr/>
        </p:nvSpPr>
        <p:spPr>
          <a:xfrm>
            <a:off x="3040265" y="3482459"/>
            <a:ext cx="1217000" cy="369332"/>
          </a:xfrm>
          <a:prstGeom prst="rect">
            <a:avLst/>
          </a:prstGeom>
          <a:noFill/>
        </p:spPr>
        <p:txBody>
          <a:bodyPr wrap="none" rtlCol="0">
            <a:spAutoFit/>
          </a:bodyPr>
          <a:lstStyle/>
          <a:p>
            <a:r>
              <a:rPr lang="en-GB" sz="1800" b="1" dirty="0">
                <a:effectLst/>
                <a:latin typeface="Poppins" panose="00000500000000000000" pitchFamily="2" charset="0"/>
                <a:ea typeface="Calibri" panose="020F0502020204030204" pitchFamily="34" charset="0"/>
                <a:cs typeface="Poppins" panose="00000500000000000000" pitchFamily="2" charset="0"/>
              </a:rPr>
              <a:t>SPI Input</a:t>
            </a:r>
            <a:endParaRPr lang="fr-FR" b="1" dirty="0">
              <a:latin typeface="Poppins" panose="00000500000000000000" pitchFamily="2" charset="0"/>
              <a:cs typeface="Poppins" panose="00000500000000000000" pitchFamily="2" charset="0"/>
            </a:endParaRPr>
          </a:p>
        </p:txBody>
      </p:sp>
      <p:sp>
        <p:nvSpPr>
          <p:cNvPr id="24" name="TextBox 23">
            <a:extLst>
              <a:ext uri="{FF2B5EF4-FFF2-40B4-BE49-F238E27FC236}">
                <a16:creationId xmlns:a16="http://schemas.microsoft.com/office/drawing/2014/main" id="{D38D26EF-57EC-AF1E-13B3-1D9CDF43B94E}"/>
              </a:ext>
            </a:extLst>
          </p:cNvPr>
          <p:cNvSpPr txBox="1"/>
          <p:nvPr/>
        </p:nvSpPr>
        <p:spPr>
          <a:xfrm>
            <a:off x="3040265" y="2389573"/>
            <a:ext cx="1487908" cy="369332"/>
          </a:xfrm>
          <a:prstGeom prst="rect">
            <a:avLst/>
          </a:prstGeom>
          <a:noFill/>
        </p:spPr>
        <p:txBody>
          <a:bodyPr wrap="none" rtlCol="0">
            <a:spAutoFit/>
          </a:bodyPr>
          <a:lstStyle/>
          <a:p>
            <a:r>
              <a:rPr lang="en-GB" b="1" dirty="0">
                <a:latin typeface="Poppins" panose="00000500000000000000" pitchFamily="2" charset="0"/>
                <a:ea typeface="Calibri" panose="020F0502020204030204" pitchFamily="34" charset="0"/>
                <a:cs typeface="Poppins" panose="00000500000000000000" pitchFamily="2" charset="0"/>
              </a:rPr>
              <a:t>Control</a:t>
            </a:r>
            <a:r>
              <a:rPr lang="en-GB" sz="1800" b="1" dirty="0">
                <a:effectLst/>
                <a:latin typeface="Poppins" panose="00000500000000000000" pitchFamily="2" charset="0"/>
                <a:ea typeface="Calibri" panose="020F0502020204030204" pitchFamily="34" charset="0"/>
                <a:cs typeface="Poppins" panose="00000500000000000000" pitchFamily="2" charset="0"/>
              </a:rPr>
              <a:t> Pin</a:t>
            </a:r>
            <a:endParaRPr lang="fr-FR" b="1" dirty="0">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BBFDEE90-9C11-8690-DB67-E83ADAF387C7}"/>
              </a:ext>
            </a:extLst>
          </p:cNvPr>
          <p:cNvSpPr txBox="1"/>
          <p:nvPr/>
        </p:nvSpPr>
        <p:spPr>
          <a:xfrm>
            <a:off x="3039752" y="2910989"/>
            <a:ext cx="3789820" cy="338554"/>
          </a:xfrm>
          <a:prstGeom prst="rect">
            <a:avLst/>
          </a:prstGeom>
          <a:noFill/>
        </p:spPr>
        <p:txBody>
          <a:bodyPr wrap="none" rtlCol="0">
            <a:spAutoFit/>
          </a:bodyPr>
          <a:lstStyle/>
          <a:p>
            <a:r>
              <a:rPr lang="en-US" sz="1600" b="1" dirty="0">
                <a:effectLst/>
                <a:latin typeface="Poppins" panose="00000500000000000000" pitchFamily="2" charset="0"/>
                <a:ea typeface="Calibri" panose="020F0502020204030204" pitchFamily="34" charset="0"/>
                <a:cs typeface="Poppins" panose="00000500000000000000" pitchFamily="2" charset="0"/>
              </a:rPr>
              <a:t>accepts clock pulses from master </a:t>
            </a:r>
            <a:endParaRPr lang="fr-FR" sz="1600" b="1" dirty="0">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63A24804-8622-47E8-8C68-234218493A9F}"/>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19938209"/>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017" y="361250"/>
            <a:ext cx="6379329" cy="707886"/>
          </a:xfrm>
          <a:prstGeom prst="rect">
            <a:avLst/>
          </a:prstGeom>
          <a:noFill/>
        </p:spPr>
        <p:txBody>
          <a:bodyPr wrap="square" rtlCol="0">
            <a:spAutoFit/>
            <a:scene3d>
              <a:camera prst="orthographicFront"/>
              <a:lightRig rig="threePt" dir="t"/>
            </a:scene3d>
            <a:sp3d contourW="12700"/>
          </a:bodyPr>
          <a:lstStyle/>
          <a:p>
            <a:pPr algn="ctr"/>
            <a:r>
              <a:rPr lang="fr-FR" altLang="zh-CN" sz="4000" b="1" dirty="0">
                <a:latin typeface="Poppins" panose="00000500000000000000" pitchFamily="2" charset="0"/>
                <a:cs typeface="Poppins" panose="00000500000000000000" pitchFamily="2" charset="0"/>
              </a:rPr>
              <a:t>Hardware Architecture</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A53935F-6B33-0B88-63A0-AF796F0F6440}"/>
              </a:ext>
            </a:extLst>
          </p:cNvPr>
          <p:cNvSpPr txBox="1"/>
          <p:nvPr/>
        </p:nvSpPr>
        <p:spPr>
          <a:xfrm>
            <a:off x="5046575" y="4438456"/>
            <a:ext cx="1888659" cy="369332"/>
          </a:xfrm>
          <a:prstGeom prst="rect">
            <a:avLst/>
          </a:prstGeom>
          <a:noFill/>
        </p:spPr>
        <p:txBody>
          <a:bodyPr wrap="none" rtlCol="0">
            <a:spAutoFit/>
          </a:bodyPr>
          <a:lstStyle/>
          <a:p>
            <a:r>
              <a:rPr lang="fr-FR" b="1" dirty="0">
                <a:solidFill>
                  <a:srgbClr val="C00000"/>
                </a:solidFill>
                <a:latin typeface="Poppins" panose="00000500000000000000" pitchFamily="2" charset="0"/>
                <a:cs typeface="Poppins" panose="00000500000000000000" pitchFamily="2" charset="0"/>
              </a:rPr>
              <a:t>FAT32 SD </a:t>
            </a:r>
            <a:r>
              <a:rPr lang="fr-FR" b="1" dirty="0" err="1">
                <a:solidFill>
                  <a:srgbClr val="C00000"/>
                </a:solidFill>
                <a:latin typeface="Poppins" panose="00000500000000000000" pitchFamily="2" charset="0"/>
                <a:cs typeface="Poppins" panose="00000500000000000000" pitchFamily="2" charset="0"/>
              </a:rPr>
              <a:t>Card</a:t>
            </a:r>
            <a:endParaRPr lang="fr-FR" b="1" dirty="0">
              <a:solidFill>
                <a:srgbClr val="C00000"/>
              </a:solidFill>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2131B317-0B73-FF95-7DD0-FFD758984684}"/>
              </a:ext>
            </a:extLst>
          </p:cNvPr>
          <p:cNvPicPr>
            <a:picLocks noChangeAspect="1"/>
          </p:cNvPicPr>
          <p:nvPr/>
        </p:nvPicPr>
        <p:blipFill rotWithShape="1">
          <a:blip r:embed="rId6">
            <a:extLst>
              <a:ext uri="{28A0092B-C50C-407E-A947-70E740481C1C}">
                <a14:useLocalDpi xmlns:a14="http://schemas.microsoft.com/office/drawing/2010/main" val="0"/>
              </a:ext>
            </a:extLst>
          </a:blip>
          <a:srcRect l="16271" t="24050" r="16658" b="30280"/>
          <a:stretch/>
        </p:blipFill>
        <p:spPr bwMode="auto">
          <a:xfrm>
            <a:off x="4333238" y="2064067"/>
            <a:ext cx="3315335" cy="2005965"/>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6F326CEA-C0DF-47B6-AE0D-4DBEA98111E2}"/>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59066592"/>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420752" y="2796824"/>
            <a:ext cx="12347703"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Software Architecture</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16.</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48B08C48-97F5-4C8C-9BB1-5A86E95C56B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63</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71566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017" y="361250"/>
            <a:ext cx="6379329" cy="707886"/>
          </a:xfrm>
          <a:prstGeom prst="rect">
            <a:avLst/>
          </a:prstGeom>
          <a:noFill/>
        </p:spPr>
        <p:txBody>
          <a:bodyPr wrap="square" rtlCol="0">
            <a:spAutoFit/>
            <a:scene3d>
              <a:camera prst="orthographicFront"/>
              <a:lightRig rig="threePt" dir="t"/>
            </a:scene3d>
            <a:sp3d contourW="12700"/>
          </a:bodyPr>
          <a:lstStyle/>
          <a:p>
            <a:pPr algn="ctr"/>
            <a:r>
              <a:rPr lang="fr-FR" altLang="zh-CN" sz="4000" b="1" dirty="0">
                <a:latin typeface="Poppins" panose="00000500000000000000" pitchFamily="2" charset="0"/>
                <a:cs typeface="Poppins" panose="00000500000000000000" pitchFamily="2" charset="0"/>
              </a:rPr>
              <a:t>Software Architecture</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F6259A-3162-2691-8EEE-B53555B8A451}"/>
              </a:ext>
            </a:extLst>
          </p:cNvPr>
          <p:cNvSpPr txBox="1"/>
          <p:nvPr/>
        </p:nvSpPr>
        <p:spPr>
          <a:xfrm>
            <a:off x="1814193" y="3603404"/>
            <a:ext cx="9382125" cy="510396"/>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2000" dirty="0">
                <a:latin typeface="Poppins" panose="00000500000000000000" pitchFamily="2" charset="0"/>
                <a:cs typeface="Poppins" panose="00000500000000000000" pitchFamily="2" charset="0"/>
              </a:rPr>
              <a:t>Implement the Space Packet Protocol (SPP) in C++ on the Arduino.</a:t>
            </a:r>
          </a:p>
        </p:txBody>
      </p:sp>
      <p:cxnSp>
        <p:nvCxnSpPr>
          <p:cNvPr id="8" name="Straight Arrow Connector 7">
            <a:extLst>
              <a:ext uri="{FF2B5EF4-FFF2-40B4-BE49-F238E27FC236}">
                <a16:creationId xmlns:a16="http://schemas.microsoft.com/office/drawing/2014/main" id="{3F226F61-75D0-232C-4AB1-370F79C96318}"/>
              </a:ext>
            </a:extLst>
          </p:cNvPr>
          <p:cNvCxnSpPr>
            <a:cxnSpLocks/>
          </p:cNvCxnSpPr>
          <p:nvPr/>
        </p:nvCxnSpPr>
        <p:spPr>
          <a:xfrm>
            <a:off x="6095682" y="1238637"/>
            <a:ext cx="0" cy="77113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DDAF0B4-59A7-45E4-9115-4A844DFAEDF7}"/>
              </a:ext>
            </a:extLst>
          </p:cNvPr>
          <p:cNvGrpSpPr/>
          <p:nvPr/>
        </p:nvGrpSpPr>
        <p:grpSpPr>
          <a:xfrm>
            <a:off x="2495554" y="2094525"/>
            <a:ext cx="7296146" cy="904874"/>
            <a:chOff x="2495554" y="2094525"/>
            <a:chExt cx="7296146" cy="904874"/>
          </a:xfrm>
        </p:grpSpPr>
        <p:sp>
          <p:nvSpPr>
            <p:cNvPr id="10" name="Rectangle: Rounded Corners 9">
              <a:extLst>
                <a:ext uri="{FF2B5EF4-FFF2-40B4-BE49-F238E27FC236}">
                  <a16:creationId xmlns:a16="http://schemas.microsoft.com/office/drawing/2014/main" id="{A2ADF079-596C-B5A4-B835-CCB9A85A1A06}"/>
                </a:ext>
              </a:extLst>
            </p:cNvPr>
            <p:cNvSpPr/>
            <p:nvPr/>
          </p:nvSpPr>
          <p:spPr>
            <a:xfrm>
              <a:off x="2495554" y="2094525"/>
              <a:ext cx="7296146" cy="9048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E328B843-B435-8A91-DD12-A5A0E48363FA}"/>
                </a:ext>
              </a:extLst>
            </p:cNvPr>
            <p:cNvSpPr txBox="1"/>
            <p:nvPr/>
          </p:nvSpPr>
          <p:spPr>
            <a:xfrm>
              <a:off x="4171071" y="2316129"/>
              <a:ext cx="4087979" cy="461665"/>
            </a:xfrm>
            <a:prstGeom prst="rect">
              <a:avLst/>
            </a:prstGeom>
            <a:noFill/>
          </p:spPr>
          <p:txBody>
            <a:bodyPr wrap="none" rtlCol="0">
              <a:spAutoFit/>
            </a:bodyPr>
            <a:lstStyle/>
            <a:p>
              <a:r>
                <a:rPr lang="fr-FR" sz="2400" b="1" dirty="0" err="1">
                  <a:latin typeface="Poppins" panose="00000500000000000000" pitchFamily="2" charset="0"/>
                  <a:cs typeface="Poppins" panose="00000500000000000000" pitchFamily="2" charset="0"/>
                </a:rPr>
                <a:t>Firmware</a:t>
              </a:r>
              <a:r>
                <a:rPr lang="fr-FR" sz="2400" b="1" dirty="0">
                  <a:latin typeface="Poppins" panose="00000500000000000000" pitchFamily="2" charset="0"/>
                  <a:cs typeface="Poppins" panose="00000500000000000000" pitchFamily="2" charset="0"/>
                </a:rPr>
                <a:t> </a:t>
              </a:r>
              <a:r>
                <a:rPr lang="fr-FR" sz="2400" b="1" dirty="0" err="1">
                  <a:latin typeface="Poppins" panose="00000500000000000000" pitchFamily="2" charset="0"/>
                  <a:cs typeface="Poppins" panose="00000500000000000000" pitchFamily="2" charset="0"/>
                </a:rPr>
                <a:t>Developement</a:t>
              </a:r>
              <a:endParaRPr lang="fr-FR" sz="2400" b="1" dirty="0">
                <a:latin typeface="Poppins" panose="00000500000000000000" pitchFamily="2" charset="0"/>
                <a:cs typeface="Poppins" panose="00000500000000000000" pitchFamily="2" charset="0"/>
              </a:endParaRPr>
            </a:p>
          </p:txBody>
        </p:sp>
      </p:grpSp>
      <p:sp>
        <p:nvSpPr>
          <p:cNvPr id="12" name="TextBox 11">
            <a:extLst>
              <a:ext uri="{FF2B5EF4-FFF2-40B4-BE49-F238E27FC236}">
                <a16:creationId xmlns:a16="http://schemas.microsoft.com/office/drawing/2014/main" id="{4C668424-7AEF-655F-6E90-8A92C1827B15}"/>
              </a:ext>
            </a:extLst>
          </p:cNvPr>
          <p:cNvSpPr txBox="1"/>
          <p:nvPr/>
        </p:nvSpPr>
        <p:spPr>
          <a:xfrm>
            <a:off x="1814192" y="4462607"/>
            <a:ext cx="9382125" cy="510396"/>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GB" sz="2000" dirty="0">
                <a:effectLst/>
                <a:latin typeface="Poppins" panose="00000500000000000000" pitchFamily="2" charset="0"/>
                <a:ea typeface="Calibri" panose="020F0502020204030204" pitchFamily="34" charset="0"/>
                <a:cs typeface="Poppins" panose="00000500000000000000" pitchFamily="2" charset="0"/>
              </a:rPr>
              <a:t>Handle image segmentation, packetization, and transmission.</a:t>
            </a:r>
            <a:endParaRPr lang="en-US" sz="2400" dirty="0">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0D23BA50-3663-4BC0-B220-D4C1EE26112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26234532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335" y="96744"/>
            <a:ext cx="6379329" cy="369332"/>
          </a:xfrm>
          <a:prstGeom prst="rect">
            <a:avLst/>
          </a:prstGeom>
          <a:noFill/>
        </p:spPr>
        <p:txBody>
          <a:bodyPr wrap="square" rtlCol="0">
            <a:spAutoFit/>
            <a:scene3d>
              <a:camera prst="orthographicFront"/>
              <a:lightRig rig="threePt" dir="t"/>
            </a:scene3d>
            <a:sp3d contourW="12700"/>
          </a:bodyPr>
          <a:lstStyle/>
          <a:p>
            <a:pPr algn="ctr"/>
            <a:r>
              <a:rPr lang="fr-FR" altLang="zh-CN" b="1" dirty="0" err="1">
                <a:latin typeface="Poppins" panose="00000500000000000000" pitchFamily="2" charset="0"/>
                <a:cs typeface="Poppins" panose="00000500000000000000" pitchFamily="2" charset="0"/>
              </a:rPr>
              <a:t>Sequence</a:t>
            </a:r>
            <a:r>
              <a:rPr lang="fr-FR" altLang="zh-CN" b="1" dirty="0">
                <a:latin typeface="Poppins" panose="00000500000000000000" pitchFamily="2" charset="0"/>
                <a:cs typeface="Poppins" panose="00000500000000000000" pitchFamily="2" charset="0"/>
              </a:rPr>
              <a:t> Diagram</a:t>
            </a:r>
            <a:endParaRPr lang="zh-CN" altLang="en-US"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3" y="46607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EF7257-2C4E-B3DC-CC06-FB1A084FF0C9}"/>
              </a:ext>
            </a:extLst>
          </p:cNvPr>
          <p:cNvCxnSpPr>
            <a:cxnSpLocks/>
            <a:stCxn id="2" idx="2"/>
          </p:cNvCxnSpPr>
          <p:nvPr/>
        </p:nvCxnSpPr>
        <p:spPr>
          <a:xfrm>
            <a:off x="2051107" y="1033109"/>
            <a:ext cx="0" cy="5986816"/>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575690-4960-B242-A98E-4A9B210DA85B}"/>
              </a:ext>
            </a:extLst>
          </p:cNvPr>
          <p:cNvCxnSpPr>
            <a:cxnSpLocks/>
          </p:cNvCxnSpPr>
          <p:nvPr/>
        </p:nvCxnSpPr>
        <p:spPr>
          <a:xfrm>
            <a:off x="6171825" y="1015355"/>
            <a:ext cx="0" cy="6004570"/>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2E5712-B1A6-5119-03AB-4B46E67E9B99}"/>
              </a:ext>
            </a:extLst>
          </p:cNvPr>
          <p:cNvCxnSpPr>
            <a:cxnSpLocks/>
          </p:cNvCxnSpPr>
          <p:nvPr/>
        </p:nvCxnSpPr>
        <p:spPr>
          <a:xfrm>
            <a:off x="10464744" y="1033109"/>
            <a:ext cx="0" cy="5986816"/>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E62168-B139-15DC-4253-28131F813F41}"/>
              </a:ext>
            </a:extLst>
          </p:cNvPr>
          <p:cNvGrpSpPr/>
          <p:nvPr/>
        </p:nvGrpSpPr>
        <p:grpSpPr>
          <a:xfrm>
            <a:off x="1403037" y="624736"/>
            <a:ext cx="1296139" cy="408373"/>
            <a:chOff x="1403037" y="624736"/>
            <a:chExt cx="1296139" cy="408373"/>
          </a:xfrm>
        </p:grpSpPr>
        <p:sp>
          <p:nvSpPr>
            <p:cNvPr id="2" name="Rectangle: Rounded Corners 1">
              <a:extLst>
                <a:ext uri="{FF2B5EF4-FFF2-40B4-BE49-F238E27FC236}">
                  <a16:creationId xmlns:a16="http://schemas.microsoft.com/office/drawing/2014/main" id="{48FAACB4-4F43-9720-A655-8DC3D710BCDD}"/>
                </a:ext>
              </a:extLst>
            </p:cNvPr>
            <p:cNvSpPr/>
            <p:nvPr/>
          </p:nvSpPr>
          <p:spPr>
            <a:xfrm>
              <a:off x="1403037" y="624736"/>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FFC41FA-548A-DEA5-4B7B-B3169BC2953E}"/>
                </a:ext>
              </a:extLst>
            </p:cNvPr>
            <p:cNvSpPr txBox="1"/>
            <p:nvPr/>
          </p:nvSpPr>
          <p:spPr>
            <a:xfrm>
              <a:off x="1482681" y="663777"/>
              <a:ext cx="1136850"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Arduino</a:t>
              </a:r>
            </a:p>
          </p:txBody>
        </p:sp>
      </p:grpSp>
      <p:grpSp>
        <p:nvGrpSpPr>
          <p:cNvPr id="12" name="Group 11">
            <a:extLst>
              <a:ext uri="{FF2B5EF4-FFF2-40B4-BE49-F238E27FC236}">
                <a16:creationId xmlns:a16="http://schemas.microsoft.com/office/drawing/2014/main" id="{C0D26864-6851-7000-13F5-B0903146C22A}"/>
              </a:ext>
            </a:extLst>
          </p:cNvPr>
          <p:cNvGrpSpPr/>
          <p:nvPr/>
        </p:nvGrpSpPr>
        <p:grpSpPr>
          <a:xfrm>
            <a:off x="5523755" y="606982"/>
            <a:ext cx="1296139" cy="408373"/>
            <a:chOff x="5523755" y="606982"/>
            <a:chExt cx="1296139" cy="408373"/>
          </a:xfrm>
        </p:grpSpPr>
        <p:sp>
          <p:nvSpPr>
            <p:cNvPr id="3" name="Rectangle: Rounded Corners 2">
              <a:extLst>
                <a:ext uri="{FF2B5EF4-FFF2-40B4-BE49-F238E27FC236}">
                  <a16:creationId xmlns:a16="http://schemas.microsoft.com/office/drawing/2014/main" id="{21F7D3EA-8A95-1EE2-7E88-51F6CEEB1B49}"/>
                </a:ext>
              </a:extLst>
            </p:cNvPr>
            <p:cNvSpPr/>
            <p:nvPr/>
          </p:nvSpPr>
          <p:spPr>
            <a:xfrm>
              <a:off x="5523755" y="606982"/>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46C279B0-CB42-17A5-7D13-546C276B2CFF}"/>
                </a:ext>
              </a:extLst>
            </p:cNvPr>
            <p:cNvSpPr txBox="1"/>
            <p:nvPr/>
          </p:nvSpPr>
          <p:spPr>
            <a:xfrm>
              <a:off x="5616311" y="630519"/>
              <a:ext cx="1135247"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SD </a:t>
              </a:r>
              <a:r>
                <a:rPr lang="fr-FR" b="1" dirty="0" err="1">
                  <a:latin typeface="Poppins" panose="00000500000000000000" pitchFamily="2" charset="0"/>
                  <a:cs typeface="Poppins" panose="00000500000000000000" pitchFamily="2" charset="0"/>
                </a:rPr>
                <a:t>Card</a:t>
              </a:r>
              <a:endParaRPr lang="fr-FR" b="1" dirty="0">
                <a:latin typeface="Poppins" panose="00000500000000000000" pitchFamily="2" charset="0"/>
                <a:cs typeface="Poppins" panose="00000500000000000000" pitchFamily="2" charset="0"/>
              </a:endParaRPr>
            </a:p>
          </p:txBody>
        </p:sp>
      </p:grpSp>
      <p:grpSp>
        <p:nvGrpSpPr>
          <p:cNvPr id="16" name="Group 15">
            <a:extLst>
              <a:ext uri="{FF2B5EF4-FFF2-40B4-BE49-F238E27FC236}">
                <a16:creationId xmlns:a16="http://schemas.microsoft.com/office/drawing/2014/main" id="{AD5DCD25-79D5-1332-4D50-5D10340D8FD1}"/>
              </a:ext>
            </a:extLst>
          </p:cNvPr>
          <p:cNvGrpSpPr/>
          <p:nvPr/>
        </p:nvGrpSpPr>
        <p:grpSpPr>
          <a:xfrm>
            <a:off x="9816674" y="606983"/>
            <a:ext cx="1296139" cy="426126"/>
            <a:chOff x="9816674" y="606983"/>
            <a:chExt cx="1296139" cy="426126"/>
          </a:xfrm>
        </p:grpSpPr>
        <p:sp>
          <p:nvSpPr>
            <p:cNvPr id="4" name="Rectangle: Rounded Corners 3">
              <a:extLst>
                <a:ext uri="{FF2B5EF4-FFF2-40B4-BE49-F238E27FC236}">
                  <a16:creationId xmlns:a16="http://schemas.microsoft.com/office/drawing/2014/main" id="{3562A163-2B74-7E09-4A53-3811BDE46FDC}"/>
                </a:ext>
              </a:extLst>
            </p:cNvPr>
            <p:cNvSpPr/>
            <p:nvPr/>
          </p:nvSpPr>
          <p:spPr>
            <a:xfrm>
              <a:off x="9816674" y="606983"/>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D56F85D-19BD-BC04-86BA-73BF2D4C0793}"/>
                </a:ext>
              </a:extLst>
            </p:cNvPr>
            <p:cNvSpPr txBox="1"/>
            <p:nvPr/>
          </p:nvSpPr>
          <p:spPr>
            <a:xfrm>
              <a:off x="10034176" y="663777"/>
              <a:ext cx="861133"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Serial</a:t>
              </a:r>
            </a:p>
          </p:txBody>
        </p:sp>
      </p:grpSp>
      <p:sp>
        <p:nvSpPr>
          <p:cNvPr id="15" name="TextBox 14">
            <a:extLst>
              <a:ext uri="{FF2B5EF4-FFF2-40B4-BE49-F238E27FC236}">
                <a16:creationId xmlns:a16="http://schemas.microsoft.com/office/drawing/2014/main" id="{67A1BC00-A5BB-5819-AD37-47E9FC1FAE24}"/>
              </a:ext>
            </a:extLst>
          </p:cNvPr>
          <p:cNvSpPr txBox="1"/>
          <p:nvPr/>
        </p:nvSpPr>
        <p:spPr>
          <a:xfrm>
            <a:off x="2166019" y="1093444"/>
            <a:ext cx="917239" cy="276999"/>
          </a:xfrm>
          <a:prstGeom prst="rect">
            <a:avLst/>
          </a:prstGeom>
          <a:noFill/>
        </p:spPr>
        <p:txBody>
          <a:bodyPr wrap="none" rtlCol="0">
            <a:spAutoFit/>
          </a:bodyPr>
          <a:lstStyle/>
          <a:p>
            <a:r>
              <a:rPr lang="fr-FR" sz="1200" dirty="0" err="1"/>
              <a:t>SD.begin</a:t>
            </a:r>
            <a:r>
              <a:rPr lang="fr-FR" sz="1200" dirty="0"/>
              <a:t>()</a:t>
            </a:r>
          </a:p>
        </p:txBody>
      </p:sp>
      <p:cxnSp>
        <p:nvCxnSpPr>
          <p:cNvPr id="17" name="Straight Arrow Connector 16">
            <a:extLst>
              <a:ext uri="{FF2B5EF4-FFF2-40B4-BE49-F238E27FC236}">
                <a16:creationId xmlns:a16="http://schemas.microsoft.com/office/drawing/2014/main" id="{9ED03172-F68D-1E8A-2B64-4F878552798E}"/>
              </a:ext>
            </a:extLst>
          </p:cNvPr>
          <p:cNvCxnSpPr>
            <a:cxnSpLocks/>
            <a:stCxn id="15" idx="3"/>
          </p:cNvCxnSpPr>
          <p:nvPr/>
        </p:nvCxnSpPr>
        <p:spPr>
          <a:xfrm>
            <a:off x="3083258" y="1231944"/>
            <a:ext cx="2943129" cy="1538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28B926-0766-BF72-E182-0F7B4396A126}"/>
              </a:ext>
            </a:extLst>
          </p:cNvPr>
          <p:cNvCxnSpPr>
            <a:cxnSpLocks/>
            <a:endCxn id="21" idx="3"/>
          </p:cNvCxnSpPr>
          <p:nvPr/>
        </p:nvCxnSpPr>
        <p:spPr>
          <a:xfrm flipH="1" flipV="1">
            <a:off x="3375268" y="1523250"/>
            <a:ext cx="2574563" cy="15389"/>
          </a:xfrm>
          <a:prstGeom prst="straightConnector1">
            <a:avLst/>
          </a:prstGeom>
          <a:ln w="15875">
            <a:prstDash val="dash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1B6F10-777F-73D9-A0A8-6021D6807AC7}"/>
              </a:ext>
            </a:extLst>
          </p:cNvPr>
          <p:cNvSpPr txBox="1"/>
          <p:nvPr/>
        </p:nvSpPr>
        <p:spPr>
          <a:xfrm>
            <a:off x="2175901" y="1384750"/>
            <a:ext cx="1199367" cy="276999"/>
          </a:xfrm>
          <a:prstGeom prst="rect">
            <a:avLst/>
          </a:prstGeom>
          <a:noFill/>
        </p:spPr>
        <p:txBody>
          <a:bodyPr wrap="none" rtlCol="0">
            <a:spAutoFit/>
          </a:bodyPr>
          <a:lstStyle/>
          <a:p>
            <a:r>
              <a:rPr lang="fr-FR" sz="1200" dirty="0" err="1"/>
              <a:t>Sucess</a:t>
            </a:r>
            <a:r>
              <a:rPr lang="fr-FR" sz="1200" dirty="0"/>
              <a:t>/Failure</a:t>
            </a:r>
          </a:p>
        </p:txBody>
      </p:sp>
      <p:sp>
        <p:nvSpPr>
          <p:cNvPr id="27" name="Rectangle: Single Corner Snipped 26">
            <a:extLst>
              <a:ext uri="{FF2B5EF4-FFF2-40B4-BE49-F238E27FC236}">
                <a16:creationId xmlns:a16="http://schemas.microsoft.com/office/drawing/2014/main" id="{7DFAE80C-3AFF-E8A4-B872-C9BBC6673900}"/>
              </a:ext>
            </a:extLst>
          </p:cNvPr>
          <p:cNvSpPr/>
          <p:nvPr/>
        </p:nvSpPr>
        <p:spPr>
          <a:xfrm>
            <a:off x="933456" y="1704996"/>
            <a:ext cx="660778" cy="289902"/>
          </a:xfrm>
          <a:prstGeom prst="snip1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a:extLst>
              <a:ext uri="{FF2B5EF4-FFF2-40B4-BE49-F238E27FC236}">
                <a16:creationId xmlns:a16="http://schemas.microsoft.com/office/drawing/2014/main" id="{65A0D64B-8D3A-9263-0D12-B837B9DEDF11}"/>
              </a:ext>
            </a:extLst>
          </p:cNvPr>
          <p:cNvSpPr/>
          <p:nvPr/>
        </p:nvSpPr>
        <p:spPr>
          <a:xfrm>
            <a:off x="6034451" y="1239637"/>
            <a:ext cx="268304" cy="5682839"/>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TextBox 47">
            <a:extLst>
              <a:ext uri="{FF2B5EF4-FFF2-40B4-BE49-F238E27FC236}">
                <a16:creationId xmlns:a16="http://schemas.microsoft.com/office/drawing/2014/main" id="{466541A0-3025-F51A-B946-C7436932E5EB}"/>
              </a:ext>
            </a:extLst>
          </p:cNvPr>
          <p:cNvSpPr txBox="1"/>
          <p:nvPr/>
        </p:nvSpPr>
        <p:spPr>
          <a:xfrm>
            <a:off x="2178479" y="1820091"/>
            <a:ext cx="1640193" cy="276999"/>
          </a:xfrm>
          <a:prstGeom prst="rect">
            <a:avLst/>
          </a:prstGeom>
          <a:noFill/>
        </p:spPr>
        <p:txBody>
          <a:bodyPr wrap="none" rtlCol="0">
            <a:spAutoFit/>
          </a:bodyPr>
          <a:lstStyle/>
          <a:p>
            <a:r>
              <a:rPr lang="fr-FR" sz="1200" b="1" dirty="0"/>
              <a:t>[SD </a:t>
            </a:r>
            <a:r>
              <a:rPr lang="fr-FR" sz="1200" b="1" dirty="0" err="1"/>
              <a:t>Card</a:t>
            </a:r>
            <a:r>
              <a:rPr lang="fr-FR" sz="1200" b="1" dirty="0"/>
              <a:t> </a:t>
            </a:r>
            <a:r>
              <a:rPr lang="fr-FR" sz="1200" b="1" dirty="0" err="1"/>
              <a:t>initialized</a:t>
            </a:r>
            <a:r>
              <a:rPr lang="fr-FR" sz="1200" b="1" dirty="0"/>
              <a:t>]</a:t>
            </a:r>
          </a:p>
        </p:txBody>
      </p:sp>
      <p:sp>
        <p:nvSpPr>
          <p:cNvPr id="49" name="TextBox 48">
            <a:extLst>
              <a:ext uri="{FF2B5EF4-FFF2-40B4-BE49-F238E27FC236}">
                <a16:creationId xmlns:a16="http://schemas.microsoft.com/office/drawing/2014/main" id="{074A5A62-8F84-5743-2F20-384DFBABC5BD}"/>
              </a:ext>
            </a:extLst>
          </p:cNvPr>
          <p:cNvSpPr txBox="1"/>
          <p:nvPr/>
        </p:nvSpPr>
        <p:spPr>
          <a:xfrm>
            <a:off x="2178479" y="2081374"/>
            <a:ext cx="2859437" cy="307777"/>
          </a:xfrm>
          <a:prstGeom prst="rect">
            <a:avLst/>
          </a:prstGeom>
          <a:noFill/>
        </p:spPr>
        <p:txBody>
          <a:bodyPr wrap="none" rtlCol="0">
            <a:spAutoFit/>
          </a:bodyPr>
          <a:lstStyle/>
          <a:p>
            <a:r>
              <a:rPr lang="fr-FR" sz="1400" dirty="0" err="1"/>
              <a:t>xTaskCreate</a:t>
            </a:r>
            <a:r>
              <a:rPr lang="fr-FR" sz="1400" dirty="0"/>
              <a:t>(</a:t>
            </a:r>
            <a:r>
              <a:rPr lang="fr-FR" sz="1400" dirty="0" err="1"/>
              <a:t>encapsulate_Image</a:t>
            </a:r>
            <a:r>
              <a:rPr lang="fr-FR" sz="1400" dirty="0"/>
              <a:t>)</a:t>
            </a:r>
          </a:p>
        </p:txBody>
      </p:sp>
      <p:grpSp>
        <p:nvGrpSpPr>
          <p:cNvPr id="88" name="Group 87">
            <a:extLst>
              <a:ext uri="{FF2B5EF4-FFF2-40B4-BE49-F238E27FC236}">
                <a16:creationId xmlns:a16="http://schemas.microsoft.com/office/drawing/2014/main" id="{B7F3AF00-23EA-F115-446D-8D055058F1C6}"/>
              </a:ext>
            </a:extLst>
          </p:cNvPr>
          <p:cNvGrpSpPr/>
          <p:nvPr/>
        </p:nvGrpSpPr>
        <p:grpSpPr>
          <a:xfrm>
            <a:off x="2051106" y="2389151"/>
            <a:ext cx="647708" cy="249274"/>
            <a:chOff x="2051106" y="2389151"/>
            <a:chExt cx="647708" cy="249274"/>
          </a:xfrm>
        </p:grpSpPr>
        <p:cxnSp>
          <p:nvCxnSpPr>
            <p:cNvPr id="56" name="Straight Connector 55">
              <a:extLst>
                <a:ext uri="{FF2B5EF4-FFF2-40B4-BE49-F238E27FC236}">
                  <a16:creationId xmlns:a16="http://schemas.microsoft.com/office/drawing/2014/main" id="{CBB92572-8053-E5EF-FB87-547ADEC5A21F}"/>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011F8A-3DD4-DED8-4B3E-CBC57FAE5BF7}"/>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20F9FE3-AC45-8352-5108-390AB2BECFCB}"/>
                </a:ext>
              </a:extLst>
            </p:cNvPr>
            <p:cNvCxnSpPr/>
            <p:nvPr/>
          </p:nvCxnSpPr>
          <p:spPr>
            <a:xfrm flipH="1">
              <a:off x="2178479" y="2638425"/>
              <a:ext cx="52033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71D06900-D9A9-DE6A-D70E-F3123F94C9ED}"/>
              </a:ext>
            </a:extLst>
          </p:cNvPr>
          <p:cNvSpPr/>
          <p:nvPr/>
        </p:nvSpPr>
        <p:spPr>
          <a:xfrm>
            <a:off x="1981199" y="2647946"/>
            <a:ext cx="179715" cy="4284309"/>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a:extLst>
              <a:ext uri="{FF2B5EF4-FFF2-40B4-BE49-F238E27FC236}">
                <a16:creationId xmlns:a16="http://schemas.microsoft.com/office/drawing/2014/main" id="{A11D1AB6-913E-B96A-8CC7-4E5948FEC3D9}"/>
              </a:ext>
            </a:extLst>
          </p:cNvPr>
          <p:cNvSpPr/>
          <p:nvPr/>
        </p:nvSpPr>
        <p:spPr>
          <a:xfrm>
            <a:off x="1023943" y="2758187"/>
            <a:ext cx="10410819" cy="416429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5A1137EF-C49C-5AA8-0142-CB3F0C54DD91}"/>
              </a:ext>
            </a:extLst>
          </p:cNvPr>
          <p:cNvSpPr/>
          <p:nvPr/>
        </p:nvSpPr>
        <p:spPr>
          <a:xfrm>
            <a:off x="933456" y="1677138"/>
            <a:ext cx="10591795" cy="548020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Single Corner Snipped 62">
            <a:extLst>
              <a:ext uri="{FF2B5EF4-FFF2-40B4-BE49-F238E27FC236}">
                <a16:creationId xmlns:a16="http://schemas.microsoft.com/office/drawing/2014/main" id="{1C4437F2-8108-9731-0850-E935BF77C2CF}"/>
              </a:ext>
            </a:extLst>
          </p:cNvPr>
          <p:cNvSpPr/>
          <p:nvPr/>
        </p:nvSpPr>
        <p:spPr>
          <a:xfrm>
            <a:off x="1040938" y="2772905"/>
            <a:ext cx="660778" cy="289902"/>
          </a:xfrm>
          <a:prstGeom prst="snip1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a:extLst>
              <a:ext uri="{FF2B5EF4-FFF2-40B4-BE49-F238E27FC236}">
                <a16:creationId xmlns:a16="http://schemas.microsoft.com/office/drawing/2014/main" id="{28D60FCD-69D6-D1C0-8435-1FF2148194EE}"/>
              </a:ext>
            </a:extLst>
          </p:cNvPr>
          <p:cNvSpPr txBox="1"/>
          <p:nvPr/>
        </p:nvSpPr>
        <p:spPr>
          <a:xfrm>
            <a:off x="1014283" y="1707621"/>
            <a:ext cx="468398" cy="338554"/>
          </a:xfrm>
          <a:prstGeom prst="rect">
            <a:avLst/>
          </a:prstGeom>
          <a:noFill/>
        </p:spPr>
        <p:txBody>
          <a:bodyPr wrap="none" rtlCol="0">
            <a:spAutoFit/>
          </a:bodyPr>
          <a:lstStyle/>
          <a:p>
            <a:r>
              <a:rPr lang="fr-FR" sz="1600" b="1" dirty="0">
                <a:latin typeface="Poppins" panose="00000500000000000000" pitchFamily="2" charset="0"/>
                <a:cs typeface="Poppins" panose="00000500000000000000" pitchFamily="2" charset="0"/>
              </a:rPr>
              <a:t>alt</a:t>
            </a:r>
            <a:endParaRPr lang="fr-FR" b="1" dirty="0">
              <a:latin typeface="Poppins" panose="00000500000000000000" pitchFamily="2" charset="0"/>
              <a:cs typeface="Poppins" panose="00000500000000000000" pitchFamily="2" charset="0"/>
            </a:endParaRPr>
          </a:p>
        </p:txBody>
      </p:sp>
      <p:sp>
        <p:nvSpPr>
          <p:cNvPr id="65" name="TextBox 64">
            <a:extLst>
              <a:ext uri="{FF2B5EF4-FFF2-40B4-BE49-F238E27FC236}">
                <a16:creationId xmlns:a16="http://schemas.microsoft.com/office/drawing/2014/main" id="{7C2C3F92-659D-E8BB-BD93-FB26E2E29287}"/>
              </a:ext>
            </a:extLst>
          </p:cNvPr>
          <p:cNvSpPr txBox="1"/>
          <p:nvPr/>
        </p:nvSpPr>
        <p:spPr>
          <a:xfrm>
            <a:off x="1023943" y="2735388"/>
            <a:ext cx="684803" cy="338554"/>
          </a:xfrm>
          <a:prstGeom prst="rect">
            <a:avLst/>
          </a:prstGeom>
          <a:noFill/>
        </p:spPr>
        <p:txBody>
          <a:bodyPr wrap="square" rtlCol="0">
            <a:spAutoFit/>
          </a:bodyPr>
          <a:lstStyle/>
          <a:p>
            <a:r>
              <a:rPr lang="fr-FR" sz="1600" b="1" dirty="0">
                <a:latin typeface="Poppins" panose="00000500000000000000" pitchFamily="2" charset="0"/>
                <a:cs typeface="Poppins" panose="00000500000000000000" pitchFamily="2" charset="0"/>
              </a:rPr>
              <a:t>Loop</a:t>
            </a:r>
          </a:p>
        </p:txBody>
      </p:sp>
      <p:sp>
        <p:nvSpPr>
          <p:cNvPr id="66" name="TextBox 65">
            <a:extLst>
              <a:ext uri="{FF2B5EF4-FFF2-40B4-BE49-F238E27FC236}">
                <a16:creationId xmlns:a16="http://schemas.microsoft.com/office/drawing/2014/main" id="{7B92D054-645D-C796-EAC1-38D4BB6718C4}"/>
              </a:ext>
            </a:extLst>
          </p:cNvPr>
          <p:cNvSpPr txBox="1"/>
          <p:nvPr/>
        </p:nvSpPr>
        <p:spPr>
          <a:xfrm>
            <a:off x="2155883" y="2726039"/>
            <a:ext cx="1508746" cy="276999"/>
          </a:xfrm>
          <a:prstGeom prst="rect">
            <a:avLst/>
          </a:prstGeom>
          <a:noFill/>
        </p:spPr>
        <p:txBody>
          <a:bodyPr wrap="none" rtlCol="0">
            <a:spAutoFit/>
          </a:bodyPr>
          <a:lstStyle/>
          <a:p>
            <a:r>
              <a:rPr lang="fr-FR" sz="1200" b="1" dirty="0"/>
              <a:t>[Image Segments]</a:t>
            </a:r>
          </a:p>
        </p:txBody>
      </p:sp>
      <p:sp>
        <p:nvSpPr>
          <p:cNvPr id="67" name="TextBox 66">
            <a:extLst>
              <a:ext uri="{FF2B5EF4-FFF2-40B4-BE49-F238E27FC236}">
                <a16:creationId xmlns:a16="http://schemas.microsoft.com/office/drawing/2014/main" id="{BCD21B96-955E-14C7-DD70-254F50896803}"/>
              </a:ext>
            </a:extLst>
          </p:cNvPr>
          <p:cNvSpPr txBox="1"/>
          <p:nvPr/>
        </p:nvSpPr>
        <p:spPr>
          <a:xfrm>
            <a:off x="2169079" y="2947151"/>
            <a:ext cx="2693366" cy="307777"/>
          </a:xfrm>
          <a:prstGeom prst="rect">
            <a:avLst/>
          </a:prstGeom>
          <a:noFill/>
        </p:spPr>
        <p:txBody>
          <a:bodyPr wrap="none" rtlCol="0">
            <a:spAutoFit/>
          </a:bodyPr>
          <a:lstStyle/>
          <a:p>
            <a:r>
              <a:rPr lang="fr-FR" sz="1400" dirty="0" err="1"/>
              <a:t>SD.open</a:t>
            </a:r>
            <a:r>
              <a:rPr lang="fr-FR" sz="1400" dirty="0"/>
              <a:t>(</a:t>
            </a:r>
            <a:r>
              <a:rPr lang="ar-DZ" sz="1400" dirty="0"/>
              <a:t>"</a:t>
            </a:r>
            <a:r>
              <a:rPr lang="fr-FR" sz="1400" dirty="0"/>
              <a:t>img.jpg</a:t>
            </a:r>
            <a:r>
              <a:rPr lang="ar-DZ" sz="1400" dirty="0"/>
              <a:t>"</a:t>
            </a:r>
            <a:r>
              <a:rPr lang="fr-FR" sz="1400" dirty="0"/>
              <a:t>, </a:t>
            </a:r>
            <a:r>
              <a:rPr lang="fr-FR" sz="1400" dirty="0" err="1"/>
              <a:t>File_READ</a:t>
            </a:r>
            <a:r>
              <a:rPr lang="fr-FR" sz="1400" dirty="0"/>
              <a:t>)</a:t>
            </a:r>
          </a:p>
        </p:txBody>
      </p:sp>
      <p:sp>
        <p:nvSpPr>
          <p:cNvPr id="68" name="TextBox 67">
            <a:extLst>
              <a:ext uri="{FF2B5EF4-FFF2-40B4-BE49-F238E27FC236}">
                <a16:creationId xmlns:a16="http://schemas.microsoft.com/office/drawing/2014/main" id="{7103633F-CDFD-590B-DDAB-69CF7B75A1AA}"/>
              </a:ext>
            </a:extLst>
          </p:cNvPr>
          <p:cNvSpPr txBox="1"/>
          <p:nvPr/>
        </p:nvSpPr>
        <p:spPr>
          <a:xfrm>
            <a:off x="2178479" y="3263313"/>
            <a:ext cx="771365" cy="307777"/>
          </a:xfrm>
          <a:prstGeom prst="rect">
            <a:avLst/>
          </a:prstGeom>
          <a:noFill/>
        </p:spPr>
        <p:txBody>
          <a:bodyPr wrap="none" rtlCol="0">
            <a:spAutoFit/>
          </a:bodyPr>
          <a:lstStyle/>
          <a:p>
            <a:r>
              <a:rPr lang="fr-FR" sz="1400" dirty="0" err="1"/>
              <a:t>ImgFile</a:t>
            </a:r>
            <a:endParaRPr lang="fr-FR" sz="1400" dirty="0"/>
          </a:p>
        </p:txBody>
      </p:sp>
      <p:cxnSp>
        <p:nvCxnSpPr>
          <p:cNvPr id="69" name="Straight Arrow Connector 68">
            <a:extLst>
              <a:ext uri="{FF2B5EF4-FFF2-40B4-BE49-F238E27FC236}">
                <a16:creationId xmlns:a16="http://schemas.microsoft.com/office/drawing/2014/main" id="{8CD60246-FCA0-7EB0-EBA2-FBF569BAB4C9}"/>
              </a:ext>
            </a:extLst>
          </p:cNvPr>
          <p:cNvCxnSpPr>
            <a:cxnSpLocks/>
          </p:cNvCxnSpPr>
          <p:nvPr/>
        </p:nvCxnSpPr>
        <p:spPr>
          <a:xfrm flipH="1">
            <a:off x="2224354" y="3571090"/>
            <a:ext cx="4214249" cy="19540"/>
          </a:xfrm>
          <a:prstGeom prst="straightConnector1">
            <a:avLst/>
          </a:prstGeom>
          <a:ln w="158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6922DF6-2A96-00C9-8D4D-17F081129CC4}"/>
              </a:ext>
            </a:extLst>
          </p:cNvPr>
          <p:cNvCxnSpPr>
            <a:cxnSpLocks/>
          </p:cNvCxnSpPr>
          <p:nvPr/>
        </p:nvCxnSpPr>
        <p:spPr>
          <a:xfrm>
            <a:off x="4565441" y="3243488"/>
            <a:ext cx="1606384" cy="1144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94C47932-64CC-6C67-39E0-553C5530D92D}"/>
              </a:ext>
            </a:extLst>
          </p:cNvPr>
          <p:cNvSpPr/>
          <p:nvPr/>
        </p:nvSpPr>
        <p:spPr>
          <a:xfrm>
            <a:off x="6238728" y="3243488"/>
            <a:ext cx="173696" cy="3678988"/>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a:extLst>
              <a:ext uri="{FF2B5EF4-FFF2-40B4-BE49-F238E27FC236}">
                <a16:creationId xmlns:a16="http://schemas.microsoft.com/office/drawing/2014/main" id="{84843519-7D93-13DE-9795-783CCE34F9FB}"/>
              </a:ext>
            </a:extLst>
          </p:cNvPr>
          <p:cNvSpPr/>
          <p:nvPr/>
        </p:nvSpPr>
        <p:spPr>
          <a:xfrm>
            <a:off x="1126930" y="3716137"/>
            <a:ext cx="10204844" cy="323848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TextBox 77">
            <a:extLst>
              <a:ext uri="{FF2B5EF4-FFF2-40B4-BE49-F238E27FC236}">
                <a16:creationId xmlns:a16="http://schemas.microsoft.com/office/drawing/2014/main" id="{75EE5144-95E2-3D3B-07BE-BF305A9965AA}"/>
              </a:ext>
            </a:extLst>
          </p:cNvPr>
          <p:cNvSpPr txBox="1"/>
          <p:nvPr/>
        </p:nvSpPr>
        <p:spPr>
          <a:xfrm>
            <a:off x="2131994" y="3723898"/>
            <a:ext cx="2214068" cy="276999"/>
          </a:xfrm>
          <a:prstGeom prst="rect">
            <a:avLst/>
          </a:prstGeom>
          <a:noFill/>
        </p:spPr>
        <p:txBody>
          <a:bodyPr wrap="none" rtlCol="0">
            <a:spAutoFit/>
          </a:bodyPr>
          <a:lstStyle/>
          <a:p>
            <a:r>
              <a:rPr lang="fr-FR" sz="1200" b="1" dirty="0"/>
              <a:t>[</a:t>
            </a:r>
            <a:r>
              <a:rPr lang="fr-FR" sz="1200" b="1" dirty="0" err="1"/>
              <a:t>ImgFile</a:t>
            </a:r>
            <a:r>
              <a:rPr lang="fr-FR" sz="1200" b="1" dirty="0"/>
              <a:t> </a:t>
            </a:r>
            <a:r>
              <a:rPr lang="fr-FR" sz="1200" b="1" dirty="0" err="1"/>
              <a:t>opened</a:t>
            </a:r>
            <a:r>
              <a:rPr lang="fr-FR" sz="1200" b="1" dirty="0"/>
              <a:t> </a:t>
            </a:r>
            <a:r>
              <a:rPr lang="fr-FR" sz="1200" b="1" dirty="0" err="1"/>
              <a:t>succefully</a:t>
            </a:r>
            <a:r>
              <a:rPr lang="fr-FR" sz="1200" b="1" dirty="0"/>
              <a:t>]</a:t>
            </a:r>
          </a:p>
        </p:txBody>
      </p:sp>
      <p:sp>
        <p:nvSpPr>
          <p:cNvPr id="83" name="Rectangle: Single Corner Snipped 82">
            <a:extLst>
              <a:ext uri="{FF2B5EF4-FFF2-40B4-BE49-F238E27FC236}">
                <a16:creationId xmlns:a16="http://schemas.microsoft.com/office/drawing/2014/main" id="{09AE89CE-D6B9-57DE-0EEF-596E3F19AC55}"/>
              </a:ext>
            </a:extLst>
          </p:cNvPr>
          <p:cNvSpPr/>
          <p:nvPr/>
        </p:nvSpPr>
        <p:spPr>
          <a:xfrm>
            <a:off x="1152772" y="3724616"/>
            <a:ext cx="660778" cy="289902"/>
          </a:xfrm>
          <a:prstGeom prst="snip1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TextBox 84">
            <a:extLst>
              <a:ext uri="{FF2B5EF4-FFF2-40B4-BE49-F238E27FC236}">
                <a16:creationId xmlns:a16="http://schemas.microsoft.com/office/drawing/2014/main" id="{D0E9D455-69F2-ED38-2EB2-196A32BA96AA}"/>
              </a:ext>
            </a:extLst>
          </p:cNvPr>
          <p:cNvSpPr txBox="1"/>
          <p:nvPr/>
        </p:nvSpPr>
        <p:spPr>
          <a:xfrm>
            <a:off x="1233032" y="3700290"/>
            <a:ext cx="468398" cy="338554"/>
          </a:xfrm>
          <a:prstGeom prst="rect">
            <a:avLst/>
          </a:prstGeom>
          <a:noFill/>
        </p:spPr>
        <p:txBody>
          <a:bodyPr wrap="none" rtlCol="0">
            <a:spAutoFit/>
          </a:bodyPr>
          <a:lstStyle/>
          <a:p>
            <a:r>
              <a:rPr lang="fr-FR" sz="1600" b="1" dirty="0">
                <a:latin typeface="Poppins" panose="00000500000000000000" pitchFamily="2" charset="0"/>
                <a:cs typeface="Poppins" panose="00000500000000000000" pitchFamily="2" charset="0"/>
              </a:rPr>
              <a:t>alt</a:t>
            </a:r>
            <a:endParaRPr lang="fr-FR" b="1" dirty="0">
              <a:latin typeface="Poppins" panose="00000500000000000000" pitchFamily="2" charset="0"/>
              <a:cs typeface="Poppins" panose="00000500000000000000" pitchFamily="2" charset="0"/>
            </a:endParaRPr>
          </a:p>
        </p:txBody>
      </p:sp>
      <p:sp>
        <p:nvSpPr>
          <p:cNvPr id="86" name="TextBox 85">
            <a:extLst>
              <a:ext uri="{FF2B5EF4-FFF2-40B4-BE49-F238E27FC236}">
                <a16:creationId xmlns:a16="http://schemas.microsoft.com/office/drawing/2014/main" id="{7D485036-D946-CA86-1D72-0A794EE811AD}"/>
              </a:ext>
            </a:extLst>
          </p:cNvPr>
          <p:cNvSpPr txBox="1"/>
          <p:nvPr/>
        </p:nvSpPr>
        <p:spPr>
          <a:xfrm>
            <a:off x="2156591" y="4000896"/>
            <a:ext cx="1967205" cy="276999"/>
          </a:xfrm>
          <a:prstGeom prst="rect">
            <a:avLst/>
          </a:prstGeom>
          <a:noFill/>
        </p:spPr>
        <p:txBody>
          <a:bodyPr wrap="none" rtlCol="0">
            <a:spAutoFit/>
          </a:bodyPr>
          <a:lstStyle/>
          <a:p>
            <a:r>
              <a:rPr lang="fr-FR" sz="1200" dirty="0" err="1"/>
              <a:t>Determine</a:t>
            </a:r>
            <a:r>
              <a:rPr lang="fr-FR" sz="1200" dirty="0"/>
              <a:t> </a:t>
            </a:r>
            <a:r>
              <a:rPr lang="fr-FR" sz="1200" dirty="0" err="1"/>
              <a:t>numSegments</a:t>
            </a:r>
            <a:endParaRPr lang="fr-FR" sz="1200" dirty="0"/>
          </a:p>
        </p:txBody>
      </p:sp>
      <p:sp>
        <p:nvSpPr>
          <p:cNvPr id="87" name="TextBox 86">
            <a:extLst>
              <a:ext uri="{FF2B5EF4-FFF2-40B4-BE49-F238E27FC236}">
                <a16:creationId xmlns:a16="http://schemas.microsoft.com/office/drawing/2014/main" id="{4E7770C6-1DFA-B981-2FC4-57F114C41CF2}"/>
              </a:ext>
            </a:extLst>
          </p:cNvPr>
          <p:cNvSpPr txBox="1"/>
          <p:nvPr/>
        </p:nvSpPr>
        <p:spPr>
          <a:xfrm>
            <a:off x="2156976" y="4210054"/>
            <a:ext cx="1752403" cy="276999"/>
          </a:xfrm>
          <a:prstGeom prst="rect">
            <a:avLst/>
          </a:prstGeom>
          <a:noFill/>
        </p:spPr>
        <p:txBody>
          <a:bodyPr wrap="none" rtlCol="0">
            <a:spAutoFit/>
          </a:bodyPr>
          <a:lstStyle/>
          <a:p>
            <a:r>
              <a:rPr lang="fr-FR" sz="1200" dirty="0" err="1"/>
              <a:t>Calculate</a:t>
            </a:r>
            <a:r>
              <a:rPr lang="fr-FR" sz="1200" dirty="0"/>
              <a:t> </a:t>
            </a:r>
            <a:r>
              <a:rPr lang="fr-FR" sz="1200" dirty="0" err="1"/>
              <a:t>segmentSize</a:t>
            </a:r>
            <a:endParaRPr lang="fr-FR" sz="1200" dirty="0"/>
          </a:p>
        </p:txBody>
      </p:sp>
      <p:grpSp>
        <p:nvGrpSpPr>
          <p:cNvPr id="89" name="Group 88">
            <a:extLst>
              <a:ext uri="{FF2B5EF4-FFF2-40B4-BE49-F238E27FC236}">
                <a16:creationId xmlns:a16="http://schemas.microsoft.com/office/drawing/2014/main" id="{57473A16-2C93-16AA-CA5B-0BE2836FBDF2}"/>
              </a:ext>
            </a:extLst>
          </p:cNvPr>
          <p:cNvGrpSpPr/>
          <p:nvPr/>
        </p:nvGrpSpPr>
        <p:grpSpPr>
          <a:xfrm>
            <a:off x="2127876" y="4504953"/>
            <a:ext cx="647708" cy="249274"/>
            <a:chOff x="2051106" y="2389151"/>
            <a:chExt cx="647708" cy="249274"/>
          </a:xfrm>
        </p:grpSpPr>
        <p:cxnSp>
          <p:nvCxnSpPr>
            <p:cNvPr id="90" name="Straight Connector 89">
              <a:extLst>
                <a:ext uri="{FF2B5EF4-FFF2-40B4-BE49-F238E27FC236}">
                  <a16:creationId xmlns:a16="http://schemas.microsoft.com/office/drawing/2014/main" id="{D8CB532A-04C1-C710-26BB-C7B8E6B7D528}"/>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2D8559-BD4E-D5AA-9F1D-93941A1BCBAD}"/>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DB4E9B8-68F6-9589-4924-A15406A4705E}"/>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108" name="Rectangle 107">
            <a:extLst>
              <a:ext uri="{FF2B5EF4-FFF2-40B4-BE49-F238E27FC236}">
                <a16:creationId xmlns:a16="http://schemas.microsoft.com/office/drawing/2014/main" id="{8BE1C414-AC95-D0EA-C00F-14E3FE187287}"/>
              </a:ext>
            </a:extLst>
          </p:cNvPr>
          <p:cNvSpPr/>
          <p:nvPr/>
        </p:nvSpPr>
        <p:spPr>
          <a:xfrm>
            <a:off x="1233031" y="4904964"/>
            <a:ext cx="10025511" cy="208237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TextBox 108">
            <a:extLst>
              <a:ext uri="{FF2B5EF4-FFF2-40B4-BE49-F238E27FC236}">
                <a16:creationId xmlns:a16="http://schemas.microsoft.com/office/drawing/2014/main" id="{5584EFEC-58EE-303F-0479-282711F15D09}"/>
              </a:ext>
            </a:extLst>
          </p:cNvPr>
          <p:cNvSpPr txBox="1"/>
          <p:nvPr/>
        </p:nvSpPr>
        <p:spPr>
          <a:xfrm>
            <a:off x="1223678" y="4887026"/>
            <a:ext cx="684803" cy="338554"/>
          </a:xfrm>
          <a:prstGeom prst="rect">
            <a:avLst/>
          </a:prstGeom>
          <a:noFill/>
        </p:spPr>
        <p:txBody>
          <a:bodyPr wrap="square" rtlCol="0">
            <a:spAutoFit/>
          </a:bodyPr>
          <a:lstStyle/>
          <a:p>
            <a:r>
              <a:rPr lang="fr-FR" sz="1600" b="1" dirty="0">
                <a:latin typeface="Poppins" panose="00000500000000000000" pitchFamily="2" charset="0"/>
                <a:cs typeface="Poppins" panose="00000500000000000000" pitchFamily="2" charset="0"/>
              </a:rPr>
              <a:t>Loop</a:t>
            </a:r>
          </a:p>
        </p:txBody>
      </p:sp>
      <p:sp>
        <p:nvSpPr>
          <p:cNvPr id="110" name="Rectangle: Single Corner Snipped 109">
            <a:extLst>
              <a:ext uri="{FF2B5EF4-FFF2-40B4-BE49-F238E27FC236}">
                <a16:creationId xmlns:a16="http://schemas.microsoft.com/office/drawing/2014/main" id="{D8599830-9125-1AA4-BBAC-041552426F4D}"/>
              </a:ext>
            </a:extLst>
          </p:cNvPr>
          <p:cNvSpPr/>
          <p:nvPr/>
        </p:nvSpPr>
        <p:spPr>
          <a:xfrm>
            <a:off x="1240848" y="4916003"/>
            <a:ext cx="660778" cy="289902"/>
          </a:xfrm>
          <a:prstGeom prst="snip1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Box 110">
            <a:extLst>
              <a:ext uri="{FF2B5EF4-FFF2-40B4-BE49-F238E27FC236}">
                <a16:creationId xmlns:a16="http://schemas.microsoft.com/office/drawing/2014/main" id="{63059534-0E37-470D-7056-EC31B79A8F14}"/>
              </a:ext>
            </a:extLst>
          </p:cNvPr>
          <p:cNvSpPr txBox="1"/>
          <p:nvPr/>
        </p:nvSpPr>
        <p:spPr>
          <a:xfrm>
            <a:off x="2103972" y="4943446"/>
            <a:ext cx="2214068" cy="276999"/>
          </a:xfrm>
          <a:prstGeom prst="rect">
            <a:avLst/>
          </a:prstGeom>
          <a:noFill/>
        </p:spPr>
        <p:txBody>
          <a:bodyPr wrap="none" rtlCol="0">
            <a:spAutoFit/>
          </a:bodyPr>
          <a:lstStyle/>
          <a:p>
            <a:r>
              <a:rPr lang="fr-FR" sz="1200" b="1" dirty="0"/>
              <a:t>[</a:t>
            </a:r>
            <a:r>
              <a:rPr lang="fr-FR" sz="1200" b="1" dirty="0" err="1"/>
              <a:t>ImgFile</a:t>
            </a:r>
            <a:r>
              <a:rPr lang="fr-FR" sz="1200" b="1" dirty="0"/>
              <a:t> </a:t>
            </a:r>
            <a:r>
              <a:rPr lang="fr-FR" sz="1200" b="1" dirty="0" err="1"/>
              <a:t>opened</a:t>
            </a:r>
            <a:r>
              <a:rPr lang="fr-FR" sz="1200" b="1" dirty="0"/>
              <a:t> </a:t>
            </a:r>
            <a:r>
              <a:rPr lang="fr-FR" sz="1200" b="1" dirty="0" err="1"/>
              <a:t>succefully</a:t>
            </a:r>
            <a:r>
              <a:rPr lang="fr-FR" sz="1200" b="1" dirty="0"/>
              <a:t>]</a:t>
            </a:r>
          </a:p>
        </p:txBody>
      </p:sp>
      <p:sp>
        <p:nvSpPr>
          <p:cNvPr id="112" name="TextBox 111">
            <a:extLst>
              <a:ext uri="{FF2B5EF4-FFF2-40B4-BE49-F238E27FC236}">
                <a16:creationId xmlns:a16="http://schemas.microsoft.com/office/drawing/2014/main" id="{FC890B2C-5AE3-A376-2842-C2062596BA7B}"/>
              </a:ext>
            </a:extLst>
          </p:cNvPr>
          <p:cNvSpPr txBox="1"/>
          <p:nvPr/>
        </p:nvSpPr>
        <p:spPr>
          <a:xfrm>
            <a:off x="2118076" y="5207452"/>
            <a:ext cx="1181734" cy="276999"/>
          </a:xfrm>
          <a:prstGeom prst="rect">
            <a:avLst/>
          </a:prstGeom>
          <a:noFill/>
        </p:spPr>
        <p:txBody>
          <a:bodyPr wrap="none" rtlCol="0">
            <a:spAutoFit/>
          </a:bodyPr>
          <a:lstStyle/>
          <a:p>
            <a:r>
              <a:rPr lang="fr-FR" sz="1200" dirty="0" err="1"/>
              <a:t>frameHeader</a:t>
            </a:r>
            <a:r>
              <a:rPr lang="fr-FR" sz="1200" dirty="0"/>
              <a:t>()</a:t>
            </a:r>
          </a:p>
        </p:txBody>
      </p:sp>
      <p:sp>
        <p:nvSpPr>
          <p:cNvPr id="113" name="TextBox 112">
            <a:extLst>
              <a:ext uri="{FF2B5EF4-FFF2-40B4-BE49-F238E27FC236}">
                <a16:creationId xmlns:a16="http://schemas.microsoft.com/office/drawing/2014/main" id="{2413BCAF-7E94-8251-6AAE-0EC2A931C7EE}"/>
              </a:ext>
            </a:extLst>
          </p:cNvPr>
          <p:cNvSpPr txBox="1"/>
          <p:nvPr/>
        </p:nvSpPr>
        <p:spPr>
          <a:xfrm>
            <a:off x="2107947" y="5455908"/>
            <a:ext cx="1241045" cy="276999"/>
          </a:xfrm>
          <a:prstGeom prst="rect">
            <a:avLst/>
          </a:prstGeom>
          <a:noFill/>
        </p:spPr>
        <p:txBody>
          <a:bodyPr wrap="none" rtlCol="0">
            <a:spAutoFit/>
          </a:bodyPr>
          <a:lstStyle/>
          <a:p>
            <a:r>
              <a:rPr lang="fr-FR" sz="1200" dirty="0" err="1"/>
              <a:t>packetHeader</a:t>
            </a:r>
            <a:r>
              <a:rPr lang="fr-FR" sz="1200" dirty="0"/>
              <a:t>()</a:t>
            </a:r>
          </a:p>
        </p:txBody>
      </p:sp>
      <p:grpSp>
        <p:nvGrpSpPr>
          <p:cNvPr id="114" name="Group 113">
            <a:extLst>
              <a:ext uri="{FF2B5EF4-FFF2-40B4-BE49-F238E27FC236}">
                <a16:creationId xmlns:a16="http://schemas.microsoft.com/office/drawing/2014/main" id="{FBFF5A75-EBC3-8B75-BCFD-3A26AA8BDD20}"/>
              </a:ext>
            </a:extLst>
          </p:cNvPr>
          <p:cNvGrpSpPr/>
          <p:nvPr/>
        </p:nvGrpSpPr>
        <p:grpSpPr>
          <a:xfrm>
            <a:off x="2144020" y="5777725"/>
            <a:ext cx="647708" cy="249274"/>
            <a:chOff x="2051106" y="2389151"/>
            <a:chExt cx="647708" cy="249274"/>
          </a:xfrm>
        </p:grpSpPr>
        <p:cxnSp>
          <p:nvCxnSpPr>
            <p:cNvPr id="115" name="Straight Connector 114">
              <a:extLst>
                <a:ext uri="{FF2B5EF4-FFF2-40B4-BE49-F238E27FC236}">
                  <a16:creationId xmlns:a16="http://schemas.microsoft.com/office/drawing/2014/main" id="{CE8DB0CB-04EE-52AE-3E9F-D470951E3634}"/>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5938A0F-12EB-24ED-9655-E54E8AE93335}"/>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0F4668F-DF81-245E-08DF-C13B2EDC369E}"/>
                </a:ext>
              </a:extLst>
            </p:cNvPr>
            <p:cNvCxnSpPr>
              <a:cxnSpLocks/>
            </p:cNvCxnSpPr>
            <p:nvPr/>
          </p:nvCxnSpPr>
          <p:spPr>
            <a:xfrm flipH="1">
              <a:off x="2082987" y="2638425"/>
              <a:ext cx="61582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B8D0E5E8-8C54-701F-0830-C521026895CA}"/>
              </a:ext>
            </a:extLst>
          </p:cNvPr>
          <p:cNvSpPr txBox="1"/>
          <p:nvPr/>
        </p:nvSpPr>
        <p:spPr>
          <a:xfrm>
            <a:off x="2088157" y="6053325"/>
            <a:ext cx="1523174" cy="276999"/>
          </a:xfrm>
          <a:prstGeom prst="rect">
            <a:avLst/>
          </a:prstGeom>
          <a:noFill/>
        </p:spPr>
        <p:txBody>
          <a:bodyPr wrap="none" rtlCol="0">
            <a:spAutoFit/>
          </a:bodyPr>
          <a:lstStyle/>
          <a:p>
            <a:r>
              <a:rPr lang="fr-FR" sz="1200" dirty="0"/>
              <a:t>Read segment data</a:t>
            </a:r>
          </a:p>
        </p:txBody>
      </p:sp>
      <p:sp>
        <p:nvSpPr>
          <p:cNvPr id="120" name="TextBox 119">
            <a:extLst>
              <a:ext uri="{FF2B5EF4-FFF2-40B4-BE49-F238E27FC236}">
                <a16:creationId xmlns:a16="http://schemas.microsoft.com/office/drawing/2014/main" id="{38671B2D-BC9E-1FDD-5B86-98B6BD91D0FD}"/>
              </a:ext>
            </a:extLst>
          </p:cNvPr>
          <p:cNvSpPr txBox="1"/>
          <p:nvPr/>
        </p:nvSpPr>
        <p:spPr>
          <a:xfrm>
            <a:off x="2066924" y="6296290"/>
            <a:ext cx="1752403" cy="276999"/>
          </a:xfrm>
          <a:prstGeom prst="rect">
            <a:avLst/>
          </a:prstGeom>
          <a:noFill/>
        </p:spPr>
        <p:txBody>
          <a:bodyPr wrap="none" rtlCol="0">
            <a:spAutoFit/>
          </a:bodyPr>
          <a:lstStyle/>
          <a:p>
            <a:r>
              <a:rPr lang="fr-FR" sz="1200" dirty="0" err="1"/>
              <a:t>send</a:t>
            </a:r>
            <a:r>
              <a:rPr lang="fr-FR" sz="1200" dirty="0"/>
              <a:t> headers and data</a:t>
            </a:r>
          </a:p>
        </p:txBody>
      </p:sp>
      <p:grpSp>
        <p:nvGrpSpPr>
          <p:cNvPr id="121" name="Group 120">
            <a:extLst>
              <a:ext uri="{FF2B5EF4-FFF2-40B4-BE49-F238E27FC236}">
                <a16:creationId xmlns:a16="http://schemas.microsoft.com/office/drawing/2014/main" id="{782E097E-FF99-0B18-81AF-473461554DFC}"/>
              </a:ext>
            </a:extLst>
          </p:cNvPr>
          <p:cNvGrpSpPr/>
          <p:nvPr/>
        </p:nvGrpSpPr>
        <p:grpSpPr>
          <a:xfrm>
            <a:off x="2166752" y="6567078"/>
            <a:ext cx="647708" cy="249274"/>
            <a:chOff x="2051106" y="2389151"/>
            <a:chExt cx="647708" cy="249274"/>
          </a:xfrm>
        </p:grpSpPr>
        <p:cxnSp>
          <p:nvCxnSpPr>
            <p:cNvPr id="122" name="Straight Connector 121">
              <a:extLst>
                <a:ext uri="{FF2B5EF4-FFF2-40B4-BE49-F238E27FC236}">
                  <a16:creationId xmlns:a16="http://schemas.microsoft.com/office/drawing/2014/main" id="{2CE9D1B6-B7B1-E0E5-A9E1-3EBDDA3E9F6D}"/>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9064354-0D8F-DB85-00EC-2FDBFA50520D}"/>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5DA6FC-7B1F-8CB2-8A1E-F774519645E3}"/>
                </a:ext>
              </a:extLst>
            </p:cNvPr>
            <p:cNvCxnSpPr>
              <a:cxnSpLocks/>
            </p:cNvCxnSpPr>
            <p:nvPr/>
          </p:nvCxnSpPr>
          <p:spPr>
            <a:xfrm flipH="1">
              <a:off x="2082987" y="2638425"/>
              <a:ext cx="61582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3A6CF4DA-7115-4A99-B2D9-88A730FDAACF}"/>
              </a:ext>
            </a:extLst>
          </p:cNvPr>
          <p:cNvSpPr txBox="1"/>
          <p:nvPr/>
        </p:nvSpPr>
        <p:spPr>
          <a:xfrm>
            <a:off x="11525251" y="50577"/>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65508963"/>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cxnSp>
        <p:nvCxnSpPr>
          <p:cNvPr id="8" name="Straight Connector 7">
            <a:extLst>
              <a:ext uri="{FF2B5EF4-FFF2-40B4-BE49-F238E27FC236}">
                <a16:creationId xmlns:a16="http://schemas.microsoft.com/office/drawing/2014/main" id="{56EF7257-2C4E-B3DC-CC06-FB1A084FF0C9}"/>
              </a:ext>
            </a:extLst>
          </p:cNvPr>
          <p:cNvCxnSpPr>
            <a:cxnSpLocks/>
          </p:cNvCxnSpPr>
          <p:nvPr/>
        </p:nvCxnSpPr>
        <p:spPr>
          <a:xfrm>
            <a:off x="2051107" y="0"/>
            <a:ext cx="0" cy="6118698"/>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575690-4960-B242-A98E-4A9B210DA85B}"/>
              </a:ext>
            </a:extLst>
          </p:cNvPr>
          <p:cNvCxnSpPr>
            <a:cxnSpLocks/>
          </p:cNvCxnSpPr>
          <p:nvPr/>
        </p:nvCxnSpPr>
        <p:spPr>
          <a:xfrm>
            <a:off x="6171825" y="-66675"/>
            <a:ext cx="0" cy="6185373"/>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2E5712-B1A6-5119-03AB-4B46E67E9B99}"/>
              </a:ext>
            </a:extLst>
          </p:cNvPr>
          <p:cNvCxnSpPr>
            <a:cxnSpLocks/>
            <a:endCxn id="177" idx="0"/>
          </p:cNvCxnSpPr>
          <p:nvPr/>
        </p:nvCxnSpPr>
        <p:spPr>
          <a:xfrm>
            <a:off x="10464744" y="0"/>
            <a:ext cx="0" cy="6101959"/>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5A0D64B-8D3A-9263-0D12-B837B9DEDF11}"/>
              </a:ext>
            </a:extLst>
          </p:cNvPr>
          <p:cNvSpPr/>
          <p:nvPr/>
        </p:nvSpPr>
        <p:spPr>
          <a:xfrm>
            <a:off x="6075723" y="-66675"/>
            <a:ext cx="206226" cy="5900510"/>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a:extLst>
              <a:ext uri="{FF2B5EF4-FFF2-40B4-BE49-F238E27FC236}">
                <a16:creationId xmlns:a16="http://schemas.microsoft.com/office/drawing/2014/main" id="{71D06900-D9A9-DE6A-D70E-F3123F94C9ED}"/>
              </a:ext>
            </a:extLst>
          </p:cNvPr>
          <p:cNvSpPr/>
          <p:nvPr/>
        </p:nvSpPr>
        <p:spPr>
          <a:xfrm>
            <a:off x="1993806" y="-93028"/>
            <a:ext cx="179715" cy="4284309"/>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74">
            <a:extLst>
              <a:ext uri="{FF2B5EF4-FFF2-40B4-BE49-F238E27FC236}">
                <a16:creationId xmlns:a16="http://schemas.microsoft.com/office/drawing/2014/main" id="{94C47932-64CC-6C67-39E0-553C5530D92D}"/>
              </a:ext>
            </a:extLst>
          </p:cNvPr>
          <p:cNvSpPr/>
          <p:nvPr/>
        </p:nvSpPr>
        <p:spPr>
          <a:xfrm>
            <a:off x="6209690" y="-66674"/>
            <a:ext cx="230435" cy="1090838"/>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a:extLst>
              <a:ext uri="{FF2B5EF4-FFF2-40B4-BE49-F238E27FC236}">
                <a16:creationId xmlns:a16="http://schemas.microsoft.com/office/drawing/2014/main" id="{4BDD2B31-C881-A381-A78F-77FBFAA6F5D5}"/>
              </a:ext>
            </a:extLst>
          </p:cNvPr>
          <p:cNvSpPr txBox="1"/>
          <p:nvPr/>
        </p:nvSpPr>
        <p:spPr>
          <a:xfrm>
            <a:off x="2293848" y="71133"/>
            <a:ext cx="1343638" cy="276999"/>
          </a:xfrm>
          <a:prstGeom prst="rect">
            <a:avLst/>
          </a:prstGeom>
          <a:noFill/>
        </p:spPr>
        <p:txBody>
          <a:bodyPr wrap="none" rtlCol="0">
            <a:spAutoFit/>
          </a:bodyPr>
          <a:lstStyle/>
          <a:p>
            <a:r>
              <a:rPr lang="fr-FR" sz="1200" dirty="0" err="1"/>
              <a:t>Serial.write</a:t>
            </a:r>
            <a:r>
              <a:rPr lang="fr-FR" sz="1200" dirty="0"/>
              <a:t>(data)</a:t>
            </a:r>
          </a:p>
        </p:txBody>
      </p:sp>
      <p:cxnSp>
        <p:nvCxnSpPr>
          <p:cNvPr id="130" name="Straight Arrow Connector 129">
            <a:extLst>
              <a:ext uri="{FF2B5EF4-FFF2-40B4-BE49-F238E27FC236}">
                <a16:creationId xmlns:a16="http://schemas.microsoft.com/office/drawing/2014/main" id="{B7F6AF78-A634-309B-E507-FDD3A732BEC6}"/>
              </a:ext>
            </a:extLst>
          </p:cNvPr>
          <p:cNvCxnSpPr>
            <a:cxnSpLocks/>
          </p:cNvCxnSpPr>
          <p:nvPr/>
        </p:nvCxnSpPr>
        <p:spPr>
          <a:xfrm>
            <a:off x="2320933" y="443138"/>
            <a:ext cx="8143811"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285E7603-CD2E-D875-3FCA-99A91C7B43B8}"/>
              </a:ext>
            </a:extLst>
          </p:cNvPr>
          <p:cNvSpPr/>
          <p:nvPr/>
        </p:nvSpPr>
        <p:spPr>
          <a:xfrm>
            <a:off x="1233031" y="-180974"/>
            <a:ext cx="10025511" cy="78104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TextBox 133">
            <a:extLst>
              <a:ext uri="{FF2B5EF4-FFF2-40B4-BE49-F238E27FC236}">
                <a16:creationId xmlns:a16="http://schemas.microsoft.com/office/drawing/2014/main" id="{67D5E425-2366-59F3-FA8B-D38119122632}"/>
              </a:ext>
            </a:extLst>
          </p:cNvPr>
          <p:cNvSpPr txBox="1"/>
          <p:nvPr/>
        </p:nvSpPr>
        <p:spPr>
          <a:xfrm>
            <a:off x="2269624" y="675953"/>
            <a:ext cx="1181734" cy="276999"/>
          </a:xfrm>
          <a:prstGeom prst="rect">
            <a:avLst/>
          </a:prstGeom>
          <a:noFill/>
        </p:spPr>
        <p:txBody>
          <a:bodyPr wrap="none" rtlCol="0">
            <a:spAutoFit/>
          </a:bodyPr>
          <a:lstStyle/>
          <a:p>
            <a:r>
              <a:rPr lang="fr-FR" sz="1200" dirty="0" err="1"/>
              <a:t>imgFile.close</a:t>
            </a:r>
            <a:r>
              <a:rPr lang="fr-FR" sz="1200" dirty="0"/>
              <a:t>()</a:t>
            </a:r>
          </a:p>
        </p:txBody>
      </p:sp>
      <p:cxnSp>
        <p:nvCxnSpPr>
          <p:cNvPr id="135" name="Straight Arrow Connector 134">
            <a:extLst>
              <a:ext uri="{FF2B5EF4-FFF2-40B4-BE49-F238E27FC236}">
                <a16:creationId xmlns:a16="http://schemas.microsoft.com/office/drawing/2014/main" id="{661D6AB4-E345-6D12-D100-0989F8EE30DE}"/>
              </a:ext>
            </a:extLst>
          </p:cNvPr>
          <p:cNvCxnSpPr>
            <a:cxnSpLocks/>
          </p:cNvCxnSpPr>
          <p:nvPr/>
        </p:nvCxnSpPr>
        <p:spPr>
          <a:xfrm>
            <a:off x="2320933" y="1024163"/>
            <a:ext cx="3754789"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E74A88F4-6726-8A54-50DF-E24BA06EF7DE}"/>
              </a:ext>
            </a:extLst>
          </p:cNvPr>
          <p:cNvSpPr/>
          <p:nvPr/>
        </p:nvSpPr>
        <p:spPr>
          <a:xfrm>
            <a:off x="1126930" y="-581025"/>
            <a:ext cx="10204844" cy="268604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0" name="Straight Connector 139">
            <a:extLst>
              <a:ext uri="{FF2B5EF4-FFF2-40B4-BE49-F238E27FC236}">
                <a16:creationId xmlns:a16="http://schemas.microsoft.com/office/drawing/2014/main" id="{B77ABC8D-2D0D-507B-07C3-C78875F6C461}"/>
              </a:ext>
            </a:extLst>
          </p:cNvPr>
          <p:cNvCxnSpPr>
            <a:cxnSpLocks/>
          </p:cNvCxnSpPr>
          <p:nvPr/>
        </p:nvCxnSpPr>
        <p:spPr>
          <a:xfrm>
            <a:off x="1126930" y="1257300"/>
            <a:ext cx="10204844"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4A5A2FF-E28F-BC32-BF2B-77612B0E6411}"/>
              </a:ext>
            </a:extLst>
          </p:cNvPr>
          <p:cNvSpPr txBox="1"/>
          <p:nvPr/>
        </p:nvSpPr>
        <p:spPr>
          <a:xfrm>
            <a:off x="1395318" y="1238540"/>
            <a:ext cx="1311578" cy="276999"/>
          </a:xfrm>
          <a:prstGeom prst="rect">
            <a:avLst/>
          </a:prstGeom>
          <a:noFill/>
        </p:spPr>
        <p:txBody>
          <a:bodyPr wrap="none" rtlCol="0">
            <a:spAutoFit/>
          </a:bodyPr>
          <a:lstStyle/>
          <a:p>
            <a:r>
              <a:rPr lang="fr-FR" sz="1200" b="1" dirty="0"/>
              <a:t>[SD </a:t>
            </a:r>
            <a:r>
              <a:rPr lang="fr-FR" sz="1200" b="1" dirty="0" err="1"/>
              <a:t>Card</a:t>
            </a:r>
            <a:r>
              <a:rPr lang="fr-FR" sz="1200" b="1" dirty="0"/>
              <a:t> </a:t>
            </a:r>
            <a:r>
              <a:rPr lang="fr-FR" sz="1200" b="1" dirty="0" err="1"/>
              <a:t>Error</a:t>
            </a:r>
            <a:r>
              <a:rPr lang="fr-FR" sz="1200" b="1" dirty="0"/>
              <a:t>]</a:t>
            </a:r>
          </a:p>
        </p:txBody>
      </p:sp>
      <p:sp>
        <p:nvSpPr>
          <p:cNvPr id="144" name="TextBox 143">
            <a:extLst>
              <a:ext uri="{FF2B5EF4-FFF2-40B4-BE49-F238E27FC236}">
                <a16:creationId xmlns:a16="http://schemas.microsoft.com/office/drawing/2014/main" id="{BA7FBF5A-2ACD-3B04-89DE-E234E6FD97ED}"/>
              </a:ext>
            </a:extLst>
          </p:cNvPr>
          <p:cNvSpPr txBox="1"/>
          <p:nvPr/>
        </p:nvSpPr>
        <p:spPr>
          <a:xfrm>
            <a:off x="2215138" y="1587262"/>
            <a:ext cx="2927404" cy="276999"/>
          </a:xfrm>
          <a:prstGeom prst="rect">
            <a:avLst/>
          </a:prstGeom>
          <a:noFill/>
        </p:spPr>
        <p:txBody>
          <a:bodyPr wrap="none" rtlCol="0">
            <a:spAutoFit/>
          </a:bodyPr>
          <a:lstStyle/>
          <a:p>
            <a:r>
              <a:rPr lang="fr-FR" sz="1200" dirty="0" err="1"/>
              <a:t>Serial.println</a:t>
            </a:r>
            <a:r>
              <a:rPr lang="fr-FR" sz="1200" dirty="0"/>
              <a:t>(</a:t>
            </a:r>
            <a:r>
              <a:rPr lang="ar-DZ" sz="1200" dirty="0"/>
              <a:t>"</a:t>
            </a:r>
            <a:r>
              <a:rPr lang="fr-FR" sz="1200" dirty="0" err="1"/>
              <a:t>Error</a:t>
            </a:r>
            <a:r>
              <a:rPr lang="fr-FR" sz="1200" dirty="0"/>
              <a:t> </a:t>
            </a:r>
            <a:r>
              <a:rPr lang="fr-FR" sz="1200" dirty="0" err="1"/>
              <a:t>Opening</a:t>
            </a:r>
            <a:r>
              <a:rPr lang="fr-FR" sz="1200" dirty="0"/>
              <a:t> the image</a:t>
            </a:r>
            <a:r>
              <a:rPr lang="ar-DZ" sz="1200" dirty="0"/>
              <a:t>"</a:t>
            </a:r>
            <a:r>
              <a:rPr lang="fr-FR" sz="1200" dirty="0"/>
              <a:t>)</a:t>
            </a:r>
          </a:p>
        </p:txBody>
      </p:sp>
      <p:sp>
        <p:nvSpPr>
          <p:cNvPr id="145" name="Rectangle 144">
            <a:extLst>
              <a:ext uri="{FF2B5EF4-FFF2-40B4-BE49-F238E27FC236}">
                <a16:creationId xmlns:a16="http://schemas.microsoft.com/office/drawing/2014/main" id="{ED2D325E-BFCD-1C0C-E74C-8542D1165541}"/>
              </a:ext>
            </a:extLst>
          </p:cNvPr>
          <p:cNvSpPr/>
          <p:nvPr/>
        </p:nvSpPr>
        <p:spPr>
          <a:xfrm>
            <a:off x="1023943" y="-356838"/>
            <a:ext cx="10410819" cy="268605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6" name="Straight Arrow Connector 145">
            <a:extLst>
              <a:ext uri="{FF2B5EF4-FFF2-40B4-BE49-F238E27FC236}">
                <a16:creationId xmlns:a16="http://schemas.microsoft.com/office/drawing/2014/main" id="{0DCDDFFC-FBEA-BEE5-1A0B-C8C68422B6BC}"/>
              </a:ext>
            </a:extLst>
          </p:cNvPr>
          <p:cNvCxnSpPr>
            <a:cxnSpLocks/>
          </p:cNvCxnSpPr>
          <p:nvPr/>
        </p:nvCxnSpPr>
        <p:spPr>
          <a:xfrm>
            <a:off x="2269624" y="1864261"/>
            <a:ext cx="819512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B6365B0C-EE69-6278-7C6A-B0ED45A0E54E}"/>
              </a:ext>
            </a:extLst>
          </p:cNvPr>
          <p:cNvSpPr txBox="1"/>
          <p:nvPr/>
        </p:nvSpPr>
        <p:spPr>
          <a:xfrm>
            <a:off x="2214235" y="2485455"/>
            <a:ext cx="2012089" cy="276999"/>
          </a:xfrm>
          <a:prstGeom prst="rect">
            <a:avLst/>
          </a:prstGeom>
          <a:noFill/>
        </p:spPr>
        <p:txBody>
          <a:bodyPr wrap="none" rtlCol="0">
            <a:spAutoFit/>
          </a:bodyPr>
          <a:lstStyle/>
          <a:p>
            <a:r>
              <a:rPr lang="fr-FR" sz="1200" dirty="0" err="1"/>
              <a:t>Serial.write</a:t>
            </a:r>
            <a:r>
              <a:rPr lang="fr-FR" sz="1200" dirty="0"/>
              <a:t>(</a:t>
            </a:r>
            <a:r>
              <a:rPr lang="fr-FR" sz="1200" dirty="0" err="1"/>
              <a:t>numSegment</a:t>
            </a:r>
            <a:r>
              <a:rPr lang="ar-DZ" sz="1200" dirty="0"/>
              <a:t>"</a:t>
            </a:r>
            <a:r>
              <a:rPr lang="fr-FR" sz="1200" dirty="0"/>
              <a:t>)</a:t>
            </a:r>
          </a:p>
        </p:txBody>
      </p:sp>
      <p:cxnSp>
        <p:nvCxnSpPr>
          <p:cNvPr id="150" name="Straight Arrow Connector 149">
            <a:extLst>
              <a:ext uri="{FF2B5EF4-FFF2-40B4-BE49-F238E27FC236}">
                <a16:creationId xmlns:a16="http://schemas.microsoft.com/office/drawing/2014/main" id="{BB77DA46-8446-2DD7-D19E-9090CF38C4E0}"/>
              </a:ext>
            </a:extLst>
          </p:cNvPr>
          <p:cNvCxnSpPr>
            <a:cxnSpLocks/>
          </p:cNvCxnSpPr>
          <p:nvPr/>
        </p:nvCxnSpPr>
        <p:spPr>
          <a:xfrm>
            <a:off x="2227347" y="2793272"/>
            <a:ext cx="819512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38D93CED-D7A9-CB42-866F-283A87096D9D}"/>
              </a:ext>
            </a:extLst>
          </p:cNvPr>
          <p:cNvSpPr txBox="1"/>
          <p:nvPr/>
        </p:nvSpPr>
        <p:spPr>
          <a:xfrm>
            <a:off x="2221790" y="2916126"/>
            <a:ext cx="2060757" cy="276999"/>
          </a:xfrm>
          <a:prstGeom prst="rect">
            <a:avLst/>
          </a:prstGeom>
          <a:noFill/>
        </p:spPr>
        <p:txBody>
          <a:bodyPr wrap="none" rtlCol="0">
            <a:spAutoFit/>
          </a:bodyPr>
          <a:lstStyle/>
          <a:p>
            <a:r>
              <a:rPr lang="fr-FR" sz="1200" dirty="0" err="1"/>
              <a:t>xTaskCreate</a:t>
            </a:r>
            <a:r>
              <a:rPr lang="fr-FR" sz="1200" dirty="0"/>
              <a:t>(</a:t>
            </a:r>
            <a:r>
              <a:rPr lang="fr-FR" sz="1200" dirty="0" err="1"/>
              <a:t>sendAuxData</a:t>
            </a:r>
            <a:r>
              <a:rPr lang="fr-FR" sz="1200" dirty="0"/>
              <a:t>)</a:t>
            </a:r>
          </a:p>
        </p:txBody>
      </p:sp>
      <p:grpSp>
        <p:nvGrpSpPr>
          <p:cNvPr id="152" name="Group 151">
            <a:extLst>
              <a:ext uri="{FF2B5EF4-FFF2-40B4-BE49-F238E27FC236}">
                <a16:creationId xmlns:a16="http://schemas.microsoft.com/office/drawing/2014/main" id="{476BEFE3-A05A-7A02-164D-28D1D3CE30CD}"/>
              </a:ext>
            </a:extLst>
          </p:cNvPr>
          <p:cNvGrpSpPr/>
          <p:nvPr/>
        </p:nvGrpSpPr>
        <p:grpSpPr>
          <a:xfrm>
            <a:off x="2212262" y="3227351"/>
            <a:ext cx="647708" cy="249274"/>
            <a:chOff x="2051106" y="2389151"/>
            <a:chExt cx="647708" cy="249274"/>
          </a:xfrm>
        </p:grpSpPr>
        <p:cxnSp>
          <p:nvCxnSpPr>
            <p:cNvPr id="153" name="Straight Connector 152">
              <a:extLst>
                <a:ext uri="{FF2B5EF4-FFF2-40B4-BE49-F238E27FC236}">
                  <a16:creationId xmlns:a16="http://schemas.microsoft.com/office/drawing/2014/main" id="{1746ADE8-A5AD-4285-0A36-D89CB414B317}"/>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A20715A-F108-57AA-5BC2-A67DC89FBF96}"/>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2B5AC90-4E77-74F3-6537-0544C06F91BC}"/>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156" name="Rectangle 155">
            <a:extLst>
              <a:ext uri="{FF2B5EF4-FFF2-40B4-BE49-F238E27FC236}">
                <a16:creationId xmlns:a16="http://schemas.microsoft.com/office/drawing/2014/main" id="{61FC4B3E-40A6-975E-64B8-FA40CADE7D28}"/>
              </a:ext>
            </a:extLst>
          </p:cNvPr>
          <p:cNvSpPr/>
          <p:nvPr/>
        </p:nvSpPr>
        <p:spPr>
          <a:xfrm>
            <a:off x="2077236" y="3534521"/>
            <a:ext cx="268292" cy="656760"/>
          </a:xfrm>
          <a:prstGeom prst="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TextBox 156">
            <a:extLst>
              <a:ext uri="{FF2B5EF4-FFF2-40B4-BE49-F238E27FC236}">
                <a16:creationId xmlns:a16="http://schemas.microsoft.com/office/drawing/2014/main" id="{EAB67607-C881-A751-0F16-76366EBD33D0}"/>
              </a:ext>
            </a:extLst>
          </p:cNvPr>
          <p:cNvSpPr txBox="1"/>
          <p:nvPr/>
        </p:nvSpPr>
        <p:spPr>
          <a:xfrm>
            <a:off x="2346749" y="3755446"/>
            <a:ext cx="1633781" cy="276999"/>
          </a:xfrm>
          <a:prstGeom prst="rect">
            <a:avLst/>
          </a:prstGeom>
          <a:noFill/>
        </p:spPr>
        <p:txBody>
          <a:bodyPr wrap="none" rtlCol="0">
            <a:spAutoFit/>
          </a:bodyPr>
          <a:lstStyle/>
          <a:p>
            <a:r>
              <a:rPr lang="fr-FR" sz="1200" dirty="0" err="1"/>
              <a:t>Serial,write</a:t>
            </a:r>
            <a:r>
              <a:rPr lang="fr-FR" sz="1200" dirty="0"/>
              <a:t>(</a:t>
            </a:r>
            <a:r>
              <a:rPr lang="fr-FR" sz="1200" dirty="0" err="1"/>
              <a:t>AuxData</a:t>
            </a:r>
            <a:r>
              <a:rPr lang="fr-FR" sz="1200" dirty="0"/>
              <a:t>)</a:t>
            </a:r>
          </a:p>
        </p:txBody>
      </p:sp>
      <p:cxnSp>
        <p:nvCxnSpPr>
          <p:cNvPr id="158" name="Straight Arrow Connector 157">
            <a:extLst>
              <a:ext uri="{FF2B5EF4-FFF2-40B4-BE49-F238E27FC236}">
                <a16:creationId xmlns:a16="http://schemas.microsoft.com/office/drawing/2014/main" id="{B1DD46AB-9227-FBBE-63F7-2B280483C649}"/>
              </a:ext>
            </a:extLst>
          </p:cNvPr>
          <p:cNvCxnSpPr>
            <a:cxnSpLocks/>
          </p:cNvCxnSpPr>
          <p:nvPr/>
        </p:nvCxnSpPr>
        <p:spPr>
          <a:xfrm>
            <a:off x="2345528" y="4139753"/>
            <a:ext cx="8119216"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7DA1B5ED-0871-3C29-D49A-46C3E338906A}"/>
              </a:ext>
            </a:extLst>
          </p:cNvPr>
          <p:cNvSpPr txBox="1"/>
          <p:nvPr/>
        </p:nvSpPr>
        <p:spPr>
          <a:xfrm>
            <a:off x="1233031" y="4546107"/>
            <a:ext cx="1774845" cy="276999"/>
          </a:xfrm>
          <a:prstGeom prst="rect">
            <a:avLst/>
          </a:prstGeom>
          <a:noFill/>
        </p:spPr>
        <p:txBody>
          <a:bodyPr wrap="none" rtlCol="0">
            <a:spAutoFit/>
          </a:bodyPr>
          <a:lstStyle/>
          <a:p>
            <a:r>
              <a:rPr lang="fr-FR" sz="1200" b="1" dirty="0"/>
              <a:t>[SD </a:t>
            </a:r>
            <a:r>
              <a:rPr lang="fr-FR" sz="1200" b="1" dirty="0" err="1"/>
              <a:t>Card</a:t>
            </a:r>
            <a:r>
              <a:rPr lang="fr-FR" sz="1200" b="1" dirty="0"/>
              <a:t> not </a:t>
            </a:r>
            <a:r>
              <a:rPr lang="fr-FR" sz="1200" b="1" dirty="0" err="1"/>
              <a:t>present</a:t>
            </a:r>
            <a:r>
              <a:rPr lang="fr-FR" sz="1200" b="1" dirty="0"/>
              <a:t>]</a:t>
            </a:r>
          </a:p>
        </p:txBody>
      </p:sp>
      <p:sp>
        <p:nvSpPr>
          <p:cNvPr id="161" name="Rectangle 160">
            <a:extLst>
              <a:ext uri="{FF2B5EF4-FFF2-40B4-BE49-F238E27FC236}">
                <a16:creationId xmlns:a16="http://schemas.microsoft.com/office/drawing/2014/main" id="{0760C77D-2AF6-5CF2-B638-3275D9001F18}"/>
              </a:ext>
            </a:extLst>
          </p:cNvPr>
          <p:cNvSpPr/>
          <p:nvPr/>
        </p:nvSpPr>
        <p:spPr>
          <a:xfrm>
            <a:off x="933456" y="-581024"/>
            <a:ext cx="10591795" cy="641486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3" name="Straight Connector 162">
            <a:extLst>
              <a:ext uri="{FF2B5EF4-FFF2-40B4-BE49-F238E27FC236}">
                <a16:creationId xmlns:a16="http://schemas.microsoft.com/office/drawing/2014/main" id="{BAB22CB8-E737-33A4-6B1A-44009F72A4FF}"/>
              </a:ext>
            </a:extLst>
          </p:cNvPr>
          <p:cNvCxnSpPr/>
          <p:nvPr/>
        </p:nvCxnSpPr>
        <p:spPr>
          <a:xfrm>
            <a:off x="933457" y="4484451"/>
            <a:ext cx="10591793"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B9ADABF8-A2C4-7592-F87F-658F3120836B}"/>
              </a:ext>
            </a:extLst>
          </p:cNvPr>
          <p:cNvSpPr txBox="1"/>
          <p:nvPr/>
        </p:nvSpPr>
        <p:spPr>
          <a:xfrm>
            <a:off x="1955004" y="5071365"/>
            <a:ext cx="4121641" cy="276999"/>
          </a:xfrm>
          <a:prstGeom prst="rect">
            <a:avLst/>
          </a:prstGeom>
          <a:noFill/>
        </p:spPr>
        <p:txBody>
          <a:bodyPr wrap="none" rtlCol="0">
            <a:spAutoFit/>
          </a:bodyPr>
          <a:lstStyle/>
          <a:p>
            <a:r>
              <a:rPr lang="fr-FR" sz="1200" dirty="0" err="1"/>
              <a:t>Serial,println</a:t>
            </a:r>
            <a:r>
              <a:rPr lang="fr-FR" sz="1200" dirty="0"/>
              <a:t>(</a:t>
            </a:r>
            <a:r>
              <a:rPr lang="ar-DZ" sz="1200" dirty="0"/>
              <a:t>"</a:t>
            </a:r>
            <a:r>
              <a:rPr lang="fr-FR" sz="1200" dirty="0" err="1"/>
              <a:t>Initialization</a:t>
            </a:r>
            <a:r>
              <a:rPr lang="fr-FR" sz="1200" dirty="0"/>
              <a:t> </a:t>
            </a:r>
            <a:r>
              <a:rPr lang="fr-FR" sz="1200" dirty="0" err="1"/>
              <a:t>failed</a:t>
            </a:r>
            <a:r>
              <a:rPr lang="fr-FR" sz="1200" dirty="0"/>
              <a:t>, or SD </a:t>
            </a:r>
            <a:r>
              <a:rPr lang="fr-FR" sz="1200" dirty="0" err="1"/>
              <a:t>Card</a:t>
            </a:r>
            <a:r>
              <a:rPr lang="fr-FR" sz="1200" dirty="0"/>
              <a:t> not </a:t>
            </a:r>
            <a:r>
              <a:rPr lang="fr-FR" sz="1200" dirty="0" err="1"/>
              <a:t>present</a:t>
            </a:r>
            <a:r>
              <a:rPr lang="ar-DZ" sz="1200" dirty="0"/>
              <a:t>"</a:t>
            </a:r>
            <a:r>
              <a:rPr lang="fr-FR" sz="1200" dirty="0"/>
              <a:t>)</a:t>
            </a:r>
          </a:p>
        </p:txBody>
      </p:sp>
      <p:grpSp>
        <p:nvGrpSpPr>
          <p:cNvPr id="170" name="Group 169">
            <a:extLst>
              <a:ext uri="{FF2B5EF4-FFF2-40B4-BE49-F238E27FC236}">
                <a16:creationId xmlns:a16="http://schemas.microsoft.com/office/drawing/2014/main" id="{341F79DE-38A7-23F8-1D0F-622700D8235E}"/>
              </a:ext>
            </a:extLst>
          </p:cNvPr>
          <p:cNvGrpSpPr/>
          <p:nvPr/>
        </p:nvGrpSpPr>
        <p:grpSpPr>
          <a:xfrm>
            <a:off x="1392893" y="6110836"/>
            <a:ext cx="1296139" cy="408373"/>
            <a:chOff x="1403037" y="624736"/>
            <a:chExt cx="1296139" cy="408373"/>
          </a:xfrm>
        </p:grpSpPr>
        <p:sp>
          <p:nvSpPr>
            <p:cNvPr id="171" name="Rectangle: Rounded Corners 170">
              <a:extLst>
                <a:ext uri="{FF2B5EF4-FFF2-40B4-BE49-F238E27FC236}">
                  <a16:creationId xmlns:a16="http://schemas.microsoft.com/office/drawing/2014/main" id="{12B2BBD7-2F20-3D4D-FDD0-CD8D78CB68CE}"/>
                </a:ext>
              </a:extLst>
            </p:cNvPr>
            <p:cNvSpPr/>
            <p:nvPr/>
          </p:nvSpPr>
          <p:spPr>
            <a:xfrm>
              <a:off x="1403037" y="624736"/>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TextBox 171">
              <a:extLst>
                <a:ext uri="{FF2B5EF4-FFF2-40B4-BE49-F238E27FC236}">
                  <a16:creationId xmlns:a16="http://schemas.microsoft.com/office/drawing/2014/main" id="{B7D45F6D-95DA-DEB1-5C07-DC87FE5637A0}"/>
                </a:ext>
              </a:extLst>
            </p:cNvPr>
            <p:cNvSpPr txBox="1"/>
            <p:nvPr/>
          </p:nvSpPr>
          <p:spPr>
            <a:xfrm>
              <a:off x="1482681" y="663777"/>
              <a:ext cx="1136850"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Arduino</a:t>
              </a:r>
            </a:p>
          </p:txBody>
        </p:sp>
      </p:grpSp>
      <p:grpSp>
        <p:nvGrpSpPr>
          <p:cNvPr id="173" name="Group 172">
            <a:extLst>
              <a:ext uri="{FF2B5EF4-FFF2-40B4-BE49-F238E27FC236}">
                <a16:creationId xmlns:a16="http://schemas.microsoft.com/office/drawing/2014/main" id="{9F3E10C6-7382-263A-8929-D8AACBBA0745}"/>
              </a:ext>
            </a:extLst>
          </p:cNvPr>
          <p:cNvGrpSpPr/>
          <p:nvPr/>
        </p:nvGrpSpPr>
        <p:grpSpPr>
          <a:xfrm>
            <a:off x="5523755" y="6139460"/>
            <a:ext cx="1296139" cy="408373"/>
            <a:chOff x="5523755" y="606982"/>
            <a:chExt cx="1296139" cy="408373"/>
          </a:xfrm>
        </p:grpSpPr>
        <p:sp>
          <p:nvSpPr>
            <p:cNvPr id="174" name="Rectangle: Rounded Corners 173">
              <a:extLst>
                <a:ext uri="{FF2B5EF4-FFF2-40B4-BE49-F238E27FC236}">
                  <a16:creationId xmlns:a16="http://schemas.microsoft.com/office/drawing/2014/main" id="{7B8774FA-E3CE-A3E5-917E-EA7E083BF2E9}"/>
                </a:ext>
              </a:extLst>
            </p:cNvPr>
            <p:cNvSpPr/>
            <p:nvPr/>
          </p:nvSpPr>
          <p:spPr>
            <a:xfrm>
              <a:off x="5523755" y="606982"/>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TextBox 174">
              <a:extLst>
                <a:ext uri="{FF2B5EF4-FFF2-40B4-BE49-F238E27FC236}">
                  <a16:creationId xmlns:a16="http://schemas.microsoft.com/office/drawing/2014/main" id="{F0B870FD-0E90-A03C-4F85-558A2562A1BD}"/>
                </a:ext>
              </a:extLst>
            </p:cNvPr>
            <p:cNvSpPr txBox="1"/>
            <p:nvPr/>
          </p:nvSpPr>
          <p:spPr>
            <a:xfrm>
              <a:off x="5616311" y="630519"/>
              <a:ext cx="1135247"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SD </a:t>
              </a:r>
              <a:r>
                <a:rPr lang="fr-FR" b="1" dirty="0" err="1">
                  <a:latin typeface="Poppins" panose="00000500000000000000" pitchFamily="2" charset="0"/>
                  <a:cs typeface="Poppins" panose="00000500000000000000" pitchFamily="2" charset="0"/>
                </a:rPr>
                <a:t>Card</a:t>
              </a:r>
              <a:endParaRPr lang="fr-FR" b="1" dirty="0">
                <a:latin typeface="Poppins" panose="00000500000000000000" pitchFamily="2" charset="0"/>
                <a:cs typeface="Poppins" panose="00000500000000000000" pitchFamily="2" charset="0"/>
              </a:endParaRPr>
            </a:p>
          </p:txBody>
        </p:sp>
      </p:grpSp>
      <p:grpSp>
        <p:nvGrpSpPr>
          <p:cNvPr id="176" name="Group 175">
            <a:extLst>
              <a:ext uri="{FF2B5EF4-FFF2-40B4-BE49-F238E27FC236}">
                <a16:creationId xmlns:a16="http://schemas.microsoft.com/office/drawing/2014/main" id="{C2206759-1CEF-8051-AB75-972F95276317}"/>
              </a:ext>
            </a:extLst>
          </p:cNvPr>
          <p:cNvGrpSpPr/>
          <p:nvPr/>
        </p:nvGrpSpPr>
        <p:grpSpPr>
          <a:xfrm>
            <a:off x="9816674" y="6101959"/>
            <a:ext cx="1296139" cy="426126"/>
            <a:chOff x="9816674" y="606983"/>
            <a:chExt cx="1296139" cy="426126"/>
          </a:xfrm>
        </p:grpSpPr>
        <p:sp>
          <p:nvSpPr>
            <p:cNvPr id="177" name="Rectangle: Rounded Corners 176">
              <a:extLst>
                <a:ext uri="{FF2B5EF4-FFF2-40B4-BE49-F238E27FC236}">
                  <a16:creationId xmlns:a16="http://schemas.microsoft.com/office/drawing/2014/main" id="{9B5277EC-6D00-F98F-1642-6ADDFC56F03D}"/>
                </a:ext>
              </a:extLst>
            </p:cNvPr>
            <p:cNvSpPr/>
            <p:nvPr/>
          </p:nvSpPr>
          <p:spPr>
            <a:xfrm>
              <a:off x="9816674" y="606983"/>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TextBox 177">
              <a:extLst>
                <a:ext uri="{FF2B5EF4-FFF2-40B4-BE49-F238E27FC236}">
                  <a16:creationId xmlns:a16="http://schemas.microsoft.com/office/drawing/2014/main" id="{24806D3C-5205-8B9D-88AB-F680FFCC010C}"/>
                </a:ext>
              </a:extLst>
            </p:cNvPr>
            <p:cNvSpPr txBox="1"/>
            <p:nvPr/>
          </p:nvSpPr>
          <p:spPr>
            <a:xfrm>
              <a:off x="10034176" y="663777"/>
              <a:ext cx="861133"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Serial</a:t>
              </a:r>
            </a:p>
          </p:txBody>
        </p:sp>
      </p:grpSp>
      <p:sp>
        <p:nvSpPr>
          <p:cNvPr id="46" name="TextBox 45">
            <a:extLst>
              <a:ext uri="{FF2B5EF4-FFF2-40B4-BE49-F238E27FC236}">
                <a16:creationId xmlns:a16="http://schemas.microsoft.com/office/drawing/2014/main" id="{5F831547-5012-4036-A8A1-318B2DF63F44}"/>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19713762"/>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017" y="361250"/>
            <a:ext cx="6379329" cy="707886"/>
          </a:xfrm>
          <a:prstGeom prst="rect">
            <a:avLst/>
          </a:prstGeom>
          <a:noFill/>
        </p:spPr>
        <p:txBody>
          <a:bodyPr wrap="square" rtlCol="0">
            <a:spAutoFit/>
            <a:scene3d>
              <a:camera prst="orthographicFront"/>
              <a:lightRig rig="threePt" dir="t"/>
            </a:scene3d>
            <a:sp3d contourW="12700"/>
          </a:bodyPr>
          <a:lstStyle/>
          <a:p>
            <a:pPr algn="ctr"/>
            <a:r>
              <a:rPr lang="fr-FR" altLang="zh-CN" sz="4000" b="1" dirty="0">
                <a:latin typeface="Poppins" panose="00000500000000000000" pitchFamily="2" charset="0"/>
                <a:cs typeface="Poppins" panose="00000500000000000000" pitchFamily="2" charset="0"/>
              </a:rPr>
              <a:t>Software Architecture</a:t>
            </a:r>
            <a:endParaRPr lang="zh-CN" altLang="en-US" sz="4000"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F6259A-3162-2691-8EEE-B53555B8A451}"/>
              </a:ext>
            </a:extLst>
          </p:cNvPr>
          <p:cNvSpPr txBox="1"/>
          <p:nvPr/>
        </p:nvSpPr>
        <p:spPr>
          <a:xfrm>
            <a:off x="1814193" y="3603404"/>
            <a:ext cx="9382125" cy="510396"/>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2000" dirty="0">
                <a:latin typeface="Poppins" panose="00000500000000000000" pitchFamily="2" charset="0"/>
                <a:cs typeface="Poppins" panose="00000500000000000000" pitchFamily="2" charset="0"/>
              </a:rPr>
              <a:t>Developing a user-friendly interface using Python's </a:t>
            </a:r>
            <a:r>
              <a:rPr lang="en-US" sz="2000" dirty="0" err="1">
                <a:latin typeface="Poppins" panose="00000500000000000000" pitchFamily="2" charset="0"/>
                <a:cs typeface="Poppins" panose="00000500000000000000" pitchFamily="2" charset="0"/>
              </a:rPr>
              <a:t>Tkinter</a:t>
            </a:r>
            <a:r>
              <a:rPr lang="en-US" sz="2000" dirty="0">
                <a:latin typeface="Poppins" panose="00000500000000000000" pitchFamily="2" charset="0"/>
                <a:cs typeface="Poppins" panose="00000500000000000000" pitchFamily="2" charset="0"/>
              </a:rPr>
              <a:t> GUI.</a:t>
            </a:r>
          </a:p>
        </p:txBody>
      </p:sp>
      <p:cxnSp>
        <p:nvCxnSpPr>
          <p:cNvPr id="8" name="Straight Arrow Connector 7">
            <a:extLst>
              <a:ext uri="{FF2B5EF4-FFF2-40B4-BE49-F238E27FC236}">
                <a16:creationId xmlns:a16="http://schemas.microsoft.com/office/drawing/2014/main" id="{3F226F61-75D0-232C-4AB1-370F79C96318}"/>
              </a:ext>
            </a:extLst>
          </p:cNvPr>
          <p:cNvCxnSpPr>
            <a:cxnSpLocks/>
          </p:cNvCxnSpPr>
          <p:nvPr/>
        </p:nvCxnSpPr>
        <p:spPr>
          <a:xfrm>
            <a:off x="6095682" y="1238637"/>
            <a:ext cx="0" cy="77113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A2ADF079-596C-B5A4-B835-CCB9A85A1A06}"/>
              </a:ext>
            </a:extLst>
          </p:cNvPr>
          <p:cNvSpPr/>
          <p:nvPr/>
        </p:nvSpPr>
        <p:spPr>
          <a:xfrm>
            <a:off x="2495554" y="2094525"/>
            <a:ext cx="7296146" cy="9048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E328B843-B435-8A91-DD12-A5A0E48363FA}"/>
              </a:ext>
            </a:extLst>
          </p:cNvPr>
          <p:cNvSpPr txBox="1"/>
          <p:nvPr/>
        </p:nvSpPr>
        <p:spPr>
          <a:xfrm>
            <a:off x="3081573" y="2316129"/>
            <a:ext cx="6447599" cy="461665"/>
          </a:xfrm>
          <a:prstGeom prst="rect">
            <a:avLst/>
          </a:prstGeom>
          <a:noFill/>
        </p:spPr>
        <p:txBody>
          <a:bodyPr wrap="none" rtlCol="0">
            <a:spAutoFit/>
          </a:bodyPr>
          <a:lstStyle/>
          <a:p>
            <a:r>
              <a:rPr lang="fr-FR" sz="2400" b="1" dirty="0">
                <a:latin typeface="Poppins" panose="00000500000000000000" pitchFamily="2" charset="0"/>
                <a:cs typeface="Poppins" panose="00000500000000000000" pitchFamily="2" charset="0"/>
              </a:rPr>
              <a:t>Ground Station Software </a:t>
            </a:r>
            <a:r>
              <a:rPr lang="fr-FR" sz="2400" b="1" dirty="0" err="1">
                <a:latin typeface="Poppins" panose="00000500000000000000" pitchFamily="2" charset="0"/>
                <a:cs typeface="Poppins" panose="00000500000000000000" pitchFamily="2" charset="0"/>
              </a:rPr>
              <a:t>Developement</a:t>
            </a:r>
            <a:endParaRPr lang="fr-FR" sz="2400" b="1"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4C668424-7AEF-655F-6E90-8A92C1827B15}"/>
              </a:ext>
            </a:extLst>
          </p:cNvPr>
          <p:cNvSpPr txBox="1"/>
          <p:nvPr/>
        </p:nvSpPr>
        <p:spPr>
          <a:xfrm>
            <a:off x="1814193" y="4285230"/>
            <a:ext cx="9382125" cy="510396"/>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2000" dirty="0">
                <a:effectLst/>
                <a:latin typeface="Poppins" panose="00000500000000000000" pitchFamily="2" charset="0"/>
                <a:ea typeface="Calibri" panose="020F0502020204030204" pitchFamily="34" charset="0"/>
                <a:cs typeface="Poppins" panose="00000500000000000000" pitchFamily="2" charset="0"/>
              </a:rPr>
              <a:t> Collect data from the USB port</a:t>
            </a:r>
            <a:r>
              <a:rPr lang="en-GB" sz="2000" dirty="0">
                <a:effectLst/>
                <a:latin typeface="Poppins" panose="00000500000000000000" pitchFamily="2" charset="0"/>
                <a:ea typeface="Calibri" panose="020F0502020204030204" pitchFamily="34" charset="0"/>
                <a:cs typeface="Poppins" panose="00000500000000000000" pitchFamily="2" charset="0"/>
              </a:rPr>
              <a:t>.</a:t>
            </a:r>
            <a:endParaRPr lang="en-US" sz="2400" dirty="0">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7D3FFC86-F494-EA74-6B58-3BD048AB42DE}"/>
              </a:ext>
            </a:extLst>
          </p:cNvPr>
          <p:cNvSpPr txBox="1"/>
          <p:nvPr/>
        </p:nvSpPr>
        <p:spPr>
          <a:xfrm>
            <a:off x="1814193" y="4967056"/>
            <a:ext cx="9382125" cy="972061"/>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2000" dirty="0">
                <a:effectLst/>
                <a:latin typeface="Poppins" panose="00000500000000000000" pitchFamily="2" charset="0"/>
                <a:ea typeface="Calibri" panose="020F0502020204030204" pitchFamily="34" charset="0"/>
                <a:cs typeface="Poppins" panose="00000500000000000000" pitchFamily="2" charset="0"/>
              </a:rPr>
              <a:t> Separate the packets and reconstitute the image based on the information contained within the packets</a:t>
            </a:r>
          </a:p>
        </p:txBody>
      </p:sp>
      <p:sp>
        <p:nvSpPr>
          <p:cNvPr id="13" name="TextBox 12">
            <a:extLst>
              <a:ext uri="{FF2B5EF4-FFF2-40B4-BE49-F238E27FC236}">
                <a16:creationId xmlns:a16="http://schemas.microsoft.com/office/drawing/2014/main" id="{1C1564D9-6D31-4C52-A872-D3944320AF7B}"/>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0003395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335" y="96744"/>
            <a:ext cx="6379329" cy="369332"/>
          </a:xfrm>
          <a:prstGeom prst="rect">
            <a:avLst/>
          </a:prstGeom>
          <a:noFill/>
        </p:spPr>
        <p:txBody>
          <a:bodyPr wrap="square" rtlCol="0">
            <a:spAutoFit/>
            <a:scene3d>
              <a:camera prst="orthographicFront"/>
              <a:lightRig rig="threePt" dir="t"/>
            </a:scene3d>
            <a:sp3d contourW="12700"/>
          </a:bodyPr>
          <a:lstStyle/>
          <a:p>
            <a:pPr algn="ctr"/>
            <a:r>
              <a:rPr lang="fr-FR" altLang="zh-CN" b="1" dirty="0" err="1">
                <a:latin typeface="Poppins" panose="00000500000000000000" pitchFamily="2" charset="0"/>
                <a:cs typeface="Poppins" panose="00000500000000000000" pitchFamily="2" charset="0"/>
              </a:rPr>
              <a:t>Sequence</a:t>
            </a:r>
            <a:r>
              <a:rPr lang="fr-FR" altLang="zh-CN" b="1" dirty="0">
                <a:latin typeface="Poppins" panose="00000500000000000000" pitchFamily="2" charset="0"/>
                <a:cs typeface="Poppins" panose="00000500000000000000" pitchFamily="2" charset="0"/>
              </a:rPr>
              <a:t> Diagram</a:t>
            </a:r>
            <a:endParaRPr lang="zh-CN" altLang="en-US"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3" y="46607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EF7257-2C4E-B3DC-CC06-FB1A084FF0C9}"/>
              </a:ext>
            </a:extLst>
          </p:cNvPr>
          <p:cNvCxnSpPr>
            <a:cxnSpLocks/>
          </p:cNvCxnSpPr>
          <p:nvPr/>
        </p:nvCxnSpPr>
        <p:spPr>
          <a:xfrm flipH="1">
            <a:off x="2261500" y="1007016"/>
            <a:ext cx="1" cy="5986816"/>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575690-4960-B242-A98E-4A9B210DA85B}"/>
              </a:ext>
            </a:extLst>
          </p:cNvPr>
          <p:cNvCxnSpPr>
            <a:cxnSpLocks/>
          </p:cNvCxnSpPr>
          <p:nvPr/>
        </p:nvCxnSpPr>
        <p:spPr>
          <a:xfrm>
            <a:off x="6105865" y="1033109"/>
            <a:ext cx="0" cy="6004570"/>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2E5712-B1A6-5119-03AB-4B46E67E9B99}"/>
              </a:ext>
            </a:extLst>
          </p:cNvPr>
          <p:cNvCxnSpPr>
            <a:cxnSpLocks/>
          </p:cNvCxnSpPr>
          <p:nvPr/>
        </p:nvCxnSpPr>
        <p:spPr>
          <a:xfrm>
            <a:off x="10464744" y="1033109"/>
            <a:ext cx="0" cy="5986816"/>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E62168-B139-15DC-4253-28131F813F41}"/>
              </a:ext>
            </a:extLst>
          </p:cNvPr>
          <p:cNvGrpSpPr/>
          <p:nvPr/>
        </p:nvGrpSpPr>
        <p:grpSpPr>
          <a:xfrm>
            <a:off x="1403036" y="624736"/>
            <a:ext cx="2720753" cy="408373"/>
            <a:chOff x="1403037" y="624736"/>
            <a:chExt cx="1875328" cy="408373"/>
          </a:xfrm>
        </p:grpSpPr>
        <p:sp>
          <p:nvSpPr>
            <p:cNvPr id="2" name="Rectangle: Rounded Corners 1">
              <a:extLst>
                <a:ext uri="{FF2B5EF4-FFF2-40B4-BE49-F238E27FC236}">
                  <a16:creationId xmlns:a16="http://schemas.microsoft.com/office/drawing/2014/main" id="{48FAACB4-4F43-9720-A655-8DC3D710BCDD}"/>
                </a:ext>
              </a:extLst>
            </p:cNvPr>
            <p:cNvSpPr/>
            <p:nvPr/>
          </p:nvSpPr>
          <p:spPr>
            <a:xfrm>
              <a:off x="1403037" y="624736"/>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FFC41FA-548A-DEA5-4B7B-B3169BC2953E}"/>
                </a:ext>
              </a:extLst>
            </p:cNvPr>
            <p:cNvSpPr txBox="1"/>
            <p:nvPr/>
          </p:nvSpPr>
          <p:spPr>
            <a:xfrm>
              <a:off x="1482681" y="663777"/>
              <a:ext cx="1795684" cy="369332"/>
            </a:xfrm>
            <a:prstGeom prst="rect">
              <a:avLst/>
            </a:prstGeom>
            <a:noFill/>
          </p:spPr>
          <p:txBody>
            <a:bodyPr wrap="none" rtlCol="0">
              <a:spAutoFit/>
            </a:bodyPr>
            <a:lstStyle/>
            <a:p>
              <a:r>
                <a:rPr lang="en-US" b="1" dirty="0">
                  <a:latin typeface="Poppins" panose="00000500000000000000" pitchFamily="2" charset="0"/>
                  <a:cs typeface="Poppins" panose="00000500000000000000" pitchFamily="2" charset="0"/>
                </a:rPr>
                <a:t>M</a:t>
              </a:r>
              <a:r>
                <a:rPr lang="fr-FR" b="1" dirty="0" err="1">
                  <a:latin typeface="Poppins" panose="00000500000000000000" pitchFamily="2" charset="0"/>
                  <a:cs typeface="Poppins" panose="00000500000000000000" pitchFamily="2" charset="0"/>
                </a:rPr>
                <a:t>ain</a:t>
              </a:r>
              <a:r>
                <a:rPr lang="fr-FR" b="1" dirty="0">
                  <a:latin typeface="Poppins" panose="00000500000000000000" pitchFamily="2" charset="0"/>
                  <a:cs typeface="Poppins" panose="00000500000000000000" pitchFamily="2" charset="0"/>
                </a:rPr>
                <a:t> </a:t>
              </a:r>
              <a:r>
                <a:rPr lang="fr-FR" b="1" dirty="0" err="1">
                  <a:latin typeface="Poppins" panose="00000500000000000000" pitchFamily="2" charset="0"/>
                  <a:cs typeface="Poppins" panose="00000500000000000000" pitchFamily="2" charset="0"/>
                </a:rPr>
                <a:t>Window</a:t>
              </a:r>
              <a:endParaRPr lang="fr-FR" b="1" dirty="0">
                <a:latin typeface="Poppins" panose="00000500000000000000" pitchFamily="2" charset="0"/>
                <a:cs typeface="Poppins" panose="00000500000000000000" pitchFamily="2" charset="0"/>
              </a:endParaRPr>
            </a:p>
          </p:txBody>
        </p:sp>
      </p:grpSp>
      <p:grpSp>
        <p:nvGrpSpPr>
          <p:cNvPr id="12" name="Group 11">
            <a:extLst>
              <a:ext uri="{FF2B5EF4-FFF2-40B4-BE49-F238E27FC236}">
                <a16:creationId xmlns:a16="http://schemas.microsoft.com/office/drawing/2014/main" id="{C0D26864-6851-7000-13F5-B0903146C22A}"/>
              </a:ext>
            </a:extLst>
          </p:cNvPr>
          <p:cNvGrpSpPr/>
          <p:nvPr/>
        </p:nvGrpSpPr>
        <p:grpSpPr>
          <a:xfrm>
            <a:off x="5375797" y="592562"/>
            <a:ext cx="2392840" cy="408373"/>
            <a:chOff x="5523755" y="606982"/>
            <a:chExt cx="1974087" cy="408373"/>
          </a:xfrm>
        </p:grpSpPr>
        <p:sp>
          <p:nvSpPr>
            <p:cNvPr id="3" name="Rectangle: Rounded Corners 2">
              <a:extLst>
                <a:ext uri="{FF2B5EF4-FFF2-40B4-BE49-F238E27FC236}">
                  <a16:creationId xmlns:a16="http://schemas.microsoft.com/office/drawing/2014/main" id="{21F7D3EA-8A95-1EE2-7E88-51F6CEEB1B49}"/>
                </a:ext>
              </a:extLst>
            </p:cNvPr>
            <p:cNvSpPr/>
            <p:nvPr/>
          </p:nvSpPr>
          <p:spPr>
            <a:xfrm>
              <a:off x="5523755" y="606982"/>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46C279B0-CB42-17A5-7D13-546C276B2CFF}"/>
                </a:ext>
              </a:extLst>
            </p:cNvPr>
            <p:cNvSpPr txBox="1"/>
            <p:nvPr/>
          </p:nvSpPr>
          <p:spPr>
            <a:xfrm>
              <a:off x="5630143" y="641872"/>
              <a:ext cx="1867699" cy="369332"/>
            </a:xfrm>
            <a:prstGeom prst="rect">
              <a:avLst/>
            </a:prstGeom>
            <a:noFill/>
          </p:spPr>
          <p:txBody>
            <a:bodyPr wrap="square" rtlCol="0">
              <a:spAutoFit/>
            </a:bodyPr>
            <a:lstStyle/>
            <a:p>
              <a:r>
                <a:rPr lang="fr-FR" b="1" dirty="0">
                  <a:latin typeface="Poppins" panose="00000500000000000000" pitchFamily="2" charset="0"/>
                  <a:cs typeface="Poppins" panose="00000500000000000000" pitchFamily="2" charset="0"/>
                </a:rPr>
                <a:t>Serial Port</a:t>
              </a:r>
            </a:p>
          </p:txBody>
        </p:sp>
      </p:grpSp>
      <p:grpSp>
        <p:nvGrpSpPr>
          <p:cNvPr id="16" name="Group 15">
            <a:extLst>
              <a:ext uri="{FF2B5EF4-FFF2-40B4-BE49-F238E27FC236}">
                <a16:creationId xmlns:a16="http://schemas.microsoft.com/office/drawing/2014/main" id="{AD5DCD25-79D5-1332-4D50-5D10340D8FD1}"/>
              </a:ext>
            </a:extLst>
          </p:cNvPr>
          <p:cNvGrpSpPr/>
          <p:nvPr/>
        </p:nvGrpSpPr>
        <p:grpSpPr>
          <a:xfrm>
            <a:off x="9718200" y="566849"/>
            <a:ext cx="1296139" cy="414565"/>
            <a:chOff x="9816674" y="606983"/>
            <a:chExt cx="1296139" cy="414565"/>
          </a:xfrm>
        </p:grpSpPr>
        <p:sp>
          <p:nvSpPr>
            <p:cNvPr id="4" name="Rectangle: Rounded Corners 3">
              <a:extLst>
                <a:ext uri="{FF2B5EF4-FFF2-40B4-BE49-F238E27FC236}">
                  <a16:creationId xmlns:a16="http://schemas.microsoft.com/office/drawing/2014/main" id="{3562A163-2B74-7E09-4A53-3811BDE46FDC}"/>
                </a:ext>
              </a:extLst>
            </p:cNvPr>
            <p:cNvSpPr/>
            <p:nvPr/>
          </p:nvSpPr>
          <p:spPr>
            <a:xfrm>
              <a:off x="9816674" y="606983"/>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D56F85D-19BD-BC04-86BA-73BF2D4C0793}"/>
                </a:ext>
              </a:extLst>
            </p:cNvPr>
            <p:cNvSpPr txBox="1"/>
            <p:nvPr/>
          </p:nvSpPr>
          <p:spPr>
            <a:xfrm>
              <a:off x="10168828" y="652216"/>
              <a:ext cx="591829"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GUI</a:t>
              </a:r>
            </a:p>
          </p:txBody>
        </p:sp>
      </p:grpSp>
      <p:sp>
        <p:nvSpPr>
          <p:cNvPr id="15" name="TextBox 14">
            <a:extLst>
              <a:ext uri="{FF2B5EF4-FFF2-40B4-BE49-F238E27FC236}">
                <a16:creationId xmlns:a16="http://schemas.microsoft.com/office/drawing/2014/main" id="{67A1BC00-A5BB-5819-AD37-47E9FC1FAE24}"/>
              </a:ext>
            </a:extLst>
          </p:cNvPr>
          <p:cNvSpPr txBox="1"/>
          <p:nvPr/>
        </p:nvSpPr>
        <p:spPr>
          <a:xfrm>
            <a:off x="2343264" y="1117463"/>
            <a:ext cx="1479892" cy="307777"/>
          </a:xfrm>
          <a:prstGeom prst="rect">
            <a:avLst/>
          </a:prstGeom>
          <a:noFill/>
        </p:spPr>
        <p:txBody>
          <a:bodyPr wrap="none" rtlCol="0">
            <a:spAutoFit/>
          </a:bodyPr>
          <a:lstStyle/>
          <a:p>
            <a:r>
              <a:rPr lang="fr-FR" sz="1400" dirty="0"/>
              <a:t>Click </a:t>
            </a:r>
            <a:r>
              <a:rPr lang="fr-CA" sz="1400" dirty="0"/>
              <a:t>Read Data</a:t>
            </a:r>
            <a:endParaRPr lang="fr-FR" sz="1400" dirty="0"/>
          </a:p>
        </p:txBody>
      </p:sp>
      <p:cxnSp>
        <p:nvCxnSpPr>
          <p:cNvPr id="17" name="Straight Arrow Connector 16">
            <a:extLst>
              <a:ext uri="{FF2B5EF4-FFF2-40B4-BE49-F238E27FC236}">
                <a16:creationId xmlns:a16="http://schemas.microsoft.com/office/drawing/2014/main" id="{9ED03172-F68D-1E8A-2B64-4F878552798E}"/>
              </a:ext>
            </a:extLst>
          </p:cNvPr>
          <p:cNvCxnSpPr>
            <a:cxnSpLocks/>
          </p:cNvCxnSpPr>
          <p:nvPr/>
        </p:nvCxnSpPr>
        <p:spPr>
          <a:xfrm flipV="1">
            <a:off x="2409455" y="1407486"/>
            <a:ext cx="7907335" cy="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A566466-CBA0-4C10-9167-112A9D1E200F}"/>
              </a:ext>
            </a:extLst>
          </p:cNvPr>
          <p:cNvSpPr/>
          <p:nvPr/>
        </p:nvSpPr>
        <p:spPr>
          <a:xfrm>
            <a:off x="10316790" y="1425240"/>
            <a:ext cx="295908" cy="5450874"/>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Straight Arrow Connector 30">
            <a:extLst>
              <a:ext uri="{FF2B5EF4-FFF2-40B4-BE49-F238E27FC236}">
                <a16:creationId xmlns:a16="http://schemas.microsoft.com/office/drawing/2014/main" id="{E31E7EB7-152F-4D3D-B630-E01DFEA6A07E}"/>
              </a:ext>
            </a:extLst>
          </p:cNvPr>
          <p:cNvCxnSpPr>
            <a:cxnSpLocks/>
            <a:stCxn id="19" idx="1"/>
            <a:endCxn id="19" idx="1"/>
          </p:cNvCxnSpPr>
          <p:nvPr/>
        </p:nvCxnSpPr>
        <p:spPr>
          <a:xfrm>
            <a:off x="10316790" y="415067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858813-E823-4FC5-B4AA-6A6F95EDB75D}"/>
              </a:ext>
            </a:extLst>
          </p:cNvPr>
          <p:cNvCxnSpPr/>
          <p:nvPr/>
        </p:nvCxnSpPr>
        <p:spPr>
          <a:xfrm flipH="1">
            <a:off x="6105865" y="1833559"/>
            <a:ext cx="4210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19A2387-AB9D-4CFC-8045-58BDFA21EB56}"/>
              </a:ext>
            </a:extLst>
          </p:cNvPr>
          <p:cNvSpPr txBox="1"/>
          <p:nvPr/>
        </p:nvSpPr>
        <p:spPr>
          <a:xfrm>
            <a:off x="6269816" y="1525088"/>
            <a:ext cx="1936749" cy="307777"/>
          </a:xfrm>
          <a:prstGeom prst="rect">
            <a:avLst/>
          </a:prstGeom>
          <a:noFill/>
        </p:spPr>
        <p:txBody>
          <a:bodyPr wrap="none" rtlCol="0">
            <a:spAutoFit/>
          </a:bodyPr>
          <a:lstStyle/>
          <a:p>
            <a:r>
              <a:rPr lang="fr-FR" sz="1400" dirty="0"/>
              <a:t>Call </a:t>
            </a:r>
            <a:r>
              <a:rPr lang="fr-FR" sz="1400" dirty="0" err="1"/>
              <a:t>OpenSerial</a:t>
            </a:r>
            <a:r>
              <a:rPr lang="fr-FR" sz="1400" dirty="0"/>
              <a:t> Port()</a:t>
            </a:r>
          </a:p>
        </p:txBody>
      </p:sp>
      <p:sp>
        <p:nvSpPr>
          <p:cNvPr id="38" name="Rectangle 37">
            <a:extLst>
              <a:ext uri="{FF2B5EF4-FFF2-40B4-BE49-F238E27FC236}">
                <a16:creationId xmlns:a16="http://schemas.microsoft.com/office/drawing/2014/main" id="{CDAE1598-1303-4209-9EC3-4DA7CAED2B5D}"/>
              </a:ext>
            </a:extLst>
          </p:cNvPr>
          <p:cNvSpPr/>
          <p:nvPr/>
        </p:nvSpPr>
        <p:spPr>
          <a:xfrm>
            <a:off x="5992837" y="1832865"/>
            <a:ext cx="276976" cy="1346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4" name="Group 83">
            <a:extLst>
              <a:ext uri="{FF2B5EF4-FFF2-40B4-BE49-F238E27FC236}">
                <a16:creationId xmlns:a16="http://schemas.microsoft.com/office/drawing/2014/main" id="{04EF2CBE-18A6-4103-8426-87F6D81841C2}"/>
              </a:ext>
            </a:extLst>
          </p:cNvPr>
          <p:cNvGrpSpPr/>
          <p:nvPr/>
        </p:nvGrpSpPr>
        <p:grpSpPr>
          <a:xfrm>
            <a:off x="6296525" y="2348897"/>
            <a:ext cx="647708" cy="249274"/>
            <a:chOff x="2051106" y="2389151"/>
            <a:chExt cx="647708" cy="249274"/>
          </a:xfrm>
        </p:grpSpPr>
        <p:cxnSp>
          <p:nvCxnSpPr>
            <p:cNvPr id="93" name="Straight Connector 92">
              <a:extLst>
                <a:ext uri="{FF2B5EF4-FFF2-40B4-BE49-F238E27FC236}">
                  <a16:creationId xmlns:a16="http://schemas.microsoft.com/office/drawing/2014/main" id="{0C33A874-D655-4A50-BE53-3152069A7CF7}"/>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92B42FC-BC42-4446-9255-DF92696ABE1E}"/>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8EB4980-6BFB-4E27-8073-92B0AF8DD630}"/>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CC2BD5A1-950C-43F6-8812-5CB97C9A3E8B}"/>
              </a:ext>
            </a:extLst>
          </p:cNvPr>
          <p:cNvSpPr txBox="1"/>
          <p:nvPr/>
        </p:nvSpPr>
        <p:spPr>
          <a:xfrm>
            <a:off x="6236915" y="2011857"/>
            <a:ext cx="2076209" cy="307777"/>
          </a:xfrm>
          <a:prstGeom prst="rect">
            <a:avLst/>
          </a:prstGeom>
          <a:noFill/>
        </p:spPr>
        <p:txBody>
          <a:bodyPr wrap="none" rtlCol="0">
            <a:spAutoFit/>
          </a:bodyPr>
          <a:lstStyle/>
          <a:p>
            <a:r>
              <a:rPr lang="fr-FR" sz="1400" dirty="0"/>
              <a:t>Open Serial Port COM4</a:t>
            </a:r>
          </a:p>
        </p:txBody>
      </p:sp>
      <p:cxnSp>
        <p:nvCxnSpPr>
          <p:cNvPr id="97" name="Straight Arrow Connector 96">
            <a:extLst>
              <a:ext uri="{FF2B5EF4-FFF2-40B4-BE49-F238E27FC236}">
                <a16:creationId xmlns:a16="http://schemas.microsoft.com/office/drawing/2014/main" id="{9CBCFAF7-3DC0-4EEE-BCB9-D3D561DC025F}"/>
              </a:ext>
            </a:extLst>
          </p:cNvPr>
          <p:cNvCxnSpPr>
            <a:cxnSpLocks/>
          </p:cNvCxnSpPr>
          <p:nvPr/>
        </p:nvCxnSpPr>
        <p:spPr>
          <a:xfrm flipV="1">
            <a:off x="6184605" y="3179988"/>
            <a:ext cx="4132185" cy="15433"/>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D136525-F792-4DC0-AA4A-E0DB0AB5EA92}"/>
              </a:ext>
            </a:extLst>
          </p:cNvPr>
          <p:cNvSpPr txBox="1"/>
          <p:nvPr/>
        </p:nvSpPr>
        <p:spPr>
          <a:xfrm>
            <a:off x="6852029" y="2834696"/>
            <a:ext cx="2175596" cy="307777"/>
          </a:xfrm>
          <a:prstGeom prst="rect">
            <a:avLst/>
          </a:prstGeom>
          <a:noFill/>
        </p:spPr>
        <p:txBody>
          <a:bodyPr wrap="none" rtlCol="0">
            <a:spAutoFit/>
          </a:bodyPr>
          <a:lstStyle/>
          <a:p>
            <a:r>
              <a:rPr lang="fr-FR" sz="1400" dirty="0"/>
              <a:t>Return Serial Port Object</a:t>
            </a:r>
          </a:p>
        </p:txBody>
      </p:sp>
      <p:sp>
        <p:nvSpPr>
          <p:cNvPr id="99" name="Rectangle 98">
            <a:extLst>
              <a:ext uri="{FF2B5EF4-FFF2-40B4-BE49-F238E27FC236}">
                <a16:creationId xmlns:a16="http://schemas.microsoft.com/office/drawing/2014/main" id="{A4F73F78-6228-4F1B-8691-442913227DC1}"/>
              </a:ext>
            </a:extLst>
          </p:cNvPr>
          <p:cNvSpPr/>
          <p:nvPr/>
        </p:nvSpPr>
        <p:spPr>
          <a:xfrm>
            <a:off x="5992837" y="3791275"/>
            <a:ext cx="241117" cy="606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0" name="Straight Arrow Connector 99">
            <a:extLst>
              <a:ext uri="{FF2B5EF4-FFF2-40B4-BE49-F238E27FC236}">
                <a16:creationId xmlns:a16="http://schemas.microsoft.com/office/drawing/2014/main" id="{E313BC91-0804-4EA0-9E02-CF0983AC0017}"/>
              </a:ext>
            </a:extLst>
          </p:cNvPr>
          <p:cNvCxnSpPr>
            <a:cxnSpLocks/>
            <a:endCxn id="99" idx="0"/>
          </p:cNvCxnSpPr>
          <p:nvPr/>
        </p:nvCxnSpPr>
        <p:spPr>
          <a:xfrm flipH="1">
            <a:off x="6113396" y="3775087"/>
            <a:ext cx="4203394" cy="1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F43DCE2-E37E-4BDC-BB29-8B0EE906034C}"/>
              </a:ext>
            </a:extLst>
          </p:cNvPr>
          <p:cNvSpPr txBox="1"/>
          <p:nvPr/>
        </p:nvSpPr>
        <p:spPr>
          <a:xfrm>
            <a:off x="6907901" y="3467310"/>
            <a:ext cx="2632452" cy="307777"/>
          </a:xfrm>
          <a:prstGeom prst="rect">
            <a:avLst/>
          </a:prstGeom>
          <a:noFill/>
        </p:spPr>
        <p:txBody>
          <a:bodyPr wrap="none" rtlCol="0">
            <a:spAutoFit/>
          </a:bodyPr>
          <a:lstStyle/>
          <a:p>
            <a:r>
              <a:rPr lang="fr-FR" sz="1400" dirty="0"/>
              <a:t>Call </a:t>
            </a:r>
            <a:r>
              <a:rPr lang="fr-FR" sz="1400" dirty="0" err="1"/>
              <a:t>readNumSegments</a:t>
            </a:r>
            <a:r>
              <a:rPr lang="fr-FR" sz="1400" dirty="0"/>
              <a:t>(serial)</a:t>
            </a:r>
          </a:p>
        </p:txBody>
      </p:sp>
      <p:cxnSp>
        <p:nvCxnSpPr>
          <p:cNvPr id="104" name="Straight Arrow Connector 103">
            <a:extLst>
              <a:ext uri="{FF2B5EF4-FFF2-40B4-BE49-F238E27FC236}">
                <a16:creationId xmlns:a16="http://schemas.microsoft.com/office/drawing/2014/main" id="{84C67219-F656-4412-A836-3CBB7A7556CA}"/>
              </a:ext>
            </a:extLst>
          </p:cNvPr>
          <p:cNvCxnSpPr>
            <a:cxnSpLocks/>
            <a:stCxn id="99" idx="2"/>
          </p:cNvCxnSpPr>
          <p:nvPr/>
        </p:nvCxnSpPr>
        <p:spPr>
          <a:xfrm flipV="1">
            <a:off x="6113396" y="4387068"/>
            <a:ext cx="4203394" cy="10873"/>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72497117-1FF2-4919-A37F-32AC2B2962E0}"/>
              </a:ext>
            </a:extLst>
          </p:cNvPr>
          <p:cNvSpPr txBox="1"/>
          <p:nvPr/>
        </p:nvSpPr>
        <p:spPr>
          <a:xfrm>
            <a:off x="6472425" y="4073782"/>
            <a:ext cx="1925527" cy="307777"/>
          </a:xfrm>
          <a:prstGeom prst="rect">
            <a:avLst/>
          </a:prstGeom>
          <a:noFill/>
        </p:spPr>
        <p:txBody>
          <a:bodyPr wrap="none" rtlCol="0">
            <a:spAutoFit/>
          </a:bodyPr>
          <a:lstStyle/>
          <a:p>
            <a:r>
              <a:rPr lang="fr-FR" sz="1400" dirty="0"/>
              <a:t>Return </a:t>
            </a:r>
            <a:r>
              <a:rPr lang="fr-FR" sz="1400" dirty="0" err="1"/>
              <a:t>numSegments</a:t>
            </a:r>
            <a:endParaRPr lang="fr-FR" sz="1400" dirty="0"/>
          </a:p>
        </p:txBody>
      </p:sp>
      <p:grpSp>
        <p:nvGrpSpPr>
          <p:cNvPr id="79" name="Group 78">
            <a:extLst>
              <a:ext uri="{FF2B5EF4-FFF2-40B4-BE49-F238E27FC236}">
                <a16:creationId xmlns:a16="http://schemas.microsoft.com/office/drawing/2014/main" id="{17C36985-225D-498E-AB7A-6FE267BEA7EB}"/>
              </a:ext>
            </a:extLst>
          </p:cNvPr>
          <p:cNvGrpSpPr/>
          <p:nvPr/>
        </p:nvGrpSpPr>
        <p:grpSpPr>
          <a:xfrm>
            <a:off x="3283493" y="4717774"/>
            <a:ext cx="8775984" cy="2195855"/>
            <a:chOff x="3283493" y="4717774"/>
            <a:chExt cx="8775984" cy="2195855"/>
          </a:xfrm>
        </p:grpSpPr>
        <p:sp>
          <p:nvSpPr>
            <p:cNvPr id="72" name="Rectangle 71">
              <a:extLst>
                <a:ext uri="{FF2B5EF4-FFF2-40B4-BE49-F238E27FC236}">
                  <a16:creationId xmlns:a16="http://schemas.microsoft.com/office/drawing/2014/main" id="{35BA6DE2-F172-4213-933F-6B82F86D5880}"/>
                </a:ext>
              </a:extLst>
            </p:cNvPr>
            <p:cNvSpPr/>
            <p:nvPr/>
          </p:nvSpPr>
          <p:spPr>
            <a:xfrm>
              <a:off x="3283493" y="4717774"/>
              <a:ext cx="8775984" cy="21958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ctangle: Single Corner Snipped 75">
              <a:extLst>
                <a:ext uri="{FF2B5EF4-FFF2-40B4-BE49-F238E27FC236}">
                  <a16:creationId xmlns:a16="http://schemas.microsoft.com/office/drawing/2014/main" id="{89FBB382-5967-47B7-8207-AD4C3C95D5FA}"/>
                </a:ext>
              </a:extLst>
            </p:cNvPr>
            <p:cNvSpPr/>
            <p:nvPr/>
          </p:nvSpPr>
          <p:spPr>
            <a:xfrm>
              <a:off x="3340134" y="4769469"/>
              <a:ext cx="903030" cy="392131"/>
            </a:xfrm>
            <a:prstGeom prst="snip1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loop</a:t>
              </a:r>
              <a:endParaRPr lang="fr-FR" b="1" dirty="0">
                <a:solidFill>
                  <a:schemeClr val="tx1"/>
                </a:solidFill>
                <a:latin typeface="Poppins" panose="00000500000000000000" pitchFamily="2" charset="0"/>
                <a:cs typeface="Poppins" panose="00000500000000000000" pitchFamily="2" charset="0"/>
              </a:endParaRPr>
            </a:p>
          </p:txBody>
        </p:sp>
      </p:grpSp>
      <p:sp>
        <p:nvSpPr>
          <p:cNvPr id="126" name="TextBox 125">
            <a:extLst>
              <a:ext uri="{FF2B5EF4-FFF2-40B4-BE49-F238E27FC236}">
                <a16:creationId xmlns:a16="http://schemas.microsoft.com/office/drawing/2014/main" id="{5A9126E1-A8A2-4872-85B8-A0566537B7F6}"/>
              </a:ext>
            </a:extLst>
          </p:cNvPr>
          <p:cNvSpPr txBox="1"/>
          <p:nvPr/>
        </p:nvSpPr>
        <p:spPr>
          <a:xfrm>
            <a:off x="6183884" y="4769469"/>
            <a:ext cx="1560042" cy="276999"/>
          </a:xfrm>
          <a:prstGeom prst="rect">
            <a:avLst/>
          </a:prstGeom>
          <a:noFill/>
        </p:spPr>
        <p:txBody>
          <a:bodyPr wrap="none" rtlCol="0">
            <a:spAutoFit/>
          </a:bodyPr>
          <a:lstStyle/>
          <a:p>
            <a:r>
              <a:rPr lang="fr-FR" sz="1200" b="1" dirty="0"/>
              <a:t>[for </a:t>
            </a:r>
            <a:r>
              <a:rPr lang="fr-FR" sz="1200" b="1" dirty="0" err="1"/>
              <a:t>each</a:t>
            </a:r>
            <a:r>
              <a:rPr lang="fr-FR" sz="1200" b="1" dirty="0"/>
              <a:t> segment]</a:t>
            </a:r>
          </a:p>
        </p:txBody>
      </p:sp>
      <p:cxnSp>
        <p:nvCxnSpPr>
          <p:cNvPr id="127" name="Straight Arrow Connector 126">
            <a:extLst>
              <a:ext uri="{FF2B5EF4-FFF2-40B4-BE49-F238E27FC236}">
                <a16:creationId xmlns:a16="http://schemas.microsoft.com/office/drawing/2014/main" id="{8A5E7DA6-1E7B-4E5D-8822-6D36B458517E}"/>
              </a:ext>
            </a:extLst>
          </p:cNvPr>
          <p:cNvCxnSpPr>
            <a:cxnSpLocks/>
          </p:cNvCxnSpPr>
          <p:nvPr/>
        </p:nvCxnSpPr>
        <p:spPr>
          <a:xfrm flipH="1">
            <a:off x="6077000" y="5358207"/>
            <a:ext cx="4203394" cy="1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8AB315A-7227-4F84-8575-0F1480BBDAD4}"/>
              </a:ext>
            </a:extLst>
          </p:cNvPr>
          <p:cNvCxnSpPr>
            <a:cxnSpLocks/>
          </p:cNvCxnSpPr>
          <p:nvPr/>
        </p:nvCxnSpPr>
        <p:spPr>
          <a:xfrm flipH="1">
            <a:off x="6096000" y="5936421"/>
            <a:ext cx="4203394" cy="1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E700685-16E6-48C8-B976-2E0F80822F00}"/>
              </a:ext>
            </a:extLst>
          </p:cNvPr>
          <p:cNvCxnSpPr>
            <a:cxnSpLocks/>
          </p:cNvCxnSpPr>
          <p:nvPr/>
        </p:nvCxnSpPr>
        <p:spPr>
          <a:xfrm flipH="1">
            <a:off x="6077000" y="6555945"/>
            <a:ext cx="4203394" cy="1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CE08E33F-137F-4135-8C9A-06C4C7455CBC}"/>
              </a:ext>
            </a:extLst>
          </p:cNvPr>
          <p:cNvSpPr txBox="1"/>
          <p:nvPr/>
        </p:nvSpPr>
        <p:spPr>
          <a:xfrm>
            <a:off x="6963905" y="5037869"/>
            <a:ext cx="2403222" cy="307777"/>
          </a:xfrm>
          <a:prstGeom prst="rect">
            <a:avLst/>
          </a:prstGeom>
          <a:noFill/>
        </p:spPr>
        <p:txBody>
          <a:bodyPr wrap="none" rtlCol="0">
            <a:spAutoFit/>
          </a:bodyPr>
          <a:lstStyle/>
          <a:p>
            <a:r>
              <a:rPr lang="fr-FR" sz="1400" dirty="0"/>
              <a:t>Call </a:t>
            </a:r>
            <a:r>
              <a:rPr lang="fr-FR" sz="1400" dirty="0" err="1"/>
              <a:t>readSyncMarker</a:t>
            </a:r>
            <a:r>
              <a:rPr lang="fr-FR" sz="1400" dirty="0"/>
              <a:t>(serial)</a:t>
            </a:r>
          </a:p>
        </p:txBody>
      </p:sp>
      <p:sp>
        <p:nvSpPr>
          <p:cNvPr id="131" name="TextBox 130">
            <a:extLst>
              <a:ext uri="{FF2B5EF4-FFF2-40B4-BE49-F238E27FC236}">
                <a16:creationId xmlns:a16="http://schemas.microsoft.com/office/drawing/2014/main" id="{4CF70712-799B-4B5D-9DF1-659695C71E83}"/>
              </a:ext>
            </a:extLst>
          </p:cNvPr>
          <p:cNvSpPr txBox="1"/>
          <p:nvPr/>
        </p:nvSpPr>
        <p:spPr>
          <a:xfrm>
            <a:off x="7061940" y="5575739"/>
            <a:ext cx="2550698" cy="307777"/>
          </a:xfrm>
          <a:prstGeom prst="rect">
            <a:avLst/>
          </a:prstGeom>
          <a:noFill/>
        </p:spPr>
        <p:txBody>
          <a:bodyPr wrap="none" rtlCol="0">
            <a:spAutoFit/>
          </a:bodyPr>
          <a:lstStyle/>
          <a:p>
            <a:r>
              <a:rPr lang="fr-FR" sz="1400" dirty="0"/>
              <a:t>Call </a:t>
            </a:r>
            <a:r>
              <a:rPr lang="fr-FR" sz="1400" dirty="0" err="1"/>
              <a:t>readFrameHeader</a:t>
            </a:r>
            <a:r>
              <a:rPr lang="fr-FR" sz="1400" dirty="0"/>
              <a:t>(serial)</a:t>
            </a:r>
          </a:p>
        </p:txBody>
      </p:sp>
      <p:sp>
        <p:nvSpPr>
          <p:cNvPr id="132" name="TextBox 131">
            <a:extLst>
              <a:ext uri="{FF2B5EF4-FFF2-40B4-BE49-F238E27FC236}">
                <a16:creationId xmlns:a16="http://schemas.microsoft.com/office/drawing/2014/main" id="{795F1E28-2469-42FF-A7C3-9DD97E95A07D}"/>
              </a:ext>
            </a:extLst>
          </p:cNvPr>
          <p:cNvSpPr txBox="1"/>
          <p:nvPr/>
        </p:nvSpPr>
        <p:spPr>
          <a:xfrm>
            <a:off x="7073303" y="6185184"/>
            <a:ext cx="2582758" cy="307777"/>
          </a:xfrm>
          <a:prstGeom prst="rect">
            <a:avLst/>
          </a:prstGeom>
          <a:noFill/>
        </p:spPr>
        <p:txBody>
          <a:bodyPr wrap="none" rtlCol="0">
            <a:spAutoFit/>
          </a:bodyPr>
          <a:lstStyle/>
          <a:p>
            <a:r>
              <a:rPr lang="fr-FR" sz="1400" dirty="0"/>
              <a:t>Call </a:t>
            </a:r>
            <a:r>
              <a:rPr lang="fr-FR" sz="1400" dirty="0" err="1"/>
              <a:t>readPacketHeader</a:t>
            </a:r>
            <a:r>
              <a:rPr lang="fr-FR" sz="1400" dirty="0"/>
              <a:t>(serial)</a:t>
            </a:r>
          </a:p>
        </p:txBody>
      </p:sp>
      <p:sp>
        <p:nvSpPr>
          <p:cNvPr id="48" name="TextBox 47">
            <a:extLst>
              <a:ext uri="{FF2B5EF4-FFF2-40B4-BE49-F238E27FC236}">
                <a16:creationId xmlns:a16="http://schemas.microsoft.com/office/drawing/2014/main" id="{57D9600E-5906-4AAC-8016-43C0956EFD3A}"/>
              </a:ext>
            </a:extLst>
          </p:cNvPr>
          <p:cNvSpPr txBox="1"/>
          <p:nvPr/>
        </p:nvSpPr>
        <p:spPr>
          <a:xfrm>
            <a:off x="11587381" y="202112"/>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96818335"/>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cxnSp>
        <p:nvCxnSpPr>
          <p:cNvPr id="8" name="Straight Connector 7">
            <a:extLst>
              <a:ext uri="{FF2B5EF4-FFF2-40B4-BE49-F238E27FC236}">
                <a16:creationId xmlns:a16="http://schemas.microsoft.com/office/drawing/2014/main" id="{56EF7257-2C4E-B3DC-CC06-FB1A084FF0C9}"/>
              </a:ext>
            </a:extLst>
          </p:cNvPr>
          <p:cNvCxnSpPr>
            <a:cxnSpLocks/>
          </p:cNvCxnSpPr>
          <p:nvPr/>
        </p:nvCxnSpPr>
        <p:spPr>
          <a:xfrm>
            <a:off x="2261500" y="-106017"/>
            <a:ext cx="1" cy="7099849"/>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575690-4960-B242-A98E-4A9B210DA85B}"/>
              </a:ext>
            </a:extLst>
          </p:cNvPr>
          <p:cNvCxnSpPr>
            <a:cxnSpLocks/>
          </p:cNvCxnSpPr>
          <p:nvPr/>
        </p:nvCxnSpPr>
        <p:spPr>
          <a:xfrm>
            <a:off x="6105865" y="-198783"/>
            <a:ext cx="0" cy="7236462"/>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2E5712-B1A6-5119-03AB-4B46E67E9B99}"/>
              </a:ext>
            </a:extLst>
          </p:cNvPr>
          <p:cNvCxnSpPr>
            <a:cxnSpLocks/>
          </p:cNvCxnSpPr>
          <p:nvPr/>
        </p:nvCxnSpPr>
        <p:spPr>
          <a:xfrm>
            <a:off x="10464744" y="0"/>
            <a:ext cx="0" cy="7019925"/>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A566466-CBA0-4C10-9167-112A9D1E200F}"/>
              </a:ext>
            </a:extLst>
          </p:cNvPr>
          <p:cNvSpPr/>
          <p:nvPr/>
        </p:nvSpPr>
        <p:spPr>
          <a:xfrm>
            <a:off x="10323442" y="0"/>
            <a:ext cx="289255" cy="6876114"/>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Straight Arrow Connector 30">
            <a:extLst>
              <a:ext uri="{FF2B5EF4-FFF2-40B4-BE49-F238E27FC236}">
                <a16:creationId xmlns:a16="http://schemas.microsoft.com/office/drawing/2014/main" id="{E31E7EB7-152F-4D3D-B630-E01DFEA6A07E}"/>
              </a:ext>
            </a:extLst>
          </p:cNvPr>
          <p:cNvCxnSpPr>
            <a:cxnSpLocks/>
            <a:stCxn id="19" idx="1"/>
            <a:endCxn id="19" idx="1"/>
          </p:cNvCxnSpPr>
          <p:nvPr/>
        </p:nvCxnSpPr>
        <p:spPr>
          <a:xfrm>
            <a:off x="10323442" y="34380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0D57715-CC51-413E-A47E-FDE77307AB63}"/>
              </a:ext>
            </a:extLst>
          </p:cNvPr>
          <p:cNvSpPr/>
          <p:nvPr/>
        </p:nvSpPr>
        <p:spPr>
          <a:xfrm>
            <a:off x="3283493" y="-198783"/>
            <a:ext cx="8775984" cy="24384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Straight Arrow Connector 49">
            <a:extLst>
              <a:ext uri="{FF2B5EF4-FFF2-40B4-BE49-F238E27FC236}">
                <a16:creationId xmlns:a16="http://schemas.microsoft.com/office/drawing/2014/main" id="{C0D38648-F8BA-4BAA-BA70-F07A7F01182D}"/>
              </a:ext>
            </a:extLst>
          </p:cNvPr>
          <p:cNvCxnSpPr>
            <a:cxnSpLocks/>
          </p:cNvCxnSpPr>
          <p:nvPr/>
        </p:nvCxnSpPr>
        <p:spPr>
          <a:xfrm flipH="1">
            <a:off x="6120048" y="613929"/>
            <a:ext cx="4203394" cy="1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7F5B2C4-AAD2-4C75-B392-DD393BA347F5}"/>
              </a:ext>
            </a:extLst>
          </p:cNvPr>
          <p:cNvCxnSpPr>
            <a:cxnSpLocks/>
          </p:cNvCxnSpPr>
          <p:nvPr/>
        </p:nvCxnSpPr>
        <p:spPr>
          <a:xfrm flipH="1">
            <a:off x="6086136" y="1260234"/>
            <a:ext cx="423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5E9BEF8-1D43-4BFC-A32C-4C0462F7CC38}"/>
              </a:ext>
            </a:extLst>
          </p:cNvPr>
          <p:cNvGrpSpPr/>
          <p:nvPr/>
        </p:nvGrpSpPr>
        <p:grpSpPr>
          <a:xfrm>
            <a:off x="10612697" y="1527262"/>
            <a:ext cx="647708" cy="249274"/>
            <a:chOff x="2051106" y="2389151"/>
            <a:chExt cx="647708" cy="249274"/>
          </a:xfrm>
        </p:grpSpPr>
        <p:cxnSp>
          <p:nvCxnSpPr>
            <p:cNvPr id="55" name="Straight Connector 54">
              <a:extLst>
                <a:ext uri="{FF2B5EF4-FFF2-40B4-BE49-F238E27FC236}">
                  <a16:creationId xmlns:a16="http://schemas.microsoft.com/office/drawing/2014/main" id="{5B3663BA-CF5B-4C38-9A26-E8463B9D0E12}"/>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F4D8974-0A5B-4A4B-84BC-2BF7F5B0A9AD}"/>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F09F2B1-7CD8-4EC1-BF05-8DBB6C166999}"/>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29A3BCF8-7B4F-4324-A3D1-B5A084FD4A5C}"/>
              </a:ext>
            </a:extLst>
          </p:cNvPr>
          <p:cNvSpPr txBox="1"/>
          <p:nvPr/>
        </p:nvSpPr>
        <p:spPr>
          <a:xfrm>
            <a:off x="7157144" y="280850"/>
            <a:ext cx="2542684" cy="307777"/>
          </a:xfrm>
          <a:prstGeom prst="rect">
            <a:avLst/>
          </a:prstGeom>
          <a:noFill/>
        </p:spPr>
        <p:txBody>
          <a:bodyPr wrap="none" rtlCol="0">
            <a:spAutoFit/>
          </a:bodyPr>
          <a:lstStyle/>
          <a:p>
            <a:r>
              <a:rPr lang="fr-FR" sz="1400" dirty="0"/>
              <a:t>Call </a:t>
            </a:r>
            <a:r>
              <a:rPr lang="fr-FR" sz="1400" dirty="0" err="1"/>
              <a:t>readSegmentData</a:t>
            </a:r>
            <a:r>
              <a:rPr lang="fr-FR" sz="1400" dirty="0"/>
              <a:t>(serial)</a:t>
            </a:r>
          </a:p>
        </p:txBody>
      </p:sp>
      <p:sp>
        <p:nvSpPr>
          <p:cNvPr id="59" name="TextBox 58">
            <a:extLst>
              <a:ext uri="{FF2B5EF4-FFF2-40B4-BE49-F238E27FC236}">
                <a16:creationId xmlns:a16="http://schemas.microsoft.com/office/drawing/2014/main" id="{184C99E9-254A-4567-AD90-2AC15410A7C1}"/>
              </a:ext>
            </a:extLst>
          </p:cNvPr>
          <p:cNvSpPr txBox="1"/>
          <p:nvPr/>
        </p:nvSpPr>
        <p:spPr>
          <a:xfrm>
            <a:off x="7322541" y="924430"/>
            <a:ext cx="2225289" cy="307777"/>
          </a:xfrm>
          <a:prstGeom prst="rect">
            <a:avLst/>
          </a:prstGeom>
          <a:noFill/>
        </p:spPr>
        <p:txBody>
          <a:bodyPr wrap="none" rtlCol="0">
            <a:spAutoFit/>
          </a:bodyPr>
          <a:lstStyle/>
          <a:p>
            <a:r>
              <a:rPr lang="fr-FR" sz="1400" dirty="0"/>
              <a:t>Call </a:t>
            </a:r>
            <a:r>
              <a:rPr lang="fr-FR" sz="1400" dirty="0" err="1"/>
              <a:t>readAuxData</a:t>
            </a:r>
            <a:r>
              <a:rPr lang="fr-FR" sz="1400" dirty="0"/>
              <a:t>(</a:t>
            </a:r>
            <a:r>
              <a:rPr lang="fr-FR" sz="1400" dirty="0" err="1"/>
              <a:t>serial,i</a:t>
            </a:r>
            <a:r>
              <a:rPr lang="fr-FR" sz="1400" dirty="0"/>
              <a:t>)</a:t>
            </a:r>
          </a:p>
        </p:txBody>
      </p:sp>
      <p:sp>
        <p:nvSpPr>
          <p:cNvPr id="60" name="TextBox 59">
            <a:extLst>
              <a:ext uri="{FF2B5EF4-FFF2-40B4-BE49-F238E27FC236}">
                <a16:creationId xmlns:a16="http://schemas.microsoft.com/office/drawing/2014/main" id="{E26088C1-661A-4499-BD70-234C7D5E8428}"/>
              </a:ext>
            </a:extLst>
          </p:cNvPr>
          <p:cNvSpPr txBox="1"/>
          <p:nvPr/>
        </p:nvSpPr>
        <p:spPr>
          <a:xfrm>
            <a:off x="10612697" y="998243"/>
            <a:ext cx="1273644" cy="523220"/>
          </a:xfrm>
          <a:prstGeom prst="rect">
            <a:avLst/>
          </a:prstGeom>
          <a:noFill/>
        </p:spPr>
        <p:txBody>
          <a:bodyPr wrap="square" rtlCol="0">
            <a:spAutoFit/>
          </a:bodyPr>
          <a:lstStyle/>
          <a:p>
            <a:r>
              <a:rPr lang="fr-FR" sz="1400" dirty="0"/>
              <a:t>Update </a:t>
            </a:r>
            <a:r>
              <a:rPr lang="fr-FR" sz="1400" dirty="0" err="1"/>
              <a:t>pogress</a:t>
            </a:r>
            <a:r>
              <a:rPr lang="fr-FR" sz="1400" dirty="0"/>
              <a:t> bar</a:t>
            </a:r>
          </a:p>
        </p:txBody>
      </p:sp>
      <p:grpSp>
        <p:nvGrpSpPr>
          <p:cNvPr id="61" name="Group 60">
            <a:extLst>
              <a:ext uri="{FF2B5EF4-FFF2-40B4-BE49-F238E27FC236}">
                <a16:creationId xmlns:a16="http://schemas.microsoft.com/office/drawing/2014/main" id="{01A31A62-A421-40DE-A2BB-ADD6138AB965}"/>
              </a:ext>
            </a:extLst>
          </p:cNvPr>
          <p:cNvGrpSpPr/>
          <p:nvPr/>
        </p:nvGrpSpPr>
        <p:grpSpPr>
          <a:xfrm>
            <a:off x="10670378" y="2836049"/>
            <a:ext cx="647708" cy="249274"/>
            <a:chOff x="2051106" y="2389151"/>
            <a:chExt cx="647708" cy="249274"/>
          </a:xfrm>
        </p:grpSpPr>
        <p:cxnSp>
          <p:nvCxnSpPr>
            <p:cNvPr id="62" name="Straight Connector 61">
              <a:extLst>
                <a:ext uri="{FF2B5EF4-FFF2-40B4-BE49-F238E27FC236}">
                  <a16:creationId xmlns:a16="http://schemas.microsoft.com/office/drawing/2014/main" id="{A9E6F7A4-416D-42FD-8155-FBD686AF0CD9}"/>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D8AAF0-F02A-4367-BE2E-953CA0793316}"/>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1BE17E6-D9C8-4BF6-96B0-9B3A1899DC9B}"/>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590AB017-1F57-4BE4-9FC9-A54FFDF1F4F9}"/>
              </a:ext>
            </a:extLst>
          </p:cNvPr>
          <p:cNvSpPr txBox="1"/>
          <p:nvPr/>
        </p:nvSpPr>
        <p:spPr>
          <a:xfrm>
            <a:off x="10639931" y="2316456"/>
            <a:ext cx="1273644" cy="523220"/>
          </a:xfrm>
          <a:prstGeom prst="rect">
            <a:avLst/>
          </a:prstGeom>
          <a:noFill/>
        </p:spPr>
        <p:txBody>
          <a:bodyPr wrap="square" rtlCol="0">
            <a:spAutoFit/>
          </a:bodyPr>
          <a:lstStyle/>
          <a:p>
            <a:r>
              <a:rPr lang="fr-FR" sz="1400" dirty="0" err="1"/>
              <a:t>Decode</a:t>
            </a:r>
            <a:r>
              <a:rPr lang="fr-FR" sz="1400" dirty="0"/>
              <a:t> Image data</a:t>
            </a:r>
          </a:p>
        </p:txBody>
      </p:sp>
      <p:grpSp>
        <p:nvGrpSpPr>
          <p:cNvPr id="66" name="Group 65">
            <a:extLst>
              <a:ext uri="{FF2B5EF4-FFF2-40B4-BE49-F238E27FC236}">
                <a16:creationId xmlns:a16="http://schemas.microsoft.com/office/drawing/2014/main" id="{6AD44C80-0C46-4FE0-B140-274BBFC43875}"/>
              </a:ext>
            </a:extLst>
          </p:cNvPr>
          <p:cNvGrpSpPr/>
          <p:nvPr/>
        </p:nvGrpSpPr>
        <p:grpSpPr>
          <a:xfrm>
            <a:off x="10667225" y="3784340"/>
            <a:ext cx="647708" cy="249274"/>
            <a:chOff x="2051106" y="2389151"/>
            <a:chExt cx="647708" cy="249274"/>
          </a:xfrm>
        </p:grpSpPr>
        <p:cxnSp>
          <p:nvCxnSpPr>
            <p:cNvPr id="67" name="Straight Connector 66">
              <a:extLst>
                <a:ext uri="{FF2B5EF4-FFF2-40B4-BE49-F238E27FC236}">
                  <a16:creationId xmlns:a16="http://schemas.microsoft.com/office/drawing/2014/main" id="{4C290569-16E4-454A-90AF-F32F7E52D7FF}"/>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47A465-184D-4DE3-B340-8BE3208D3840}"/>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CEC417B-8814-4987-98DF-35E2F8B08787}"/>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54FC0958-F028-4D3F-A973-4602BEF01C32}"/>
              </a:ext>
            </a:extLst>
          </p:cNvPr>
          <p:cNvSpPr txBox="1"/>
          <p:nvPr/>
        </p:nvSpPr>
        <p:spPr>
          <a:xfrm>
            <a:off x="10623583" y="3238553"/>
            <a:ext cx="1273644" cy="523220"/>
          </a:xfrm>
          <a:prstGeom prst="rect">
            <a:avLst/>
          </a:prstGeom>
          <a:noFill/>
        </p:spPr>
        <p:txBody>
          <a:bodyPr wrap="square" rtlCol="0">
            <a:spAutoFit/>
          </a:bodyPr>
          <a:lstStyle/>
          <a:p>
            <a:r>
              <a:rPr lang="fr-FR" sz="1400" dirty="0"/>
              <a:t>Display </a:t>
            </a:r>
            <a:r>
              <a:rPr lang="fr-FR" sz="1400" dirty="0" err="1"/>
              <a:t>Text</a:t>
            </a:r>
            <a:r>
              <a:rPr lang="fr-FR" sz="1400" dirty="0"/>
              <a:t> Data</a:t>
            </a:r>
          </a:p>
        </p:txBody>
      </p:sp>
      <p:grpSp>
        <p:nvGrpSpPr>
          <p:cNvPr id="71" name="Group 70">
            <a:extLst>
              <a:ext uri="{FF2B5EF4-FFF2-40B4-BE49-F238E27FC236}">
                <a16:creationId xmlns:a16="http://schemas.microsoft.com/office/drawing/2014/main" id="{D6B22DB9-82C9-4647-96D9-EB819A1281FC}"/>
              </a:ext>
            </a:extLst>
          </p:cNvPr>
          <p:cNvGrpSpPr/>
          <p:nvPr/>
        </p:nvGrpSpPr>
        <p:grpSpPr>
          <a:xfrm>
            <a:off x="10688379" y="4636070"/>
            <a:ext cx="647708" cy="249274"/>
            <a:chOff x="2051106" y="2389151"/>
            <a:chExt cx="647708" cy="249274"/>
          </a:xfrm>
        </p:grpSpPr>
        <p:cxnSp>
          <p:nvCxnSpPr>
            <p:cNvPr id="73" name="Straight Connector 72">
              <a:extLst>
                <a:ext uri="{FF2B5EF4-FFF2-40B4-BE49-F238E27FC236}">
                  <a16:creationId xmlns:a16="http://schemas.microsoft.com/office/drawing/2014/main" id="{B1032DEA-B5BD-418F-983A-6B792AB26CF2}"/>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8E87B89-5647-4184-8746-7929B99BF56C}"/>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2B89479-F746-434D-9379-495E135F9C99}"/>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A612C840-89DD-4798-9479-F6BAB469B1B6}"/>
              </a:ext>
            </a:extLst>
          </p:cNvPr>
          <p:cNvSpPr txBox="1"/>
          <p:nvPr/>
        </p:nvSpPr>
        <p:spPr>
          <a:xfrm>
            <a:off x="10596288" y="4298574"/>
            <a:ext cx="1317285" cy="307777"/>
          </a:xfrm>
          <a:prstGeom prst="rect">
            <a:avLst/>
          </a:prstGeom>
          <a:noFill/>
        </p:spPr>
        <p:txBody>
          <a:bodyPr wrap="square" rtlCol="0">
            <a:spAutoFit/>
          </a:bodyPr>
          <a:lstStyle/>
          <a:p>
            <a:r>
              <a:rPr lang="fr-FR" sz="1400" dirty="0"/>
              <a:t>Display image</a:t>
            </a:r>
          </a:p>
        </p:txBody>
      </p:sp>
      <p:cxnSp>
        <p:nvCxnSpPr>
          <p:cNvPr id="78" name="Straight Arrow Connector 77">
            <a:extLst>
              <a:ext uri="{FF2B5EF4-FFF2-40B4-BE49-F238E27FC236}">
                <a16:creationId xmlns:a16="http://schemas.microsoft.com/office/drawing/2014/main" id="{9A98EB62-82D4-4FDA-BF66-8B934F6CDC1A}"/>
              </a:ext>
            </a:extLst>
          </p:cNvPr>
          <p:cNvCxnSpPr>
            <a:cxnSpLocks/>
          </p:cNvCxnSpPr>
          <p:nvPr/>
        </p:nvCxnSpPr>
        <p:spPr>
          <a:xfrm flipH="1">
            <a:off x="2261500" y="5295521"/>
            <a:ext cx="8061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A12DD92-595D-4AB7-A139-1E68DF2344CC}"/>
              </a:ext>
            </a:extLst>
          </p:cNvPr>
          <p:cNvCxnSpPr>
            <a:cxnSpLocks/>
          </p:cNvCxnSpPr>
          <p:nvPr/>
        </p:nvCxnSpPr>
        <p:spPr>
          <a:xfrm flipH="1">
            <a:off x="2234266" y="5871990"/>
            <a:ext cx="808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B9C73EF-A45C-419A-8FCF-7C5A9D8E9DB7}"/>
              </a:ext>
            </a:extLst>
          </p:cNvPr>
          <p:cNvCxnSpPr>
            <a:cxnSpLocks/>
          </p:cNvCxnSpPr>
          <p:nvPr/>
        </p:nvCxnSpPr>
        <p:spPr>
          <a:xfrm flipH="1">
            <a:off x="2261501" y="6501468"/>
            <a:ext cx="8061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F1BE0E2A-7314-4841-85AB-3B638856D107}"/>
              </a:ext>
            </a:extLst>
          </p:cNvPr>
          <p:cNvSpPr txBox="1"/>
          <p:nvPr/>
        </p:nvSpPr>
        <p:spPr>
          <a:xfrm>
            <a:off x="3112555" y="4826894"/>
            <a:ext cx="1787669" cy="307777"/>
          </a:xfrm>
          <a:prstGeom prst="rect">
            <a:avLst/>
          </a:prstGeom>
          <a:noFill/>
        </p:spPr>
        <p:txBody>
          <a:bodyPr wrap="none" rtlCol="0">
            <a:spAutoFit/>
          </a:bodyPr>
          <a:lstStyle/>
          <a:p>
            <a:r>
              <a:rPr lang="fr-FR" sz="1400" dirty="0"/>
              <a:t>Enable Clear Button</a:t>
            </a:r>
          </a:p>
        </p:txBody>
      </p:sp>
      <p:sp>
        <p:nvSpPr>
          <p:cNvPr id="87" name="TextBox 86">
            <a:extLst>
              <a:ext uri="{FF2B5EF4-FFF2-40B4-BE49-F238E27FC236}">
                <a16:creationId xmlns:a16="http://schemas.microsoft.com/office/drawing/2014/main" id="{8AAA103D-6EEC-4878-A7B6-84FC35E4041A}"/>
              </a:ext>
            </a:extLst>
          </p:cNvPr>
          <p:cNvSpPr txBox="1"/>
          <p:nvPr/>
        </p:nvSpPr>
        <p:spPr>
          <a:xfrm>
            <a:off x="3131150" y="5482917"/>
            <a:ext cx="2662908" cy="307777"/>
          </a:xfrm>
          <a:prstGeom prst="rect">
            <a:avLst/>
          </a:prstGeom>
          <a:noFill/>
        </p:spPr>
        <p:txBody>
          <a:bodyPr wrap="none" rtlCol="0">
            <a:spAutoFit/>
          </a:bodyPr>
          <a:lstStyle/>
          <a:p>
            <a:r>
              <a:rPr lang="fr-FR" sz="1400" dirty="0"/>
              <a:t>Enable show Full Image Button</a:t>
            </a:r>
          </a:p>
        </p:txBody>
      </p:sp>
      <p:sp>
        <p:nvSpPr>
          <p:cNvPr id="88" name="TextBox 87">
            <a:extLst>
              <a:ext uri="{FF2B5EF4-FFF2-40B4-BE49-F238E27FC236}">
                <a16:creationId xmlns:a16="http://schemas.microsoft.com/office/drawing/2014/main" id="{A4D2072C-59A9-4FCD-AA4F-655AAB1D957E}"/>
              </a:ext>
            </a:extLst>
          </p:cNvPr>
          <p:cNvSpPr txBox="1"/>
          <p:nvPr/>
        </p:nvSpPr>
        <p:spPr>
          <a:xfrm>
            <a:off x="3131150" y="6125134"/>
            <a:ext cx="2305439" cy="307777"/>
          </a:xfrm>
          <a:prstGeom prst="rect">
            <a:avLst/>
          </a:prstGeom>
          <a:noFill/>
        </p:spPr>
        <p:txBody>
          <a:bodyPr wrap="none" rtlCol="0">
            <a:spAutoFit/>
          </a:bodyPr>
          <a:lstStyle/>
          <a:p>
            <a:r>
              <a:rPr lang="fr-FR" sz="1400" dirty="0"/>
              <a:t>Enable Save image Button</a:t>
            </a:r>
          </a:p>
        </p:txBody>
      </p:sp>
      <p:sp>
        <p:nvSpPr>
          <p:cNvPr id="41" name="TextBox 40">
            <a:extLst>
              <a:ext uri="{FF2B5EF4-FFF2-40B4-BE49-F238E27FC236}">
                <a16:creationId xmlns:a16="http://schemas.microsoft.com/office/drawing/2014/main" id="{28AB6DBF-3450-46F1-BBC5-B6A9B2B4E48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69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75787273"/>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Century Gothic" panose="020B0502020202020204" pitchFamily="34" charset="0"/>
              </a:rPr>
              <a:t>Proposed Solution</a:t>
            </a:r>
            <a:endParaRPr lang="zh-CN" altLang="en-US" sz="4000" b="1" dirty="0">
              <a:latin typeface="Century Gothic" panose="020B0502020202020204" pitchFamily="34"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44A9FC-EB9E-4ED8-B44F-13F6276CF62A}"/>
              </a:ext>
            </a:extLst>
          </p:cNvPr>
          <p:cNvSpPr txBox="1"/>
          <p:nvPr/>
        </p:nvSpPr>
        <p:spPr>
          <a:xfrm>
            <a:off x="1228036" y="2040122"/>
            <a:ext cx="10179770" cy="117525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500" b="1" dirty="0">
                <a:solidFill>
                  <a:srgbClr val="FF0000"/>
                </a:solidFill>
              </a:rPr>
              <a:t>Challenge: </a:t>
            </a:r>
            <a:r>
              <a:rPr lang="en-US" sz="2500" dirty="0"/>
              <a:t>Develop an </a:t>
            </a:r>
            <a:r>
              <a:rPr lang="en-US" sz="2500" b="1" dirty="0"/>
              <a:t>embedded system </a:t>
            </a:r>
            <a:r>
              <a:rPr lang="en-US" sz="2500" dirty="0"/>
              <a:t>(software + firmware) capable of real-time transfer of a segmented satellite image.</a:t>
            </a:r>
            <a:endParaRPr lang="fr-FR" sz="2500" dirty="0"/>
          </a:p>
        </p:txBody>
      </p:sp>
      <p:sp>
        <p:nvSpPr>
          <p:cNvPr id="10" name="TextBox 9">
            <a:extLst>
              <a:ext uri="{FF2B5EF4-FFF2-40B4-BE49-F238E27FC236}">
                <a16:creationId xmlns:a16="http://schemas.microsoft.com/office/drawing/2014/main" id="{DB6B136E-909B-485B-BD06-18FFBF8FB2BA}"/>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13162465"/>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155703" y="2903538"/>
            <a:ext cx="12347703" cy="523220"/>
          </a:xfrm>
          <a:prstGeom prst="rect">
            <a:avLst/>
          </a:prstGeom>
          <a:noFill/>
        </p:spPr>
        <p:txBody>
          <a:bodyPr wrap="square" rtlCol="0">
            <a:spAutoFit/>
            <a:scene3d>
              <a:camera prst="orthographicFront"/>
              <a:lightRig rig="threePt" dir="t"/>
            </a:scene3d>
            <a:sp3d contourW="12700"/>
          </a:bodyPr>
          <a:lstStyle/>
          <a:p>
            <a:pPr lvl="1" algn="ctr"/>
            <a:r>
              <a:rPr lang="en-US" altLang="zh-CN" sz="2800" b="1" dirty="0">
                <a:latin typeface="Poppins "/>
              </a:rPr>
              <a:t>Operating Mode</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17.</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5D6A0EF0-7960-4CC4-84F8-69A3772DBAF1}"/>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15966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aphic 22">
            <a:extLst>
              <a:ext uri="{FF2B5EF4-FFF2-40B4-BE49-F238E27FC236}">
                <a16:creationId xmlns:a16="http://schemas.microsoft.com/office/drawing/2014/main" id="{D41648B8-54FC-9049-AD25-9FC457D2D522}"/>
              </a:ext>
            </a:extLst>
          </p:cNvPr>
          <p:cNvSpPr/>
          <p:nvPr/>
        </p:nvSpPr>
        <p:spPr>
          <a:xfrm rot="20322550">
            <a:off x="2859292" y="-549061"/>
            <a:ext cx="2127240" cy="2134482"/>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accent2">
              <a:lumMod val="20000"/>
              <a:lumOff val="80000"/>
            </a:schemeClr>
          </a:solidFill>
          <a:ln w="9478" cap="flat">
            <a:noFill/>
            <a:prstDash val="solid"/>
            <a:miter/>
          </a:ln>
        </p:spPr>
        <p:txBody>
          <a:bodyPr rtlCol="0" anchor="ctr"/>
          <a:lstStyle/>
          <a:p>
            <a:endParaRPr lang="en-LT" dirty="0"/>
          </a:p>
        </p:txBody>
      </p:sp>
      <p:sp>
        <p:nvSpPr>
          <p:cNvPr id="24" name="Graphic 22">
            <a:extLst>
              <a:ext uri="{FF2B5EF4-FFF2-40B4-BE49-F238E27FC236}">
                <a16:creationId xmlns:a16="http://schemas.microsoft.com/office/drawing/2014/main" id="{480C9633-F820-3D45-9499-D282F58F0A66}"/>
              </a:ext>
            </a:extLst>
          </p:cNvPr>
          <p:cNvSpPr/>
          <p:nvPr/>
        </p:nvSpPr>
        <p:spPr>
          <a:xfrm>
            <a:off x="771674" y="51627"/>
            <a:ext cx="2393137" cy="2401285"/>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accent2">
              <a:lumMod val="20000"/>
              <a:lumOff val="80000"/>
            </a:schemeClr>
          </a:solidFill>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74171" y="518180"/>
            <a:ext cx="1765962" cy="1765962"/>
          </a:xfrm>
          <a:prstGeom prst="rect">
            <a:avLst/>
          </a:prstGeom>
          <a:effectLst>
            <a:outerShdw blurRad="177800" sx="102000" sy="102000" algn="ctr" rotWithShape="0">
              <a:prstClr val="black">
                <a:alpha val="40000"/>
              </a:prstClr>
            </a:outerShdw>
          </a:effectLst>
        </p:spPr>
      </p:pic>
      <p:grpSp>
        <p:nvGrpSpPr>
          <p:cNvPr id="11" name="Group 10">
            <a:extLst>
              <a:ext uri="{FF2B5EF4-FFF2-40B4-BE49-F238E27FC236}">
                <a16:creationId xmlns:a16="http://schemas.microsoft.com/office/drawing/2014/main" id="{0D7403AB-FB4B-4EDB-9C99-508BF4D7F293}"/>
              </a:ext>
            </a:extLst>
          </p:cNvPr>
          <p:cNvGrpSpPr/>
          <p:nvPr/>
        </p:nvGrpSpPr>
        <p:grpSpPr>
          <a:xfrm>
            <a:off x="1526082" y="4343541"/>
            <a:ext cx="2439407" cy="1063346"/>
            <a:chOff x="4041912" y="2094525"/>
            <a:chExt cx="2439407" cy="1063346"/>
          </a:xfrm>
        </p:grpSpPr>
        <p:sp>
          <p:nvSpPr>
            <p:cNvPr id="12" name="Rectangle: Rounded Corners 11">
              <a:extLst>
                <a:ext uri="{FF2B5EF4-FFF2-40B4-BE49-F238E27FC236}">
                  <a16:creationId xmlns:a16="http://schemas.microsoft.com/office/drawing/2014/main" id="{B63A5A93-A780-467D-A8C1-AB38408057B0}"/>
                </a:ext>
              </a:extLst>
            </p:cNvPr>
            <p:cNvSpPr/>
            <p:nvPr/>
          </p:nvSpPr>
          <p:spPr>
            <a:xfrm>
              <a:off x="4041912" y="2094525"/>
              <a:ext cx="2439407" cy="10633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71B850D7-53D5-44FA-9233-6DC6BB48B1CA}"/>
                </a:ext>
              </a:extLst>
            </p:cNvPr>
            <p:cNvSpPr txBox="1"/>
            <p:nvPr/>
          </p:nvSpPr>
          <p:spPr>
            <a:xfrm>
              <a:off x="4171071" y="2316129"/>
              <a:ext cx="2310248" cy="646331"/>
            </a:xfrm>
            <a:prstGeom prst="rect">
              <a:avLst/>
            </a:prstGeom>
            <a:noFill/>
          </p:spPr>
          <p:txBody>
            <a:bodyPr wrap="none" rtlCol="0">
              <a:spAutoFit/>
            </a:bodyPr>
            <a:lstStyle/>
            <a:p>
              <a:r>
                <a:rPr lang="en-US" sz="3600" b="1" dirty="0">
                  <a:latin typeface="Poppins" panose="00000500000000000000" pitchFamily="2" charset="0"/>
                  <a:cs typeface="Poppins" panose="00000500000000000000" pitchFamily="2" charset="0"/>
                </a:rPr>
                <a:t>S</a:t>
              </a:r>
              <a:r>
                <a:rPr lang="fr-FR" sz="3600" b="1" dirty="0" err="1">
                  <a:latin typeface="Poppins" panose="00000500000000000000" pitchFamily="2" charset="0"/>
                  <a:cs typeface="Poppins" panose="00000500000000000000" pitchFamily="2" charset="0"/>
                </a:rPr>
                <a:t>oftware</a:t>
              </a:r>
              <a:endParaRPr lang="fr-FR" sz="3600" b="1" dirty="0">
                <a:latin typeface="Poppins" panose="00000500000000000000" pitchFamily="2" charset="0"/>
                <a:cs typeface="Poppins" panose="00000500000000000000" pitchFamily="2" charset="0"/>
              </a:endParaRPr>
            </a:p>
          </p:txBody>
        </p:sp>
      </p:grpSp>
      <p:grpSp>
        <p:nvGrpSpPr>
          <p:cNvPr id="15" name="Group 14">
            <a:extLst>
              <a:ext uri="{FF2B5EF4-FFF2-40B4-BE49-F238E27FC236}">
                <a16:creationId xmlns:a16="http://schemas.microsoft.com/office/drawing/2014/main" id="{26B4E357-B08F-484E-97CB-76D661392059}"/>
              </a:ext>
            </a:extLst>
          </p:cNvPr>
          <p:cNvGrpSpPr/>
          <p:nvPr/>
        </p:nvGrpSpPr>
        <p:grpSpPr>
          <a:xfrm>
            <a:off x="7800986" y="2346331"/>
            <a:ext cx="2583677" cy="1063346"/>
            <a:chOff x="4041912" y="2094525"/>
            <a:chExt cx="2583677" cy="1063346"/>
          </a:xfrm>
        </p:grpSpPr>
        <p:sp>
          <p:nvSpPr>
            <p:cNvPr id="16" name="Rectangle: Rounded Corners 15">
              <a:extLst>
                <a:ext uri="{FF2B5EF4-FFF2-40B4-BE49-F238E27FC236}">
                  <a16:creationId xmlns:a16="http://schemas.microsoft.com/office/drawing/2014/main" id="{CC9F99D8-EA7A-4197-B430-B2FA502EAADC}"/>
                </a:ext>
              </a:extLst>
            </p:cNvPr>
            <p:cNvSpPr/>
            <p:nvPr/>
          </p:nvSpPr>
          <p:spPr>
            <a:xfrm>
              <a:off x="4041912" y="2094525"/>
              <a:ext cx="2583677" cy="10633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6F21AE12-D1CB-45BF-AF32-ACEAC546150D}"/>
                </a:ext>
              </a:extLst>
            </p:cNvPr>
            <p:cNvSpPr txBox="1"/>
            <p:nvPr/>
          </p:nvSpPr>
          <p:spPr>
            <a:xfrm>
              <a:off x="4171071" y="2316129"/>
              <a:ext cx="2454518" cy="646331"/>
            </a:xfrm>
            <a:prstGeom prst="rect">
              <a:avLst/>
            </a:prstGeom>
            <a:noFill/>
          </p:spPr>
          <p:txBody>
            <a:bodyPr wrap="none" rtlCol="0">
              <a:spAutoFit/>
            </a:bodyPr>
            <a:lstStyle/>
            <a:p>
              <a:r>
                <a:rPr lang="en-US" sz="3600" b="1" dirty="0">
                  <a:latin typeface="Poppins" panose="00000500000000000000" pitchFamily="2" charset="0"/>
                  <a:cs typeface="Poppins" panose="00000500000000000000" pitchFamily="2" charset="0"/>
                </a:rPr>
                <a:t>Firmware</a:t>
              </a:r>
              <a:endParaRPr lang="fr-FR" sz="3600" b="1" dirty="0">
                <a:latin typeface="Poppins" panose="00000500000000000000" pitchFamily="2" charset="0"/>
                <a:cs typeface="Poppins" panose="00000500000000000000" pitchFamily="2" charset="0"/>
              </a:endParaRPr>
            </a:p>
          </p:txBody>
        </p:sp>
      </p:grpSp>
      <p:sp>
        <p:nvSpPr>
          <p:cNvPr id="18" name="Arrow: Left-Right 17">
            <a:extLst>
              <a:ext uri="{FF2B5EF4-FFF2-40B4-BE49-F238E27FC236}">
                <a16:creationId xmlns:a16="http://schemas.microsoft.com/office/drawing/2014/main" id="{2E96DF48-0C37-4EC0-99FA-FFEE0C3D9ED2}"/>
              </a:ext>
            </a:extLst>
          </p:cNvPr>
          <p:cNvSpPr/>
          <p:nvPr/>
        </p:nvSpPr>
        <p:spPr>
          <a:xfrm rot="20093384">
            <a:off x="4322174" y="3571334"/>
            <a:ext cx="2967084" cy="6463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273F13C3-FF15-48E9-8740-E28DAA928963}"/>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71</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200447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906335" y="96744"/>
            <a:ext cx="6379329" cy="369332"/>
          </a:xfrm>
          <a:prstGeom prst="rect">
            <a:avLst/>
          </a:prstGeom>
          <a:noFill/>
        </p:spPr>
        <p:txBody>
          <a:bodyPr wrap="square" rtlCol="0">
            <a:spAutoFit/>
            <a:scene3d>
              <a:camera prst="orthographicFront"/>
              <a:lightRig rig="threePt" dir="t"/>
            </a:scene3d>
            <a:sp3d contourW="12700"/>
          </a:bodyPr>
          <a:lstStyle/>
          <a:p>
            <a:pPr algn="ctr"/>
            <a:r>
              <a:rPr lang="fr-FR" altLang="zh-CN" b="1" dirty="0" err="1">
                <a:latin typeface="Poppins" panose="00000500000000000000" pitchFamily="2" charset="0"/>
                <a:cs typeface="Poppins" panose="00000500000000000000" pitchFamily="2" charset="0"/>
              </a:rPr>
              <a:t>Sequence</a:t>
            </a:r>
            <a:r>
              <a:rPr lang="fr-FR" altLang="zh-CN" b="1" dirty="0">
                <a:latin typeface="Poppins" panose="00000500000000000000" pitchFamily="2" charset="0"/>
                <a:cs typeface="Poppins" panose="00000500000000000000" pitchFamily="2" charset="0"/>
              </a:rPr>
              <a:t> Diagram</a:t>
            </a:r>
            <a:endParaRPr lang="zh-CN" altLang="en-US" b="1" dirty="0">
              <a:latin typeface="Poppins" panose="00000500000000000000" pitchFamily="2" charset="0"/>
              <a:cs typeface="Poppins" panose="00000500000000000000" pitchFamily="2"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3" y="46607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EF7257-2C4E-B3DC-CC06-FB1A084FF0C9}"/>
              </a:ext>
            </a:extLst>
          </p:cNvPr>
          <p:cNvCxnSpPr>
            <a:cxnSpLocks/>
          </p:cNvCxnSpPr>
          <p:nvPr/>
        </p:nvCxnSpPr>
        <p:spPr>
          <a:xfrm flipH="1">
            <a:off x="2981702" y="1045675"/>
            <a:ext cx="1" cy="5986816"/>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575690-4960-B242-A98E-4A9B210DA85B}"/>
              </a:ext>
            </a:extLst>
          </p:cNvPr>
          <p:cNvCxnSpPr>
            <a:cxnSpLocks/>
          </p:cNvCxnSpPr>
          <p:nvPr/>
        </p:nvCxnSpPr>
        <p:spPr>
          <a:xfrm>
            <a:off x="6826067" y="1071768"/>
            <a:ext cx="0" cy="6004570"/>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2E5712-B1A6-5119-03AB-4B46E67E9B99}"/>
              </a:ext>
            </a:extLst>
          </p:cNvPr>
          <p:cNvCxnSpPr>
            <a:cxnSpLocks/>
          </p:cNvCxnSpPr>
          <p:nvPr/>
        </p:nvCxnSpPr>
        <p:spPr>
          <a:xfrm>
            <a:off x="11184946" y="1071768"/>
            <a:ext cx="0" cy="5986816"/>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E62168-B139-15DC-4253-28131F813F41}"/>
              </a:ext>
            </a:extLst>
          </p:cNvPr>
          <p:cNvGrpSpPr/>
          <p:nvPr/>
        </p:nvGrpSpPr>
        <p:grpSpPr>
          <a:xfrm>
            <a:off x="1726163" y="574410"/>
            <a:ext cx="2549229" cy="439471"/>
            <a:chOff x="1442858" y="593638"/>
            <a:chExt cx="1757103" cy="439471"/>
          </a:xfrm>
        </p:grpSpPr>
        <p:sp>
          <p:nvSpPr>
            <p:cNvPr id="2" name="Rectangle: Rounded Corners 1">
              <a:extLst>
                <a:ext uri="{FF2B5EF4-FFF2-40B4-BE49-F238E27FC236}">
                  <a16:creationId xmlns:a16="http://schemas.microsoft.com/office/drawing/2014/main" id="{48FAACB4-4F43-9720-A655-8DC3D710BCDD}"/>
                </a:ext>
              </a:extLst>
            </p:cNvPr>
            <p:cNvSpPr/>
            <p:nvPr/>
          </p:nvSpPr>
          <p:spPr>
            <a:xfrm>
              <a:off x="1442858" y="593638"/>
              <a:ext cx="1757103"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FFC41FA-548A-DEA5-4B7B-B3169BC2953E}"/>
                </a:ext>
              </a:extLst>
            </p:cNvPr>
            <p:cNvSpPr txBox="1"/>
            <p:nvPr/>
          </p:nvSpPr>
          <p:spPr>
            <a:xfrm>
              <a:off x="1482681" y="663777"/>
              <a:ext cx="1677459"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Arduino (Firmware</a:t>
              </a:r>
              <a:endParaRPr lang="fr-FR" b="1" dirty="0">
                <a:latin typeface="Poppins" panose="00000500000000000000" pitchFamily="2" charset="0"/>
                <a:cs typeface="Poppins" panose="00000500000000000000" pitchFamily="2" charset="0"/>
              </a:endParaRPr>
            </a:p>
          </p:txBody>
        </p:sp>
      </p:grpSp>
      <p:grpSp>
        <p:nvGrpSpPr>
          <p:cNvPr id="12" name="Group 11">
            <a:extLst>
              <a:ext uri="{FF2B5EF4-FFF2-40B4-BE49-F238E27FC236}">
                <a16:creationId xmlns:a16="http://schemas.microsoft.com/office/drawing/2014/main" id="{C0D26864-6851-7000-13F5-B0903146C22A}"/>
              </a:ext>
            </a:extLst>
          </p:cNvPr>
          <p:cNvGrpSpPr/>
          <p:nvPr/>
        </p:nvGrpSpPr>
        <p:grpSpPr>
          <a:xfrm>
            <a:off x="6272490" y="605507"/>
            <a:ext cx="1107154" cy="408373"/>
            <a:chOff x="5523755" y="606982"/>
            <a:chExt cx="1440673" cy="408373"/>
          </a:xfrm>
        </p:grpSpPr>
        <p:sp>
          <p:nvSpPr>
            <p:cNvPr id="3" name="Rectangle: Rounded Corners 2">
              <a:extLst>
                <a:ext uri="{FF2B5EF4-FFF2-40B4-BE49-F238E27FC236}">
                  <a16:creationId xmlns:a16="http://schemas.microsoft.com/office/drawing/2014/main" id="{21F7D3EA-8A95-1EE2-7E88-51F6CEEB1B49}"/>
                </a:ext>
              </a:extLst>
            </p:cNvPr>
            <p:cNvSpPr/>
            <p:nvPr/>
          </p:nvSpPr>
          <p:spPr>
            <a:xfrm>
              <a:off x="5523755" y="606982"/>
              <a:ext cx="1296139"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46C279B0-CB42-17A5-7D13-546C276B2CFF}"/>
                </a:ext>
              </a:extLst>
            </p:cNvPr>
            <p:cNvSpPr txBox="1"/>
            <p:nvPr/>
          </p:nvSpPr>
          <p:spPr>
            <a:xfrm>
              <a:off x="5630143" y="641872"/>
              <a:ext cx="1334285" cy="369332"/>
            </a:xfrm>
            <a:prstGeom prst="rect">
              <a:avLst/>
            </a:prstGeom>
            <a:noFill/>
          </p:spPr>
          <p:txBody>
            <a:bodyPr wrap="square" rtlCol="0">
              <a:spAutoFit/>
            </a:bodyPr>
            <a:lstStyle/>
            <a:p>
              <a:r>
                <a:rPr lang="fr-FR" b="1" dirty="0">
                  <a:latin typeface="Poppins" panose="00000500000000000000" pitchFamily="2" charset="0"/>
                  <a:cs typeface="Poppins" panose="00000500000000000000" pitchFamily="2" charset="0"/>
                </a:rPr>
                <a:t>Serial</a:t>
              </a:r>
            </a:p>
          </p:txBody>
        </p:sp>
      </p:grpSp>
      <p:grpSp>
        <p:nvGrpSpPr>
          <p:cNvPr id="16" name="Group 15">
            <a:extLst>
              <a:ext uri="{FF2B5EF4-FFF2-40B4-BE49-F238E27FC236}">
                <a16:creationId xmlns:a16="http://schemas.microsoft.com/office/drawing/2014/main" id="{AD5DCD25-79D5-1332-4D50-5D10340D8FD1}"/>
              </a:ext>
            </a:extLst>
          </p:cNvPr>
          <p:cNvGrpSpPr/>
          <p:nvPr/>
        </p:nvGrpSpPr>
        <p:grpSpPr>
          <a:xfrm>
            <a:off x="8647711" y="601356"/>
            <a:ext cx="3636252" cy="408373"/>
            <a:chOff x="9462979" y="606983"/>
            <a:chExt cx="1495399" cy="408373"/>
          </a:xfrm>
        </p:grpSpPr>
        <p:sp>
          <p:nvSpPr>
            <p:cNvPr id="4" name="Rectangle: Rounded Corners 3">
              <a:extLst>
                <a:ext uri="{FF2B5EF4-FFF2-40B4-BE49-F238E27FC236}">
                  <a16:creationId xmlns:a16="http://schemas.microsoft.com/office/drawing/2014/main" id="{3562A163-2B74-7E09-4A53-3811BDE46FDC}"/>
                </a:ext>
              </a:extLst>
            </p:cNvPr>
            <p:cNvSpPr/>
            <p:nvPr/>
          </p:nvSpPr>
          <p:spPr>
            <a:xfrm>
              <a:off x="9462979" y="606983"/>
              <a:ext cx="1439615" cy="4083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D56F85D-19BD-BC04-86BA-73BF2D4C0793}"/>
                </a:ext>
              </a:extLst>
            </p:cNvPr>
            <p:cNvSpPr txBox="1"/>
            <p:nvPr/>
          </p:nvSpPr>
          <p:spPr>
            <a:xfrm>
              <a:off x="9560758" y="646024"/>
              <a:ext cx="1397620" cy="369332"/>
            </a:xfrm>
            <a:prstGeom prst="rect">
              <a:avLst/>
            </a:prstGeom>
            <a:noFill/>
          </p:spPr>
          <p:txBody>
            <a:bodyPr wrap="square" rtlCol="0">
              <a:spAutoFit/>
            </a:bodyPr>
            <a:lstStyle/>
            <a:p>
              <a:r>
                <a:rPr lang="fr-FR" b="1" dirty="0">
                  <a:latin typeface="Poppins" panose="00000500000000000000" pitchFamily="2" charset="0"/>
                  <a:cs typeface="Poppins" panose="00000500000000000000" pitchFamily="2" charset="0"/>
                </a:rPr>
                <a:t>Software (Ground Station)</a:t>
              </a:r>
            </a:p>
          </p:txBody>
        </p:sp>
      </p:grpSp>
      <p:cxnSp>
        <p:nvCxnSpPr>
          <p:cNvPr id="31" name="Straight Arrow Connector 30">
            <a:extLst>
              <a:ext uri="{FF2B5EF4-FFF2-40B4-BE49-F238E27FC236}">
                <a16:creationId xmlns:a16="http://schemas.microsoft.com/office/drawing/2014/main" id="{E31E7EB7-152F-4D3D-B630-E01DFEA6A07E}"/>
              </a:ext>
            </a:extLst>
          </p:cNvPr>
          <p:cNvCxnSpPr>
            <a:cxnSpLocks/>
          </p:cNvCxnSpPr>
          <p:nvPr/>
        </p:nvCxnSpPr>
        <p:spPr>
          <a:xfrm>
            <a:off x="11036992" y="418933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87E999F-D2B3-448D-AFD7-83CA85524B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327" y="16115"/>
            <a:ext cx="624282" cy="624282"/>
          </a:xfrm>
          <a:prstGeom prst="rect">
            <a:avLst/>
          </a:prstGeom>
        </p:spPr>
      </p:pic>
      <p:cxnSp>
        <p:nvCxnSpPr>
          <p:cNvPr id="50" name="Straight Connector 49">
            <a:extLst>
              <a:ext uri="{FF2B5EF4-FFF2-40B4-BE49-F238E27FC236}">
                <a16:creationId xmlns:a16="http://schemas.microsoft.com/office/drawing/2014/main" id="{0D2AB009-3503-4929-8AE7-929F1047E9F0}"/>
              </a:ext>
            </a:extLst>
          </p:cNvPr>
          <p:cNvCxnSpPr>
            <a:cxnSpLocks/>
            <a:stCxn id="52" idx="2"/>
          </p:cNvCxnSpPr>
          <p:nvPr/>
        </p:nvCxnSpPr>
        <p:spPr>
          <a:xfrm flipH="1">
            <a:off x="623468" y="1009729"/>
            <a:ext cx="24352" cy="6140005"/>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3B7F751-CDCF-4AE1-B8C5-29F9047F2F2F}"/>
              </a:ext>
            </a:extLst>
          </p:cNvPr>
          <p:cNvSpPr txBox="1"/>
          <p:nvPr/>
        </p:nvSpPr>
        <p:spPr>
          <a:xfrm>
            <a:off x="288587" y="640397"/>
            <a:ext cx="718466" cy="369332"/>
          </a:xfrm>
          <a:prstGeom prst="rect">
            <a:avLst/>
          </a:prstGeom>
          <a:noFill/>
        </p:spPr>
        <p:txBody>
          <a:bodyPr wrap="none" rtlCol="0">
            <a:spAutoFit/>
          </a:bodyPr>
          <a:lstStyle/>
          <a:p>
            <a:r>
              <a:rPr lang="fr-FR" b="1" dirty="0">
                <a:latin typeface="Poppins" panose="00000500000000000000" pitchFamily="2" charset="0"/>
                <a:cs typeface="Poppins" panose="00000500000000000000" pitchFamily="2" charset="0"/>
              </a:rPr>
              <a:t>User</a:t>
            </a:r>
          </a:p>
        </p:txBody>
      </p:sp>
      <p:cxnSp>
        <p:nvCxnSpPr>
          <p:cNvPr id="24" name="Straight Arrow Connector 23">
            <a:extLst>
              <a:ext uri="{FF2B5EF4-FFF2-40B4-BE49-F238E27FC236}">
                <a16:creationId xmlns:a16="http://schemas.microsoft.com/office/drawing/2014/main" id="{1092C0C6-61EE-43BE-AB33-0A1E23E80E79}"/>
              </a:ext>
            </a:extLst>
          </p:cNvPr>
          <p:cNvCxnSpPr>
            <a:cxnSpLocks/>
          </p:cNvCxnSpPr>
          <p:nvPr/>
        </p:nvCxnSpPr>
        <p:spPr>
          <a:xfrm flipV="1">
            <a:off x="647820" y="1352115"/>
            <a:ext cx="10444249" cy="4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BC65DB9-ACC4-4F19-9F5B-30F3BAE459EA}"/>
              </a:ext>
            </a:extLst>
          </p:cNvPr>
          <p:cNvSpPr/>
          <p:nvPr/>
        </p:nvSpPr>
        <p:spPr>
          <a:xfrm>
            <a:off x="11092069" y="1379061"/>
            <a:ext cx="244113" cy="5478939"/>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a:extLst>
              <a:ext uri="{FF2B5EF4-FFF2-40B4-BE49-F238E27FC236}">
                <a16:creationId xmlns:a16="http://schemas.microsoft.com/office/drawing/2014/main" id="{0D509E25-317F-4998-8FA7-E6952EAEB5DA}"/>
              </a:ext>
            </a:extLst>
          </p:cNvPr>
          <p:cNvSpPr txBox="1"/>
          <p:nvPr/>
        </p:nvSpPr>
        <p:spPr>
          <a:xfrm>
            <a:off x="748397" y="1028441"/>
            <a:ext cx="1418978" cy="307777"/>
          </a:xfrm>
          <a:prstGeom prst="rect">
            <a:avLst/>
          </a:prstGeom>
          <a:noFill/>
        </p:spPr>
        <p:txBody>
          <a:bodyPr wrap="none" rtlCol="0">
            <a:spAutoFit/>
          </a:bodyPr>
          <a:lstStyle/>
          <a:p>
            <a:r>
              <a:rPr lang="fr-FR" sz="1400" dirty="0"/>
              <a:t>Run application</a:t>
            </a:r>
          </a:p>
        </p:txBody>
      </p:sp>
      <p:cxnSp>
        <p:nvCxnSpPr>
          <p:cNvPr id="38" name="Straight Arrow Connector 37">
            <a:extLst>
              <a:ext uri="{FF2B5EF4-FFF2-40B4-BE49-F238E27FC236}">
                <a16:creationId xmlns:a16="http://schemas.microsoft.com/office/drawing/2014/main" id="{E982C81F-9CD3-49B2-84DA-D418B24BFF95}"/>
              </a:ext>
            </a:extLst>
          </p:cNvPr>
          <p:cNvCxnSpPr>
            <a:cxnSpLocks/>
          </p:cNvCxnSpPr>
          <p:nvPr/>
        </p:nvCxnSpPr>
        <p:spPr>
          <a:xfrm flipH="1">
            <a:off x="6826067" y="1895061"/>
            <a:ext cx="4266007" cy="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66B2CA6-7855-4922-802D-F494BCDA8945}"/>
              </a:ext>
            </a:extLst>
          </p:cNvPr>
          <p:cNvSpPr/>
          <p:nvPr/>
        </p:nvSpPr>
        <p:spPr>
          <a:xfrm>
            <a:off x="6744889" y="1953655"/>
            <a:ext cx="244113" cy="4975859"/>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TextBox 53">
            <a:extLst>
              <a:ext uri="{FF2B5EF4-FFF2-40B4-BE49-F238E27FC236}">
                <a16:creationId xmlns:a16="http://schemas.microsoft.com/office/drawing/2014/main" id="{44A86EE9-ED87-4337-BB98-BEFF7A8D1B17}"/>
              </a:ext>
            </a:extLst>
          </p:cNvPr>
          <p:cNvSpPr txBox="1"/>
          <p:nvPr/>
        </p:nvSpPr>
        <p:spPr>
          <a:xfrm>
            <a:off x="8450461" y="1529396"/>
            <a:ext cx="1457450" cy="307777"/>
          </a:xfrm>
          <a:prstGeom prst="rect">
            <a:avLst/>
          </a:prstGeom>
          <a:noFill/>
        </p:spPr>
        <p:txBody>
          <a:bodyPr wrap="none" rtlCol="0">
            <a:spAutoFit/>
          </a:bodyPr>
          <a:lstStyle/>
          <a:p>
            <a:r>
              <a:rPr lang="fr-FR" sz="1400" dirty="0"/>
              <a:t>Open serial port</a:t>
            </a:r>
          </a:p>
        </p:txBody>
      </p:sp>
      <p:cxnSp>
        <p:nvCxnSpPr>
          <p:cNvPr id="55" name="Straight Arrow Connector 54">
            <a:extLst>
              <a:ext uri="{FF2B5EF4-FFF2-40B4-BE49-F238E27FC236}">
                <a16:creationId xmlns:a16="http://schemas.microsoft.com/office/drawing/2014/main" id="{7A9640F2-C12D-4E76-B1F0-A2E978D92741}"/>
              </a:ext>
            </a:extLst>
          </p:cNvPr>
          <p:cNvCxnSpPr>
            <a:cxnSpLocks/>
          </p:cNvCxnSpPr>
          <p:nvPr/>
        </p:nvCxnSpPr>
        <p:spPr>
          <a:xfrm flipH="1">
            <a:off x="3000777" y="2237316"/>
            <a:ext cx="809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9C00B29-C560-44E2-96BB-B7E1A616FA74}"/>
              </a:ext>
            </a:extLst>
          </p:cNvPr>
          <p:cNvSpPr/>
          <p:nvPr/>
        </p:nvSpPr>
        <p:spPr>
          <a:xfrm>
            <a:off x="2818408" y="2281738"/>
            <a:ext cx="280980" cy="3530577"/>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TextBox 58">
            <a:extLst>
              <a:ext uri="{FF2B5EF4-FFF2-40B4-BE49-F238E27FC236}">
                <a16:creationId xmlns:a16="http://schemas.microsoft.com/office/drawing/2014/main" id="{5BC517EA-A821-480F-B2AE-E6209B41C73D}"/>
              </a:ext>
            </a:extLst>
          </p:cNvPr>
          <p:cNvSpPr txBox="1"/>
          <p:nvPr/>
        </p:nvSpPr>
        <p:spPr>
          <a:xfrm>
            <a:off x="3295321" y="1973962"/>
            <a:ext cx="2722220" cy="307777"/>
          </a:xfrm>
          <a:prstGeom prst="rect">
            <a:avLst/>
          </a:prstGeom>
          <a:noFill/>
        </p:spPr>
        <p:txBody>
          <a:bodyPr wrap="none" rtlCol="0">
            <a:spAutoFit/>
          </a:bodyPr>
          <a:lstStyle/>
          <a:p>
            <a:r>
              <a:rPr lang="fr-FR" sz="1400" dirty="0" err="1"/>
              <a:t>Send</a:t>
            </a:r>
            <a:r>
              <a:rPr lang="fr-FR" sz="1400" dirty="0"/>
              <a:t> </a:t>
            </a:r>
            <a:r>
              <a:rPr lang="fr-FR" sz="1400" dirty="0" err="1"/>
              <a:t>selected</a:t>
            </a:r>
            <a:r>
              <a:rPr lang="fr-FR" sz="1400" dirty="0"/>
              <a:t> image(via </a:t>
            </a:r>
            <a:r>
              <a:rPr lang="fr-FR" sz="1400" dirty="0" err="1"/>
              <a:t>seriall</a:t>
            </a:r>
            <a:r>
              <a:rPr lang="fr-FR" sz="1400" dirty="0"/>
              <a:t>)</a:t>
            </a:r>
          </a:p>
        </p:txBody>
      </p:sp>
      <p:grpSp>
        <p:nvGrpSpPr>
          <p:cNvPr id="60" name="Group 59">
            <a:extLst>
              <a:ext uri="{FF2B5EF4-FFF2-40B4-BE49-F238E27FC236}">
                <a16:creationId xmlns:a16="http://schemas.microsoft.com/office/drawing/2014/main" id="{CD08554A-F004-45A3-B725-F120EF0779B8}"/>
              </a:ext>
            </a:extLst>
          </p:cNvPr>
          <p:cNvGrpSpPr/>
          <p:nvPr/>
        </p:nvGrpSpPr>
        <p:grpSpPr>
          <a:xfrm>
            <a:off x="3177180" y="2623288"/>
            <a:ext cx="647708" cy="249274"/>
            <a:chOff x="2051106" y="2389151"/>
            <a:chExt cx="647708" cy="249274"/>
          </a:xfrm>
        </p:grpSpPr>
        <p:cxnSp>
          <p:nvCxnSpPr>
            <p:cNvPr id="61" name="Straight Connector 60">
              <a:extLst>
                <a:ext uri="{FF2B5EF4-FFF2-40B4-BE49-F238E27FC236}">
                  <a16:creationId xmlns:a16="http://schemas.microsoft.com/office/drawing/2014/main" id="{1185A9E9-F41C-4577-8B87-9EDE466F4CAE}"/>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0EE6B85-FB1C-45DF-A26C-0311DC4921CC}"/>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A0BEEAA-F2E3-45A2-9F24-F89E86E6FBFF}"/>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973F79A4-1BAE-4D18-A73A-56F4F4EA592E}"/>
              </a:ext>
            </a:extLst>
          </p:cNvPr>
          <p:cNvSpPr txBox="1"/>
          <p:nvPr/>
        </p:nvSpPr>
        <p:spPr>
          <a:xfrm>
            <a:off x="3175877" y="2314752"/>
            <a:ext cx="2204450" cy="307777"/>
          </a:xfrm>
          <a:prstGeom prst="rect">
            <a:avLst/>
          </a:prstGeom>
          <a:noFill/>
        </p:spPr>
        <p:txBody>
          <a:bodyPr wrap="none" rtlCol="0">
            <a:spAutoFit/>
          </a:bodyPr>
          <a:lstStyle/>
          <a:p>
            <a:r>
              <a:rPr lang="fr-FR" sz="1400" dirty="0" err="1"/>
              <a:t>Receive</a:t>
            </a:r>
            <a:r>
              <a:rPr lang="fr-FR" sz="1400" dirty="0"/>
              <a:t> image command</a:t>
            </a:r>
          </a:p>
        </p:txBody>
      </p:sp>
      <p:grpSp>
        <p:nvGrpSpPr>
          <p:cNvPr id="65" name="Group 64">
            <a:extLst>
              <a:ext uri="{FF2B5EF4-FFF2-40B4-BE49-F238E27FC236}">
                <a16:creationId xmlns:a16="http://schemas.microsoft.com/office/drawing/2014/main" id="{892B36CB-A48F-4FDB-AAC3-5983099DE6B0}"/>
              </a:ext>
            </a:extLst>
          </p:cNvPr>
          <p:cNvGrpSpPr/>
          <p:nvPr/>
        </p:nvGrpSpPr>
        <p:grpSpPr>
          <a:xfrm>
            <a:off x="3171954" y="3302500"/>
            <a:ext cx="647708" cy="249274"/>
            <a:chOff x="2051106" y="2389151"/>
            <a:chExt cx="647708" cy="249274"/>
          </a:xfrm>
        </p:grpSpPr>
        <p:cxnSp>
          <p:nvCxnSpPr>
            <p:cNvPr id="66" name="Straight Connector 65">
              <a:extLst>
                <a:ext uri="{FF2B5EF4-FFF2-40B4-BE49-F238E27FC236}">
                  <a16:creationId xmlns:a16="http://schemas.microsoft.com/office/drawing/2014/main" id="{B83580A5-D415-4361-A6DD-B1ACEB33EDB6}"/>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12299C-5BC3-4A9A-A616-617DE855760E}"/>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DDFFE34-A961-4199-BF5D-20ACD55CD7E9}"/>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B6448614-53E5-4335-9295-6C779EB81D15}"/>
              </a:ext>
            </a:extLst>
          </p:cNvPr>
          <p:cNvSpPr txBox="1"/>
          <p:nvPr/>
        </p:nvSpPr>
        <p:spPr>
          <a:xfrm>
            <a:off x="3170651" y="2993964"/>
            <a:ext cx="2254143" cy="307777"/>
          </a:xfrm>
          <a:prstGeom prst="rect">
            <a:avLst/>
          </a:prstGeom>
          <a:noFill/>
        </p:spPr>
        <p:txBody>
          <a:bodyPr wrap="none" rtlCol="0">
            <a:spAutoFit/>
          </a:bodyPr>
          <a:lstStyle/>
          <a:p>
            <a:r>
              <a:rPr lang="fr-FR" sz="1400" dirty="0"/>
              <a:t>Read image </a:t>
            </a:r>
            <a:r>
              <a:rPr lang="fr-FR" sz="1400" dirty="0" err="1"/>
              <a:t>from</a:t>
            </a:r>
            <a:r>
              <a:rPr lang="fr-FR" sz="1400" dirty="0"/>
              <a:t> SD </a:t>
            </a:r>
            <a:r>
              <a:rPr lang="fr-FR" sz="1400" dirty="0" err="1"/>
              <a:t>card</a:t>
            </a:r>
            <a:endParaRPr lang="fr-FR" sz="1400" dirty="0"/>
          </a:p>
        </p:txBody>
      </p:sp>
      <p:grpSp>
        <p:nvGrpSpPr>
          <p:cNvPr id="70" name="Group 69">
            <a:extLst>
              <a:ext uri="{FF2B5EF4-FFF2-40B4-BE49-F238E27FC236}">
                <a16:creationId xmlns:a16="http://schemas.microsoft.com/office/drawing/2014/main" id="{641D6D05-14E5-4703-BF7A-649152B48F59}"/>
              </a:ext>
            </a:extLst>
          </p:cNvPr>
          <p:cNvGrpSpPr/>
          <p:nvPr/>
        </p:nvGrpSpPr>
        <p:grpSpPr>
          <a:xfrm>
            <a:off x="3223592" y="3905895"/>
            <a:ext cx="647708" cy="249274"/>
            <a:chOff x="2051106" y="2389151"/>
            <a:chExt cx="647708" cy="249274"/>
          </a:xfrm>
        </p:grpSpPr>
        <p:cxnSp>
          <p:nvCxnSpPr>
            <p:cNvPr id="71" name="Straight Connector 70">
              <a:extLst>
                <a:ext uri="{FF2B5EF4-FFF2-40B4-BE49-F238E27FC236}">
                  <a16:creationId xmlns:a16="http://schemas.microsoft.com/office/drawing/2014/main" id="{E70A064A-6D7F-4935-9353-8C4339C6B838}"/>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2CBC245-230E-4A89-852C-61041D1A386B}"/>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1E960C6-17E8-4943-912C-7F168D3A978B}"/>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CD47B418-7620-48A7-912B-B3E6DED75EA4}"/>
              </a:ext>
            </a:extLst>
          </p:cNvPr>
          <p:cNvSpPr txBox="1"/>
          <p:nvPr/>
        </p:nvSpPr>
        <p:spPr>
          <a:xfrm>
            <a:off x="3222289" y="3597359"/>
            <a:ext cx="1369286" cy="307777"/>
          </a:xfrm>
          <a:prstGeom prst="rect">
            <a:avLst/>
          </a:prstGeom>
          <a:noFill/>
        </p:spPr>
        <p:txBody>
          <a:bodyPr wrap="none" rtlCol="0">
            <a:spAutoFit/>
          </a:bodyPr>
          <a:lstStyle/>
          <a:p>
            <a:r>
              <a:rPr lang="fr-FR" sz="1400" dirty="0"/>
              <a:t>Process image</a:t>
            </a:r>
          </a:p>
        </p:txBody>
      </p:sp>
      <p:grpSp>
        <p:nvGrpSpPr>
          <p:cNvPr id="75" name="Group 74">
            <a:extLst>
              <a:ext uri="{FF2B5EF4-FFF2-40B4-BE49-F238E27FC236}">
                <a16:creationId xmlns:a16="http://schemas.microsoft.com/office/drawing/2014/main" id="{4B0E0857-EC7C-4222-B4A4-734F9E19D738}"/>
              </a:ext>
            </a:extLst>
          </p:cNvPr>
          <p:cNvGrpSpPr/>
          <p:nvPr/>
        </p:nvGrpSpPr>
        <p:grpSpPr>
          <a:xfrm>
            <a:off x="3205616" y="4508530"/>
            <a:ext cx="647708" cy="249274"/>
            <a:chOff x="2051106" y="2389151"/>
            <a:chExt cx="647708" cy="249274"/>
          </a:xfrm>
        </p:grpSpPr>
        <p:cxnSp>
          <p:nvCxnSpPr>
            <p:cNvPr id="76" name="Straight Connector 75">
              <a:extLst>
                <a:ext uri="{FF2B5EF4-FFF2-40B4-BE49-F238E27FC236}">
                  <a16:creationId xmlns:a16="http://schemas.microsoft.com/office/drawing/2014/main" id="{8F36A192-5804-420B-A777-349292D75310}"/>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D100E5E-8943-405F-9BAB-6E24C225B160}"/>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2618B4B-E999-4E7C-9AB3-464072C43757}"/>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E87EF5CE-16A9-42DC-AA1D-7498A207426D}"/>
              </a:ext>
            </a:extLst>
          </p:cNvPr>
          <p:cNvSpPr txBox="1"/>
          <p:nvPr/>
        </p:nvSpPr>
        <p:spPr>
          <a:xfrm>
            <a:off x="3204313" y="4199994"/>
            <a:ext cx="1954381" cy="307777"/>
          </a:xfrm>
          <a:prstGeom prst="rect">
            <a:avLst/>
          </a:prstGeom>
          <a:noFill/>
        </p:spPr>
        <p:txBody>
          <a:bodyPr wrap="none" rtlCol="0">
            <a:spAutoFit/>
          </a:bodyPr>
          <a:lstStyle/>
          <a:p>
            <a:r>
              <a:rPr lang="fr-FR" sz="1400" dirty="0" err="1"/>
              <a:t>Create</a:t>
            </a:r>
            <a:r>
              <a:rPr lang="fr-FR" sz="1400" dirty="0"/>
              <a:t> frame Headers</a:t>
            </a:r>
          </a:p>
        </p:txBody>
      </p:sp>
      <p:grpSp>
        <p:nvGrpSpPr>
          <p:cNvPr id="90" name="Group 89">
            <a:extLst>
              <a:ext uri="{FF2B5EF4-FFF2-40B4-BE49-F238E27FC236}">
                <a16:creationId xmlns:a16="http://schemas.microsoft.com/office/drawing/2014/main" id="{36E13494-FD14-4601-87A7-C52EE4E12DDF}"/>
              </a:ext>
            </a:extLst>
          </p:cNvPr>
          <p:cNvGrpSpPr/>
          <p:nvPr/>
        </p:nvGrpSpPr>
        <p:grpSpPr>
          <a:xfrm>
            <a:off x="3154068" y="5189005"/>
            <a:ext cx="647708" cy="249274"/>
            <a:chOff x="2051106" y="2389151"/>
            <a:chExt cx="647708" cy="249274"/>
          </a:xfrm>
        </p:grpSpPr>
        <p:cxnSp>
          <p:nvCxnSpPr>
            <p:cNvPr id="91" name="Straight Connector 90">
              <a:extLst>
                <a:ext uri="{FF2B5EF4-FFF2-40B4-BE49-F238E27FC236}">
                  <a16:creationId xmlns:a16="http://schemas.microsoft.com/office/drawing/2014/main" id="{14F07C01-429B-4616-B4C5-D97B68301362}"/>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202BC6-D488-454C-9235-46FCE96D98AF}"/>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20242E1-39E8-4A18-A078-65D991402B0C}"/>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B199FE9E-62F9-4382-A97A-A867660F7C11}"/>
              </a:ext>
            </a:extLst>
          </p:cNvPr>
          <p:cNvSpPr txBox="1"/>
          <p:nvPr/>
        </p:nvSpPr>
        <p:spPr>
          <a:xfrm>
            <a:off x="3073272" y="4848214"/>
            <a:ext cx="1994457" cy="307777"/>
          </a:xfrm>
          <a:prstGeom prst="rect">
            <a:avLst/>
          </a:prstGeom>
          <a:noFill/>
        </p:spPr>
        <p:txBody>
          <a:bodyPr wrap="none" rtlCol="0">
            <a:spAutoFit/>
          </a:bodyPr>
          <a:lstStyle/>
          <a:p>
            <a:r>
              <a:rPr lang="fr-FR" sz="1400" dirty="0" err="1"/>
              <a:t>Create</a:t>
            </a:r>
            <a:r>
              <a:rPr lang="fr-FR" sz="1400" dirty="0"/>
              <a:t> </a:t>
            </a:r>
            <a:r>
              <a:rPr lang="fr-FR" sz="1400" dirty="0" err="1"/>
              <a:t>packet</a:t>
            </a:r>
            <a:r>
              <a:rPr lang="fr-FR" sz="1400" dirty="0"/>
              <a:t> headers</a:t>
            </a:r>
          </a:p>
        </p:txBody>
      </p:sp>
      <p:cxnSp>
        <p:nvCxnSpPr>
          <p:cNvPr id="95" name="Straight Arrow Connector 94">
            <a:extLst>
              <a:ext uri="{FF2B5EF4-FFF2-40B4-BE49-F238E27FC236}">
                <a16:creationId xmlns:a16="http://schemas.microsoft.com/office/drawing/2014/main" id="{33C5C662-19F4-482F-A33F-2546DDF8B7ED}"/>
              </a:ext>
            </a:extLst>
          </p:cNvPr>
          <p:cNvCxnSpPr>
            <a:cxnSpLocks/>
          </p:cNvCxnSpPr>
          <p:nvPr/>
        </p:nvCxnSpPr>
        <p:spPr>
          <a:xfrm flipV="1">
            <a:off x="3099388" y="5777459"/>
            <a:ext cx="3671142" cy="34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6931C09-835C-4EAA-9B06-9EA714F382D5}"/>
              </a:ext>
            </a:extLst>
          </p:cNvPr>
          <p:cNvSpPr txBox="1"/>
          <p:nvPr/>
        </p:nvSpPr>
        <p:spPr>
          <a:xfrm>
            <a:off x="3237931" y="5468746"/>
            <a:ext cx="2282997" cy="307777"/>
          </a:xfrm>
          <a:prstGeom prst="rect">
            <a:avLst/>
          </a:prstGeom>
          <a:noFill/>
        </p:spPr>
        <p:txBody>
          <a:bodyPr wrap="none" rtlCol="0">
            <a:spAutoFit/>
          </a:bodyPr>
          <a:lstStyle/>
          <a:p>
            <a:r>
              <a:rPr lang="fr-FR" sz="1400" dirty="0" err="1"/>
              <a:t>Send</a:t>
            </a:r>
            <a:r>
              <a:rPr lang="fr-FR" sz="1400" dirty="0"/>
              <a:t> </a:t>
            </a:r>
            <a:r>
              <a:rPr lang="fr-FR" sz="1400" dirty="0" err="1"/>
              <a:t>number</a:t>
            </a:r>
            <a:r>
              <a:rPr lang="fr-FR" sz="1400" dirty="0"/>
              <a:t> of segments</a:t>
            </a:r>
          </a:p>
        </p:txBody>
      </p:sp>
      <p:cxnSp>
        <p:nvCxnSpPr>
          <p:cNvPr id="103" name="Straight Arrow Connector 102">
            <a:extLst>
              <a:ext uri="{FF2B5EF4-FFF2-40B4-BE49-F238E27FC236}">
                <a16:creationId xmlns:a16="http://schemas.microsoft.com/office/drawing/2014/main" id="{4E0D2A2D-23AD-452F-B5F6-009A06152C3C}"/>
              </a:ext>
            </a:extLst>
          </p:cNvPr>
          <p:cNvCxnSpPr>
            <a:cxnSpLocks/>
          </p:cNvCxnSpPr>
          <p:nvPr/>
        </p:nvCxnSpPr>
        <p:spPr>
          <a:xfrm flipV="1">
            <a:off x="7002583" y="6234129"/>
            <a:ext cx="4124000" cy="5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F5ADEBA-D547-4CDB-9C13-5549D64793FA}"/>
              </a:ext>
            </a:extLst>
          </p:cNvPr>
          <p:cNvSpPr txBox="1"/>
          <p:nvPr/>
        </p:nvSpPr>
        <p:spPr>
          <a:xfrm>
            <a:off x="7247585" y="5926352"/>
            <a:ext cx="1845377" cy="307777"/>
          </a:xfrm>
          <a:prstGeom prst="rect">
            <a:avLst/>
          </a:prstGeom>
          <a:noFill/>
        </p:spPr>
        <p:txBody>
          <a:bodyPr wrap="none" rtlCol="0">
            <a:spAutoFit/>
          </a:bodyPr>
          <a:lstStyle/>
          <a:p>
            <a:r>
              <a:rPr lang="fr-FR" sz="1400" dirty="0" err="1"/>
              <a:t>Number</a:t>
            </a:r>
            <a:r>
              <a:rPr lang="fr-FR" sz="1400" dirty="0"/>
              <a:t> of segments</a:t>
            </a:r>
          </a:p>
        </p:txBody>
      </p:sp>
      <p:sp>
        <p:nvSpPr>
          <p:cNvPr id="80" name="TextBox 79">
            <a:extLst>
              <a:ext uri="{FF2B5EF4-FFF2-40B4-BE49-F238E27FC236}">
                <a16:creationId xmlns:a16="http://schemas.microsoft.com/office/drawing/2014/main" id="{C117675D-339B-4FF0-8F9A-C0165A07CBA2}"/>
              </a:ext>
            </a:extLst>
          </p:cNvPr>
          <p:cNvSpPr txBox="1"/>
          <p:nvPr/>
        </p:nvSpPr>
        <p:spPr>
          <a:xfrm>
            <a:off x="11440744" y="6217603"/>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72</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5232626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cxnSp>
        <p:nvCxnSpPr>
          <p:cNvPr id="8" name="Straight Connector 7">
            <a:extLst>
              <a:ext uri="{FF2B5EF4-FFF2-40B4-BE49-F238E27FC236}">
                <a16:creationId xmlns:a16="http://schemas.microsoft.com/office/drawing/2014/main" id="{56EF7257-2C4E-B3DC-CC06-FB1A084FF0C9}"/>
              </a:ext>
            </a:extLst>
          </p:cNvPr>
          <p:cNvCxnSpPr>
            <a:cxnSpLocks/>
          </p:cNvCxnSpPr>
          <p:nvPr/>
        </p:nvCxnSpPr>
        <p:spPr>
          <a:xfrm>
            <a:off x="2981702" y="0"/>
            <a:ext cx="1" cy="7032491"/>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575690-4960-B242-A98E-4A9B210DA85B}"/>
              </a:ext>
            </a:extLst>
          </p:cNvPr>
          <p:cNvCxnSpPr>
            <a:cxnSpLocks/>
          </p:cNvCxnSpPr>
          <p:nvPr/>
        </p:nvCxnSpPr>
        <p:spPr>
          <a:xfrm>
            <a:off x="6826067" y="0"/>
            <a:ext cx="0" cy="7076338"/>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2E5712-B1A6-5119-03AB-4B46E67E9B99}"/>
              </a:ext>
            </a:extLst>
          </p:cNvPr>
          <p:cNvCxnSpPr>
            <a:cxnSpLocks/>
          </p:cNvCxnSpPr>
          <p:nvPr/>
        </p:nvCxnSpPr>
        <p:spPr>
          <a:xfrm>
            <a:off x="11184946" y="0"/>
            <a:ext cx="0" cy="7058584"/>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31E7EB7-152F-4D3D-B630-E01DFEA6A07E}"/>
              </a:ext>
            </a:extLst>
          </p:cNvPr>
          <p:cNvCxnSpPr>
            <a:cxnSpLocks/>
          </p:cNvCxnSpPr>
          <p:nvPr/>
        </p:nvCxnSpPr>
        <p:spPr>
          <a:xfrm>
            <a:off x="11036997" y="405860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2AB009-3503-4929-8AE7-929F1047E9F0}"/>
              </a:ext>
            </a:extLst>
          </p:cNvPr>
          <p:cNvCxnSpPr>
            <a:cxnSpLocks/>
          </p:cNvCxnSpPr>
          <p:nvPr/>
        </p:nvCxnSpPr>
        <p:spPr>
          <a:xfrm>
            <a:off x="623468" y="0"/>
            <a:ext cx="0" cy="7149734"/>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DFF73D3-CE1B-4F8B-BA21-D7C35DB2A23C}"/>
              </a:ext>
            </a:extLst>
          </p:cNvPr>
          <p:cNvSpPr/>
          <p:nvPr/>
        </p:nvSpPr>
        <p:spPr>
          <a:xfrm>
            <a:off x="11078819" y="-174490"/>
            <a:ext cx="257363" cy="7032491"/>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76BDA430-9058-45EE-ABC4-CDB14D56FEA6}"/>
              </a:ext>
            </a:extLst>
          </p:cNvPr>
          <p:cNvSpPr/>
          <p:nvPr/>
        </p:nvSpPr>
        <p:spPr>
          <a:xfrm>
            <a:off x="6731639" y="-102977"/>
            <a:ext cx="257364" cy="7032491"/>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 13">
            <a:extLst>
              <a:ext uri="{FF2B5EF4-FFF2-40B4-BE49-F238E27FC236}">
                <a16:creationId xmlns:a16="http://schemas.microsoft.com/office/drawing/2014/main" id="{7039BC1C-10FC-453C-B5BD-EDFADBDD4FA8}"/>
              </a:ext>
            </a:extLst>
          </p:cNvPr>
          <p:cNvGrpSpPr/>
          <p:nvPr/>
        </p:nvGrpSpPr>
        <p:grpSpPr>
          <a:xfrm>
            <a:off x="11347881" y="587523"/>
            <a:ext cx="647708" cy="249274"/>
            <a:chOff x="2051106" y="2389151"/>
            <a:chExt cx="647708" cy="249274"/>
          </a:xfrm>
        </p:grpSpPr>
        <p:cxnSp>
          <p:nvCxnSpPr>
            <p:cNvPr id="15" name="Straight Connector 14">
              <a:extLst>
                <a:ext uri="{FF2B5EF4-FFF2-40B4-BE49-F238E27FC236}">
                  <a16:creationId xmlns:a16="http://schemas.microsoft.com/office/drawing/2014/main" id="{6782B94C-B141-4C69-A9E2-37CA9BC4F3B0}"/>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7D0A7A-BE0A-4874-9FE5-6D941F112642}"/>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9EC446-DF9A-4A53-865C-015260E3992A}"/>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A7A3DC7-3516-4C4F-B9B7-7D4D7E279788}"/>
              </a:ext>
            </a:extLst>
          </p:cNvPr>
          <p:cNvSpPr txBox="1"/>
          <p:nvPr/>
        </p:nvSpPr>
        <p:spPr>
          <a:xfrm>
            <a:off x="11267085" y="156636"/>
            <a:ext cx="1070101" cy="430887"/>
          </a:xfrm>
          <a:prstGeom prst="rect">
            <a:avLst/>
          </a:prstGeom>
          <a:noFill/>
        </p:spPr>
        <p:txBody>
          <a:bodyPr wrap="square" rtlCol="0">
            <a:spAutoFit/>
          </a:bodyPr>
          <a:lstStyle/>
          <a:p>
            <a:r>
              <a:rPr lang="fr-FR" sz="1100" dirty="0"/>
              <a:t>Read </a:t>
            </a:r>
            <a:r>
              <a:rPr lang="fr-FR" sz="1100" dirty="0" err="1"/>
              <a:t>number</a:t>
            </a:r>
            <a:r>
              <a:rPr lang="fr-FR" sz="1100" dirty="0"/>
              <a:t> of segments</a:t>
            </a:r>
          </a:p>
        </p:txBody>
      </p:sp>
      <p:sp>
        <p:nvSpPr>
          <p:cNvPr id="2" name="Rectangle 1">
            <a:extLst>
              <a:ext uri="{FF2B5EF4-FFF2-40B4-BE49-F238E27FC236}">
                <a16:creationId xmlns:a16="http://schemas.microsoft.com/office/drawing/2014/main" id="{EC8F646B-7A08-47C8-8FF6-7F94E1BCBB0B}"/>
              </a:ext>
            </a:extLst>
          </p:cNvPr>
          <p:cNvSpPr/>
          <p:nvPr/>
        </p:nvSpPr>
        <p:spPr>
          <a:xfrm>
            <a:off x="1007057" y="969201"/>
            <a:ext cx="11184943" cy="232906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Single Corner Snipped 2">
            <a:extLst>
              <a:ext uri="{FF2B5EF4-FFF2-40B4-BE49-F238E27FC236}">
                <a16:creationId xmlns:a16="http://schemas.microsoft.com/office/drawing/2014/main" id="{885057BF-70F7-4CC8-B05B-B31D2CFF4FC6}"/>
              </a:ext>
            </a:extLst>
          </p:cNvPr>
          <p:cNvSpPr/>
          <p:nvPr/>
        </p:nvSpPr>
        <p:spPr>
          <a:xfrm>
            <a:off x="1094280" y="1035462"/>
            <a:ext cx="827757" cy="362333"/>
          </a:xfrm>
          <a:prstGeom prst="snip1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loop</a:t>
            </a:r>
            <a:endParaRPr lang="fr-FR" b="1" dirty="0">
              <a:solidFill>
                <a:schemeClr val="tx1"/>
              </a:solidFill>
              <a:latin typeface="Poppins" panose="00000500000000000000" pitchFamily="2" charset="0"/>
              <a:cs typeface="Poppins" panose="00000500000000000000" pitchFamily="2" charset="0"/>
            </a:endParaRPr>
          </a:p>
        </p:txBody>
      </p:sp>
      <p:sp>
        <p:nvSpPr>
          <p:cNvPr id="20" name="Rectangle 19">
            <a:extLst>
              <a:ext uri="{FF2B5EF4-FFF2-40B4-BE49-F238E27FC236}">
                <a16:creationId xmlns:a16="http://schemas.microsoft.com/office/drawing/2014/main" id="{DEE11FE7-770E-452B-9D9E-A7C490FD7D2D}"/>
              </a:ext>
            </a:extLst>
          </p:cNvPr>
          <p:cNvSpPr/>
          <p:nvPr/>
        </p:nvSpPr>
        <p:spPr>
          <a:xfrm>
            <a:off x="2863313" y="1554183"/>
            <a:ext cx="257364" cy="1397133"/>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a:extLst>
              <a:ext uri="{FF2B5EF4-FFF2-40B4-BE49-F238E27FC236}">
                <a16:creationId xmlns:a16="http://schemas.microsoft.com/office/drawing/2014/main" id="{2A5284D2-ABE5-40EA-BB9A-857951223D09}"/>
              </a:ext>
            </a:extLst>
          </p:cNvPr>
          <p:cNvCxnSpPr>
            <a:cxnSpLocks/>
            <a:stCxn id="20" idx="0"/>
          </p:cNvCxnSpPr>
          <p:nvPr/>
        </p:nvCxnSpPr>
        <p:spPr>
          <a:xfrm>
            <a:off x="2991995" y="1554183"/>
            <a:ext cx="3739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17E035-B74F-4F7C-A89A-7E4D7F422A29}"/>
              </a:ext>
            </a:extLst>
          </p:cNvPr>
          <p:cNvSpPr txBox="1"/>
          <p:nvPr/>
        </p:nvSpPr>
        <p:spPr>
          <a:xfrm>
            <a:off x="1922037" y="1007119"/>
            <a:ext cx="1560042" cy="276999"/>
          </a:xfrm>
          <a:prstGeom prst="rect">
            <a:avLst/>
          </a:prstGeom>
          <a:noFill/>
        </p:spPr>
        <p:txBody>
          <a:bodyPr wrap="none" rtlCol="0">
            <a:spAutoFit/>
          </a:bodyPr>
          <a:lstStyle/>
          <a:p>
            <a:r>
              <a:rPr lang="fr-FR" sz="1200" b="1" dirty="0"/>
              <a:t>[for </a:t>
            </a:r>
            <a:r>
              <a:rPr lang="fr-FR" sz="1200" b="1" dirty="0" err="1"/>
              <a:t>each</a:t>
            </a:r>
            <a:r>
              <a:rPr lang="fr-FR" sz="1200" b="1" dirty="0"/>
              <a:t> segment]</a:t>
            </a:r>
          </a:p>
        </p:txBody>
      </p:sp>
      <p:sp>
        <p:nvSpPr>
          <p:cNvPr id="27" name="TextBox 26">
            <a:extLst>
              <a:ext uri="{FF2B5EF4-FFF2-40B4-BE49-F238E27FC236}">
                <a16:creationId xmlns:a16="http://schemas.microsoft.com/office/drawing/2014/main" id="{9BE3665B-ACED-4907-BC71-927324FBE748}"/>
              </a:ext>
            </a:extLst>
          </p:cNvPr>
          <p:cNvSpPr txBox="1"/>
          <p:nvPr/>
        </p:nvSpPr>
        <p:spPr>
          <a:xfrm>
            <a:off x="3477195" y="1243906"/>
            <a:ext cx="1786066" cy="307777"/>
          </a:xfrm>
          <a:prstGeom prst="rect">
            <a:avLst/>
          </a:prstGeom>
          <a:noFill/>
        </p:spPr>
        <p:txBody>
          <a:bodyPr wrap="none" rtlCol="0">
            <a:spAutoFit/>
          </a:bodyPr>
          <a:lstStyle/>
          <a:p>
            <a:r>
              <a:rPr lang="fr-FR" sz="1400" dirty="0" err="1"/>
              <a:t>Send</a:t>
            </a:r>
            <a:r>
              <a:rPr lang="fr-FR" sz="1400" dirty="0"/>
              <a:t> segment data </a:t>
            </a:r>
          </a:p>
        </p:txBody>
      </p:sp>
      <p:cxnSp>
        <p:nvCxnSpPr>
          <p:cNvPr id="29" name="Straight Arrow Connector 28">
            <a:extLst>
              <a:ext uri="{FF2B5EF4-FFF2-40B4-BE49-F238E27FC236}">
                <a16:creationId xmlns:a16="http://schemas.microsoft.com/office/drawing/2014/main" id="{96B3F983-C173-4118-8387-A2B933C87BDE}"/>
              </a:ext>
            </a:extLst>
          </p:cNvPr>
          <p:cNvCxnSpPr>
            <a:cxnSpLocks/>
          </p:cNvCxnSpPr>
          <p:nvPr/>
        </p:nvCxnSpPr>
        <p:spPr>
          <a:xfrm>
            <a:off x="6997933" y="2263174"/>
            <a:ext cx="4069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FAAB9B7-0E91-4321-9E5C-F00FBC53A638}"/>
              </a:ext>
            </a:extLst>
          </p:cNvPr>
          <p:cNvSpPr txBox="1"/>
          <p:nvPr/>
        </p:nvSpPr>
        <p:spPr>
          <a:xfrm>
            <a:off x="7483133" y="1952897"/>
            <a:ext cx="1348446" cy="307777"/>
          </a:xfrm>
          <a:prstGeom prst="rect">
            <a:avLst/>
          </a:prstGeom>
          <a:noFill/>
        </p:spPr>
        <p:txBody>
          <a:bodyPr wrap="square" rtlCol="0">
            <a:spAutoFit/>
          </a:bodyPr>
          <a:lstStyle/>
          <a:p>
            <a:r>
              <a:rPr lang="fr-FR" sz="1400" dirty="0"/>
              <a:t>Segment data </a:t>
            </a:r>
          </a:p>
        </p:txBody>
      </p:sp>
      <p:grpSp>
        <p:nvGrpSpPr>
          <p:cNvPr id="33" name="Group 32">
            <a:extLst>
              <a:ext uri="{FF2B5EF4-FFF2-40B4-BE49-F238E27FC236}">
                <a16:creationId xmlns:a16="http://schemas.microsoft.com/office/drawing/2014/main" id="{4193E3EE-C989-40B5-9139-07A8CA6A7AE2}"/>
              </a:ext>
            </a:extLst>
          </p:cNvPr>
          <p:cNvGrpSpPr/>
          <p:nvPr/>
        </p:nvGrpSpPr>
        <p:grpSpPr>
          <a:xfrm>
            <a:off x="11338945" y="2744568"/>
            <a:ext cx="647708" cy="249274"/>
            <a:chOff x="2051106" y="2389151"/>
            <a:chExt cx="647708" cy="249274"/>
          </a:xfrm>
        </p:grpSpPr>
        <p:cxnSp>
          <p:nvCxnSpPr>
            <p:cNvPr id="34" name="Straight Connector 33">
              <a:extLst>
                <a:ext uri="{FF2B5EF4-FFF2-40B4-BE49-F238E27FC236}">
                  <a16:creationId xmlns:a16="http://schemas.microsoft.com/office/drawing/2014/main" id="{83D7CCE7-B73B-4224-ADEF-AD25C2AF0289}"/>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13C59FD-A71D-42FA-9031-048D9DCB0FE3}"/>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D84C569-648D-445A-924E-30461D42BC99}"/>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BAFDB33-BC5A-4F6D-AC4C-F2AEE4809B19}"/>
              </a:ext>
            </a:extLst>
          </p:cNvPr>
          <p:cNvSpPr txBox="1"/>
          <p:nvPr/>
        </p:nvSpPr>
        <p:spPr>
          <a:xfrm>
            <a:off x="11258144" y="2444409"/>
            <a:ext cx="1070101" cy="430887"/>
          </a:xfrm>
          <a:prstGeom prst="rect">
            <a:avLst/>
          </a:prstGeom>
          <a:noFill/>
        </p:spPr>
        <p:txBody>
          <a:bodyPr wrap="square" rtlCol="0">
            <a:spAutoFit/>
          </a:bodyPr>
          <a:lstStyle/>
          <a:p>
            <a:r>
              <a:rPr lang="fr-FR" sz="1100" dirty="0"/>
              <a:t>Process </a:t>
            </a:r>
            <a:r>
              <a:rPr lang="fr-FR" sz="1100" dirty="0" err="1"/>
              <a:t>sgment</a:t>
            </a:r>
            <a:r>
              <a:rPr lang="fr-FR" sz="1100" dirty="0"/>
              <a:t> data </a:t>
            </a:r>
          </a:p>
        </p:txBody>
      </p:sp>
      <p:sp>
        <p:nvSpPr>
          <p:cNvPr id="38" name="Rectangle 37">
            <a:extLst>
              <a:ext uri="{FF2B5EF4-FFF2-40B4-BE49-F238E27FC236}">
                <a16:creationId xmlns:a16="http://schemas.microsoft.com/office/drawing/2014/main" id="{9F0F5557-C256-41E7-AF81-AFBAA1CFADBF}"/>
              </a:ext>
            </a:extLst>
          </p:cNvPr>
          <p:cNvSpPr/>
          <p:nvPr/>
        </p:nvSpPr>
        <p:spPr>
          <a:xfrm>
            <a:off x="1015998" y="3520265"/>
            <a:ext cx="11184943" cy="232906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Single Corner Snipped 38">
            <a:extLst>
              <a:ext uri="{FF2B5EF4-FFF2-40B4-BE49-F238E27FC236}">
                <a16:creationId xmlns:a16="http://schemas.microsoft.com/office/drawing/2014/main" id="{9BED9609-C702-413C-BF03-1A0299336458}"/>
              </a:ext>
            </a:extLst>
          </p:cNvPr>
          <p:cNvSpPr/>
          <p:nvPr/>
        </p:nvSpPr>
        <p:spPr>
          <a:xfrm>
            <a:off x="1103221" y="3586526"/>
            <a:ext cx="827757" cy="362333"/>
          </a:xfrm>
          <a:prstGeom prst="snip1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loop</a:t>
            </a:r>
            <a:endParaRPr lang="fr-FR" b="1" dirty="0">
              <a:solidFill>
                <a:schemeClr val="tx1"/>
              </a:solidFill>
              <a:latin typeface="Poppins" panose="00000500000000000000" pitchFamily="2" charset="0"/>
              <a:cs typeface="Poppins" panose="00000500000000000000" pitchFamily="2" charset="0"/>
            </a:endParaRPr>
          </a:p>
        </p:txBody>
      </p:sp>
      <p:sp>
        <p:nvSpPr>
          <p:cNvPr id="40" name="Rectangle 39">
            <a:extLst>
              <a:ext uri="{FF2B5EF4-FFF2-40B4-BE49-F238E27FC236}">
                <a16:creationId xmlns:a16="http://schemas.microsoft.com/office/drawing/2014/main" id="{4C5A10D5-04C9-4DE5-BA25-2ADED4069E7B}"/>
              </a:ext>
            </a:extLst>
          </p:cNvPr>
          <p:cNvSpPr/>
          <p:nvPr/>
        </p:nvSpPr>
        <p:spPr>
          <a:xfrm>
            <a:off x="2872254" y="4105247"/>
            <a:ext cx="257364" cy="1397133"/>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Straight Arrow Connector 40">
            <a:extLst>
              <a:ext uri="{FF2B5EF4-FFF2-40B4-BE49-F238E27FC236}">
                <a16:creationId xmlns:a16="http://schemas.microsoft.com/office/drawing/2014/main" id="{83660F14-9F54-4A3D-B768-E1A8938918C2}"/>
              </a:ext>
            </a:extLst>
          </p:cNvPr>
          <p:cNvCxnSpPr>
            <a:cxnSpLocks/>
            <a:stCxn id="40" idx="0"/>
          </p:cNvCxnSpPr>
          <p:nvPr/>
        </p:nvCxnSpPr>
        <p:spPr>
          <a:xfrm>
            <a:off x="3000936" y="4105247"/>
            <a:ext cx="3739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255550-B42A-4B57-8E9E-3B7032EB6CF1}"/>
              </a:ext>
            </a:extLst>
          </p:cNvPr>
          <p:cNvSpPr txBox="1"/>
          <p:nvPr/>
        </p:nvSpPr>
        <p:spPr>
          <a:xfrm>
            <a:off x="1930978" y="3558183"/>
            <a:ext cx="1729961" cy="276999"/>
          </a:xfrm>
          <a:prstGeom prst="rect">
            <a:avLst/>
          </a:prstGeom>
          <a:noFill/>
        </p:spPr>
        <p:txBody>
          <a:bodyPr wrap="none" rtlCol="0">
            <a:spAutoFit/>
          </a:bodyPr>
          <a:lstStyle/>
          <a:p>
            <a:r>
              <a:rPr lang="fr-FR" sz="1200" b="1" dirty="0"/>
              <a:t>[</a:t>
            </a:r>
            <a:r>
              <a:rPr lang="fr-FR" sz="1200" b="1" dirty="0" err="1"/>
              <a:t>after</a:t>
            </a:r>
            <a:r>
              <a:rPr lang="fr-FR" sz="1200" b="1" dirty="0"/>
              <a:t> </a:t>
            </a:r>
            <a:r>
              <a:rPr lang="fr-FR" sz="1200" b="1" dirty="0" err="1"/>
              <a:t>each</a:t>
            </a:r>
            <a:r>
              <a:rPr lang="fr-FR" sz="1200" b="1" dirty="0"/>
              <a:t> segment]</a:t>
            </a:r>
          </a:p>
        </p:txBody>
      </p:sp>
      <p:sp>
        <p:nvSpPr>
          <p:cNvPr id="43" name="TextBox 42">
            <a:extLst>
              <a:ext uri="{FF2B5EF4-FFF2-40B4-BE49-F238E27FC236}">
                <a16:creationId xmlns:a16="http://schemas.microsoft.com/office/drawing/2014/main" id="{0BAEB5D8-2D26-492F-9AF9-72AA0A922BD0}"/>
              </a:ext>
            </a:extLst>
          </p:cNvPr>
          <p:cNvSpPr txBox="1"/>
          <p:nvPr/>
        </p:nvSpPr>
        <p:spPr>
          <a:xfrm>
            <a:off x="3486136" y="3794970"/>
            <a:ext cx="1757212" cy="307777"/>
          </a:xfrm>
          <a:prstGeom prst="rect">
            <a:avLst/>
          </a:prstGeom>
          <a:noFill/>
        </p:spPr>
        <p:txBody>
          <a:bodyPr wrap="none" rtlCol="0">
            <a:spAutoFit/>
          </a:bodyPr>
          <a:lstStyle/>
          <a:p>
            <a:r>
              <a:rPr lang="fr-FR" sz="1400" dirty="0" err="1"/>
              <a:t>Send</a:t>
            </a:r>
            <a:r>
              <a:rPr lang="fr-FR" sz="1400" dirty="0"/>
              <a:t> </a:t>
            </a:r>
            <a:r>
              <a:rPr lang="fr-FR" sz="1400" dirty="0" err="1"/>
              <a:t>auxiliary</a:t>
            </a:r>
            <a:r>
              <a:rPr lang="fr-FR" sz="1400" dirty="0"/>
              <a:t> data </a:t>
            </a:r>
          </a:p>
        </p:txBody>
      </p:sp>
      <p:cxnSp>
        <p:nvCxnSpPr>
          <p:cNvPr id="44" name="Straight Arrow Connector 43">
            <a:extLst>
              <a:ext uri="{FF2B5EF4-FFF2-40B4-BE49-F238E27FC236}">
                <a16:creationId xmlns:a16="http://schemas.microsoft.com/office/drawing/2014/main" id="{58DAB088-08C5-4C12-B931-0A6A4841AC13}"/>
              </a:ext>
            </a:extLst>
          </p:cNvPr>
          <p:cNvCxnSpPr>
            <a:cxnSpLocks/>
          </p:cNvCxnSpPr>
          <p:nvPr/>
        </p:nvCxnSpPr>
        <p:spPr>
          <a:xfrm>
            <a:off x="7006874" y="4814238"/>
            <a:ext cx="4069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799F3C6-0201-4724-BA30-69484ED6F0A4}"/>
              </a:ext>
            </a:extLst>
          </p:cNvPr>
          <p:cNvSpPr txBox="1"/>
          <p:nvPr/>
        </p:nvSpPr>
        <p:spPr>
          <a:xfrm>
            <a:off x="7492074" y="4503961"/>
            <a:ext cx="1348446" cy="307777"/>
          </a:xfrm>
          <a:prstGeom prst="rect">
            <a:avLst/>
          </a:prstGeom>
          <a:noFill/>
        </p:spPr>
        <p:txBody>
          <a:bodyPr wrap="square" rtlCol="0">
            <a:spAutoFit/>
          </a:bodyPr>
          <a:lstStyle/>
          <a:p>
            <a:r>
              <a:rPr lang="fr-FR" sz="1400" dirty="0" err="1"/>
              <a:t>Auxiliary</a:t>
            </a:r>
            <a:r>
              <a:rPr lang="fr-FR" sz="1400" dirty="0"/>
              <a:t> data </a:t>
            </a:r>
          </a:p>
        </p:txBody>
      </p:sp>
      <p:grpSp>
        <p:nvGrpSpPr>
          <p:cNvPr id="46" name="Group 45">
            <a:extLst>
              <a:ext uri="{FF2B5EF4-FFF2-40B4-BE49-F238E27FC236}">
                <a16:creationId xmlns:a16="http://schemas.microsoft.com/office/drawing/2014/main" id="{E6AD7902-678E-4778-BF23-A3E4C5210DED}"/>
              </a:ext>
            </a:extLst>
          </p:cNvPr>
          <p:cNvGrpSpPr/>
          <p:nvPr/>
        </p:nvGrpSpPr>
        <p:grpSpPr>
          <a:xfrm>
            <a:off x="11347886" y="5295632"/>
            <a:ext cx="647708" cy="249274"/>
            <a:chOff x="2051106" y="2389151"/>
            <a:chExt cx="647708" cy="249274"/>
          </a:xfrm>
        </p:grpSpPr>
        <p:cxnSp>
          <p:nvCxnSpPr>
            <p:cNvPr id="47" name="Straight Connector 46">
              <a:extLst>
                <a:ext uri="{FF2B5EF4-FFF2-40B4-BE49-F238E27FC236}">
                  <a16:creationId xmlns:a16="http://schemas.microsoft.com/office/drawing/2014/main" id="{D5820CB2-01AF-4F37-B636-BB6B4F8ACA63}"/>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8CE9DDA-41DF-4027-B2A1-02BC918E3039}"/>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79D7FF-88EC-454D-B34F-18F06E182E66}"/>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810D4538-8455-471E-B2CD-6D3F0F981D5B}"/>
              </a:ext>
            </a:extLst>
          </p:cNvPr>
          <p:cNvSpPr txBox="1"/>
          <p:nvPr/>
        </p:nvSpPr>
        <p:spPr>
          <a:xfrm>
            <a:off x="11267085" y="4931845"/>
            <a:ext cx="1070101" cy="430887"/>
          </a:xfrm>
          <a:prstGeom prst="rect">
            <a:avLst/>
          </a:prstGeom>
          <a:noFill/>
        </p:spPr>
        <p:txBody>
          <a:bodyPr wrap="square" rtlCol="0">
            <a:spAutoFit/>
          </a:bodyPr>
          <a:lstStyle/>
          <a:p>
            <a:r>
              <a:rPr lang="fr-FR" sz="1100" dirty="0"/>
              <a:t>Process aux data</a:t>
            </a:r>
          </a:p>
        </p:txBody>
      </p:sp>
      <p:grpSp>
        <p:nvGrpSpPr>
          <p:cNvPr id="52" name="Group 51">
            <a:extLst>
              <a:ext uri="{FF2B5EF4-FFF2-40B4-BE49-F238E27FC236}">
                <a16:creationId xmlns:a16="http://schemas.microsoft.com/office/drawing/2014/main" id="{71CC34AF-704C-4684-9C5C-C5F1EA45B542}"/>
              </a:ext>
            </a:extLst>
          </p:cNvPr>
          <p:cNvGrpSpPr/>
          <p:nvPr/>
        </p:nvGrpSpPr>
        <p:grpSpPr>
          <a:xfrm>
            <a:off x="11362230" y="6257430"/>
            <a:ext cx="647708" cy="107736"/>
            <a:chOff x="2051106" y="2389151"/>
            <a:chExt cx="647708" cy="249274"/>
          </a:xfrm>
        </p:grpSpPr>
        <p:cxnSp>
          <p:nvCxnSpPr>
            <p:cNvPr id="53" name="Straight Connector 52">
              <a:extLst>
                <a:ext uri="{FF2B5EF4-FFF2-40B4-BE49-F238E27FC236}">
                  <a16:creationId xmlns:a16="http://schemas.microsoft.com/office/drawing/2014/main" id="{5044A4FE-A0CE-4EDD-82F0-4032CC34A3D7}"/>
                </a:ext>
              </a:extLst>
            </p:cNvPr>
            <p:cNvCxnSpPr/>
            <p:nvPr/>
          </p:nvCxnSpPr>
          <p:spPr>
            <a:xfrm>
              <a:off x="2051106" y="2389151"/>
              <a:ext cx="6477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EBAB9B8-3F3E-46D2-90B7-539A15B84EC4}"/>
                </a:ext>
              </a:extLst>
            </p:cNvPr>
            <p:cNvCxnSpPr/>
            <p:nvPr/>
          </p:nvCxnSpPr>
          <p:spPr>
            <a:xfrm>
              <a:off x="2698814" y="2389151"/>
              <a:ext cx="0" cy="249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A6E5E1F-2855-4751-874E-ECF55C7DBD63}"/>
                </a:ext>
              </a:extLst>
            </p:cNvPr>
            <p:cNvCxnSpPr>
              <a:cxnSpLocks/>
            </p:cNvCxnSpPr>
            <p:nvPr/>
          </p:nvCxnSpPr>
          <p:spPr>
            <a:xfrm flipH="1">
              <a:off x="2051106" y="2638425"/>
              <a:ext cx="647708"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75E3FE3C-FFEB-4C69-BF99-F97B2768FE44}"/>
              </a:ext>
            </a:extLst>
          </p:cNvPr>
          <p:cNvSpPr txBox="1"/>
          <p:nvPr/>
        </p:nvSpPr>
        <p:spPr>
          <a:xfrm>
            <a:off x="11281434" y="5826543"/>
            <a:ext cx="1070101" cy="430887"/>
          </a:xfrm>
          <a:prstGeom prst="rect">
            <a:avLst/>
          </a:prstGeom>
          <a:noFill/>
        </p:spPr>
        <p:txBody>
          <a:bodyPr wrap="square" rtlCol="0">
            <a:spAutoFit/>
          </a:bodyPr>
          <a:lstStyle/>
          <a:p>
            <a:r>
              <a:rPr lang="fr-FR" sz="1100" dirty="0" err="1"/>
              <a:t>Decode</a:t>
            </a:r>
            <a:r>
              <a:rPr lang="fr-FR" sz="1100" dirty="0"/>
              <a:t> image</a:t>
            </a:r>
          </a:p>
        </p:txBody>
      </p:sp>
      <p:cxnSp>
        <p:nvCxnSpPr>
          <p:cNvPr id="57" name="Straight Arrow Connector 56">
            <a:extLst>
              <a:ext uri="{FF2B5EF4-FFF2-40B4-BE49-F238E27FC236}">
                <a16:creationId xmlns:a16="http://schemas.microsoft.com/office/drawing/2014/main" id="{510169CD-C13B-4C96-96E0-24D9A076A7F2}"/>
              </a:ext>
            </a:extLst>
          </p:cNvPr>
          <p:cNvCxnSpPr>
            <a:cxnSpLocks/>
          </p:cNvCxnSpPr>
          <p:nvPr/>
        </p:nvCxnSpPr>
        <p:spPr>
          <a:xfrm flipH="1">
            <a:off x="611764" y="6365904"/>
            <a:ext cx="10491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3D620C1-DD0B-433C-B8C6-553CAF24BCD6}"/>
              </a:ext>
            </a:extLst>
          </p:cNvPr>
          <p:cNvCxnSpPr>
            <a:cxnSpLocks/>
          </p:cNvCxnSpPr>
          <p:nvPr/>
        </p:nvCxnSpPr>
        <p:spPr>
          <a:xfrm flipH="1" flipV="1">
            <a:off x="6981474" y="6638931"/>
            <a:ext cx="4090237" cy="29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CF3AAF0-98C4-461C-BEDD-DEC020DB03BF}"/>
              </a:ext>
            </a:extLst>
          </p:cNvPr>
          <p:cNvSpPr txBox="1"/>
          <p:nvPr/>
        </p:nvSpPr>
        <p:spPr>
          <a:xfrm>
            <a:off x="1298072" y="6103556"/>
            <a:ext cx="1070101" cy="261610"/>
          </a:xfrm>
          <a:prstGeom prst="rect">
            <a:avLst/>
          </a:prstGeom>
          <a:noFill/>
        </p:spPr>
        <p:txBody>
          <a:bodyPr wrap="square" rtlCol="0">
            <a:spAutoFit/>
          </a:bodyPr>
          <a:lstStyle/>
          <a:p>
            <a:r>
              <a:rPr lang="fr-FR" sz="1100" dirty="0"/>
              <a:t>Display image</a:t>
            </a:r>
          </a:p>
        </p:txBody>
      </p:sp>
      <p:sp>
        <p:nvSpPr>
          <p:cNvPr id="65" name="TextBox 64">
            <a:extLst>
              <a:ext uri="{FF2B5EF4-FFF2-40B4-BE49-F238E27FC236}">
                <a16:creationId xmlns:a16="http://schemas.microsoft.com/office/drawing/2014/main" id="{8D80D9BE-1270-4D35-B85B-B5E6D68291A6}"/>
              </a:ext>
            </a:extLst>
          </p:cNvPr>
          <p:cNvSpPr txBox="1"/>
          <p:nvPr/>
        </p:nvSpPr>
        <p:spPr>
          <a:xfrm>
            <a:off x="8085532" y="6329532"/>
            <a:ext cx="1628311" cy="261610"/>
          </a:xfrm>
          <a:prstGeom prst="rect">
            <a:avLst/>
          </a:prstGeom>
          <a:noFill/>
        </p:spPr>
        <p:txBody>
          <a:bodyPr wrap="square" rtlCol="0">
            <a:spAutoFit/>
          </a:bodyPr>
          <a:lstStyle/>
          <a:p>
            <a:r>
              <a:rPr lang="fr-FR" sz="1100" dirty="0"/>
              <a:t>Close serial port</a:t>
            </a:r>
          </a:p>
        </p:txBody>
      </p:sp>
      <p:sp>
        <p:nvSpPr>
          <p:cNvPr id="59" name="TextBox 58">
            <a:extLst>
              <a:ext uri="{FF2B5EF4-FFF2-40B4-BE49-F238E27FC236}">
                <a16:creationId xmlns:a16="http://schemas.microsoft.com/office/drawing/2014/main" id="{FD37A51B-D008-4233-B8BC-94D0AEB00DB7}"/>
              </a:ext>
            </a:extLst>
          </p:cNvPr>
          <p:cNvSpPr txBox="1"/>
          <p:nvPr/>
        </p:nvSpPr>
        <p:spPr>
          <a:xfrm>
            <a:off x="11543341" y="645255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73</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9039436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364482" y="2848981"/>
            <a:ext cx="12347703" cy="646331"/>
          </a:xfrm>
          <a:prstGeom prst="rect">
            <a:avLst/>
          </a:prstGeom>
          <a:noFill/>
        </p:spPr>
        <p:txBody>
          <a:bodyPr wrap="square" rtlCol="0">
            <a:spAutoFit/>
            <a:scene3d>
              <a:camera prst="orthographicFront"/>
              <a:lightRig rig="threePt" dir="t"/>
            </a:scene3d>
            <a:sp3d contourW="12700"/>
          </a:bodyPr>
          <a:lstStyle/>
          <a:p>
            <a:pPr lvl="1" algn="ctr"/>
            <a:r>
              <a:rPr lang="en-US" altLang="zh-CN" sz="3600" b="1" dirty="0">
                <a:latin typeface="Poppins "/>
              </a:rPr>
              <a:t>Practical Part</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18.</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7E8ADD58-AF76-49D7-92D5-B381C239415D}"/>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74</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92776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364482" y="2848981"/>
            <a:ext cx="12347703" cy="646331"/>
          </a:xfrm>
          <a:prstGeom prst="rect">
            <a:avLst/>
          </a:prstGeom>
          <a:noFill/>
        </p:spPr>
        <p:txBody>
          <a:bodyPr wrap="square" rtlCol="0">
            <a:spAutoFit/>
            <a:scene3d>
              <a:camera prst="orthographicFront"/>
              <a:lightRig rig="threePt" dir="t"/>
            </a:scene3d>
            <a:sp3d contourW="12700"/>
          </a:bodyPr>
          <a:lstStyle/>
          <a:p>
            <a:pPr lvl="1" algn="ctr"/>
            <a:r>
              <a:rPr lang="en-US" altLang="zh-CN" sz="3600" b="1" dirty="0">
                <a:latin typeface="Poppins "/>
              </a:rPr>
              <a:t>Result Analysis</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19.</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8393BB40-685E-40CF-BC75-C77EA298617B}"/>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75</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21686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Result Analysis</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图形">
            <a:extLst>
              <a:ext uri="{FF2B5EF4-FFF2-40B4-BE49-F238E27FC236}">
                <a16:creationId xmlns:a16="http://schemas.microsoft.com/office/drawing/2014/main" id="{4761B1FB-B29F-A6C4-E128-AE1946F734DA}"/>
              </a:ext>
            </a:extLst>
          </p:cNvPr>
          <p:cNvSpPr/>
          <p:nvPr/>
        </p:nvSpPr>
        <p:spPr>
          <a:xfrm>
            <a:off x="737430" y="1674579"/>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4" name="TextBox 3">
            <a:extLst>
              <a:ext uri="{FF2B5EF4-FFF2-40B4-BE49-F238E27FC236}">
                <a16:creationId xmlns:a16="http://schemas.microsoft.com/office/drawing/2014/main" id="{342971EA-9139-54AE-0760-3270A3DF31D4}"/>
              </a:ext>
            </a:extLst>
          </p:cNvPr>
          <p:cNvSpPr txBox="1"/>
          <p:nvPr/>
        </p:nvSpPr>
        <p:spPr>
          <a:xfrm>
            <a:off x="1585519" y="2915800"/>
            <a:ext cx="986905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No loss of data during transmission</a:t>
            </a:r>
          </a:p>
        </p:txBody>
      </p:sp>
      <p:sp>
        <p:nvSpPr>
          <p:cNvPr id="7" name="TextBox 6">
            <a:extLst>
              <a:ext uri="{FF2B5EF4-FFF2-40B4-BE49-F238E27FC236}">
                <a16:creationId xmlns:a16="http://schemas.microsoft.com/office/drawing/2014/main" id="{2DE50A61-1293-245C-5D34-F1A9989B590A}"/>
              </a:ext>
            </a:extLst>
          </p:cNvPr>
          <p:cNvSpPr txBox="1"/>
          <p:nvPr/>
        </p:nvSpPr>
        <p:spPr>
          <a:xfrm>
            <a:off x="1518641" y="4279480"/>
            <a:ext cx="973529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Image reassembled accurately</a:t>
            </a:r>
          </a:p>
        </p:txBody>
      </p:sp>
      <p:sp>
        <p:nvSpPr>
          <p:cNvPr id="11" name="TextBox 10">
            <a:extLst>
              <a:ext uri="{FF2B5EF4-FFF2-40B4-BE49-F238E27FC236}">
                <a16:creationId xmlns:a16="http://schemas.microsoft.com/office/drawing/2014/main" id="{8CA26D49-E2F8-42CE-93E4-1D3226989942}"/>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76</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4326125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EAAABC00-14C9-431E-AFB2-763CF379FA5E}"/>
              </a:ext>
            </a:extLst>
          </p:cNvPr>
          <p:cNvSpPr/>
          <p:nvPr/>
        </p:nvSpPr>
        <p:spPr>
          <a:xfrm>
            <a:off x="0" y="1989138"/>
            <a:ext cx="12192000" cy="4868862"/>
          </a:xfrm>
          <a:custGeom>
            <a:avLst/>
            <a:gdLst>
              <a:gd name="connsiteX0" fmla="*/ 12192000 w 12192000"/>
              <a:gd name="connsiteY0" fmla="*/ 0 h 4868862"/>
              <a:gd name="connsiteX1" fmla="*/ 12192000 w 12192000"/>
              <a:gd name="connsiteY1" fmla="*/ 1727200 h 4868862"/>
              <a:gd name="connsiteX2" fmla="*/ 12192000 w 12192000"/>
              <a:gd name="connsiteY2" fmla="*/ 4868862 h 4868862"/>
              <a:gd name="connsiteX3" fmla="*/ 0 w 12192000"/>
              <a:gd name="connsiteY3" fmla="*/ 4868862 h 4868862"/>
              <a:gd name="connsiteX4" fmla="*/ 0 w 12192000"/>
              <a:gd name="connsiteY4" fmla="*/ 1727200 h 4868862"/>
              <a:gd name="connsiteX0" fmla="*/ 12192000 w 12192000"/>
              <a:gd name="connsiteY0" fmla="*/ 0 h 4868862"/>
              <a:gd name="connsiteX1" fmla="*/ 12192000 w 12192000"/>
              <a:gd name="connsiteY1" fmla="*/ 4868862 h 4868862"/>
              <a:gd name="connsiteX2" fmla="*/ 0 w 12192000"/>
              <a:gd name="connsiteY2" fmla="*/ 4868862 h 4868862"/>
              <a:gd name="connsiteX3" fmla="*/ 0 w 12192000"/>
              <a:gd name="connsiteY3" fmla="*/ 1727200 h 4868862"/>
              <a:gd name="connsiteX4" fmla="*/ 12192000 w 12192000"/>
              <a:gd name="connsiteY4" fmla="*/ 0 h 486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868862">
                <a:moveTo>
                  <a:pt x="12192000" y="0"/>
                </a:moveTo>
                <a:lnTo>
                  <a:pt x="12192000" y="4868862"/>
                </a:lnTo>
                <a:lnTo>
                  <a:pt x="0" y="4868862"/>
                </a:lnTo>
                <a:lnTo>
                  <a:pt x="0" y="1727200"/>
                </a:lnTo>
                <a:lnTo>
                  <a:pt x="12192000" y="0"/>
                </a:lnTo>
                <a:close/>
              </a:path>
            </a:pathLst>
          </a:custGeom>
          <a:gradFill>
            <a:gsLst>
              <a:gs pos="0">
                <a:srgbClr val="5556ED"/>
              </a:gs>
              <a:gs pos="100000">
                <a:srgbClr val="6B54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9A419D4-21F3-445A-9CEA-959683529A23}"/>
              </a:ext>
            </a:extLst>
          </p:cNvPr>
          <p:cNvSpPr/>
          <p:nvPr/>
        </p:nvSpPr>
        <p:spPr>
          <a:xfrm>
            <a:off x="1428750" y="1413669"/>
            <a:ext cx="9334500" cy="4030662"/>
          </a:xfrm>
          <a:prstGeom prst="roundRect">
            <a:avLst>
              <a:gd name="adj" fmla="val 4379"/>
            </a:avLst>
          </a:prstGeom>
          <a:solidFill>
            <a:schemeClr val="bg1"/>
          </a:solidFill>
          <a:ln>
            <a:noFill/>
          </a:ln>
          <a:effectLst>
            <a:outerShdw blurRad="2413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87BBB2-E15C-41D6-A822-FBC9760A32EF}"/>
              </a:ext>
            </a:extLst>
          </p:cNvPr>
          <p:cNvSpPr/>
          <p:nvPr/>
        </p:nvSpPr>
        <p:spPr>
          <a:xfrm>
            <a:off x="1438264" y="1413674"/>
            <a:ext cx="9315472" cy="129381"/>
          </a:xfrm>
          <a:custGeom>
            <a:avLst/>
            <a:gdLst>
              <a:gd name="connsiteX0" fmla="*/ 166989 w 9315472"/>
              <a:gd name="connsiteY0" fmla="*/ 0 h 129381"/>
              <a:gd name="connsiteX1" fmla="*/ 9148483 w 9315472"/>
              <a:gd name="connsiteY1" fmla="*/ 0 h 129381"/>
              <a:gd name="connsiteX2" fmla="*/ 9311115 w 9315472"/>
              <a:gd name="connsiteY2" fmla="*/ 107800 h 129381"/>
              <a:gd name="connsiteX3" fmla="*/ 9315472 w 9315472"/>
              <a:gd name="connsiteY3" fmla="*/ 129381 h 129381"/>
              <a:gd name="connsiteX4" fmla="*/ 0 w 9315472"/>
              <a:gd name="connsiteY4" fmla="*/ 129381 h 129381"/>
              <a:gd name="connsiteX5" fmla="*/ 4357 w 9315472"/>
              <a:gd name="connsiteY5" fmla="*/ 107800 h 129381"/>
              <a:gd name="connsiteX6" fmla="*/ 166989 w 9315472"/>
              <a:gd name="connsiteY6" fmla="*/ 0 h 12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5472" h="129381">
                <a:moveTo>
                  <a:pt x="166989" y="0"/>
                </a:moveTo>
                <a:lnTo>
                  <a:pt x="9148483" y="0"/>
                </a:lnTo>
                <a:cubicBezTo>
                  <a:pt x="9221593" y="0"/>
                  <a:pt x="9284321" y="44451"/>
                  <a:pt x="9311115" y="107800"/>
                </a:cubicBezTo>
                <a:lnTo>
                  <a:pt x="9315472" y="129381"/>
                </a:lnTo>
                <a:lnTo>
                  <a:pt x="0" y="129381"/>
                </a:lnTo>
                <a:lnTo>
                  <a:pt x="4357" y="107800"/>
                </a:lnTo>
                <a:cubicBezTo>
                  <a:pt x="31151" y="44451"/>
                  <a:pt x="93879" y="0"/>
                  <a:pt x="166989" y="0"/>
                </a:cubicBezTo>
                <a:close/>
              </a:path>
            </a:pathLst>
          </a:custGeom>
          <a:solidFill>
            <a:srgbClr val="1295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CCE2B2-DE01-4BEC-80D0-875DF8C307CF}"/>
              </a:ext>
            </a:extLst>
          </p:cNvPr>
          <p:cNvSpPr txBox="1"/>
          <p:nvPr/>
        </p:nvSpPr>
        <p:spPr>
          <a:xfrm>
            <a:off x="-364482" y="2848981"/>
            <a:ext cx="12347703" cy="646331"/>
          </a:xfrm>
          <a:prstGeom prst="rect">
            <a:avLst/>
          </a:prstGeom>
          <a:noFill/>
        </p:spPr>
        <p:txBody>
          <a:bodyPr wrap="square" rtlCol="0">
            <a:spAutoFit/>
            <a:scene3d>
              <a:camera prst="orthographicFront"/>
              <a:lightRig rig="threePt" dir="t"/>
            </a:scene3d>
            <a:sp3d contourW="12700"/>
          </a:bodyPr>
          <a:lstStyle/>
          <a:p>
            <a:pPr lvl="1" algn="ctr"/>
            <a:r>
              <a:rPr lang="en-US" altLang="zh-CN" sz="3600" b="1" dirty="0">
                <a:latin typeface="Poppins "/>
              </a:rPr>
              <a:t>Perspectives </a:t>
            </a:r>
          </a:p>
        </p:txBody>
      </p:sp>
      <p:grpSp>
        <p:nvGrpSpPr>
          <p:cNvPr id="2" name="组合 1">
            <a:extLst>
              <a:ext uri="{FF2B5EF4-FFF2-40B4-BE49-F238E27FC236}">
                <a16:creationId xmlns:a16="http://schemas.microsoft.com/office/drawing/2014/main" id="{3CF93254-B594-4126-82EE-B5D7E8C34C15}"/>
              </a:ext>
            </a:extLst>
          </p:cNvPr>
          <p:cNvGrpSpPr/>
          <p:nvPr/>
        </p:nvGrpSpPr>
        <p:grpSpPr>
          <a:xfrm>
            <a:off x="1428750" y="3098378"/>
            <a:ext cx="3904049" cy="2345957"/>
            <a:chOff x="1428748" y="3098374"/>
            <a:chExt cx="3904049" cy="2345957"/>
          </a:xfrm>
        </p:grpSpPr>
        <p:sp>
          <p:nvSpPr>
            <p:cNvPr id="42" name="任意多边形: 形状 41">
              <a:extLst>
                <a:ext uri="{FF2B5EF4-FFF2-40B4-BE49-F238E27FC236}">
                  <a16:creationId xmlns:a16="http://schemas.microsoft.com/office/drawing/2014/main" id="{ECD2EF2B-7678-4CE0-92DA-24E72314096B}"/>
                </a:ext>
              </a:extLst>
            </p:cNvPr>
            <p:cNvSpPr/>
            <p:nvPr/>
          </p:nvSpPr>
          <p:spPr>
            <a:xfrm>
              <a:off x="1428748" y="3098374"/>
              <a:ext cx="993777" cy="398104"/>
            </a:xfrm>
            <a:custGeom>
              <a:avLst/>
              <a:gdLst>
                <a:gd name="connsiteX0" fmla="*/ 0 w 993777"/>
                <a:gd name="connsiteY0" fmla="*/ 0 h 398104"/>
                <a:gd name="connsiteX1" fmla="*/ 794725 w 993777"/>
                <a:gd name="connsiteY1" fmla="*/ 0 h 398104"/>
                <a:gd name="connsiteX2" fmla="*/ 993777 w 993777"/>
                <a:gd name="connsiteY2" fmla="*/ 199052 h 398104"/>
                <a:gd name="connsiteX3" fmla="*/ 794725 w 993777"/>
                <a:gd name="connsiteY3" fmla="*/ 398104 h 398104"/>
                <a:gd name="connsiteX4" fmla="*/ 0 w 9937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77" h="398104">
                  <a:moveTo>
                    <a:pt x="0" y="0"/>
                  </a:moveTo>
                  <a:lnTo>
                    <a:pt x="794725" y="0"/>
                  </a:lnTo>
                  <a:cubicBezTo>
                    <a:pt x="904658" y="0"/>
                    <a:pt x="993777" y="89119"/>
                    <a:pt x="993777" y="199052"/>
                  </a:cubicBezTo>
                  <a:cubicBezTo>
                    <a:pt x="993777" y="308985"/>
                    <a:pt x="904658" y="398104"/>
                    <a:pt x="794725" y="398104"/>
                  </a:cubicBezTo>
                  <a:lnTo>
                    <a:pt x="0" y="398104"/>
                  </a:lnTo>
                  <a:close/>
                </a:path>
              </a:pathLst>
            </a:custGeom>
            <a:gradFill>
              <a:gsLst>
                <a:gs pos="0">
                  <a:srgbClr val="1295F6">
                    <a:alpha val="5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2782AD3-28F5-4458-AAA8-08AA0F41CA24}"/>
                </a:ext>
              </a:extLst>
            </p:cNvPr>
            <p:cNvSpPr/>
            <p:nvPr/>
          </p:nvSpPr>
          <p:spPr>
            <a:xfrm>
              <a:off x="1428748" y="3495308"/>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alpha val="70000"/>
                  </a:srgbClr>
                </a:gs>
                <a:gs pos="100000">
                  <a:srgbClr val="6B54F1">
                    <a:alpha val="5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F9E6A8C1-AD8B-4C2F-B221-B54C010789D3}"/>
                </a:ext>
              </a:extLst>
            </p:cNvPr>
            <p:cNvSpPr/>
            <p:nvPr/>
          </p:nvSpPr>
          <p:spPr>
            <a:xfrm>
              <a:off x="1428748" y="4266352"/>
              <a:ext cx="690338" cy="398104"/>
            </a:xfrm>
            <a:custGeom>
              <a:avLst/>
              <a:gdLst>
                <a:gd name="connsiteX0" fmla="*/ 0 w 690338"/>
                <a:gd name="connsiteY0" fmla="*/ 0 h 398104"/>
                <a:gd name="connsiteX1" fmla="*/ 491286 w 690338"/>
                <a:gd name="connsiteY1" fmla="*/ 0 h 398104"/>
                <a:gd name="connsiteX2" fmla="*/ 690338 w 690338"/>
                <a:gd name="connsiteY2" fmla="*/ 199052 h 398104"/>
                <a:gd name="connsiteX3" fmla="*/ 491286 w 690338"/>
                <a:gd name="connsiteY3" fmla="*/ 398104 h 398104"/>
                <a:gd name="connsiteX4" fmla="*/ 0 w 690338"/>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38" h="398104">
                  <a:moveTo>
                    <a:pt x="0" y="0"/>
                  </a:moveTo>
                  <a:lnTo>
                    <a:pt x="491286" y="0"/>
                  </a:lnTo>
                  <a:cubicBezTo>
                    <a:pt x="601219" y="0"/>
                    <a:pt x="690338" y="89119"/>
                    <a:pt x="690338" y="199052"/>
                  </a:cubicBezTo>
                  <a:cubicBezTo>
                    <a:pt x="690338" y="308985"/>
                    <a:pt x="601219" y="398104"/>
                    <a:pt x="491286" y="398104"/>
                  </a:cubicBezTo>
                  <a:lnTo>
                    <a:pt x="0" y="398104"/>
                  </a:lnTo>
                  <a:close/>
                </a:path>
              </a:pathLst>
            </a:custGeom>
            <a:gradFill>
              <a:gsLst>
                <a:gs pos="0">
                  <a:srgbClr val="1295F6"/>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6A1516F-037B-4CEF-8BAC-32DA87B11DE7}"/>
                </a:ext>
              </a:extLst>
            </p:cNvPr>
            <p:cNvSpPr/>
            <p:nvPr/>
          </p:nvSpPr>
          <p:spPr>
            <a:xfrm>
              <a:off x="1428748" y="4662451"/>
              <a:ext cx="2974977" cy="398104"/>
            </a:xfrm>
            <a:custGeom>
              <a:avLst/>
              <a:gdLst>
                <a:gd name="connsiteX0" fmla="*/ 0 w 2974977"/>
                <a:gd name="connsiteY0" fmla="*/ 0 h 398104"/>
                <a:gd name="connsiteX1" fmla="*/ 2775925 w 2974977"/>
                <a:gd name="connsiteY1" fmla="*/ 0 h 398104"/>
                <a:gd name="connsiteX2" fmla="*/ 2974977 w 2974977"/>
                <a:gd name="connsiteY2" fmla="*/ 199052 h 398104"/>
                <a:gd name="connsiteX3" fmla="*/ 2775925 w 2974977"/>
                <a:gd name="connsiteY3" fmla="*/ 398104 h 398104"/>
                <a:gd name="connsiteX4" fmla="*/ 0 w 2974977"/>
                <a:gd name="connsiteY4" fmla="*/ 398104 h 3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977" h="398104">
                  <a:moveTo>
                    <a:pt x="0" y="0"/>
                  </a:moveTo>
                  <a:lnTo>
                    <a:pt x="2775925" y="0"/>
                  </a:lnTo>
                  <a:cubicBezTo>
                    <a:pt x="2885858" y="0"/>
                    <a:pt x="2974977" y="89119"/>
                    <a:pt x="2974977" y="199052"/>
                  </a:cubicBezTo>
                  <a:cubicBezTo>
                    <a:pt x="2974977" y="308985"/>
                    <a:pt x="2885858" y="398104"/>
                    <a:pt x="2775925" y="398104"/>
                  </a:cubicBezTo>
                  <a:lnTo>
                    <a:pt x="0" y="398104"/>
                  </a:lnTo>
                  <a:close/>
                </a:path>
              </a:pathLst>
            </a:custGeom>
            <a:gradFill>
              <a:gsLst>
                <a:gs pos="0">
                  <a:srgbClr val="1295F6">
                    <a:alpha val="70000"/>
                  </a:srgbClr>
                </a:gs>
                <a:gs pos="100000">
                  <a:srgbClr val="6B54F1">
                    <a:alpha val="8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0C48B1C7-3A14-4CB2-A534-F8486332B8EA}"/>
                </a:ext>
              </a:extLst>
            </p:cNvPr>
            <p:cNvSpPr/>
            <p:nvPr/>
          </p:nvSpPr>
          <p:spPr>
            <a:xfrm>
              <a:off x="1428748" y="5051765"/>
              <a:ext cx="3904049" cy="392566"/>
            </a:xfrm>
            <a:custGeom>
              <a:avLst/>
              <a:gdLst>
                <a:gd name="connsiteX0" fmla="*/ 0 w 3904049"/>
                <a:gd name="connsiteY0" fmla="*/ 0 h 392566"/>
                <a:gd name="connsiteX1" fmla="*/ 3704997 w 3904049"/>
                <a:gd name="connsiteY1" fmla="*/ 0 h 392566"/>
                <a:gd name="connsiteX2" fmla="*/ 3904049 w 3904049"/>
                <a:gd name="connsiteY2" fmla="*/ 199052 h 392566"/>
                <a:gd name="connsiteX3" fmla="*/ 3782477 w 3904049"/>
                <a:gd name="connsiteY3" fmla="*/ 382462 h 392566"/>
                <a:gd name="connsiteX4" fmla="*/ 3749926 w 3904049"/>
                <a:gd name="connsiteY4" fmla="*/ 392566 h 392566"/>
                <a:gd name="connsiteX5" fmla="*/ 176503 w 3904049"/>
                <a:gd name="connsiteY5" fmla="*/ 392566 h 392566"/>
                <a:gd name="connsiteX6" fmla="*/ 0 w 3904049"/>
                <a:gd name="connsiteY6" fmla="*/ 216063 h 3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049" h="392566">
                  <a:moveTo>
                    <a:pt x="0" y="0"/>
                  </a:moveTo>
                  <a:lnTo>
                    <a:pt x="3704997" y="0"/>
                  </a:lnTo>
                  <a:cubicBezTo>
                    <a:pt x="3814930" y="0"/>
                    <a:pt x="3904049" y="89119"/>
                    <a:pt x="3904049" y="199052"/>
                  </a:cubicBezTo>
                  <a:cubicBezTo>
                    <a:pt x="3904049" y="281502"/>
                    <a:pt x="3853920" y="352244"/>
                    <a:pt x="3782477" y="382462"/>
                  </a:cubicBezTo>
                  <a:lnTo>
                    <a:pt x="3749926" y="392566"/>
                  </a:lnTo>
                  <a:lnTo>
                    <a:pt x="176503" y="392566"/>
                  </a:lnTo>
                  <a:cubicBezTo>
                    <a:pt x="79023" y="392566"/>
                    <a:pt x="0" y="313543"/>
                    <a:pt x="0" y="216063"/>
                  </a:cubicBezTo>
                  <a:close/>
                </a:path>
              </a:pathLst>
            </a:custGeom>
            <a:gradFill>
              <a:gsLst>
                <a:gs pos="0">
                  <a:srgbClr val="1295F6">
                    <a:alpha val="40000"/>
                  </a:srgbClr>
                </a:gs>
                <a:gs pos="100000">
                  <a:srgbClr val="6B54F1">
                    <a:alpha val="88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DA741693-1D66-4D26-9D82-CD143AEBEB10}"/>
              </a:ext>
            </a:extLst>
          </p:cNvPr>
          <p:cNvGrpSpPr/>
          <p:nvPr/>
        </p:nvGrpSpPr>
        <p:grpSpPr>
          <a:xfrm>
            <a:off x="6966861" y="2171077"/>
            <a:ext cx="3796393" cy="3275337"/>
            <a:chOff x="6966858" y="2171076"/>
            <a:chExt cx="3796393" cy="3275337"/>
          </a:xfrm>
        </p:grpSpPr>
        <p:sp>
          <p:nvSpPr>
            <p:cNvPr id="41" name="任意多边形: 形状 40">
              <a:extLst>
                <a:ext uri="{FF2B5EF4-FFF2-40B4-BE49-F238E27FC236}">
                  <a16:creationId xmlns:a16="http://schemas.microsoft.com/office/drawing/2014/main" id="{01595BF0-BEE4-46BD-B719-0082F219F997}"/>
                </a:ext>
              </a:extLst>
            </p:cNvPr>
            <p:cNvSpPr/>
            <p:nvPr/>
          </p:nvSpPr>
          <p:spPr>
            <a:xfrm>
              <a:off x="9350409" y="3472687"/>
              <a:ext cx="1412841" cy="493546"/>
            </a:xfrm>
            <a:custGeom>
              <a:avLst/>
              <a:gdLst>
                <a:gd name="connsiteX0" fmla="*/ 246773 w 1412841"/>
                <a:gd name="connsiteY0" fmla="*/ 0 h 493546"/>
                <a:gd name="connsiteX1" fmla="*/ 1412841 w 1412841"/>
                <a:gd name="connsiteY1" fmla="*/ 0 h 493546"/>
                <a:gd name="connsiteX2" fmla="*/ 1412841 w 1412841"/>
                <a:gd name="connsiteY2" fmla="*/ 493546 h 493546"/>
                <a:gd name="connsiteX3" fmla="*/ 246773 w 1412841"/>
                <a:gd name="connsiteY3" fmla="*/ 493546 h 493546"/>
                <a:gd name="connsiteX4" fmla="*/ 0 w 1412841"/>
                <a:gd name="connsiteY4" fmla="*/ 246773 h 493546"/>
                <a:gd name="connsiteX5" fmla="*/ 246773 w 1412841"/>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841" h="493546">
                  <a:moveTo>
                    <a:pt x="246773" y="0"/>
                  </a:moveTo>
                  <a:lnTo>
                    <a:pt x="1412841" y="0"/>
                  </a:lnTo>
                  <a:lnTo>
                    <a:pt x="1412841"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9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0D46A4BE-2062-47A3-8932-78AB75183CEA}"/>
                </a:ext>
              </a:extLst>
            </p:cNvPr>
            <p:cNvSpPr/>
            <p:nvPr/>
          </p:nvSpPr>
          <p:spPr>
            <a:xfrm>
              <a:off x="8389258" y="3966172"/>
              <a:ext cx="2373993" cy="493546"/>
            </a:xfrm>
            <a:custGeom>
              <a:avLst/>
              <a:gdLst>
                <a:gd name="connsiteX0" fmla="*/ 246773 w 2373993"/>
                <a:gd name="connsiteY0" fmla="*/ 0 h 493546"/>
                <a:gd name="connsiteX1" fmla="*/ 2373993 w 2373993"/>
                <a:gd name="connsiteY1" fmla="*/ 0 h 493546"/>
                <a:gd name="connsiteX2" fmla="*/ 2373993 w 2373993"/>
                <a:gd name="connsiteY2" fmla="*/ 493546 h 493546"/>
                <a:gd name="connsiteX3" fmla="*/ 246773 w 2373993"/>
                <a:gd name="connsiteY3" fmla="*/ 493546 h 493546"/>
                <a:gd name="connsiteX4" fmla="*/ 0 w 2373993"/>
                <a:gd name="connsiteY4" fmla="*/ 246773 h 493546"/>
                <a:gd name="connsiteX5" fmla="*/ 246773 w 2373993"/>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993" h="493546">
                  <a:moveTo>
                    <a:pt x="246773" y="0"/>
                  </a:moveTo>
                  <a:lnTo>
                    <a:pt x="2373993" y="0"/>
                  </a:lnTo>
                  <a:lnTo>
                    <a:pt x="2373993" y="493546"/>
                  </a:lnTo>
                  <a:lnTo>
                    <a:pt x="246773" y="493546"/>
                  </a:lnTo>
                  <a:cubicBezTo>
                    <a:pt x="110484" y="493546"/>
                    <a:pt x="0" y="383062"/>
                    <a:pt x="0" y="246773"/>
                  </a:cubicBezTo>
                  <a:cubicBezTo>
                    <a:pt x="0" y="110484"/>
                    <a:pt x="110484" y="0"/>
                    <a:pt x="246773" y="0"/>
                  </a:cubicBezTo>
                  <a:close/>
                </a:path>
              </a:pathLst>
            </a:custGeom>
            <a:gradFill>
              <a:gsLst>
                <a:gs pos="0">
                  <a:srgbClr val="1295F6"/>
                </a:gs>
                <a:gs pos="100000">
                  <a:srgbClr val="6B54F1">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61DA8BD4-4C05-41DC-96FD-CF93C6AD7957}"/>
                </a:ext>
              </a:extLst>
            </p:cNvPr>
            <p:cNvSpPr/>
            <p:nvPr/>
          </p:nvSpPr>
          <p:spPr>
            <a:xfrm>
              <a:off x="6966858" y="4459596"/>
              <a:ext cx="3796392" cy="493546"/>
            </a:xfrm>
            <a:custGeom>
              <a:avLst/>
              <a:gdLst>
                <a:gd name="connsiteX0" fmla="*/ 246773 w 3796392"/>
                <a:gd name="connsiteY0" fmla="*/ 0 h 493546"/>
                <a:gd name="connsiteX1" fmla="*/ 3796392 w 3796392"/>
                <a:gd name="connsiteY1" fmla="*/ 0 h 493546"/>
                <a:gd name="connsiteX2" fmla="*/ 3796392 w 3796392"/>
                <a:gd name="connsiteY2" fmla="*/ 493546 h 493546"/>
                <a:gd name="connsiteX3" fmla="*/ 246773 w 3796392"/>
                <a:gd name="connsiteY3" fmla="*/ 493546 h 493546"/>
                <a:gd name="connsiteX4" fmla="*/ 0 w 3796392"/>
                <a:gd name="connsiteY4" fmla="*/ 246773 h 493546"/>
                <a:gd name="connsiteX5" fmla="*/ 246773 w 3796392"/>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2" h="493546">
                  <a:moveTo>
                    <a:pt x="246773" y="0"/>
                  </a:moveTo>
                  <a:lnTo>
                    <a:pt x="3796392" y="0"/>
                  </a:lnTo>
                  <a:lnTo>
                    <a:pt x="3796392" y="493546"/>
                  </a:lnTo>
                  <a:lnTo>
                    <a:pt x="246773" y="493546"/>
                  </a:lnTo>
                  <a:cubicBezTo>
                    <a:pt x="110484" y="493546"/>
                    <a:pt x="0" y="383062"/>
                    <a:pt x="0" y="246773"/>
                  </a:cubicBezTo>
                  <a:cubicBezTo>
                    <a:pt x="0" y="110484"/>
                    <a:pt x="110484" y="0"/>
                    <a:pt x="246773" y="0"/>
                  </a:cubicBezTo>
                  <a:close/>
                </a:path>
              </a:pathLst>
            </a:custGeom>
            <a:gradFill>
              <a:gsLst>
                <a:gs pos="0">
                  <a:srgbClr val="1295F6">
                    <a:alpha val="50000"/>
                  </a:srgbClr>
                </a:gs>
                <a:gs pos="100000">
                  <a:srgbClr val="6B54F1">
                    <a:alpha val="7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29E284-AF89-4605-A3FF-EE7C49A93DC7}"/>
                </a:ext>
              </a:extLst>
            </p:cNvPr>
            <p:cNvSpPr/>
            <p:nvPr/>
          </p:nvSpPr>
          <p:spPr>
            <a:xfrm>
              <a:off x="8389259" y="4952899"/>
              <a:ext cx="2372231" cy="493514"/>
            </a:xfrm>
            <a:custGeom>
              <a:avLst/>
              <a:gdLst>
                <a:gd name="connsiteX0" fmla="*/ 246773 w 2372231"/>
                <a:gd name="connsiteY0" fmla="*/ 0 h 493514"/>
                <a:gd name="connsiteX1" fmla="*/ 2372231 w 2372231"/>
                <a:gd name="connsiteY1" fmla="*/ 0 h 493514"/>
                <a:gd name="connsiteX2" fmla="*/ 2372231 w 2372231"/>
                <a:gd name="connsiteY2" fmla="*/ 317011 h 493514"/>
                <a:gd name="connsiteX3" fmla="*/ 2195728 w 2372231"/>
                <a:gd name="connsiteY3" fmla="*/ 493514 h 493514"/>
                <a:gd name="connsiteX4" fmla="*/ 246456 w 2372231"/>
                <a:gd name="connsiteY4" fmla="*/ 493514 h 493514"/>
                <a:gd name="connsiteX5" fmla="*/ 197040 w 2372231"/>
                <a:gd name="connsiteY5" fmla="*/ 488533 h 493514"/>
                <a:gd name="connsiteX6" fmla="*/ 0 w 2372231"/>
                <a:gd name="connsiteY6" fmla="*/ 246773 h 493514"/>
                <a:gd name="connsiteX7" fmla="*/ 246773 w 2372231"/>
                <a:gd name="connsiteY7" fmla="*/ 0 h 4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231" h="493514">
                  <a:moveTo>
                    <a:pt x="246773" y="0"/>
                  </a:moveTo>
                  <a:lnTo>
                    <a:pt x="2372231" y="0"/>
                  </a:lnTo>
                  <a:lnTo>
                    <a:pt x="2372231" y="317011"/>
                  </a:lnTo>
                  <a:cubicBezTo>
                    <a:pt x="2372231" y="414491"/>
                    <a:pt x="2293208" y="493514"/>
                    <a:pt x="2195728" y="493514"/>
                  </a:cubicBezTo>
                  <a:lnTo>
                    <a:pt x="246456" y="493514"/>
                  </a:lnTo>
                  <a:lnTo>
                    <a:pt x="197040" y="488533"/>
                  </a:lnTo>
                  <a:cubicBezTo>
                    <a:pt x="84589" y="465522"/>
                    <a:pt x="0" y="366026"/>
                    <a:pt x="0" y="246773"/>
                  </a:cubicBezTo>
                  <a:cubicBezTo>
                    <a:pt x="0" y="110484"/>
                    <a:pt x="110484" y="0"/>
                    <a:pt x="246773" y="0"/>
                  </a:cubicBezTo>
                  <a:close/>
                </a:path>
              </a:pathLst>
            </a:custGeom>
            <a:gradFill>
              <a:gsLst>
                <a:gs pos="0">
                  <a:srgbClr val="1295F6">
                    <a:alpha val="85000"/>
                  </a:srgbClr>
                </a:gs>
                <a:gs pos="100000">
                  <a:srgbClr val="6B54F1">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ED6EEED1-502D-411C-A2E2-00BE08D30C1C}"/>
                </a:ext>
              </a:extLst>
            </p:cNvPr>
            <p:cNvSpPr/>
            <p:nvPr/>
          </p:nvSpPr>
          <p:spPr>
            <a:xfrm>
              <a:off x="9769476" y="2171076"/>
              <a:ext cx="993775" cy="493546"/>
            </a:xfrm>
            <a:custGeom>
              <a:avLst/>
              <a:gdLst>
                <a:gd name="connsiteX0" fmla="*/ 246773 w 993775"/>
                <a:gd name="connsiteY0" fmla="*/ 0 h 493546"/>
                <a:gd name="connsiteX1" fmla="*/ 993775 w 993775"/>
                <a:gd name="connsiteY1" fmla="*/ 0 h 493546"/>
                <a:gd name="connsiteX2" fmla="*/ 993775 w 993775"/>
                <a:gd name="connsiteY2" fmla="*/ 493546 h 493546"/>
                <a:gd name="connsiteX3" fmla="*/ 246773 w 993775"/>
                <a:gd name="connsiteY3" fmla="*/ 493546 h 493546"/>
                <a:gd name="connsiteX4" fmla="*/ 0 w 993775"/>
                <a:gd name="connsiteY4" fmla="*/ 246773 h 493546"/>
                <a:gd name="connsiteX5" fmla="*/ 246773 w 993775"/>
                <a:gd name="connsiteY5" fmla="*/ 0 h 49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775" h="493546">
                  <a:moveTo>
                    <a:pt x="246773" y="0"/>
                  </a:moveTo>
                  <a:lnTo>
                    <a:pt x="993775" y="0"/>
                  </a:lnTo>
                  <a:lnTo>
                    <a:pt x="993775" y="493546"/>
                  </a:lnTo>
                  <a:lnTo>
                    <a:pt x="246773" y="493546"/>
                  </a:lnTo>
                  <a:cubicBezTo>
                    <a:pt x="110484" y="493546"/>
                    <a:pt x="0" y="383062"/>
                    <a:pt x="0" y="246773"/>
                  </a:cubicBezTo>
                  <a:cubicBezTo>
                    <a:pt x="0" y="110484"/>
                    <a:pt x="110484" y="0"/>
                    <a:pt x="246773" y="0"/>
                  </a:cubicBezTo>
                  <a:close/>
                </a:path>
              </a:pathLst>
            </a:custGeom>
            <a:gradFill>
              <a:gsLst>
                <a:gs pos="0">
                  <a:srgbClr val="1295F6">
                    <a:alpha val="80000"/>
                  </a:srgbClr>
                </a:gs>
                <a:gs pos="100000">
                  <a:srgbClr val="6B54F1">
                    <a:alpha val="5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E3F0CB9-2392-4B8D-A957-206ADCE33371}"/>
              </a:ext>
            </a:extLst>
          </p:cNvPr>
          <p:cNvGrpSpPr/>
          <p:nvPr/>
        </p:nvGrpSpPr>
        <p:grpSpPr>
          <a:xfrm>
            <a:off x="4270344" y="3820318"/>
            <a:ext cx="3651318" cy="392566"/>
            <a:chOff x="5207000" y="3820318"/>
            <a:chExt cx="1778002" cy="392566"/>
          </a:xfrm>
        </p:grpSpPr>
        <p:sp>
          <p:nvSpPr>
            <p:cNvPr id="26" name="矩形: 圆角 25">
              <a:extLst>
                <a:ext uri="{FF2B5EF4-FFF2-40B4-BE49-F238E27FC236}">
                  <a16:creationId xmlns:a16="http://schemas.microsoft.com/office/drawing/2014/main" id="{BAEC3E6A-4F10-4C74-AC13-CD53592F13F4}"/>
                </a:ext>
              </a:extLst>
            </p:cNvPr>
            <p:cNvSpPr/>
            <p:nvPr/>
          </p:nvSpPr>
          <p:spPr>
            <a:xfrm>
              <a:off x="5207000" y="3820318"/>
              <a:ext cx="1778002" cy="392566"/>
            </a:xfrm>
            <a:prstGeom prst="roundRect">
              <a:avLst>
                <a:gd name="adj" fmla="val 50000"/>
              </a:avLst>
            </a:prstGeom>
            <a:gradFill flip="none" rotWithShape="1">
              <a:gsLst>
                <a:gs pos="0">
                  <a:srgbClr val="1295F6"/>
                </a:gs>
                <a:gs pos="100000">
                  <a:srgbClr val="6B54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29A6C2C-68AA-4426-95E2-DF5058B7A7E0}"/>
                </a:ext>
              </a:extLst>
            </p:cNvPr>
            <p:cNvSpPr txBox="1"/>
            <p:nvPr/>
          </p:nvSpPr>
          <p:spPr>
            <a:xfrm>
              <a:off x="5225143" y="3831935"/>
              <a:ext cx="1741714" cy="369332"/>
            </a:xfrm>
            <a:prstGeom prst="rect">
              <a:avLst/>
            </a:prstGeom>
            <a:noFill/>
          </p:spPr>
          <p:txBody>
            <a:bodyPr wrap="square" rtlCol="0">
              <a:spAutoFit/>
              <a:scene3d>
                <a:camera prst="orthographicFront"/>
                <a:lightRig rig="threePt" dir="t"/>
              </a:scene3d>
              <a:sp3d contourW="12700"/>
            </a:bodyPr>
            <a:lstStyle/>
            <a:p>
              <a:pPr algn="ctr"/>
              <a:r>
                <a:rPr lang="en-US" altLang="zh-CN" dirty="0">
                  <a:solidFill>
                    <a:schemeClr val="bg1"/>
                  </a:solidFill>
                  <a:latin typeface="Century Gothic" panose="020B0502020202020204" pitchFamily="34" charset="0"/>
                </a:rPr>
                <a:t>---</a:t>
              </a:r>
              <a:endParaRPr lang="zh-CN" altLang="en-US" dirty="0">
                <a:solidFill>
                  <a:schemeClr val="bg1"/>
                </a:solidFill>
                <a:latin typeface="Century Gothic" panose="020B0502020202020204" pitchFamily="34" charset="0"/>
              </a:endParaRPr>
            </a:p>
          </p:txBody>
        </p:sp>
      </p:grpSp>
      <p:sp>
        <p:nvSpPr>
          <p:cNvPr id="18" name="文本框 17">
            <a:extLst>
              <a:ext uri="{FF2B5EF4-FFF2-40B4-BE49-F238E27FC236}">
                <a16:creationId xmlns:a16="http://schemas.microsoft.com/office/drawing/2014/main" id="{0100441A-8FC5-451F-B1E0-BCC167295E2A}"/>
              </a:ext>
            </a:extLst>
          </p:cNvPr>
          <p:cNvSpPr txBox="1"/>
          <p:nvPr/>
        </p:nvSpPr>
        <p:spPr>
          <a:xfrm>
            <a:off x="3479803" y="1879661"/>
            <a:ext cx="5232399"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rgbClr val="1295F6"/>
                </a:solidFill>
                <a:latin typeface="Poppins" panose="00000500000000000000" pitchFamily="2" charset="0"/>
                <a:cs typeface="Poppins" panose="00000500000000000000" pitchFamily="2" charset="0"/>
              </a:rPr>
              <a:t>20.</a:t>
            </a:r>
            <a:endParaRPr lang="zh-CN" altLang="en-US" sz="5400" b="1" dirty="0">
              <a:solidFill>
                <a:srgbClr val="1295F6"/>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DC6E4BC0-93FA-490A-9C62-3F760264A2C9}"/>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77</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08493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2515399" y="361250"/>
            <a:ext cx="716056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Poppins" panose="00000500000000000000" pitchFamily="2" charset="0"/>
                <a:cs typeface="Poppins" panose="00000500000000000000" pitchFamily="2" charset="0"/>
              </a:rPr>
              <a:t>Perspectives </a:t>
            </a: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图形">
            <a:extLst>
              <a:ext uri="{FF2B5EF4-FFF2-40B4-BE49-F238E27FC236}">
                <a16:creationId xmlns:a16="http://schemas.microsoft.com/office/drawing/2014/main" id="{4761B1FB-B29F-A6C4-E128-AE1946F734DA}"/>
              </a:ext>
            </a:extLst>
          </p:cNvPr>
          <p:cNvSpPr/>
          <p:nvPr/>
        </p:nvSpPr>
        <p:spPr>
          <a:xfrm>
            <a:off x="737430" y="1674579"/>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sp>
        <p:nvSpPr>
          <p:cNvPr id="4" name="TextBox 3">
            <a:extLst>
              <a:ext uri="{FF2B5EF4-FFF2-40B4-BE49-F238E27FC236}">
                <a16:creationId xmlns:a16="http://schemas.microsoft.com/office/drawing/2014/main" id="{342971EA-9139-54AE-0760-3270A3DF31D4}"/>
              </a:ext>
            </a:extLst>
          </p:cNvPr>
          <p:cNvSpPr txBox="1"/>
          <p:nvPr/>
        </p:nvSpPr>
        <p:spPr>
          <a:xfrm>
            <a:off x="1585519" y="2915800"/>
            <a:ext cx="9869051" cy="86177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Integrate firmware component the can manage an onboard camera </a:t>
            </a:r>
          </a:p>
        </p:txBody>
      </p:sp>
      <p:sp>
        <p:nvSpPr>
          <p:cNvPr id="7" name="TextBox 6">
            <a:extLst>
              <a:ext uri="{FF2B5EF4-FFF2-40B4-BE49-F238E27FC236}">
                <a16:creationId xmlns:a16="http://schemas.microsoft.com/office/drawing/2014/main" id="{2DE50A61-1293-245C-5D34-F1A9989B590A}"/>
              </a:ext>
            </a:extLst>
          </p:cNvPr>
          <p:cNvSpPr txBox="1"/>
          <p:nvPr/>
        </p:nvSpPr>
        <p:spPr>
          <a:xfrm>
            <a:off x="1518641" y="4279480"/>
            <a:ext cx="9735291" cy="477054"/>
          </a:xfrm>
          <a:prstGeom prst="rect">
            <a:avLst/>
          </a:prstGeom>
          <a:noFill/>
        </p:spPr>
        <p:txBody>
          <a:bodyPr wrap="square" rtlCol="0">
            <a:spAutoFit/>
          </a:bodyPr>
          <a:lstStyle/>
          <a:p>
            <a:pPr marL="342900" indent="-342900">
              <a:buFont typeface="Wingdings" panose="05000000000000000000" pitchFamily="2" charset="2"/>
              <a:buChar char="ü"/>
            </a:pPr>
            <a:r>
              <a:rPr lang="en-US" sz="2500" dirty="0">
                <a:latin typeface="Poppins "/>
              </a:rPr>
              <a:t>Add </a:t>
            </a:r>
            <a:r>
              <a:rPr lang="en-US" sz="2500" dirty="0" err="1">
                <a:latin typeface="Poppins "/>
              </a:rPr>
              <a:t>CANbus</a:t>
            </a:r>
            <a:r>
              <a:rPr lang="en-US" sz="2500" dirty="0">
                <a:latin typeface="Poppins "/>
              </a:rPr>
              <a:t> support to enhance the transmission speed </a:t>
            </a:r>
          </a:p>
        </p:txBody>
      </p:sp>
      <p:sp>
        <p:nvSpPr>
          <p:cNvPr id="10" name="TextBox 9">
            <a:extLst>
              <a:ext uri="{FF2B5EF4-FFF2-40B4-BE49-F238E27FC236}">
                <a16:creationId xmlns:a16="http://schemas.microsoft.com/office/drawing/2014/main" id="{33FA221E-0994-4BEA-8B9C-0264FE000ACB}"/>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17161260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2388312" y="3042826"/>
            <a:ext cx="7415375" cy="772348"/>
          </a:xfrm>
          <a:prstGeom prst="rect">
            <a:avLst/>
          </a:prstGeom>
        </p:spPr>
        <p:txBody>
          <a:bodyPr spcFirstLastPara="1" wrap="square" lIns="121900" tIns="121900" rIns="121900" bIns="121900" anchor="t" anchorCtr="0">
            <a:noAutofit/>
          </a:bodyPr>
          <a:lstStyle/>
          <a:p>
            <a:r>
              <a:rPr lang="en-US" sz="4000" b="1" dirty="0">
                <a:solidFill>
                  <a:schemeClr val="accent2"/>
                </a:solidFill>
                <a:latin typeface="Poppins" panose="00000500000000000000" pitchFamily="2" charset="0"/>
                <a:cs typeface="Poppins" panose="00000500000000000000" pitchFamily="2" charset="0"/>
              </a:rPr>
              <a:t>Conclusion </a:t>
            </a:r>
            <a:endParaRPr sz="4000" b="1" dirty="0">
              <a:solidFill>
                <a:schemeClr val="accent2"/>
              </a:solidFill>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B9E31441-3723-4FBB-939A-5295A8111AD4}"/>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79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3806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Century Gothic" panose="020B0502020202020204" pitchFamily="34" charset="0"/>
              </a:rPr>
              <a:t>Proposed Solution</a:t>
            </a:r>
            <a:endParaRPr lang="zh-CN" altLang="en-US" sz="4000" b="1" dirty="0">
              <a:latin typeface="Century Gothic" panose="020B0502020202020204" pitchFamily="34"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938B6D-5560-7063-5ED7-37E44730AED1}"/>
              </a:ext>
            </a:extLst>
          </p:cNvPr>
          <p:cNvSpPr txBox="1"/>
          <p:nvPr/>
        </p:nvSpPr>
        <p:spPr>
          <a:xfrm>
            <a:off x="1228036" y="3178021"/>
            <a:ext cx="10179770" cy="1752339"/>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500" b="1" dirty="0">
                <a:solidFill>
                  <a:srgbClr val="FF0000"/>
                </a:solidFill>
              </a:rPr>
              <a:t>Protocol Implementation: </a:t>
            </a:r>
            <a:r>
              <a:rPr lang="en-US" sz="2500" dirty="0"/>
              <a:t>Implement the CCSDS Protocol using a low-level programming language to packetize the segmented image data.</a:t>
            </a:r>
            <a:endParaRPr lang="fr-FR" sz="2500" dirty="0"/>
          </a:p>
        </p:txBody>
      </p:sp>
      <p:sp>
        <p:nvSpPr>
          <p:cNvPr id="9" name="TextBox 8">
            <a:extLst>
              <a:ext uri="{FF2B5EF4-FFF2-40B4-BE49-F238E27FC236}">
                <a16:creationId xmlns:a16="http://schemas.microsoft.com/office/drawing/2014/main" id="{D545B7DD-8A0D-4099-9735-9A531FD437DD}"/>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8</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5515180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2388312" y="3042826"/>
            <a:ext cx="7415375" cy="772348"/>
          </a:xfrm>
          <a:prstGeom prst="rect">
            <a:avLst/>
          </a:prstGeom>
        </p:spPr>
        <p:txBody>
          <a:bodyPr spcFirstLastPara="1" wrap="square" lIns="121900" tIns="121900" rIns="121900" bIns="121900" anchor="t" anchorCtr="0">
            <a:noAutofit/>
          </a:bodyPr>
          <a:lstStyle/>
          <a:p>
            <a:r>
              <a:rPr lang="en-US" sz="4000" b="1" dirty="0">
                <a:solidFill>
                  <a:schemeClr val="accent2"/>
                </a:solidFill>
                <a:latin typeface="Poppins" panose="00000500000000000000" pitchFamily="2" charset="0"/>
                <a:cs typeface="Poppins" panose="00000500000000000000" pitchFamily="2" charset="0"/>
              </a:rPr>
              <a:t>Thanks for your attention !</a:t>
            </a:r>
            <a:endParaRPr sz="4000" b="1" dirty="0">
              <a:solidFill>
                <a:schemeClr val="accent2"/>
              </a:solidFill>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AF77246D-AC69-4FEA-8E75-7E6D541F0D6C}"/>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80</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4300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a:extLst>
              <a:ext uri="{FF2B5EF4-FFF2-40B4-BE49-F238E27FC236}">
                <a16:creationId xmlns:a16="http://schemas.microsoft.com/office/drawing/2014/main" id="{77E1EEEF-F60A-D3AE-17CB-FE8FCF949BE0}"/>
              </a:ext>
            </a:extLst>
          </p:cNvPr>
          <p:cNvSpPr/>
          <p:nvPr/>
        </p:nvSpPr>
        <p:spPr>
          <a:xfrm>
            <a:off x="655320" y="1592580"/>
            <a:ext cx="10880725" cy="4445635"/>
          </a:xfrm>
          <a:prstGeom prst="roundRect">
            <a:avLst/>
          </a:prstGeom>
          <a:solidFill>
            <a:schemeClr val="bg1"/>
          </a:solidFill>
          <a:ln>
            <a:solidFill>
              <a:schemeClr val="bg1">
                <a:lumMod val="95000"/>
              </a:schemeClr>
            </a:solidFill>
          </a:ln>
          <a:effectLst>
            <a:outerShdw blurRad="609600" dist="38100" dir="2700000" algn="tl" rotWithShape="0">
              <a:srgbClr val="6151D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gradFill>
                <a:gsLst>
                  <a:gs pos="100000">
                    <a:srgbClr val="2942C3"/>
                  </a:gs>
                  <a:gs pos="2000">
                    <a:srgbClr val="1387E2"/>
                  </a:gs>
                </a:gsLst>
                <a:lin ang="5400000" scaled="0"/>
              </a:gradFill>
              <a:effectLst>
                <a:outerShdw blurRad="50800" dist="38100" dir="2700000" algn="tl" rotWithShape="0">
                  <a:schemeClr val="bg1">
                    <a:alpha val="40000"/>
                  </a:schemeClr>
                </a:outerShdw>
              </a:effectLst>
              <a:cs typeface="+mn-ea"/>
              <a:sym typeface="+mn-lt"/>
            </a:endParaRPr>
          </a:p>
        </p:txBody>
      </p:sp>
      <p:pic>
        <p:nvPicPr>
          <p:cNvPr id="26" name="图片占位符 25" hidden="1">
            <a:extLst>
              <a:ext uri="{FF2B5EF4-FFF2-40B4-BE49-F238E27FC236}">
                <a16:creationId xmlns:a16="http://schemas.microsoft.com/office/drawing/2014/main" id="{B40A4C9A-8146-4901-8D78-5977B826FDA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28" name="图片占位符 27" hidden="1">
            <a:extLst>
              <a:ext uri="{FF2B5EF4-FFF2-40B4-BE49-F238E27FC236}">
                <a16:creationId xmlns:a16="http://schemas.microsoft.com/office/drawing/2014/main" id="{6FA9015D-7E73-4922-A70B-46F066585E42}"/>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0" name="图片占位符 29" hidden="1">
            <a:extLst>
              <a:ext uri="{FF2B5EF4-FFF2-40B4-BE49-F238E27FC236}">
                <a16:creationId xmlns:a16="http://schemas.microsoft.com/office/drawing/2014/main" id="{96381FC5-5731-4FFD-AEB7-1141D7184F77}"/>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
        <p:nvSpPr>
          <p:cNvPr id="6" name="文本框 5">
            <a:extLst>
              <a:ext uri="{FF2B5EF4-FFF2-40B4-BE49-F238E27FC236}">
                <a16:creationId xmlns:a16="http://schemas.microsoft.com/office/drawing/2014/main" id="{1C10F307-7582-4458-AA1D-B1AB3A399725}"/>
              </a:ext>
            </a:extLst>
          </p:cNvPr>
          <p:cNvSpPr txBox="1"/>
          <p:nvPr/>
        </p:nvSpPr>
        <p:spPr>
          <a:xfrm>
            <a:off x="3519273" y="404132"/>
            <a:ext cx="5399644"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latin typeface="Century Gothic" panose="020B0502020202020204" pitchFamily="34" charset="0"/>
              </a:rPr>
              <a:t>Proposed Solution</a:t>
            </a:r>
            <a:endParaRPr lang="zh-CN" altLang="en-US" sz="4000" b="1" dirty="0">
              <a:latin typeface="Century Gothic" panose="020B0502020202020204" pitchFamily="34" charset="0"/>
            </a:endParaRPr>
          </a:p>
        </p:txBody>
      </p:sp>
      <p:cxnSp>
        <p:nvCxnSpPr>
          <p:cNvPr id="5" name="直接连接符 2">
            <a:extLst>
              <a:ext uri="{FF2B5EF4-FFF2-40B4-BE49-F238E27FC236}">
                <a16:creationId xmlns:a16="http://schemas.microsoft.com/office/drawing/2014/main" id="{5B6A38B8-CBF0-CC29-CBF5-007FFCAF6082}"/>
              </a:ext>
            </a:extLst>
          </p:cNvPr>
          <p:cNvCxnSpPr>
            <a:cxnSpLocks/>
          </p:cNvCxnSpPr>
          <p:nvPr/>
        </p:nvCxnSpPr>
        <p:spPr>
          <a:xfrm>
            <a:off x="5805715" y="1153886"/>
            <a:ext cx="580572" cy="0"/>
          </a:xfrm>
          <a:prstGeom prst="line">
            <a:avLst/>
          </a:prstGeom>
          <a:ln w="28575">
            <a:solidFill>
              <a:srgbClr val="1295F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07F233-5001-9933-02D9-02C9F4C3C9CE}"/>
              </a:ext>
            </a:extLst>
          </p:cNvPr>
          <p:cNvSpPr txBox="1"/>
          <p:nvPr/>
        </p:nvSpPr>
        <p:spPr>
          <a:xfrm>
            <a:off x="1228036" y="4506948"/>
            <a:ext cx="9735291" cy="117525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500" b="1" dirty="0">
                <a:solidFill>
                  <a:srgbClr val="FF0000"/>
                </a:solidFill>
              </a:rPr>
              <a:t>Objective: </a:t>
            </a:r>
            <a:r>
              <a:rPr lang="en-US" sz="2500" dirty="0"/>
              <a:t>Reconstitute the image (Payload data) at the ground station from the transmitted packets.</a:t>
            </a:r>
            <a:endParaRPr lang="fr-FR" sz="2500" dirty="0"/>
          </a:p>
        </p:txBody>
      </p:sp>
      <p:sp>
        <p:nvSpPr>
          <p:cNvPr id="9" name="TextBox 8">
            <a:extLst>
              <a:ext uri="{FF2B5EF4-FFF2-40B4-BE49-F238E27FC236}">
                <a16:creationId xmlns:a16="http://schemas.microsoft.com/office/drawing/2014/main" id="{AFCE631E-E946-4BAA-A3CB-1E42FEF38C75}"/>
              </a:ext>
            </a:extLst>
          </p:cNvPr>
          <p:cNvSpPr txBox="1"/>
          <p:nvPr/>
        </p:nvSpPr>
        <p:spPr>
          <a:xfrm>
            <a:off x="11092733" y="6268435"/>
            <a:ext cx="886623" cy="461665"/>
          </a:xfrm>
          <a:prstGeom prst="rect">
            <a:avLst/>
          </a:prstGeom>
          <a:noFill/>
        </p:spPr>
        <p:txBody>
          <a:bodyPr wrap="square" rtlCol="0">
            <a:spAutoFit/>
          </a:bodyPr>
          <a:lstStyle/>
          <a:p>
            <a:fld id="{E67CC7F7-9C36-4616-9FBC-1948162D2238}" type="slidenum">
              <a:rPr lang="fr-FR" sz="2400" b="1" smtClean="0">
                <a:latin typeface="Poppins" panose="00000500000000000000" pitchFamily="2" charset="0"/>
                <a:cs typeface="Poppins" panose="00000500000000000000" pitchFamily="2" charset="0"/>
              </a:rPr>
              <a:t>9</a:t>
            </a:fld>
            <a:endParaRPr lang="fr-F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53374973"/>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www.jp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10.xml><?xml version="1.0" encoding="utf-8"?>
<a:theme xmlns:a="http://schemas.openxmlformats.org/drawingml/2006/main" name="www.jp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3654</TotalTime>
  <Words>2561</Words>
  <Application>Microsoft Office PowerPoint</Application>
  <PresentationFormat>Widescreen</PresentationFormat>
  <Paragraphs>605</Paragraphs>
  <Slides>80</Slides>
  <Notes>73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等线</vt:lpstr>
      <vt:lpstr>Arial</vt:lpstr>
      <vt:lpstr>Calibri</vt:lpstr>
      <vt:lpstr>Century Gothic</vt:lpstr>
      <vt:lpstr>Poppins</vt:lpstr>
      <vt:lpstr>Poppins </vt:lpstr>
      <vt:lpstr>Poppins ExtraBold</vt:lpstr>
      <vt:lpstr>Raleway</vt:lpstr>
      <vt:lpstr>Wingdings</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Packtization Layer</vt:lpstr>
      <vt:lpstr>PowerPoint Presentation</vt:lpstr>
      <vt:lpstr>PowerPoint Presentation</vt:lpstr>
      <vt:lpstr>PowerPoint Presentation</vt:lpstr>
      <vt:lpstr>PowerPoint Presentation</vt:lpstr>
      <vt:lpstr>PowerPoint Presentation</vt:lpstr>
      <vt:lpstr>PowerPoint Presentation</vt:lpstr>
      <vt:lpstr>Segmentation Layer</vt:lpstr>
      <vt:lpstr>PowerPoint Presentation</vt:lpstr>
      <vt:lpstr>PowerPoint Presentation</vt:lpstr>
      <vt:lpstr>PowerPoint Presentation</vt:lpstr>
      <vt:lpstr>Transfer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Thanks for your attention !</vt:lpstr>
    </vt:vector>
  </TitlesOfParts>
  <Manager>www.jpppt.com</Manager>
  <Company>www.jpppt.com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www.jpppt.com</dc:creator>
  <cp:keywords>www.jpppt.com</cp:keywords>
  <dc:description>www.jpppt.com</dc:description>
  <cp:lastModifiedBy>akram sbaihia</cp:lastModifiedBy>
  <cp:revision>250</cp:revision>
  <dcterms:created xsi:type="dcterms:W3CDTF">2017-08-18T03:02:00Z</dcterms:created>
  <dcterms:modified xsi:type="dcterms:W3CDTF">2024-06-25T19:29:58Z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