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1" r:id="rId5"/>
    <p:sldId id="272" r:id="rId6"/>
    <p:sldId id="274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75D6E-ACCB-4F75-94E9-9FDA4D582128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061C-F3D3-412A-A588-E112DF3AFC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Module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0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Embedded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Java pour environnements pauvres en ressources</a:t>
            </a:r>
          </a:p>
          <a:p>
            <a:pPr>
              <a:buNone/>
            </a:pPr>
            <a:r>
              <a:rPr lang="fr-FR" dirty="0" smtClean="0"/>
              <a:t>• 2 options proposées : Java ME Embedded et Java ME Embedded Client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syntaxe du langage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Une syntaxe rappelant celle du C++</a:t>
            </a:r>
          </a:p>
          <a:p>
            <a:pPr>
              <a:buNone/>
            </a:pPr>
            <a:r>
              <a:rPr lang="fr-FR" dirty="0" smtClean="0"/>
              <a:t>• Simple et productive</a:t>
            </a:r>
          </a:p>
          <a:p>
            <a:pPr>
              <a:buNone/>
            </a:pPr>
            <a:r>
              <a:rPr lang="fr-FR" dirty="0" smtClean="0"/>
              <a:t>• Pas de pièges, objectif de lisibilité maximale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bibliothèques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Les bibliothèques standard sont très larges</a:t>
            </a:r>
          </a:p>
          <a:p>
            <a:pPr>
              <a:buNone/>
            </a:pPr>
            <a:r>
              <a:rPr lang="fr-FR" dirty="0" smtClean="0"/>
              <a:t>• Couvrent tous les aspects d’une application</a:t>
            </a:r>
          </a:p>
          <a:p>
            <a:pPr>
              <a:buNone/>
            </a:pPr>
            <a:r>
              <a:rPr lang="fr-FR" dirty="0" smtClean="0"/>
              <a:t>• Evitent le besoin de réinventer l’existant</a:t>
            </a:r>
          </a:p>
          <a:p>
            <a:pPr>
              <a:buNone/>
            </a:pPr>
            <a:r>
              <a:rPr lang="fr-FR" dirty="0" smtClean="0"/>
              <a:t>• De nombreuses bibliothèques de tiers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machine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A l’origine, une machine logicielle qui interprète du </a:t>
            </a:r>
            <a:r>
              <a:rPr lang="fr-FR" dirty="0" err="1" smtClean="0"/>
              <a:t>bytecode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Le code Java est compilé explicitement en </a:t>
            </a:r>
            <a:r>
              <a:rPr lang="fr-FR" dirty="0" err="1" smtClean="0"/>
              <a:t>bytecode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Les machines virtuelles compilent Just In Time</a:t>
            </a:r>
          </a:p>
          <a:p>
            <a:pPr>
              <a:buNone/>
            </a:pPr>
            <a:r>
              <a:rPr lang="fr-FR" dirty="0" smtClean="0"/>
              <a:t>• Un </a:t>
            </a:r>
            <a:r>
              <a:rPr lang="fr-FR" dirty="0" err="1" smtClean="0"/>
              <a:t>bytecode</a:t>
            </a:r>
            <a:r>
              <a:rPr lang="fr-FR" dirty="0" smtClean="0"/>
              <a:t> et une machine très optimisés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gestion de la ressource mémoire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La mémoire n’est pas gérée explicitement par le développeur</a:t>
            </a:r>
          </a:p>
          <a:p>
            <a:pPr>
              <a:buNone/>
            </a:pPr>
            <a:r>
              <a:rPr lang="fr-FR" dirty="0" smtClean="0"/>
              <a:t>• Un thread de la JVM se charge de la gestion</a:t>
            </a:r>
          </a:p>
          <a:p>
            <a:pPr>
              <a:buNone/>
            </a:pPr>
            <a:r>
              <a:rPr lang="fr-FR" dirty="0" smtClean="0"/>
              <a:t>• Les zones mémoire plus utilisées sont récupérées</a:t>
            </a:r>
          </a:p>
          <a:p>
            <a:pPr>
              <a:buNone/>
            </a:pPr>
            <a:r>
              <a:rPr lang="fr-FR" dirty="0" smtClean="0"/>
              <a:t>• La responsabilité du développeur est de rendre la main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L’ouverture des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Le processus d’évolution du langage est ouvert</a:t>
            </a:r>
          </a:p>
          <a:p>
            <a:pPr>
              <a:buNone/>
            </a:pPr>
            <a:r>
              <a:rPr lang="fr-FR" dirty="0" smtClean="0"/>
              <a:t>• Les spécifications sont ouvertes (JVM)</a:t>
            </a:r>
          </a:p>
          <a:p>
            <a:pPr>
              <a:buNone/>
            </a:pPr>
            <a:r>
              <a:rPr lang="fr-FR" dirty="0" smtClean="0"/>
              <a:t>• De nombreux intervenants proposent des composants</a:t>
            </a:r>
          </a:p>
          <a:p>
            <a:pPr>
              <a:buNone/>
            </a:pPr>
            <a:r>
              <a:rPr lang="fr-FR" dirty="0" smtClean="0"/>
              <a:t>• Certains on tendance à tirer à eux les standards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• JDK SE : téléchargement, installation sous différentes plateformes</a:t>
            </a:r>
          </a:p>
          <a:p>
            <a:pPr>
              <a:buNone/>
            </a:pPr>
            <a:r>
              <a:rPr lang="fr-FR" dirty="0" smtClean="0"/>
              <a:t>• Téléchargement et installation avec ou sans </a:t>
            </a:r>
            <a:r>
              <a:rPr lang="fr-FR" dirty="0" err="1" smtClean="0"/>
              <a:t>NetBeans</a:t>
            </a:r>
            <a:r>
              <a:rPr lang="fr-FR" dirty="0" smtClean="0"/>
              <a:t> (netbeans.org)</a:t>
            </a:r>
          </a:p>
          <a:p>
            <a:pPr>
              <a:buNone/>
            </a:pPr>
            <a:r>
              <a:rPr lang="fr-FR" dirty="0" smtClean="0"/>
              <a:t>• Le JRE sera installé dans : &lt;program files&gt;/Java/jre8</a:t>
            </a:r>
          </a:p>
          <a:p>
            <a:pPr>
              <a:buNone/>
            </a:pPr>
            <a:r>
              <a:rPr lang="fr-FR" dirty="0" smtClean="0"/>
              <a:t>• Il faut avoir les droits d’administration</a:t>
            </a:r>
          </a:p>
          <a:p>
            <a:pPr>
              <a:buNone/>
            </a:pPr>
            <a:r>
              <a:rPr lang="fr-FR" dirty="0" smtClean="0"/>
              <a:t>• </a:t>
            </a:r>
            <a:r>
              <a:rPr lang="fr-FR" dirty="0" err="1" smtClean="0"/>
              <a:t>NetBeans</a:t>
            </a:r>
            <a:r>
              <a:rPr lang="fr-FR" dirty="0" smtClean="0"/>
              <a:t> 8 utilise n’importe quel </a:t>
            </a:r>
            <a:r>
              <a:rPr lang="fr-FR" dirty="0" err="1" smtClean="0"/>
              <a:t>jdk</a:t>
            </a:r>
            <a:r>
              <a:rPr lang="fr-FR" dirty="0" smtClean="0"/>
              <a:t> 7 ou 8, il le référence par </a:t>
            </a:r>
            <a:r>
              <a:rPr lang="fr-FR" dirty="0" err="1" smtClean="0"/>
              <a:t>jdkhome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</a:t>
            </a:r>
            <a:r>
              <a:rPr lang="fr-FR" dirty="0" err="1" smtClean="0"/>
              <a:t>Netbeans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Eclipse</a:t>
            </a:r>
          </a:p>
          <a:p>
            <a:pPr>
              <a:buNone/>
            </a:pPr>
            <a:r>
              <a:rPr lang="fr-FR" dirty="0" smtClean="0"/>
              <a:t>• Ligne de commande</a:t>
            </a:r>
          </a:p>
          <a:p>
            <a:pPr lvl="1"/>
            <a:r>
              <a:rPr lang="fr-FR" dirty="0" smtClean="0"/>
              <a:t> PATH</a:t>
            </a:r>
          </a:p>
          <a:p>
            <a:pPr lvl="1"/>
            <a:r>
              <a:rPr lang="fr-FR" dirty="0" smtClean="0"/>
              <a:t>CLASSPATH</a:t>
            </a:r>
          </a:p>
          <a:p>
            <a:pPr lvl="1"/>
            <a:r>
              <a:rPr lang="fr-FR" dirty="0" smtClean="0"/>
              <a:t> JAVA_HOME / JRE_HOME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Téléchargement et installation de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• Où trouver Java ?</a:t>
            </a:r>
          </a:p>
          <a:p>
            <a:pPr>
              <a:buNone/>
            </a:pPr>
            <a:r>
              <a:rPr lang="fr-FR" dirty="0" smtClean="0"/>
              <a:t>• Les téléchargements disponibles</a:t>
            </a:r>
          </a:p>
          <a:p>
            <a:pPr>
              <a:buNone/>
            </a:pPr>
            <a:r>
              <a:rPr lang="fr-FR" dirty="0" smtClean="0"/>
              <a:t>• Installation des outils Java</a:t>
            </a:r>
          </a:p>
          <a:p>
            <a:pPr>
              <a:buNone/>
            </a:pPr>
            <a:r>
              <a:rPr lang="fr-FR" dirty="0" smtClean="0"/>
              <a:t>• Configuration de l’environnement de travail Java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Où trouver Java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 dirty="0" smtClean="0"/>
              <a:t>• Le nécessaire pour exécuter : www.java.com</a:t>
            </a:r>
          </a:p>
          <a:p>
            <a:pPr>
              <a:buNone/>
            </a:pPr>
            <a:r>
              <a:rPr lang="fr-FR" dirty="0" smtClean="0"/>
              <a:t>• Le kit de développement : Java </a:t>
            </a:r>
            <a:r>
              <a:rPr lang="fr-FR" dirty="0" err="1" smtClean="0"/>
              <a:t>Development</a:t>
            </a:r>
            <a:r>
              <a:rPr lang="fr-FR" dirty="0" smtClean="0"/>
              <a:t> Kit (JDK)</a:t>
            </a:r>
          </a:p>
          <a:p>
            <a:pPr>
              <a:buNone/>
            </a:pPr>
            <a:r>
              <a:rPr lang="fr-FR" dirty="0" smtClean="0"/>
              <a:t>• Le </a:t>
            </a:r>
            <a:r>
              <a:rPr lang="fr-FR" dirty="0" err="1" smtClean="0"/>
              <a:t>runtime</a:t>
            </a:r>
            <a:r>
              <a:rPr lang="fr-FR" dirty="0" smtClean="0"/>
              <a:t> en 2 versions :</a:t>
            </a:r>
          </a:p>
          <a:p>
            <a:pPr>
              <a:buNone/>
            </a:pPr>
            <a:r>
              <a:rPr lang="fr-FR" dirty="0" smtClean="0"/>
              <a:t> Le Java </a:t>
            </a:r>
            <a:r>
              <a:rPr lang="fr-FR" dirty="0" err="1" smtClean="0"/>
              <a:t>Rutime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(JRE)</a:t>
            </a:r>
          </a:p>
          <a:p>
            <a:pPr>
              <a:buNone/>
            </a:pPr>
            <a:r>
              <a:rPr lang="fr-FR" dirty="0" smtClean="0"/>
              <a:t>Le JRE pour serveur</a:t>
            </a:r>
          </a:p>
          <a:p>
            <a:pPr>
              <a:buNone/>
            </a:pPr>
            <a:r>
              <a:rPr lang="fr-FR" dirty="0" smtClean="0"/>
              <a:t>• Sur le site : www.oracle.com/technetwork/java</a:t>
            </a:r>
          </a:p>
          <a:p>
            <a:pPr>
              <a:buNone/>
            </a:pPr>
            <a:r>
              <a:rPr lang="fr-FR" dirty="0" smtClean="0"/>
              <a:t>• Oracle participe au Java </a:t>
            </a:r>
            <a:r>
              <a:rPr lang="fr-FR" dirty="0" err="1" smtClean="0"/>
              <a:t>Community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, les nouveautés Java sont émises sous la forme de Java </a:t>
            </a:r>
            <a:r>
              <a:rPr lang="fr-FR" dirty="0" err="1" smtClean="0"/>
              <a:t>Specification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: www.jcp.org</a:t>
            </a:r>
          </a:p>
          <a:p>
            <a:pPr>
              <a:buNone/>
            </a:pPr>
            <a:r>
              <a:rPr lang="fr-FR" dirty="0" smtClean="0"/>
              <a:t>• Oracle participe aussi à </a:t>
            </a:r>
            <a:r>
              <a:rPr lang="fr-FR" dirty="0" err="1" smtClean="0"/>
              <a:t>OpenJDK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Java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• Langage de programmation généraliste</a:t>
            </a:r>
          </a:p>
          <a:p>
            <a:pPr>
              <a:buNone/>
            </a:pPr>
            <a:r>
              <a:rPr lang="fr-FR" dirty="0"/>
              <a:t>• Créé en 1995 par Sun, héritant du C++</a:t>
            </a:r>
          </a:p>
          <a:p>
            <a:pPr>
              <a:buNone/>
            </a:pPr>
            <a:r>
              <a:rPr lang="fr-FR" dirty="0"/>
              <a:t>• Géré en communauté</a:t>
            </a:r>
          </a:p>
          <a:p>
            <a:pPr>
              <a:buNone/>
            </a:pPr>
            <a:r>
              <a:rPr lang="fr-FR" dirty="0"/>
              <a:t>• Langage de programmation objet</a:t>
            </a:r>
          </a:p>
          <a:p>
            <a:pPr>
              <a:buNone/>
            </a:pPr>
            <a:r>
              <a:rPr lang="fr-FR" dirty="0" smtClean="0"/>
              <a:t>• </a:t>
            </a:r>
            <a:r>
              <a:rPr lang="fr-FR" dirty="0"/>
              <a:t>Avec un très grande bibliothèque de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versions des plateformes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• Chaque plateforme contient des outils qui chacun correspond à une JSR (Java </a:t>
            </a:r>
            <a:r>
              <a:rPr lang="fr-FR" dirty="0" err="1" smtClean="0"/>
              <a:t>Specification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• La JVM (Java Virtual Machine) exécute le </a:t>
            </a:r>
            <a:r>
              <a:rPr lang="fr-FR" dirty="0" err="1" smtClean="0"/>
              <a:t>bytecode</a:t>
            </a:r>
            <a:r>
              <a:rPr lang="fr-FR" dirty="0" smtClean="0"/>
              <a:t> grâce au compilateur JIT (Just In Time)</a:t>
            </a:r>
          </a:p>
          <a:p>
            <a:pPr>
              <a:buNone/>
            </a:pPr>
            <a:r>
              <a:rPr lang="fr-FR" dirty="0" smtClean="0"/>
              <a:t>• Le JDK (Java </a:t>
            </a:r>
            <a:r>
              <a:rPr lang="fr-FR" dirty="0" err="1" smtClean="0"/>
              <a:t>Development</a:t>
            </a:r>
            <a:r>
              <a:rPr lang="fr-FR" dirty="0" smtClean="0"/>
              <a:t> Kit) contient le compilateur entre autre</a:t>
            </a:r>
          </a:p>
          <a:p>
            <a:pPr>
              <a:buNone/>
            </a:pPr>
            <a:r>
              <a:rPr lang="fr-FR" dirty="0" smtClean="0"/>
              <a:t>• Le JRE (Java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) est l’environnement d’exécution</a:t>
            </a:r>
          </a:p>
          <a:p>
            <a:pPr>
              <a:buNone/>
            </a:pPr>
            <a:r>
              <a:rPr lang="fr-FR" dirty="0" smtClean="0"/>
              <a:t>• Les numéros de versions sont ceux des JDK</a:t>
            </a:r>
          </a:p>
          <a:p>
            <a:pPr>
              <a:buNone/>
            </a:pPr>
            <a:r>
              <a:rPr lang="fr-FR" dirty="0" smtClean="0"/>
              <a:t>• Chaque version correspond à une JSR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téléchargements disponibles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• Les éditions Java : Java SE, Java EE, Java ME</a:t>
            </a:r>
          </a:p>
          <a:p>
            <a:pPr>
              <a:buNone/>
            </a:pPr>
            <a:r>
              <a:rPr lang="fr-FR" dirty="0" smtClean="0"/>
              <a:t>• Standard Edition : JRE complet + outils pour développer (compilateur, débuggeur, moniteur)</a:t>
            </a:r>
          </a:p>
          <a:p>
            <a:pPr>
              <a:buNone/>
            </a:pPr>
            <a:r>
              <a:rPr lang="fr-FR" dirty="0" smtClean="0"/>
              <a:t>• Enterprise Edition : concerne les applications serveur (multi-</a:t>
            </a:r>
            <a:r>
              <a:rPr lang="fr-FR" dirty="0" err="1" smtClean="0"/>
              <a:t>tier</a:t>
            </a:r>
            <a:r>
              <a:rPr lang="fr-FR" dirty="0" smtClean="0"/>
              <a:t>, sécurisées,…)</a:t>
            </a:r>
          </a:p>
          <a:p>
            <a:pPr lvl="1">
              <a:buNone/>
            </a:pPr>
            <a:r>
              <a:rPr lang="fr-FR" dirty="0" err="1" smtClean="0"/>
              <a:t>Glassfish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 API supplémentaire, documentation et exemples</a:t>
            </a:r>
          </a:p>
          <a:p>
            <a:pPr>
              <a:buNone/>
            </a:pPr>
            <a:r>
              <a:rPr lang="fr-FR" dirty="0" smtClean="0"/>
              <a:t>• EE Web Profile : sous-ensemble ne concernant que les applis Web</a:t>
            </a:r>
          </a:p>
          <a:p>
            <a:pPr>
              <a:buNone/>
            </a:pPr>
            <a:r>
              <a:rPr lang="fr-FR" dirty="0" smtClean="0"/>
              <a:t>• Micro Edition : pour des applications embarquées, mémoire limitées, accès permanent au réseau, </a:t>
            </a:r>
            <a:r>
              <a:rPr lang="fr-FR" dirty="0" err="1" smtClean="0"/>
              <a:t>etc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La JSE (Java Standard Edition) pour ordinateurs de bureau</a:t>
            </a:r>
          </a:p>
          <a:p>
            <a:pPr>
              <a:buNone/>
            </a:pPr>
            <a:r>
              <a:rPr lang="fr-FR" dirty="0" smtClean="0"/>
              <a:t>• La JEE (Java Entreprise Edition) pour serveurs</a:t>
            </a:r>
          </a:p>
          <a:p>
            <a:pPr>
              <a:buNone/>
            </a:pPr>
            <a:r>
              <a:rPr lang="fr-FR" dirty="0" smtClean="0"/>
              <a:t>• La JME (Java Micro Edition) pour environnements mémoires réduits</a:t>
            </a:r>
          </a:p>
          <a:p>
            <a:pPr>
              <a:buNone/>
            </a:pPr>
            <a:r>
              <a:rPr lang="fr-FR" dirty="0" smtClean="0"/>
              <a:t>• La Java FX, un environnement client riche</a:t>
            </a:r>
          </a:p>
          <a:p>
            <a:pPr>
              <a:buNone/>
            </a:pPr>
            <a:r>
              <a:rPr lang="fr-FR" dirty="0" smtClean="0"/>
              <a:t>• </a:t>
            </a:r>
            <a:r>
              <a:rPr lang="fr-FR" dirty="0" err="1" smtClean="0"/>
              <a:t>JavaCard</a:t>
            </a:r>
            <a:r>
              <a:rPr lang="fr-FR" dirty="0" smtClean="0"/>
              <a:t> est un système d’exploitation pour carte à puce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Version standard de la livraison Java</a:t>
            </a:r>
          </a:p>
          <a:p>
            <a:pPr>
              <a:buNone/>
            </a:pPr>
            <a:r>
              <a:rPr lang="fr-FR" dirty="0" smtClean="0"/>
              <a:t>• Le Java </a:t>
            </a:r>
            <a:r>
              <a:rPr lang="fr-FR" dirty="0" err="1" smtClean="0"/>
              <a:t>Development</a:t>
            </a:r>
            <a:r>
              <a:rPr lang="fr-FR" dirty="0" smtClean="0"/>
              <a:t> Kit (JDK) incluant le SDK </a:t>
            </a:r>
            <a:r>
              <a:rPr lang="fr-FR" dirty="0" err="1" smtClean="0"/>
              <a:t>JavaFX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Le Java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(JRE) permettant d’exécuter les applications</a:t>
            </a:r>
          </a:p>
          <a:p>
            <a:pPr>
              <a:buNone/>
            </a:pPr>
            <a:r>
              <a:rPr lang="fr-FR" dirty="0" smtClean="0"/>
              <a:t>• Le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JavaFX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La machine virtuelle Oracle </a:t>
            </a:r>
            <a:r>
              <a:rPr lang="fr-FR" dirty="0" err="1" smtClean="0"/>
              <a:t>JRockit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• Version entreprise de Java</a:t>
            </a:r>
          </a:p>
          <a:p>
            <a:pPr>
              <a:buNone/>
            </a:pPr>
            <a:r>
              <a:rPr lang="fr-FR" dirty="0" smtClean="0"/>
              <a:t>• Il existe 2 profils : EE SDK et EE Web Profile SDK</a:t>
            </a:r>
          </a:p>
          <a:p>
            <a:pPr>
              <a:buNone/>
            </a:pPr>
            <a:r>
              <a:rPr lang="fr-FR" dirty="0" smtClean="0"/>
              <a:t>• Les deux versions sont livrées avec </a:t>
            </a:r>
            <a:r>
              <a:rPr lang="fr-FR" dirty="0" err="1" smtClean="0"/>
              <a:t>Glassfish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• Exemples de code, documentation et tutoriel</a:t>
            </a:r>
          </a:p>
          <a:p>
            <a:pPr>
              <a:buNone/>
            </a:pPr>
            <a:r>
              <a:rPr lang="fr-FR" dirty="0" smtClean="0"/>
              <a:t>• Une plateforme pour déployer des applications d’entreprise (robustesse, Web services, déploiement facilité)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733</Words>
  <Application>Microsoft Office PowerPoint</Application>
  <PresentationFormat>Affichage à l'écran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Thème Office</vt:lpstr>
      <vt:lpstr>JAVA</vt:lpstr>
      <vt:lpstr>Téléchargement et installation de Java</vt:lpstr>
      <vt:lpstr>Où trouver Java ?</vt:lpstr>
      <vt:lpstr>Qu’est-ce que Java ?</vt:lpstr>
      <vt:lpstr>Les versions des plateformes</vt:lpstr>
      <vt:lpstr>Les téléchargements disponibles</vt:lpstr>
      <vt:lpstr>Les éditions</vt:lpstr>
      <vt:lpstr>Java SE</vt:lpstr>
      <vt:lpstr>Java EE</vt:lpstr>
      <vt:lpstr>Embedded Java</vt:lpstr>
      <vt:lpstr>La syntaxe du langage Java</vt:lpstr>
      <vt:lpstr>Les bibliothèques Java</vt:lpstr>
      <vt:lpstr>La machine virtuelle</vt:lpstr>
      <vt:lpstr>La gestion de la ressource mémoire</vt:lpstr>
      <vt:lpstr>L’ouverture des technologies</vt:lpstr>
      <vt:lpstr>Installation des outils</vt:lpstr>
      <vt:lpstr>Configuration des outils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OCP 7</dc:title>
  <dc:creator>pc</dc:creator>
  <cp:lastModifiedBy>Utilisateur Windows</cp:lastModifiedBy>
  <cp:revision>32</cp:revision>
  <dcterms:created xsi:type="dcterms:W3CDTF">2016-06-18T14:11:40Z</dcterms:created>
  <dcterms:modified xsi:type="dcterms:W3CDTF">2019-04-29T08:07:05Z</dcterms:modified>
</cp:coreProperties>
</file>