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2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78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6" r:id="rId44"/>
    <p:sldId id="308" r:id="rId45"/>
    <p:sldId id="309" r:id="rId46"/>
    <p:sldId id="310" r:id="rId47"/>
    <p:sldId id="311" r:id="rId48"/>
    <p:sldId id="312" r:id="rId4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Module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des constructeurs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 constructeur est une fonction membre spéciale</a:t>
            </a:r>
          </a:p>
          <a:p>
            <a:pPr>
              <a:buNone/>
            </a:pPr>
            <a:r>
              <a:rPr lang="fr-FR" dirty="0" smtClean="0"/>
              <a:t>• Le nom d’un constructeur est le nom de la classe</a:t>
            </a:r>
          </a:p>
          <a:p>
            <a:pPr>
              <a:buNone/>
            </a:pPr>
            <a:r>
              <a:rPr lang="fr-FR" dirty="0" smtClean="0"/>
              <a:t>• Il peut avoir des paramètres, mais pas de retour</a:t>
            </a:r>
          </a:p>
          <a:p>
            <a:pPr>
              <a:buNone/>
            </a:pPr>
            <a:r>
              <a:rPr lang="fr-FR" dirty="0" smtClean="0"/>
              <a:t>• Dans le corps du constructeur, on doit initialiser les champs de donnée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Une méthode est un traitement effectué sur un objet</a:t>
            </a:r>
          </a:p>
          <a:p>
            <a:pPr>
              <a:buNone/>
            </a:pPr>
            <a:r>
              <a:rPr lang="fr-FR" dirty="0" smtClean="0"/>
              <a:t>• Son nom suit la même convention que les attributs</a:t>
            </a:r>
          </a:p>
          <a:p>
            <a:pPr>
              <a:buNone/>
            </a:pPr>
            <a:r>
              <a:rPr lang="fr-FR" dirty="0" smtClean="0"/>
              <a:t>• Elle déclare une liste de paramètres (type nom)</a:t>
            </a:r>
          </a:p>
          <a:p>
            <a:pPr>
              <a:buNone/>
            </a:pPr>
            <a:r>
              <a:rPr lang="fr-FR" dirty="0" smtClean="0"/>
              <a:t>• Elle peut ne pas avoir de paramètres</a:t>
            </a:r>
          </a:p>
          <a:p>
            <a:pPr>
              <a:buNone/>
            </a:pPr>
            <a:r>
              <a:rPr lang="fr-FR" dirty="0" smtClean="0"/>
              <a:t>• Elle a un retour, sinon, elle déclare « </a:t>
            </a:r>
            <a:r>
              <a:rPr lang="fr-FR" dirty="0" err="1" smtClean="0"/>
              <a:t>void</a:t>
            </a:r>
            <a:r>
              <a:rPr lang="fr-FR" dirty="0" smtClean="0"/>
              <a:t> »</a:t>
            </a:r>
          </a:p>
          <a:p>
            <a:pPr>
              <a:buNone/>
            </a:pPr>
            <a:r>
              <a:rPr lang="fr-FR" dirty="0" smtClean="0"/>
              <a:t>• Une méthode correspond à un message que l’on peut envoyer à l’objet de ce type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primitive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Les types primitifs sont les types fondamentaux de Java</a:t>
            </a:r>
          </a:p>
          <a:p>
            <a:pPr>
              <a:buNone/>
            </a:pPr>
            <a:r>
              <a:rPr lang="fr-FR" dirty="0" smtClean="0"/>
              <a:t>• Les données primitives sont placées sur la pile</a:t>
            </a:r>
          </a:p>
          <a:p>
            <a:pPr>
              <a:buNone/>
            </a:pPr>
            <a:r>
              <a:rPr lang="fr-FR" dirty="0" smtClean="0"/>
              <a:t>• Les valeurs possibles sont déterminées par le type</a:t>
            </a:r>
          </a:p>
          <a:p>
            <a:pPr>
              <a:buNone/>
            </a:pPr>
            <a:r>
              <a:rPr lang="fr-FR" dirty="0" smtClean="0"/>
              <a:t>• Il n’est pas possible de créer de nouveaux types primitifs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d’un champ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La forme générale est :Type </a:t>
            </a:r>
            <a:r>
              <a:rPr lang="fr-FR" dirty="0" err="1" smtClean="0"/>
              <a:t>nomDeLaVariable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• On peut rajouter la visibilité</a:t>
            </a:r>
          </a:p>
          <a:p>
            <a:pPr>
              <a:buNone/>
            </a:pPr>
            <a:r>
              <a:rPr lang="fr-FR" dirty="0" smtClean="0"/>
              <a:t>• Et une valeur par défaut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56992"/>
            <a:ext cx="2419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entiers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Un octet signé : </a:t>
            </a:r>
            <a:r>
              <a:rPr lang="fr-FR" dirty="0" err="1" smtClean="0"/>
              <a:t>byte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Deux octets signés : short</a:t>
            </a:r>
          </a:p>
          <a:p>
            <a:pPr>
              <a:buNone/>
            </a:pPr>
            <a:r>
              <a:rPr lang="fr-FR" dirty="0" smtClean="0"/>
              <a:t>• Quatre octets signés : </a:t>
            </a:r>
            <a:r>
              <a:rPr lang="fr-FR" dirty="0" err="1" smtClean="0"/>
              <a:t>int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Huit octets signés : long</a:t>
            </a:r>
          </a:p>
          <a:p>
            <a:pPr>
              <a:buNone/>
            </a:pPr>
            <a:r>
              <a:rPr lang="fr-FR" dirty="0" smtClean="0"/>
              <a:t>• Pas de types non signés, mais des méthodes sur les types </a:t>
            </a:r>
            <a:r>
              <a:rPr lang="fr-FR" dirty="0" err="1" smtClean="0"/>
              <a:t>Integer</a:t>
            </a:r>
            <a:r>
              <a:rPr lang="fr-FR" dirty="0" smtClean="0"/>
              <a:t> et Long pour gérer l’arithmétique non signée</a:t>
            </a:r>
          </a:p>
          <a:p>
            <a:pPr>
              <a:buNone/>
            </a:pPr>
            <a:r>
              <a:rPr lang="fr-FR" dirty="0" smtClean="0"/>
              <a:t>• Les littéraux sont typés : 4 est un </a:t>
            </a:r>
            <a:r>
              <a:rPr lang="fr-FR" dirty="0" err="1" smtClean="0"/>
              <a:t>int</a:t>
            </a:r>
            <a:r>
              <a:rPr lang="fr-FR" dirty="0" smtClean="0"/>
              <a:t>, 4L est un long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flottants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32-bit IEEE 754 : </a:t>
            </a:r>
            <a:r>
              <a:rPr lang="fr-FR" dirty="0" err="1" smtClean="0"/>
              <a:t>float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64-bit IEEE 754 : double</a:t>
            </a:r>
          </a:p>
          <a:p>
            <a:pPr>
              <a:buNone/>
            </a:pPr>
            <a:r>
              <a:rPr lang="fr-FR" dirty="0" smtClean="0"/>
              <a:t>• Ne pas utiliser ces types pour des monétaires, mais plutôt </a:t>
            </a:r>
            <a:r>
              <a:rPr lang="fr-FR" dirty="0" err="1" smtClean="0"/>
              <a:t>BigDecimal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Les littéraux sont typés : 5.6 est un double, 5.6F est un </a:t>
            </a:r>
            <a:r>
              <a:rPr lang="fr-FR" dirty="0" err="1" smtClean="0"/>
              <a:t>float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type caractère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Représenté par char</a:t>
            </a:r>
          </a:p>
          <a:p>
            <a:pPr>
              <a:buNone/>
            </a:pPr>
            <a:r>
              <a:rPr lang="fr-FR" dirty="0" smtClean="0"/>
              <a:t>• 16-bit Unicode, soit de \u0000 à \</a:t>
            </a:r>
            <a:r>
              <a:rPr lang="fr-FR" dirty="0" err="1" smtClean="0"/>
              <a:t>uFFFF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Le type chaîne de caractère n’est pas un type primitif (String)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type booléen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valeur soit </a:t>
            </a:r>
            <a:r>
              <a:rPr lang="fr-FR" dirty="0" err="1" smtClean="0"/>
              <a:t>true</a:t>
            </a:r>
            <a:r>
              <a:rPr lang="fr-FR" dirty="0" smtClean="0"/>
              <a:t>, soit false</a:t>
            </a:r>
          </a:p>
          <a:p>
            <a:pPr>
              <a:buNone/>
            </a:pPr>
            <a:r>
              <a:rPr lang="fr-FR" dirty="0" smtClean="0"/>
              <a:t>• La taille en mémoire n’est pas précisée</a:t>
            </a:r>
          </a:p>
          <a:p>
            <a:pPr>
              <a:buNone/>
            </a:pPr>
            <a:r>
              <a:rPr lang="fr-FR" dirty="0" smtClean="0"/>
              <a:t>• Les booléens ne peuvent être confondus ni avec des entiers, ni avec des référence (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Initialiser un champ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Par défaut la valeur est 0, 0.0, </a:t>
            </a:r>
            <a:r>
              <a:rPr lang="fr-FR" dirty="0" err="1" smtClean="0"/>
              <a:t>null</a:t>
            </a:r>
            <a:r>
              <a:rPr lang="fr-FR" dirty="0" smtClean="0"/>
              <a:t> ou false suivant le type</a:t>
            </a:r>
          </a:p>
          <a:p>
            <a:pPr>
              <a:buNone/>
            </a:pPr>
            <a:r>
              <a:rPr lang="fr-FR" dirty="0" smtClean="0"/>
              <a:t>• Il faut donc en général donner une valeur à ce champ</a:t>
            </a:r>
          </a:p>
          <a:p>
            <a:pPr>
              <a:buNone/>
            </a:pPr>
            <a:r>
              <a:rPr lang="fr-FR" dirty="0" smtClean="0"/>
              <a:t>• Initialiser par défaut, lors de la déclaration</a:t>
            </a:r>
          </a:p>
          <a:p>
            <a:pPr>
              <a:buNone/>
            </a:pPr>
            <a:r>
              <a:rPr lang="fr-FR" dirty="0" smtClean="0"/>
              <a:t>• Ecrire le code d’initialisation dans un constructeur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Les variables sont déclarées et typées</a:t>
            </a:r>
          </a:p>
          <a:p>
            <a:pPr>
              <a:buNone/>
            </a:pPr>
            <a:r>
              <a:rPr lang="fr-FR" dirty="0" smtClean="0"/>
              <a:t>• Les variables attributs, ou champ de donnée</a:t>
            </a:r>
          </a:p>
          <a:p>
            <a:pPr>
              <a:buNone/>
            </a:pPr>
            <a:r>
              <a:rPr lang="fr-FR" dirty="0" smtClean="0"/>
              <a:t>• Les variables paramètres</a:t>
            </a:r>
          </a:p>
          <a:p>
            <a:pPr>
              <a:buNone/>
            </a:pPr>
            <a:r>
              <a:rPr lang="fr-FR" dirty="0" smtClean="0"/>
              <a:t>• Les variables locales à une méthode</a:t>
            </a:r>
          </a:p>
          <a:p>
            <a:pPr>
              <a:buNone/>
            </a:pPr>
            <a:r>
              <a:rPr lang="fr-FR" dirty="0" smtClean="0"/>
              <a:t>• Notez l’absence de variable globale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Les classes contiennent toutes les données et traitements</a:t>
            </a:r>
          </a:p>
          <a:p>
            <a:pPr>
              <a:buNone/>
            </a:pPr>
            <a:r>
              <a:rPr lang="fr-FR" dirty="0" smtClean="0"/>
              <a:t>• Rien ne peut être en dehors des classes</a:t>
            </a:r>
          </a:p>
          <a:p>
            <a:pPr>
              <a:buNone/>
            </a:pPr>
            <a:r>
              <a:rPr lang="fr-FR" dirty="0" smtClean="0"/>
              <a:t>• Les objets masquent leur implémentation : c’est l’encapsulation</a:t>
            </a:r>
          </a:p>
          <a:p>
            <a:pPr>
              <a:buNone/>
            </a:pPr>
            <a:r>
              <a:rPr lang="fr-FR" dirty="0" smtClean="0"/>
              <a:t>• Les classes définissent :</a:t>
            </a:r>
          </a:p>
          <a:p>
            <a:pPr lvl="1"/>
            <a:r>
              <a:rPr lang="fr-FR" dirty="0" smtClean="0"/>
              <a:t>des attributs (données)</a:t>
            </a:r>
          </a:p>
          <a:p>
            <a:pPr lvl="1"/>
            <a:r>
              <a:rPr lang="fr-FR" dirty="0" smtClean="0"/>
              <a:t> des méthodes (traitements)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Comportement des variables locales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variable locale est déclarée à l’intérieur d’une méthode</a:t>
            </a:r>
          </a:p>
          <a:p>
            <a:pPr>
              <a:buNone/>
            </a:pPr>
            <a:r>
              <a:rPr lang="fr-FR" dirty="0" smtClean="0"/>
              <a:t>• Elle disparaît à la fin du bloc { } dans lequel elle est déclarée</a:t>
            </a:r>
          </a:p>
          <a:p>
            <a:pPr>
              <a:buNone/>
            </a:pPr>
            <a:r>
              <a:rPr lang="fr-FR" dirty="0" smtClean="0"/>
              <a:t>• Elle doit être initialisée avant d’être utilisée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L’affectation d’une variable locale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Pour être utilisée, une variable doit avoir une valeur :</a:t>
            </a:r>
          </a:p>
          <a:p>
            <a:pPr lvl="2">
              <a:buNone/>
            </a:pPr>
            <a:r>
              <a:rPr lang="fr-FR" dirty="0" smtClean="0"/>
              <a:t> À l’initialisation</a:t>
            </a:r>
          </a:p>
          <a:p>
            <a:pPr lvl="2">
              <a:buNone/>
            </a:pPr>
            <a:r>
              <a:rPr lang="fr-FR" dirty="0" smtClean="0"/>
              <a:t> Plus tard, en affectant une valeur calculée</a:t>
            </a:r>
          </a:p>
          <a:p>
            <a:pPr>
              <a:buNone/>
            </a:pPr>
            <a:r>
              <a:rPr lang="fr-FR" dirty="0" smtClean="0"/>
              <a:t>• Le compilateur identifie les chemins dans la méthode</a:t>
            </a:r>
          </a:p>
          <a:p>
            <a:pPr>
              <a:buNone/>
            </a:pPr>
            <a:r>
              <a:rPr lang="fr-FR" dirty="0" smtClean="0"/>
              <a:t>• Tous les chemins doivent donner une valeur à la variable</a:t>
            </a:r>
          </a:p>
          <a:p>
            <a:pPr>
              <a:buNone/>
            </a:pPr>
            <a:r>
              <a:rPr lang="fr-FR" dirty="0" smtClean="0"/>
              <a:t>• Certaines variables sont utilisées en retour de fonctions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mot clé pour créer une constante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En utilisant le mot-clé « final »</a:t>
            </a:r>
          </a:p>
          <a:p>
            <a:pPr>
              <a:buNone/>
            </a:pPr>
            <a:r>
              <a:rPr lang="fr-FR" dirty="0" smtClean="0"/>
              <a:t>• Il faut donner une valeur à la variable</a:t>
            </a:r>
          </a:p>
          <a:p>
            <a:pPr>
              <a:buNone/>
            </a:pPr>
            <a:r>
              <a:rPr lang="fr-FR" dirty="0" smtClean="0"/>
              <a:t>• Il est impossible de modifier la valeur donnée</a:t>
            </a:r>
          </a:p>
          <a:p>
            <a:pPr>
              <a:buNone/>
            </a:pPr>
            <a:r>
              <a:rPr lang="fr-FR" dirty="0" smtClean="0"/>
              <a:t>• Le type de la variable est quelconque</a:t>
            </a:r>
          </a:p>
          <a:p>
            <a:pPr>
              <a:buNone/>
            </a:pPr>
            <a:r>
              <a:rPr lang="fr-FR" dirty="0" smtClean="0"/>
              <a:t>• Par convention, le nom de la variable est en majuscules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constante en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constante en attribut peut-être :</a:t>
            </a:r>
          </a:p>
          <a:p>
            <a:pPr lvl="1">
              <a:buNone/>
            </a:pPr>
            <a:r>
              <a:rPr lang="fr-FR" dirty="0" smtClean="0"/>
              <a:t> Une information constante pour le code de la classe -&gt; </a:t>
            </a:r>
            <a:r>
              <a:rPr lang="fr-FR" dirty="0" err="1" smtClean="0"/>
              <a:t>private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 Une information constante pour le reste du monde -&gt; public</a:t>
            </a:r>
          </a:p>
          <a:p>
            <a:pPr>
              <a:buNone/>
            </a:pPr>
            <a:r>
              <a:rPr lang="fr-FR" dirty="0" smtClean="0"/>
              <a:t>• Un attribut publique et constant n’est pas dangereux</a:t>
            </a:r>
          </a:p>
          <a:p>
            <a:pPr lvl="1">
              <a:buNone/>
            </a:pPr>
            <a:r>
              <a:rPr lang="fr-FR" dirty="0" smtClean="0"/>
              <a:t>Exemple : </a:t>
            </a:r>
            <a:r>
              <a:rPr lang="fr-FR" dirty="0" err="1" smtClean="0"/>
              <a:t>Math.PI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constante en variable locale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variable locale constante ne peut pas être modifiée dans sa portée</a:t>
            </a:r>
          </a:p>
          <a:p>
            <a:pPr>
              <a:buNone/>
            </a:pPr>
            <a:r>
              <a:rPr lang="fr-FR" dirty="0" smtClean="0"/>
              <a:t>• Elle interdit simplement toute modification</a:t>
            </a:r>
          </a:p>
          <a:p>
            <a:pPr>
              <a:buNone/>
            </a:pPr>
            <a:r>
              <a:rPr lang="fr-FR" dirty="0" smtClean="0"/>
              <a:t>• Elle est utilisable dans une classe anonyme de la même portée</a:t>
            </a:r>
          </a:p>
          <a:p>
            <a:pPr>
              <a:buNone/>
            </a:pPr>
            <a:r>
              <a:rPr lang="fr-FR" dirty="0" smtClean="0"/>
              <a:t>• Dans le cas du paramètre, attention à ne pas confondre avec les « </a:t>
            </a:r>
            <a:r>
              <a:rPr lang="fr-FR" dirty="0" err="1" smtClean="0"/>
              <a:t>const</a:t>
            </a:r>
            <a:r>
              <a:rPr lang="fr-FR" dirty="0" smtClean="0"/>
              <a:t> » du C++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arithmétiques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Opérateurs +, -, / , *</a:t>
            </a:r>
          </a:p>
          <a:p>
            <a:pPr>
              <a:buNone/>
            </a:pPr>
            <a:r>
              <a:rPr lang="fr-FR" dirty="0" smtClean="0"/>
              <a:t>• Opérateurs combinant affectation et opération +=, -=, /=,*=</a:t>
            </a:r>
          </a:p>
          <a:p>
            <a:pPr>
              <a:buNone/>
            </a:pPr>
            <a:r>
              <a:rPr lang="fr-FR" dirty="0" smtClean="0"/>
              <a:t>• Opérateurs unaires ++, --</a:t>
            </a:r>
          </a:p>
          <a:p>
            <a:pPr>
              <a:buNone/>
            </a:pPr>
            <a:r>
              <a:rPr lang="fr-FR" dirty="0" smtClean="0"/>
              <a:t>• L’opérateur % (modulo)</a:t>
            </a:r>
          </a:p>
          <a:p>
            <a:pPr>
              <a:buNone/>
            </a:pPr>
            <a:r>
              <a:rPr lang="fr-FR" dirty="0" smtClean="0"/>
              <a:t>• Pas de surcharge possible des opérateurs</a:t>
            </a:r>
          </a:p>
          <a:p>
            <a:pPr>
              <a:buNone/>
            </a:pPr>
            <a:r>
              <a:rPr lang="fr-FR" dirty="0" smtClean="0"/>
              <a:t>• Il existe des opérateurs au niveau des bits : &amp;, ~ ,… décalage &lt;&lt;, &gt;&gt;, …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comportement des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Pour garder la précision des calculs, on promeut les short et </a:t>
            </a:r>
            <a:r>
              <a:rPr lang="fr-FR" dirty="0" err="1" smtClean="0"/>
              <a:t>byte</a:t>
            </a:r>
            <a:r>
              <a:rPr lang="fr-FR" dirty="0" smtClean="0"/>
              <a:t> en </a:t>
            </a:r>
            <a:r>
              <a:rPr lang="fr-FR" dirty="0" err="1" smtClean="0"/>
              <a:t>int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Il vaut mieux donc utiliser des </a:t>
            </a:r>
            <a:r>
              <a:rPr lang="fr-FR" dirty="0" err="1" smtClean="0"/>
              <a:t>int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Les débordements sur entiers ne sont pas gérés comme sur les réels</a:t>
            </a:r>
          </a:p>
          <a:p>
            <a:pPr>
              <a:buNone/>
            </a:pPr>
            <a:r>
              <a:rPr lang="fr-FR" dirty="0" smtClean="0"/>
              <a:t>• Les littéraux ont des types :</a:t>
            </a:r>
          </a:p>
          <a:p>
            <a:pPr lvl="1">
              <a:buNone/>
            </a:pPr>
            <a:r>
              <a:rPr lang="fr-FR" dirty="0" smtClean="0"/>
              <a:t> 1 est un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 1.0 est un double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 vs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• Un objet est une zone mémoire allouée avec un « new »</a:t>
            </a:r>
          </a:p>
          <a:p>
            <a:pPr>
              <a:buNone/>
            </a:pPr>
            <a:r>
              <a:rPr lang="fr-FR" dirty="0" smtClean="0"/>
              <a:t>• Pour garder un lien vers cette zone mémoire, on utilise une référence</a:t>
            </a:r>
          </a:p>
          <a:p>
            <a:pPr>
              <a:buNone/>
            </a:pPr>
            <a:r>
              <a:rPr lang="fr-FR" dirty="0" smtClean="0"/>
              <a:t>• Un objet ne peut pas être manipulé sans référence</a:t>
            </a:r>
          </a:p>
          <a:p>
            <a:pPr>
              <a:buNone/>
            </a:pPr>
            <a:r>
              <a:rPr lang="fr-FR" dirty="0" smtClean="0"/>
              <a:t>• Lors qu’un objet n’est plus référencé, il est finalisé</a:t>
            </a:r>
          </a:p>
          <a:p>
            <a:pPr>
              <a:buNone/>
            </a:pPr>
            <a:r>
              <a:rPr lang="fr-FR" dirty="0" smtClean="0"/>
              <a:t>• Voiture </a:t>
            </a:r>
            <a:r>
              <a:rPr lang="fr-FR" dirty="0" err="1" smtClean="0"/>
              <a:t>titine</a:t>
            </a:r>
            <a:r>
              <a:rPr lang="fr-FR" dirty="0" smtClean="0"/>
              <a:t> = new Voiture()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 locale, paramètre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Une référence vers un objet peut apparaître en paramètre</a:t>
            </a:r>
          </a:p>
          <a:p>
            <a:pPr lvl="1"/>
            <a:r>
              <a:rPr lang="fr-FR" dirty="0" smtClean="0"/>
              <a:t> L’appelant doit fournir l’objet en question</a:t>
            </a:r>
          </a:p>
          <a:p>
            <a:pPr>
              <a:buNone/>
            </a:pPr>
            <a:r>
              <a:rPr lang="fr-FR" dirty="0" smtClean="0"/>
              <a:t>• Une référence peut être une variable locale</a:t>
            </a:r>
          </a:p>
          <a:p>
            <a:pPr>
              <a:buNone/>
            </a:pPr>
            <a:r>
              <a:rPr lang="fr-FR" dirty="0" smtClean="0"/>
              <a:t>• Il faut initialiser cette variable :</a:t>
            </a:r>
          </a:p>
          <a:p>
            <a:pPr lvl="1"/>
            <a:r>
              <a:rPr lang="fr-FR" dirty="0" smtClean="0"/>
              <a:t>À partir d’une autre référence</a:t>
            </a:r>
          </a:p>
          <a:p>
            <a:pPr lvl="1"/>
            <a:r>
              <a:rPr lang="fr-FR" dirty="0" smtClean="0"/>
              <a:t>En créant un objet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 en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référence peut être un attribut</a:t>
            </a:r>
          </a:p>
          <a:p>
            <a:pPr>
              <a:buNone/>
            </a:pPr>
            <a:r>
              <a:rPr lang="fr-FR" dirty="0" smtClean="0"/>
              <a:t>• Il s’agit d’un lien vers un autre objet</a:t>
            </a:r>
          </a:p>
          <a:p>
            <a:pPr>
              <a:buNone/>
            </a:pPr>
            <a:r>
              <a:rPr lang="fr-FR" dirty="0" smtClean="0"/>
              <a:t>• Les règles d’initialisation des types primitifs s’appliquent</a:t>
            </a:r>
          </a:p>
          <a:p>
            <a:pPr lvl="1"/>
            <a:r>
              <a:rPr lang="fr-FR" dirty="0" smtClean="0"/>
              <a:t> Valeur </a:t>
            </a:r>
            <a:r>
              <a:rPr lang="fr-FR" dirty="0" err="1" smtClean="0"/>
              <a:t>null</a:t>
            </a:r>
            <a:r>
              <a:rPr lang="fr-FR" dirty="0" smtClean="0"/>
              <a:t> par défaut</a:t>
            </a:r>
          </a:p>
          <a:p>
            <a:pPr lvl="1"/>
            <a:r>
              <a:rPr lang="fr-FR" dirty="0" smtClean="0"/>
              <a:t>Initialisation lors de la déclaration ou dans un constructeur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classe définit attributs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• Les attributs sont typés, ce sont les données</a:t>
            </a:r>
          </a:p>
          <a:p>
            <a:pPr>
              <a:buNone/>
            </a:pPr>
            <a:r>
              <a:rPr lang="fr-FR" dirty="0" smtClean="0"/>
              <a:t>• Les méthodes sont décrits par un nom, un type de retour et des paramètres, eux-mêmes typés</a:t>
            </a:r>
          </a:p>
          <a:p>
            <a:pPr>
              <a:buNone/>
            </a:pPr>
            <a:r>
              <a:rPr lang="fr-FR" dirty="0" smtClean="0"/>
              <a:t>• Il n’y a pas d’ordre dans les déclarations</a:t>
            </a:r>
          </a:p>
          <a:p>
            <a:pPr>
              <a:buNone/>
            </a:pPr>
            <a:r>
              <a:rPr lang="fr-FR" dirty="0" smtClean="0"/>
              <a:t>• Le corps des méthodes peut utiliser les attributs, les paramètres et les</a:t>
            </a:r>
          </a:p>
          <a:p>
            <a:pPr>
              <a:buNone/>
            </a:pPr>
            <a:r>
              <a:rPr lang="fr-FR" dirty="0" smtClean="0"/>
              <a:t>variables locales éventuelles</a:t>
            </a:r>
          </a:p>
          <a:p>
            <a:pPr>
              <a:buNone/>
            </a:pPr>
            <a:r>
              <a:rPr lang="fr-FR" dirty="0" smtClean="0"/>
              <a:t>• Par convention, une classe commencent par une majuscule, un attribut et une méthode par une minuscule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des références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Référence et objets</a:t>
            </a:r>
          </a:p>
          <a:p>
            <a:pPr>
              <a:buNone/>
            </a:pPr>
            <a:r>
              <a:rPr lang="fr-FR" dirty="0" smtClean="0"/>
              <a:t>• Accéder à un champ d’un objet</a:t>
            </a:r>
          </a:p>
          <a:p>
            <a:pPr>
              <a:buNone/>
            </a:pPr>
            <a:r>
              <a:rPr lang="fr-FR" dirty="0" smtClean="0"/>
              <a:t>• Accéder à une méthode d’un objet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les </a:t>
            </a:r>
            <a:r>
              <a:rPr lang="fr-FR" dirty="0" err="1" smtClean="0"/>
              <a:t>javadocs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Qu’est-ce que </a:t>
            </a:r>
            <a:r>
              <a:rPr lang="fr-FR" dirty="0" err="1" smtClean="0"/>
              <a:t>javadoc</a:t>
            </a:r>
            <a:r>
              <a:rPr lang="fr-FR" dirty="0" smtClean="0"/>
              <a:t> ?</a:t>
            </a:r>
          </a:p>
          <a:p>
            <a:pPr>
              <a:buNone/>
            </a:pPr>
            <a:r>
              <a:rPr lang="fr-FR" dirty="0" smtClean="0"/>
              <a:t>• Visiter la documentation de </a:t>
            </a:r>
            <a:r>
              <a:rPr lang="fr-FR" dirty="0" err="1" smtClean="0"/>
              <a:t>jse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Appliquer la documentation dans son code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chaîne de caractères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classe, avec des comportements</a:t>
            </a:r>
          </a:p>
          <a:p>
            <a:pPr>
              <a:buNone/>
            </a:pPr>
            <a:r>
              <a:rPr lang="fr-FR" dirty="0" smtClean="0"/>
              <a:t>• Une création exceptionnelle, rappelant les types primitifs</a:t>
            </a:r>
          </a:p>
          <a:p>
            <a:pPr>
              <a:buNone/>
            </a:pPr>
            <a:r>
              <a:rPr lang="fr-FR" dirty="0" smtClean="0"/>
              <a:t>• L’application de l’opérateur +, y compris pour concaténer des primitives</a:t>
            </a:r>
          </a:p>
          <a:p>
            <a:pPr>
              <a:buNone/>
            </a:pPr>
            <a:r>
              <a:rPr lang="fr-FR" dirty="0" smtClean="0"/>
              <a:t>• Méthode de manipulation de chaîne</a:t>
            </a:r>
          </a:p>
          <a:p>
            <a:pPr>
              <a:buNone/>
            </a:pPr>
            <a:r>
              <a:rPr lang="fr-FR" dirty="0" smtClean="0"/>
              <a:t>• Voir la documentation pour les détails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limites de la classe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String est « immutable value »</a:t>
            </a:r>
          </a:p>
          <a:p>
            <a:pPr>
              <a:buNone/>
            </a:pPr>
            <a:r>
              <a:rPr lang="fr-FR" dirty="0" smtClean="0"/>
              <a:t>• Toutes les méthodes qui semblent modifier l’objet String en crée un autre</a:t>
            </a:r>
          </a:p>
          <a:p>
            <a:pPr>
              <a:buNone/>
            </a:pPr>
            <a:r>
              <a:rPr lang="fr-FR" dirty="0" smtClean="0"/>
              <a:t>• Très peu efficace pour créer un buffer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L’intérêt de </a:t>
            </a:r>
            <a:r>
              <a:rPr lang="fr-FR" dirty="0" err="1" smtClean="0"/>
              <a:t>StringBuilder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La classe </a:t>
            </a:r>
            <a:r>
              <a:rPr lang="fr-FR" dirty="0" err="1" smtClean="0"/>
              <a:t>StringBuilder</a:t>
            </a:r>
            <a:r>
              <a:rPr lang="fr-FR" dirty="0" smtClean="0"/>
              <a:t> n’a pas de relation de type avec String</a:t>
            </a:r>
          </a:p>
          <a:p>
            <a:pPr>
              <a:buNone/>
            </a:pPr>
            <a:r>
              <a:rPr lang="fr-FR" dirty="0" smtClean="0"/>
              <a:t>• Dédiée à la gestion de buffer</a:t>
            </a:r>
          </a:p>
          <a:p>
            <a:pPr lvl="1"/>
            <a:r>
              <a:rPr lang="fr-FR" dirty="0" smtClean="0"/>
              <a:t> Ajout de morceaux de chaînes…</a:t>
            </a:r>
          </a:p>
          <a:p>
            <a:pPr lvl="1"/>
            <a:r>
              <a:rPr lang="fr-FR" dirty="0" smtClean="0"/>
              <a:t> Troncature aléatoire</a:t>
            </a:r>
          </a:p>
          <a:p>
            <a:pPr>
              <a:buNone/>
            </a:pPr>
            <a:r>
              <a:rPr lang="fr-FR" dirty="0" smtClean="0"/>
              <a:t>• On obtient à tout moment le buffer via </a:t>
            </a:r>
            <a:r>
              <a:rPr lang="fr-FR" dirty="0" err="1" smtClean="0"/>
              <a:t>toString</a:t>
            </a:r>
            <a:r>
              <a:rPr lang="fr-FR" dirty="0" smtClean="0"/>
              <a:t>()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relationnels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Opérateur ==, !=, &lt;,&gt;,&lt;=,&gt;=</a:t>
            </a:r>
          </a:p>
          <a:p>
            <a:pPr>
              <a:buNone/>
            </a:pPr>
            <a:r>
              <a:rPr lang="fr-FR" dirty="0" smtClean="0"/>
              <a:t>• Evalués à un booléen</a:t>
            </a:r>
          </a:p>
          <a:p>
            <a:pPr>
              <a:buNone/>
            </a:pPr>
            <a:r>
              <a:rPr lang="fr-FR" dirty="0" smtClean="0"/>
              <a:t>• S’appliquent à tous les types primitifs</a:t>
            </a:r>
          </a:p>
          <a:p>
            <a:pPr>
              <a:buNone/>
            </a:pPr>
            <a:r>
              <a:rPr lang="fr-FR" dirty="0" smtClean="0"/>
              <a:t>• S’appliquent aussi aux références, mais attention pas aux objets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conditionnels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Les opérateurs &amp;&amp;, || sont court-circuit</a:t>
            </a:r>
          </a:p>
          <a:p>
            <a:pPr>
              <a:buNone/>
            </a:pPr>
            <a:r>
              <a:rPr lang="fr-FR" dirty="0" smtClean="0"/>
              <a:t>• Les opérateurs &amp;,|,^ s’appliquent comme sur les bits d’un entier</a:t>
            </a:r>
          </a:p>
          <a:p>
            <a:pPr>
              <a:buNone/>
            </a:pPr>
            <a:r>
              <a:rPr lang="fr-FR" dirty="0" smtClean="0"/>
              <a:t>• L’opérateur ! est NOT</a:t>
            </a:r>
          </a:p>
          <a:p>
            <a:pPr>
              <a:buNone/>
            </a:pPr>
            <a:r>
              <a:rPr lang="fr-FR" dirty="0" smtClean="0"/>
              <a:t>• L’opérateur ternaire :</a:t>
            </a:r>
          </a:p>
          <a:p>
            <a:pPr>
              <a:buNone/>
            </a:pPr>
            <a:r>
              <a:rPr lang="fr-FR" dirty="0" smtClean="0"/>
              <a:t>		 (a &gt; b )? A : b</a:t>
            </a:r>
          </a:p>
          <a:p>
            <a:pPr>
              <a:buNone/>
            </a:pPr>
            <a:r>
              <a:rPr lang="fr-FR" dirty="0" smtClean="0"/>
              <a:t> 		Si a est supérieur à b alors a sinon b</a:t>
            </a: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== ou bien </a:t>
            </a:r>
            <a:r>
              <a:rPr lang="fr-FR" dirty="0" err="1" smtClean="0"/>
              <a:t>equals</a:t>
            </a:r>
            <a:r>
              <a:rPr lang="fr-FR" dirty="0" smtClean="0"/>
              <a:t>(…)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== est un test physique</a:t>
            </a:r>
          </a:p>
          <a:p>
            <a:pPr>
              <a:buNone/>
            </a:pPr>
            <a:r>
              <a:rPr lang="fr-FR" dirty="0" smtClean="0"/>
              <a:t>• Les méthodes </a:t>
            </a:r>
            <a:r>
              <a:rPr lang="fr-FR" dirty="0" err="1" smtClean="0"/>
              <a:t>equals</a:t>
            </a:r>
            <a:r>
              <a:rPr lang="fr-FR" dirty="0" smtClean="0"/>
              <a:t> ou </a:t>
            </a:r>
            <a:r>
              <a:rPr lang="fr-FR" dirty="0" err="1" smtClean="0"/>
              <a:t>equalsIgnoreCase</a:t>
            </a:r>
            <a:r>
              <a:rPr lang="fr-FR" dirty="0" smtClean="0"/>
              <a:t> testent le contenu</a:t>
            </a:r>
          </a:p>
          <a:p>
            <a:pPr>
              <a:buNone/>
            </a:pPr>
            <a:r>
              <a:rPr lang="fr-FR" dirty="0" smtClean="0"/>
              <a:t>• == peut servir à identifier le contenu CAR String est une « immutable value »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une seule condition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dirty="0" smtClean="0"/>
              <a:t>• Pour tester une seule condition : « if » avec ou sans accolades</a:t>
            </a:r>
          </a:p>
          <a:p>
            <a:pPr>
              <a:buNone/>
            </a:pPr>
            <a:r>
              <a:rPr lang="fr-FR" dirty="0" smtClean="0"/>
              <a:t>• Il est courant de rajouter systématiquement les accolades pour éviter</a:t>
            </a:r>
          </a:p>
          <a:p>
            <a:pPr>
              <a:buNone/>
            </a:pPr>
            <a:r>
              <a:rPr lang="fr-FR" dirty="0" smtClean="0"/>
              <a:t>une erreur future : les indentations ne comptent pas</a:t>
            </a:r>
          </a:p>
          <a:p>
            <a:pPr>
              <a:buNone/>
            </a:pPr>
            <a:r>
              <a:rPr lang="fr-FR" dirty="0" smtClean="0"/>
              <a:t>• Il est courant de rajouter un « </a:t>
            </a:r>
            <a:r>
              <a:rPr lang="fr-FR" dirty="0" err="1" smtClean="0"/>
              <a:t>else</a:t>
            </a:r>
            <a:r>
              <a:rPr lang="fr-FR" dirty="0" smtClean="0"/>
              <a:t> » car un « if » seul est peu lisible</a:t>
            </a:r>
          </a:p>
          <a:p>
            <a:pPr>
              <a:buNone/>
            </a:pPr>
            <a:r>
              <a:rPr lang="fr-FR" dirty="0" smtClean="0"/>
              <a:t>• La condition est mise entre parenthèses</a:t>
            </a:r>
          </a:p>
          <a:p>
            <a:pPr>
              <a:buNone/>
            </a:pPr>
            <a:r>
              <a:rPr lang="fr-FR" dirty="0" smtClean="0"/>
              <a:t>• La condition peut être complexe, utilisant les opérateurs booléens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une suite de condition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• Il faut enchaîner les « if » et les « </a:t>
            </a:r>
            <a:r>
              <a:rPr lang="fr-FR" dirty="0" err="1" smtClean="0"/>
              <a:t>else</a:t>
            </a:r>
            <a:r>
              <a:rPr lang="fr-FR" dirty="0" smtClean="0"/>
              <a:t> »</a:t>
            </a:r>
          </a:p>
          <a:p>
            <a:pPr>
              <a:buNone/>
            </a:pPr>
            <a:r>
              <a:rPr lang="fr-FR" dirty="0" smtClean="0"/>
              <a:t>• La logique conditionnelle pose rapidement des problèmes :</a:t>
            </a:r>
          </a:p>
          <a:p>
            <a:pPr lvl="1">
              <a:buNone/>
            </a:pPr>
            <a:r>
              <a:rPr lang="fr-FR" dirty="0" smtClean="0"/>
              <a:t> De lecture, le code est long à lire</a:t>
            </a:r>
          </a:p>
          <a:p>
            <a:pPr lvl="1">
              <a:buNone/>
            </a:pPr>
            <a:r>
              <a:rPr lang="fr-FR" dirty="0" smtClean="0"/>
              <a:t> De fragilité, difficile de modifier une condition sans impact</a:t>
            </a:r>
          </a:p>
          <a:p>
            <a:pPr lvl="1">
              <a:buNone/>
            </a:pPr>
            <a:r>
              <a:rPr lang="fr-FR" dirty="0" smtClean="0"/>
              <a:t>Facile à boguer, la logique est compliquée</a:t>
            </a:r>
          </a:p>
          <a:p>
            <a:pPr>
              <a:buNone/>
            </a:pPr>
            <a:r>
              <a:rPr lang="fr-FR" dirty="0" smtClean="0"/>
              <a:t>• Les conditions elles-mêmes sont rapidement trop complexes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Traduction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Le type d’objet est une classe -&gt; Java</a:t>
            </a:r>
          </a:p>
          <a:p>
            <a:pPr>
              <a:buNone/>
            </a:pPr>
            <a:r>
              <a:rPr lang="fr-FR" dirty="0" smtClean="0"/>
              <a:t>• Les attributs sont les données</a:t>
            </a:r>
          </a:p>
          <a:p>
            <a:pPr>
              <a:buNone/>
            </a:pPr>
            <a:r>
              <a:rPr lang="fr-FR" dirty="0" smtClean="0"/>
              <a:t>• Les méthodes sont les fonctions membres</a:t>
            </a:r>
          </a:p>
          <a:p>
            <a:pPr>
              <a:buNone/>
            </a:pPr>
            <a:r>
              <a:rPr lang="fr-FR" dirty="0" smtClean="0"/>
              <a:t>• Les associations sont des attributs références</a:t>
            </a:r>
          </a:p>
          <a:p>
            <a:pPr>
              <a:buNone/>
            </a:pPr>
            <a:r>
              <a:rPr lang="fr-FR" dirty="0" smtClean="0"/>
              <a:t>• Le code n’invente quasi rien</a:t>
            </a:r>
          </a:p>
          <a:p>
            <a:pPr>
              <a:buNone/>
            </a:pPr>
            <a:r>
              <a:rPr lang="fr-FR" dirty="0" smtClean="0"/>
              <a:t>• Le corps des méthodes n’est pas spécifié par un modèle de classes</a:t>
            </a:r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branchement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Lorsqu’une seule variable est tester, pour un ensemble de valeurs</a:t>
            </a:r>
          </a:p>
          <a:p>
            <a:pPr>
              <a:buNone/>
            </a:pPr>
            <a:r>
              <a:rPr lang="fr-FR" dirty="0" smtClean="0"/>
              <a:t>• En utilisant « </a:t>
            </a:r>
            <a:r>
              <a:rPr lang="fr-FR" dirty="0" err="1" smtClean="0"/>
              <a:t>switch</a:t>
            </a:r>
            <a:r>
              <a:rPr lang="fr-FR" dirty="0" smtClean="0"/>
              <a:t> / case », on simplifie un peu</a:t>
            </a:r>
          </a:p>
          <a:p>
            <a:pPr>
              <a:buNone/>
            </a:pPr>
            <a:r>
              <a:rPr lang="fr-FR" dirty="0" smtClean="0"/>
              <a:t>• Mais la variable est forcément primitive</a:t>
            </a:r>
          </a:p>
          <a:p>
            <a:pPr>
              <a:buNone/>
            </a:pPr>
            <a:r>
              <a:rPr lang="fr-FR" dirty="0" smtClean="0"/>
              <a:t>• Peu être le signe d’un manque de conception objet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tableau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Le tableau est un objet</a:t>
            </a:r>
          </a:p>
          <a:p>
            <a:pPr>
              <a:buNone/>
            </a:pPr>
            <a:r>
              <a:rPr lang="fr-FR" dirty="0" smtClean="0"/>
              <a:t>• Il s’instancie avec un new</a:t>
            </a:r>
          </a:p>
          <a:p>
            <a:pPr>
              <a:buNone/>
            </a:pPr>
            <a:r>
              <a:rPr lang="fr-FR" dirty="0" smtClean="0"/>
              <a:t>• Son type et T[ ]</a:t>
            </a:r>
          </a:p>
          <a:p>
            <a:pPr>
              <a:buNone/>
            </a:pPr>
            <a:r>
              <a:rPr lang="fr-FR" dirty="0" smtClean="0"/>
              <a:t>• Il ne fournit aucune information, n’a aucune intelligence</a:t>
            </a:r>
            <a:endParaRPr lang="fr-F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</a:t>
            </a:r>
            <a:r>
              <a:rPr lang="fr-FR" dirty="0" err="1" smtClean="0"/>
              <a:t>ArrayList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 objet de </a:t>
            </a:r>
            <a:r>
              <a:rPr lang="fr-FR" dirty="0" err="1" smtClean="0"/>
              <a:t>java.util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Tableau dynamique, se redimensionne seule</a:t>
            </a:r>
          </a:p>
          <a:p>
            <a:pPr>
              <a:buNone/>
            </a:pPr>
            <a:r>
              <a:rPr lang="fr-FR" dirty="0" smtClean="0"/>
              <a:t>• Offre des services supplémentaires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La boucle </a:t>
            </a:r>
            <a:r>
              <a:rPr lang="fr-FR" dirty="0" err="1" smtClean="0"/>
              <a:t>while</a:t>
            </a:r>
            <a:r>
              <a:rPr lang="fr-FR" dirty="0" smtClean="0"/>
              <a:t>(</a:t>
            </a:r>
            <a:r>
              <a:rPr lang="fr-FR" dirty="0" err="1" smtClean="0"/>
              <a:t>cond</a:t>
            </a:r>
            <a:r>
              <a:rPr lang="fr-FR" dirty="0" smtClean="0"/>
              <a:t>) { }</a:t>
            </a:r>
          </a:p>
          <a:p>
            <a:pPr>
              <a:buNone/>
            </a:pPr>
            <a:r>
              <a:rPr lang="fr-FR" dirty="0" smtClean="0"/>
              <a:t>• La boucle do { … } </a:t>
            </a:r>
            <a:r>
              <a:rPr lang="fr-FR" dirty="0" err="1" smtClean="0"/>
              <a:t>while</a:t>
            </a:r>
            <a:r>
              <a:rPr lang="fr-FR" dirty="0" smtClean="0"/>
              <a:t>(</a:t>
            </a:r>
            <a:r>
              <a:rPr lang="fr-FR" dirty="0" err="1" smtClean="0"/>
              <a:t>cond</a:t>
            </a:r>
            <a:r>
              <a:rPr lang="fr-FR" dirty="0" smtClean="0"/>
              <a:t>) ;</a:t>
            </a:r>
          </a:p>
          <a:p>
            <a:pPr>
              <a:buNone/>
            </a:pPr>
            <a:r>
              <a:rPr lang="fr-FR" dirty="0" smtClean="0"/>
              <a:t>• La boucle for( </a:t>
            </a:r>
            <a:r>
              <a:rPr lang="fr-FR" dirty="0" err="1" smtClean="0"/>
              <a:t>int</a:t>
            </a:r>
            <a:r>
              <a:rPr lang="fr-FR" dirty="0" smtClean="0"/>
              <a:t> i =0; i&lt;</a:t>
            </a:r>
            <a:r>
              <a:rPr lang="fr-FR" dirty="0" err="1" smtClean="0"/>
              <a:t>cond</a:t>
            </a:r>
            <a:r>
              <a:rPr lang="fr-FR" dirty="0" smtClean="0"/>
              <a:t>; i++) { }</a:t>
            </a:r>
          </a:p>
          <a:p>
            <a:pPr>
              <a:buNone/>
            </a:pPr>
            <a:r>
              <a:rPr lang="it-IT" dirty="0" smtClean="0"/>
              <a:t>• La boucle for ( E e: tab) { }</a:t>
            </a:r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Arbitrage entre utiliser le nom complet de la classe</a:t>
            </a:r>
          </a:p>
          <a:p>
            <a:pPr>
              <a:buNone/>
            </a:pPr>
            <a:r>
              <a:rPr lang="fr-FR" dirty="0" smtClean="0"/>
              <a:t>• Ou bien faire un « import » de la classe, et utiliser son nom court</a:t>
            </a:r>
          </a:p>
          <a:p>
            <a:pPr>
              <a:buNone/>
            </a:pPr>
            <a:r>
              <a:rPr lang="fr-FR" dirty="0" smtClean="0"/>
              <a:t>• Aucun impact sur le code généré</a:t>
            </a:r>
          </a:p>
          <a:p>
            <a:pPr>
              <a:buNone/>
            </a:pPr>
            <a:r>
              <a:rPr lang="fr-FR" dirty="0" smtClean="0"/>
              <a:t>• Confort de codage et de lecture</a:t>
            </a:r>
          </a:p>
          <a:p>
            <a:pPr>
              <a:buNone/>
            </a:pPr>
            <a:r>
              <a:rPr lang="fr-FR" dirty="0" smtClean="0"/>
              <a:t>• Pas d’import du package lui-même</a:t>
            </a:r>
          </a:p>
          <a:p>
            <a:pPr>
              <a:buNone/>
            </a:pPr>
            <a:r>
              <a:rPr lang="fr-FR" dirty="0" smtClean="0"/>
              <a:t>• On importe des classes d’un package</a:t>
            </a:r>
          </a:p>
          <a:p>
            <a:pPr>
              <a:buNone/>
            </a:pPr>
            <a:r>
              <a:rPr lang="fr-FR" dirty="0" smtClean="0"/>
              <a:t>• On peut importer toutes les classes d’un package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la portée d’une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La zone de code où l’accès à la variable est possible</a:t>
            </a:r>
          </a:p>
          <a:p>
            <a:pPr>
              <a:buNone/>
            </a:pPr>
            <a:r>
              <a:rPr lang="fr-FR" dirty="0" smtClean="0"/>
              <a:t>• Plus la portée est réduite, plus la gestion de la ressource est simple</a:t>
            </a:r>
          </a:p>
          <a:p>
            <a:pPr>
              <a:buNone/>
            </a:pPr>
            <a:r>
              <a:rPr lang="fr-FR" dirty="0" smtClean="0"/>
              <a:t>• La donnée disparaît elle-même dans certains cas</a:t>
            </a:r>
          </a:p>
          <a:p>
            <a:pPr>
              <a:buNone/>
            </a:pPr>
            <a:r>
              <a:rPr lang="fr-FR" dirty="0" smtClean="0"/>
              <a:t>• Lorsqu’on sort de la portée d’une référence, on n’accède PLUS à l’objet</a:t>
            </a:r>
          </a:p>
          <a:p>
            <a:pPr>
              <a:buNone/>
            </a:pPr>
            <a:r>
              <a:rPr lang="fr-FR" dirty="0" smtClean="0"/>
              <a:t>• En Java, les blocs { … } limite la portée d’une variable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locales et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Une variable locale ne peut pas être utilisée en dehors de la méthode</a:t>
            </a:r>
          </a:p>
          <a:p>
            <a:pPr>
              <a:buNone/>
            </a:pPr>
            <a:r>
              <a:rPr lang="fr-FR" dirty="0" smtClean="0"/>
              <a:t>dans laquelle elle est déclarée</a:t>
            </a:r>
          </a:p>
          <a:p>
            <a:pPr>
              <a:buNone/>
            </a:pPr>
            <a:r>
              <a:rPr lang="fr-FR" dirty="0" smtClean="0"/>
              <a:t>• Pour garder la donnée, il faut la recopier dans une autre variable</a:t>
            </a:r>
          </a:p>
          <a:p>
            <a:pPr lvl="2">
              <a:buNone/>
            </a:pPr>
            <a:r>
              <a:rPr lang="fr-FR" dirty="0" smtClean="0"/>
              <a:t> Retour de fonction</a:t>
            </a:r>
          </a:p>
          <a:p>
            <a:pPr lvl="2">
              <a:buNone/>
            </a:pPr>
            <a:r>
              <a:rPr lang="fr-FR" dirty="0" smtClean="0"/>
              <a:t> Variable attribut</a:t>
            </a:r>
          </a:p>
          <a:p>
            <a:pPr>
              <a:buNone/>
            </a:pPr>
            <a:r>
              <a:rPr lang="fr-FR" dirty="0" smtClean="0"/>
              <a:t>• Les paramètres sont des sortes de variables locales</a:t>
            </a:r>
          </a:p>
          <a:p>
            <a:pPr>
              <a:buNone/>
            </a:pPr>
            <a:r>
              <a:rPr lang="fr-FR" dirty="0" smtClean="0"/>
              <a:t>		 La valeur est fournie par l’appelant</a:t>
            </a:r>
            <a:endParaRPr lang="fr-F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champ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 attribut, ou champ de donnée a une portée limitée par la classe</a:t>
            </a:r>
          </a:p>
          <a:p>
            <a:pPr>
              <a:buNone/>
            </a:pPr>
            <a:r>
              <a:rPr lang="fr-FR" dirty="0" smtClean="0"/>
              <a:t>• Il appartient à l’objet ou à la classe (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• L’attribut a donc une portée supérieure à celle d’une variable locale</a:t>
            </a:r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 de variables globales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La portée ultime serait la variable globale</a:t>
            </a:r>
          </a:p>
          <a:p>
            <a:pPr>
              <a:buNone/>
            </a:pPr>
            <a:r>
              <a:rPr lang="fr-FR" dirty="0" smtClean="0"/>
              <a:t>• Mais ce type de portée pose des problèmes</a:t>
            </a:r>
          </a:p>
          <a:p>
            <a:pPr lvl="1">
              <a:buNone/>
            </a:pPr>
            <a:r>
              <a:rPr lang="fr-FR" dirty="0" smtClean="0"/>
              <a:t> Difficile de maîtriser qui utilise la variable</a:t>
            </a:r>
          </a:p>
          <a:p>
            <a:pPr lvl="1">
              <a:buNone/>
            </a:pPr>
            <a:r>
              <a:rPr lang="fr-FR" dirty="0" smtClean="0"/>
              <a:t> Etat de la variable </a:t>
            </a:r>
            <a:r>
              <a:rPr lang="fr-FR" dirty="0" err="1" smtClean="0"/>
              <a:t>cahotique</a:t>
            </a:r>
            <a:endParaRPr lang="fr-FR" dirty="0" smtClean="0"/>
          </a:p>
          <a:p>
            <a:pPr>
              <a:buNone/>
            </a:pPr>
            <a:r>
              <a:rPr lang="fr-FR" smtClean="0"/>
              <a:t>• Avec </a:t>
            </a:r>
            <a:r>
              <a:rPr lang="fr-FR" dirty="0" smtClean="0"/>
              <a:t>le « </a:t>
            </a:r>
            <a:r>
              <a:rPr lang="fr-FR" dirty="0" err="1" smtClean="0"/>
              <a:t>static</a:t>
            </a:r>
            <a:r>
              <a:rPr lang="fr-FR" dirty="0" smtClean="0"/>
              <a:t> », certains essaient de recréer la situation d’une </a:t>
            </a:r>
            <a:r>
              <a:rPr lang="fr-FR" dirty="0" err="1" smtClean="0"/>
              <a:t>portéeglobale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visibilités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Pour implémenter l’encapsulation</a:t>
            </a:r>
          </a:p>
          <a:p>
            <a:pPr>
              <a:buNone/>
            </a:pPr>
            <a:r>
              <a:rPr lang="fr-FR" dirty="0" smtClean="0"/>
              <a:t>• Visibilités : par défaut, </a:t>
            </a:r>
            <a:r>
              <a:rPr lang="fr-FR" dirty="0" err="1" smtClean="0"/>
              <a:t>private</a:t>
            </a:r>
            <a:r>
              <a:rPr lang="fr-FR" dirty="0" smtClean="0"/>
              <a:t>, </a:t>
            </a:r>
            <a:r>
              <a:rPr lang="fr-FR" dirty="0" err="1" smtClean="0"/>
              <a:t>protected</a:t>
            </a:r>
            <a:r>
              <a:rPr lang="fr-FR" dirty="0" smtClean="0"/>
              <a:t>, public</a:t>
            </a:r>
          </a:p>
          <a:p>
            <a:pPr>
              <a:buNone/>
            </a:pPr>
            <a:r>
              <a:rPr lang="fr-FR" dirty="0" smtClean="0"/>
              <a:t>• Limitent l’accès aux membres par d’autres morceaux de code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constructeurs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Les constructeurs sont des méthodes</a:t>
            </a:r>
          </a:p>
          <a:p>
            <a:pPr lvl="1">
              <a:buNone/>
            </a:pPr>
            <a:r>
              <a:rPr lang="fr-FR" dirty="0" smtClean="0"/>
              <a:t> Qui portent le nom de la classe</a:t>
            </a:r>
          </a:p>
          <a:p>
            <a:pPr lvl="1">
              <a:buNone/>
            </a:pPr>
            <a:r>
              <a:rPr lang="fr-FR" dirty="0" smtClean="0"/>
              <a:t> N’ont pas de type de retour</a:t>
            </a:r>
          </a:p>
          <a:p>
            <a:pPr lvl="1">
              <a:buNone/>
            </a:pPr>
            <a:r>
              <a:rPr lang="fr-FR" dirty="0" smtClean="0"/>
              <a:t> Initialisent les attributs</a:t>
            </a:r>
          </a:p>
          <a:p>
            <a:pPr>
              <a:buNone/>
            </a:pPr>
            <a:r>
              <a:rPr lang="fr-FR" dirty="0" smtClean="0"/>
              <a:t>• L’appel d’un constructeur est implicite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définition de classe a des modificateurs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Classe publique ou non</a:t>
            </a:r>
          </a:p>
          <a:p>
            <a:pPr>
              <a:buNone/>
            </a:pPr>
            <a:r>
              <a:rPr lang="fr-FR" dirty="0" smtClean="0"/>
              <a:t>• Classe extension d’une autre</a:t>
            </a:r>
          </a:p>
          <a:p>
            <a:pPr>
              <a:buNone/>
            </a:pPr>
            <a:r>
              <a:rPr lang="fr-FR" dirty="0" smtClean="0"/>
              <a:t>• Classe implémentation d’une interface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d’une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• Une classe définit des attributs, ou champs de données</a:t>
            </a:r>
          </a:p>
          <a:p>
            <a:pPr>
              <a:buNone/>
            </a:pPr>
            <a:r>
              <a:rPr lang="fr-FR" dirty="0" smtClean="0"/>
              <a:t>• Une classe définit des constructeurs, qui initialisent ces champs</a:t>
            </a:r>
          </a:p>
          <a:p>
            <a:pPr>
              <a:buNone/>
            </a:pPr>
            <a:r>
              <a:rPr lang="fr-FR" dirty="0" smtClean="0"/>
              <a:t>• Une classe définit des méthodes, ou fonctions membres</a:t>
            </a:r>
          </a:p>
          <a:p>
            <a:pPr>
              <a:buNone/>
            </a:pPr>
            <a:r>
              <a:rPr lang="fr-FR" dirty="0" smtClean="0"/>
              <a:t>• Les membres sont affectés d’une visibilité</a:t>
            </a:r>
          </a:p>
          <a:p>
            <a:pPr>
              <a:buNone/>
            </a:pPr>
            <a:r>
              <a:rPr lang="fr-FR" dirty="0" smtClean="0"/>
              <a:t>• L’ordre de leurs déclarations n’est pas significatif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• Un champ de donnée est typé</a:t>
            </a:r>
          </a:p>
          <a:p>
            <a:pPr>
              <a:buNone/>
            </a:pPr>
            <a:r>
              <a:rPr lang="fr-FR" dirty="0" smtClean="0"/>
              <a:t>• Son nom suit la convention : commence par une minuscule </a:t>
            </a:r>
            <a:r>
              <a:rPr lang="fr-FR" smtClean="0"/>
              <a:t>et ensuite capitalisation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En général, la visibilité est privée</a:t>
            </a:r>
          </a:p>
          <a:p>
            <a:pPr>
              <a:buNone/>
            </a:pPr>
            <a:r>
              <a:rPr lang="fr-FR" dirty="0" smtClean="0"/>
              <a:t>• Le type de ce champ de donnée est :</a:t>
            </a:r>
          </a:p>
          <a:p>
            <a:pPr lvl="1"/>
            <a:r>
              <a:rPr lang="fr-FR" dirty="0" smtClean="0"/>
              <a:t>Un type fondamental (</a:t>
            </a:r>
            <a:r>
              <a:rPr lang="fr-FR" dirty="0" err="1" smtClean="0"/>
              <a:t>int</a:t>
            </a:r>
            <a:r>
              <a:rPr lang="fr-FR" dirty="0" smtClean="0"/>
              <a:t>, …)</a:t>
            </a:r>
          </a:p>
          <a:p>
            <a:pPr lvl="1"/>
            <a:r>
              <a:rPr lang="fr-FR" dirty="0" smtClean="0"/>
              <a:t> Une chaîne de caractères (String)</a:t>
            </a:r>
          </a:p>
          <a:p>
            <a:pPr lvl="1"/>
            <a:r>
              <a:rPr lang="fr-FR" dirty="0" smtClean="0"/>
              <a:t> Une référence vers un autre type, standard ou utilisateur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2165</Words>
  <Application>Microsoft Office PowerPoint</Application>
  <PresentationFormat>Affichage à l'écran (4:3)</PresentationFormat>
  <Paragraphs>269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1" baseType="lpstr">
      <vt:lpstr>Arial</vt:lpstr>
      <vt:lpstr>Calibri</vt:lpstr>
      <vt:lpstr>Thème Office</vt:lpstr>
      <vt:lpstr>JAVA</vt:lpstr>
      <vt:lpstr>Vocabulaire</vt:lpstr>
      <vt:lpstr>Une classe définit attributs et méthodes</vt:lpstr>
      <vt:lpstr>Traduction en Java</vt:lpstr>
      <vt:lpstr>Les visibilités</vt:lpstr>
      <vt:lpstr>Les constructeurs</vt:lpstr>
      <vt:lpstr>La définition de classe a des modificateurs</vt:lpstr>
      <vt:lpstr>Les composants d’une classe</vt:lpstr>
      <vt:lpstr>Créer des attributs</vt:lpstr>
      <vt:lpstr>Créer des constructeurs</vt:lpstr>
      <vt:lpstr>Créer des méthodes</vt:lpstr>
      <vt:lpstr>Qu’est-ce qu’une primitive ?</vt:lpstr>
      <vt:lpstr>Déclaration d’un champ de donnée</vt:lpstr>
      <vt:lpstr>Les types entiers</vt:lpstr>
      <vt:lpstr>Les types flottants</vt:lpstr>
      <vt:lpstr>Le type caractère</vt:lpstr>
      <vt:lpstr>Le type booléen</vt:lpstr>
      <vt:lpstr>Initialiser un champ de donnée</vt:lpstr>
      <vt:lpstr>Les variables en Java</vt:lpstr>
      <vt:lpstr>Comportement des variables locales</vt:lpstr>
      <vt:lpstr>L’affectation d’une variable locale</vt:lpstr>
      <vt:lpstr>Un mot clé pour créer une constante</vt:lpstr>
      <vt:lpstr>Une constante en attribut</vt:lpstr>
      <vt:lpstr>Une constante en variable locale</vt:lpstr>
      <vt:lpstr>Les opérateurs arithmétiques</vt:lpstr>
      <vt:lpstr>Le comportement des types</vt:lpstr>
      <vt:lpstr>Référence vs objet</vt:lpstr>
      <vt:lpstr>Référence locale, paramètre</vt:lpstr>
      <vt:lpstr>Référence en attribut</vt:lpstr>
      <vt:lpstr>Utiliser des références d’objets</vt:lpstr>
      <vt:lpstr>Utiliser les javadocs</vt:lpstr>
      <vt:lpstr>La chaîne de caractères String</vt:lpstr>
      <vt:lpstr>Les limites de la classe String</vt:lpstr>
      <vt:lpstr>L’intérêt de StringBuilder</vt:lpstr>
      <vt:lpstr>Les opérateurs relationnels</vt:lpstr>
      <vt:lpstr>Les opérateurs conditionnels</vt:lpstr>
      <vt:lpstr>== ou bien equals(…) ?</vt:lpstr>
      <vt:lpstr>Tester une seule condition</vt:lpstr>
      <vt:lpstr>Tester une suite de condition</vt:lpstr>
      <vt:lpstr>Un branchement complexe</vt:lpstr>
      <vt:lpstr>Qu’est-ce qu’un tableau ?</vt:lpstr>
      <vt:lpstr>Qu’est-ce qu’une ArrayList ?</vt:lpstr>
      <vt:lpstr>Les boucles</vt:lpstr>
      <vt:lpstr>L’instruction import</vt:lpstr>
      <vt:lpstr>Définir la portée d’une variable</vt:lpstr>
      <vt:lpstr>Les variables locales et paramètres</vt:lpstr>
      <vt:lpstr>Les variables champ de donnée</vt:lpstr>
      <vt:lpstr>Pas de variables globales en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OCP 7</dc:title>
  <dc:creator>pc</dc:creator>
  <cp:lastModifiedBy>Utilisateur Windows</cp:lastModifiedBy>
  <cp:revision>109</cp:revision>
  <dcterms:created xsi:type="dcterms:W3CDTF">2016-06-18T14:11:40Z</dcterms:created>
  <dcterms:modified xsi:type="dcterms:W3CDTF">2019-04-29T08:07:28Z</dcterms:modified>
</cp:coreProperties>
</file>