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307" r:id="rId39"/>
    <p:sldId id="331" r:id="rId40"/>
    <p:sldId id="308" r:id="rId41"/>
    <p:sldId id="309" r:id="rId42"/>
    <p:sldId id="310" r:id="rId43"/>
    <p:sldId id="311" r:id="rId44"/>
    <p:sldId id="323" r:id="rId45"/>
    <p:sldId id="324" r:id="rId46"/>
    <p:sldId id="329" r:id="rId47"/>
    <p:sldId id="330" r:id="rId48"/>
    <p:sldId id="325" r:id="rId49"/>
    <p:sldId id="326" r:id="rId50"/>
    <p:sldId id="327" r:id="rId51"/>
    <p:sldId id="328" r:id="rId52"/>
    <p:sldId id="314" r:id="rId53"/>
    <p:sldId id="320" r:id="rId54"/>
    <p:sldId id="321" r:id="rId55"/>
    <p:sldId id="322" r:id="rId56"/>
    <p:sldId id="293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5D6E-ACCB-4F75-94E9-9FDA4D582128}" type="datetimeFigureOut">
              <a:rPr lang="fr-FR" smtClean="0"/>
              <a:pPr/>
              <a:t>15/07/2018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nal_(Java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  <a:r>
              <a:rPr lang="fr-FR" smtClean="0"/>
              <a:t>OCA 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Module </a:t>
            </a:r>
            <a:r>
              <a:rPr lang="fr-FR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reference</a:t>
            </a:r>
            <a:r>
              <a:rPr lang="fr-FR" dirty="0"/>
              <a:t>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instantiating an instance of a class, we declare a reference variable and then allocate a new instance of the class to the reference</a:t>
            </a:r>
          </a:p>
          <a:p>
            <a:r>
              <a:rPr lang="en-US" dirty="0"/>
              <a:t>Class name and arguments specify the constructor to be used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7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Primitive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8 Primitive 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byte </a:t>
            </a:r>
            <a:r>
              <a:rPr lang="en-US" dirty="0"/>
              <a:t>– 8 bits signed</a:t>
            </a:r>
          </a:p>
          <a:p>
            <a:pPr lvl="1"/>
            <a:r>
              <a:rPr lang="en-US" dirty="0"/>
              <a:t>short – 16 bits signed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– 32 bits signed</a:t>
            </a:r>
          </a:p>
          <a:p>
            <a:pPr lvl="1"/>
            <a:r>
              <a:rPr lang="en-US" dirty="0"/>
              <a:t>long – 64 bits signed</a:t>
            </a:r>
          </a:p>
          <a:p>
            <a:pPr lvl="1"/>
            <a:r>
              <a:rPr lang="en-US" dirty="0"/>
              <a:t>float – 32 bits single precision</a:t>
            </a:r>
          </a:p>
          <a:p>
            <a:pPr lvl="1"/>
            <a:r>
              <a:rPr lang="en-US" dirty="0"/>
              <a:t>double – 64 bits double precision</a:t>
            </a:r>
          </a:p>
          <a:p>
            <a:pPr lvl="1"/>
            <a:r>
              <a:rPr lang="en-US" dirty="0"/>
              <a:t>char – 16 bits </a:t>
            </a:r>
            <a:r>
              <a:rPr lang="en-US" dirty="0" err="1"/>
              <a:t>unicode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 or false – not 0 or 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 smtClean="0"/>
              <a:t>literals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Whole number value is an integer literal, assumed to be decimal</a:t>
            </a:r>
          </a:p>
          <a:p>
            <a:r>
              <a:rPr lang="en-US" dirty="0"/>
              <a:t>Octal values denoted by a leading 0</a:t>
            </a:r>
          </a:p>
          <a:p>
            <a:r>
              <a:rPr lang="en-US" dirty="0"/>
              <a:t>Hexadecimal values denoted by a leading 0x</a:t>
            </a:r>
          </a:p>
          <a:p>
            <a:r>
              <a:rPr lang="en-US" dirty="0"/>
              <a:t>Binary values denoted by leading 0b – beginning with JDK 7</a:t>
            </a:r>
          </a:p>
          <a:p>
            <a:r>
              <a:rPr lang="en-US" dirty="0"/>
              <a:t>No error produced when assigning an integer literal that is within the range of the type</a:t>
            </a:r>
          </a:p>
          <a:p>
            <a:r>
              <a:rPr lang="en-US" dirty="0"/>
              <a:t>To specify a long literal append an L(upper-case or lower-case) to the end of the literal</a:t>
            </a:r>
          </a:p>
          <a:p>
            <a:r>
              <a:rPr lang="en-US" dirty="0"/>
              <a:t>Underscores may be embedded in integer </a:t>
            </a:r>
            <a:r>
              <a:rPr lang="en-US" dirty="0" smtClean="0"/>
              <a:t>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Floating</a:t>
            </a:r>
            <a:r>
              <a:rPr lang="fr-FR" dirty="0"/>
              <a:t>-point </a:t>
            </a:r>
            <a:r>
              <a:rPr lang="fr-FR" dirty="0" err="1" smtClean="0"/>
              <a:t>literals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Default is double precision</a:t>
            </a:r>
          </a:p>
          <a:p>
            <a:r>
              <a:rPr lang="en-US" dirty="0"/>
              <a:t>To specify float, append F to the literal</a:t>
            </a:r>
          </a:p>
          <a:p>
            <a:r>
              <a:rPr lang="en-US" dirty="0"/>
              <a:t>To specify double, append D to the literal</a:t>
            </a:r>
          </a:p>
          <a:p>
            <a:r>
              <a:rPr lang="en-US" dirty="0"/>
              <a:t>Scientific notation uses a floating point number plus suffix indicated by E followed by a decimal number with is the power of 10 to which the number is multiplied.</a:t>
            </a:r>
          </a:p>
          <a:p>
            <a:r>
              <a:rPr lang="en-US" dirty="0"/>
              <a:t>Hexadecimal floating point literals may be used with prefix 0x, but scientific notation then uses P rather than E.</a:t>
            </a:r>
          </a:p>
          <a:p>
            <a:r>
              <a:rPr lang="en-US" dirty="0"/>
              <a:t>Underscores may be embedded in floating-point literals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4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literals:</a:t>
            </a:r>
          </a:p>
          <a:p>
            <a:pPr lvl="1"/>
            <a:r>
              <a:rPr lang="en-US" dirty="0"/>
              <a:t>Enclosed in single quotes(‘)</a:t>
            </a:r>
          </a:p>
          <a:p>
            <a:r>
              <a:rPr lang="fr-FR" dirty="0" err="1" smtClean="0"/>
              <a:t>Example</a:t>
            </a:r>
            <a:r>
              <a:rPr lang="fr-FR" dirty="0" smtClean="0"/>
              <a:t> : (</a:t>
            </a:r>
            <a:r>
              <a:rPr lang="fr-FR" b="1" dirty="0"/>
              <a:t>'a'</a:t>
            </a:r>
            <a:r>
              <a:rPr lang="fr-FR" dirty="0"/>
              <a:t>, </a:t>
            </a:r>
            <a:r>
              <a:rPr lang="fr-FR" b="1" dirty="0"/>
              <a:t>'7'</a:t>
            </a:r>
            <a:r>
              <a:rPr lang="fr-FR" dirty="0"/>
              <a:t>, </a:t>
            </a:r>
            <a:r>
              <a:rPr lang="fr-FR" b="1" dirty="0"/>
              <a:t>'$'</a:t>
            </a:r>
            <a:r>
              <a:rPr lang="fr-FR" dirty="0"/>
              <a:t>, </a:t>
            </a:r>
            <a:r>
              <a:rPr lang="fr-FR" b="1" dirty="0"/>
              <a:t>'</a:t>
            </a:r>
            <a:r>
              <a:rPr lang="el-GR" b="1" dirty="0"/>
              <a:t>π'</a:t>
            </a:r>
            <a:r>
              <a:rPr lang="el-GR" dirty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5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and write object fields</a:t>
            </a:r>
          </a:p>
          <a:p>
            <a:pPr lvl="1"/>
            <a:r>
              <a:rPr lang="en-US" dirty="0"/>
              <a:t>Inside the class just use the field name.</a:t>
            </a:r>
          </a:p>
          <a:p>
            <a:pPr lvl="1"/>
            <a:r>
              <a:rPr lang="en-US" dirty="0"/>
              <a:t>Outside the class use the instance name, dot operator and field name.</a:t>
            </a:r>
          </a:p>
          <a:p>
            <a:r>
              <a:rPr lang="en-US" dirty="0"/>
              <a:t>Object lifecycle</a:t>
            </a:r>
          </a:p>
          <a:p>
            <a:pPr lvl="1"/>
            <a:r>
              <a:rPr lang="en-US" dirty="0"/>
              <a:t>Variables are created when their scope is entered and destroyed when their scope is exited.</a:t>
            </a:r>
          </a:p>
          <a:p>
            <a:pPr lvl="1"/>
            <a:r>
              <a:rPr lang="en-US" dirty="0"/>
              <a:t>Objects will be eligible for garbage collection when there is no reference pointing to them.</a:t>
            </a:r>
          </a:p>
          <a:p>
            <a:r>
              <a:rPr lang="en-US" dirty="0"/>
              <a:t>Call object methods</a:t>
            </a:r>
          </a:p>
          <a:p>
            <a:pPr lvl="1"/>
            <a:r>
              <a:rPr lang="en-US" dirty="0"/>
              <a:t>Within the class just use the method name.</a:t>
            </a:r>
          </a:p>
          <a:p>
            <a:pPr lvl="1"/>
            <a:r>
              <a:rPr lang="en-US" dirty="0"/>
              <a:t>Outside the class use the instance name, dot operator, method name and required arguments.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9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Strings are immutable – cannot be changed once created</a:t>
            </a:r>
          </a:p>
          <a:p>
            <a:r>
              <a:rPr lang="en-US" dirty="0"/>
              <a:t>A string object is automatically created for every string literal</a:t>
            </a:r>
          </a:p>
          <a:p>
            <a:r>
              <a:rPr lang="en-US" dirty="0"/>
              <a:t>The + operator may be used to concatenate strings</a:t>
            </a:r>
          </a:p>
          <a:p>
            <a:r>
              <a:rPr lang="en-US" dirty="0"/>
              <a:t>To compare two strings use the equals() or equalsIgnoreCase() methods of the String class</a:t>
            </a:r>
          </a:p>
          <a:p>
            <a:r>
              <a:rPr lang="en-US" dirty="0"/>
              <a:t>Use the compareTo() or compareToIgnoreCase() method to compare whether a string comes before or after another string in dictionary order.</a:t>
            </a:r>
          </a:p>
          <a:p>
            <a:r>
              <a:rPr lang="en-US" dirty="0"/>
              <a:t>Use length() to get length of string</a:t>
            </a:r>
          </a:p>
          <a:p>
            <a:r>
              <a:rPr lang="en-US" dirty="0"/>
              <a:t>String methods that return a new String object may be used with the assignment operator to replace the an existing String object.</a:t>
            </a:r>
          </a:p>
          <a:p>
            <a:r>
              <a:rPr lang="en-US" dirty="0"/>
              <a:t>String methods that “modify the string” don’t actually modify the string, but return a modified copy of the String.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StringBuilder</a:t>
            </a:r>
            <a:r>
              <a:rPr lang="fr-FR" dirty="0"/>
              <a:t> 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Identical </a:t>
            </a:r>
            <a:r>
              <a:rPr lang="en-US" dirty="0"/>
              <a:t>to </a:t>
            </a:r>
            <a:r>
              <a:rPr lang="en-US" dirty="0" smtClean="0"/>
              <a:t>String Buffer, </a:t>
            </a:r>
            <a:r>
              <a:rPr lang="en-US" dirty="0"/>
              <a:t>is faster, but is not synchronized so is not thread-safe</a:t>
            </a:r>
          </a:p>
          <a:p>
            <a:r>
              <a:rPr lang="en-US" dirty="0"/>
              <a:t>Represents </a:t>
            </a:r>
            <a:r>
              <a:rPr lang="en-US" dirty="0" err="1"/>
              <a:t>growable</a:t>
            </a:r>
            <a:r>
              <a:rPr lang="en-US" dirty="0"/>
              <a:t> and modifiable character sequences</a:t>
            </a:r>
          </a:p>
          <a:p>
            <a:r>
              <a:rPr lang="en-US" dirty="0"/>
              <a:t>Provides utility functions for characters or substrings to be inserted into or appended onto a string.</a:t>
            </a:r>
          </a:p>
          <a:p>
            <a:r>
              <a:rPr lang="en-US" dirty="0"/>
              <a:t>Use append() to add more characters to the string</a:t>
            </a:r>
          </a:p>
          <a:p>
            <a:r>
              <a:rPr lang="en-US" dirty="0"/>
              <a:t>Use charAt() to get the character at a particular index – throws IndexOutOfBounds exception if index is invalid.</a:t>
            </a:r>
          </a:p>
          <a:p>
            <a:r>
              <a:rPr lang="en-US" dirty="0"/>
              <a:t>Use length() to get length of string</a:t>
            </a:r>
          </a:p>
          <a:p>
            <a:r>
              <a:rPr lang="en-US" dirty="0"/>
              <a:t>Use substring(</a:t>
            </a:r>
            <a:r>
              <a:rPr lang="en-US" dirty="0" err="1"/>
              <a:t>int</a:t>
            </a:r>
            <a:r>
              <a:rPr lang="en-US" dirty="0"/>
              <a:t> index) to return all characters from index to end of string orsubstring(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end) to return characters between start and end inclusive.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6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Operators</a:t>
            </a:r>
            <a:r>
              <a:rPr lang="fr-FR" b="1" dirty="0"/>
              <a:t> and </a:t>
            </a:r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smtClean="0"/>
              <a:t>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  <a:p>
            <a:r>
              <a:rPr lang="en-US" dirty="0" smtClean="0"/>
              <a:t>Parentheses</a:t>
            </a:r>
            <a:endParaRPr lang="en-US" dirty="0"/>
          </a:p>
          <a:p>
            <a:r>
              <a:rPr lang="en-US" dirty="0" smtClean="0"/>
              <a:t>Object </a:t>
            </a:r>
            <a:r>
              <a:rPr lang="en-US" dirty="0"/>
              <a:t>and string equality</a:t>
            </a:r>
          </a:p>
          <a:p>
            <a:r>
              <a:rPr lang="en-US" dirty="0" smtClean="0"/>
              <a:t>If/else </a:t>
            </a:r>
            <a:r>
              <a:rPr lang="en-US" dirty="0"/>
              <a:t>statements</a:t>
            </a:r>
          </a:p>
          <a:p>
            <a:r>
              <a:rPr lang="en-US" dirty="0" smtClean="0"/>
              <a:t>Switch statements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Arithmetic Operators: + – * / % ++ += -= *= /= %= —</a:t>
            </a:r>
          </a:p>
          <a:p>
            <a:r>
              <a:rPr lang="en-US" dirty="0"/>
              <a:t>Bitwise Operators: ~ &amp; | ^ &gt;&gt; &gt;&gt;&gt; &lt;&lt; &amp;= |= ^= &gt;&gt;= &gt;&gt;&gt;= &lt;&lt;=</a:t>
            </a:r>
          </a:p>
          <a:p>
            <a:r>
              <a:rPr lang="en-US" dirty="0"/>
              <a:t>Relational Operators: == != &gt; &lt; &gt;= &lt;=</a:t>
            </a:r>
          </a:p>
          <a:p>
            <a:r>
              <a:rPr lang="en-US" dirty="0"/>
              <a:t>Boolean Logical Operators: &amp; | ^ || &amp;&amp; ! &amp;= |= ^= == != ?:</a:t>
            </a:r>
          </a:p>
          <a:p>
            <a:r>
              <a:rPr lang="en-US" dirty="0"/>
              <a:t>Assignment Operator: =</a:t>
            </a:r>
          </a:p>
          <a:p>
            <a:r>
              <a:rPr lang="en-US" dirty="0"/>
              <a:t>Ternary Operator: ?</a:t>
            </a:r>
          </a:p>
          <a:p>
            <a:r>
              <a:rPr lang="en-US" dirty="0"/>
              <a:t>Type Comparison Operator: </a:t>
            </a:r>
            <a:r>
              <a:rPr lang="en-US" dirty="0" err="1"/>
              <a:t>instanceof</a:t>
            </a:r>
            <a:endParaRPr lang="en-US" dirty="0"/>
          </a:p>
          <a:p>
            <a:r>
              <a:rPr lang="en-US" dirty="0"/>
              <a:t>Watch for mixed types of operators used in unusual ways in statements.</a:t>
            </a:r>
          </a:p>
          <a:p>
            <a:r>
              <a:rPr lang="en-US" dirty="0" err="1"/>
              <a:t>Recognising</a:t>
            </a:r>
            <a:r>
              <a:rPr lang="en-US" dirty="0"/>
              <a:t> the type of operator is important</a:t>
            </a:r>
          </a:p>
          <a:p>
            <a:r>
              <a:rPr lang="en-US" dirty="0"/>
              <a:t>Be sure to know your operator precedence order, particularly postfix and prefix increments and decrements and arithmetic operators.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Java Basics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  <a:p>
            <a:r>
              <a:rPr lang="en-US" dirty="0" smtClean="0"/>
              <a:t>Class </a:t>
            </a:r>
            <a:r>
              <a:rPr lang="en-US" dirty="0"/>
              <a:t>structure</a:t>
            </a:r>
          </a:p>
          <a:p>
            <a:r>
              <a:rPr lang="en-US" dirty="0" smtClean="0"/>
              <a:t>Executable </a:t>
            </a:r>
            <a:r>
              <a:rPr lang="en-US" dirty="0"/>
              <a:t>applications</a:t>
            </a:r>
          </a:p>
          <a:p>
            <a:r>
              <a:rPr lang="en-US" dirty="0" smtClean="0"/>
              <a:t>Import </a:t>
            </a:r>
            <a:r>
              <a:rPr lang="en-US" dirty="0"/>
              <a:t>Java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unary bitwise complement operator "~" inverts a bit pattern; it can be applied to any of the integral types, making every "0" a "1" and every "1" a "0". For example, a byte contains 8 bits; applying this operator to a value whose bit pattern is "00000000" would change its pattern to "11111111".</a:t>
            </a:r>
          </a:p>
          <a:p>
            <a:r>
              <a:rPr lang="en-US" dirty="0"/>
              <a:t>The signed left shift operator "&lt;&lt;" shifts a bit pattern to the left, and the signed right shift operator "&gt;&gt;" shifts a bit pattern to the right. The bit pattern is given by the left-hand operand, and the number of positions to shift by the right-hand operand. The unsigned right shift operator "&gt;&gt;&gt;" shifts a zero into the leftmost position, while the leftmost position after "&gt;&gt;" depends on sign extension.</a:t>
            </a:r>
          </a:p>
          <a:p>
            <a:r>
              <a:rPr lang="en-US" dirty="0"/>
              <a:t>The bitwise &amp; operator performs a bitwise AND operation.</a:t>
            </a:r>
          </a:p>
          <a:p>
            <a:r>
              <a:rPr lang="en-US" dirty="0"/>
              <a:t>The bitwise ^ operator performs a bitwise exclusive OR operation.</a:t>
            </a:r>
          </a:p>
          <a:p>
            <a:r>
              <a:rPr lang="en-US" dirty="0"/>
              <a:t>The bitwise | operator performs a bitwise inclusive OR operation.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4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  <a:p>
            <a:pPr lvl="1"/>
            <a:r>
              <a:rPr lang="en-US" dirty="0"/>
              <a:t>Raises the precedence of operations inside them</a:t>
            </a:r>
          </a:p>
          <a:p>
            <a:pPr lvl="1"/>
            <a:r>
              <a:rPr lang="en-US" dirty="0"/>
              <a:t>May be used to alter the precedence or clarify the meaning of the expression</a:t>
            </a:r>
          </a:p>
          <a:p>
            <a:r>
              <a:rPr lang="en-US" dirty="0"/>
              <a:t>Object and string equality</a:t>
            </a:r>
          </a:p>
          <a:p>
            <a:pPr lvl="1"/>
            <a:r>
              <a:rPr lang="en-US" dirty="0"/>
              <a:t>== determines if the variable references refer to the same object</a:t>
            </a:r>
          </a:p>
          <a:p>
            <a:pPr lvl="1"/>
            <a:r>
              <a:rPr lang="en-US" dirty="0"/>
              <a:t>.equals compares the contents of the two objects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32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If/else statements</a:t>
            </a:r>
          </a:p>
          <a:p>
            <a:pPr lvl="1"/>
            <a:r>
              <a:rPr lang="en-US" dirty="0"/>
              <a:t>May contain just one statement or a block</a:t>
            </a:r>
          </a:p>
          <a:p>
            <a:pPr lvl="1"/>
            <a:r>
              <a:rPr lang="en-US" dirty="0"/>
              <a:t>May be nested, but the if-else-if ladder structure is preferred</a:t>
            </a:r>
          </a:p>
          <a:p>
            <a:r>
              <a:rPr lang="en-US" dirty="0"/>
              <a:t>Switch statements</a:t>
            </a:r>
          </a:p>
          <a:p>
            <a:pPr lvl="1"/>
            <a:r>
              <a:rPr lang="en-US" dirty="0"/>
              <a:t>Statements in a switch case must be labeled with one or more case or </a:t>
            </a:r>
            <a:r>
              <a:rPr lang="en-US" dirty="0" smtClean="0"/>
              <a:t>default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break statement branches execution to first statement after switch block</a:t>
            </a:r>
          </a:p>
          <a:p>
            <a:pPr lvl="1"/>
            <a:r>
              <a:rPr lang="en-US" dirty="0"/>
              <a:t>break may be omitted from a case in order to have execution fall through to the next case’s statements</a:t>
            </a:r>
          </a:p>
          <a:p>
            <a:pPr lvl="1"/>
            <a:r>
              <a:rPr lang="en-US" dirty="0"/>
              <a:t>Prior to JDK 7 only byte, short, </a:t>
            </a:r>
            <a:r>
              <a:rPr lang="en-US" dirty="0" err="1"/>
              <a:t>int</a:t>
            </a:r>
            <a:r>
              <a:rPr lang="en-US" dirty="0"/>
              <a:t> or char expressions may be used in a switch.</a:t>
            </a:r>
          </a:p>
          <a:p>
            <a:pPr lvl="1"/>
            <a:r>
              <a:rPr lang="en-US" dirty="0"/>
              <a:t>In JDK 7 and above String may be used.</a:t>
            </a:r>
          </a:p>
          <a:p>
            <a:pPr lvl="1"/>
            <a:r>
              <a:rPr lang="en-US" dirty="0"/>
              <a:t>switch is more efficient than if’s, but may only test equality of contents of expression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Arrays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Braces may follow the type or the variable name.</a:t>
            </a:r>
          </a:p>
          <a:p>
            <a:pPr lvl="1"/>
            <a:r>
              <a:rPr lang="en-US" dirty="0"/>
              <a:t>Array memory must be allocated using the new keyword and size must be specified in braces after the type</a:t>
            </a:r>
          </a:p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Braces may follow the type or the variable name.</a:t>
            </a:r>
          </a:p>
          <a:p>
            <a:pPr lvl="1"/>
            <a:r>
              <a:rPr lang="en-US" dirty="0"/>
              <a:t>When specifying the size of a multi-dimensional array only the first dimension size needs to be specified. The second dimension size may be allocated manually for each index of the first dimension.</a:t>
            </a:r>
          </a:p>
          <a:p>
            <a:pPr lvl="1"/>
            <a:r>
              <a:rPr lang="en-US" dirty="0"/>
              <a:t>It is possible to create uneven or irregular multi-dimensional arrays – a triangular multi-dimensional array even!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Arrays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402366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introprogramming.info/wp-content/uploads/2013/07/clip_image0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39719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76872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java.util.Arrays </a:t>
            </a:r>
            <a:r>
              <a:rPr lang="en-US" dirty="0" smtClean="0"/>
              <a:t> &amp; </a:t>
            </a:r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java.util.Arrays has utility static methods for manipulating arrays</a:t>
            </a:r>
          </a:p>
          <a:p>
            <a:r>
              <a:rPr lang="en-US" dirty="0"/>
              <a:t>Arrays are objects and all methods of class Object may be invoked on an array.</a:t>
            </a:r>
          </a:p>
          <a:p>
            <a:r>
              <a:rPr lang="en-US" dirty="0"/>
              <a:t>ArrayList</a:t>
            </a:r>
          </a:p>
          <a:p>
            <a:pPr lvl="1"/>
            <a:r>
              <a:rPr lang="en-US" dirty="0"/>
              <a:t>Supports dynamic arrays which can grow when needed.</a:t>
            </a:r>
          </a:p>
          <a:p>
            <a:pPr lvl="1"/>
            <a:r>
              <a:rPr lang="en-US" dirty="0"/>
              <a:t>Automatically enlarged when needed.</a:t>
            </a:r>
          </a:p>
          <a:p>
            <a:pPr lvl="1"/>
            <a:r>
              <a:rPr lang="en-US" dirty="0"/>
              <a:t>May be shrunk when objects are removed.</a:t>
            </a:r>
          </a:p>
          <a:p>
            <a:pPr lvl="1"/>
            <a:r>
              <a:rPr lang="en-US" dirty="0"/>
              <a:t>Declared in form: </a:t>
            </a: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var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</a:t>
            </a:r>
          </a:p>
          <a:p>
            <a:pPr lvl="1"/>
            <a:r>
              <a:rPr lang="en-US" dirty="0"/>
              <a:t>Contents may be returned using default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  <a:p>
            <a:pPr lvl="1"/>
            <a:r>
              <a:rPr lang="en-US" dirty="0"/>
              <a:t>Can be converted to an array using </a:t>
            </a:r>
            <a:r>
              <a:rPr lang="en-US" dirty="0" err="1"/>
              <a:t>toArray</a:t>
            </a:r>
            <a:r>
              <a:rPr lang="en-US" dirty="0"/>
              <a:t>() method. Needed for use with an enhanced-for loop.</a:t>
            </a:r>
          </a:p>
          <a:p>
            <a:pPr lvl="1"/>
            <a:r>
              <a:rPr lang="en-US" dirty="0"/>
              <a:t>Use get(index) method to access a value.</a:t>
            </a:r>
          </a:p>
          <a:p>
            <a:pPr lvl="1"/>
            <a:r>
              <a:rPr lang="en-US" dirty="0"/>
              <a:t>Use add(element) to append to list</a:t>
            </a:r>
          </a:p>
          <a:p>
            <a:pPr lvl="1"/>
            <a:r>
              <a:rPr lang="en-US" dirty="0"/>
              <a:t>Use add(index, element) to insert in a list – index must be less than the size() of the ArrayList.</a:t>
            </a:r>
          </a:p>
          <a:p>
            <a:pPr lvl="1"/>
            <a:r>
              <a:rPr lang="en-US" dirty="0"/>
              <a:t>Use remove(index) to remove from ArrayList.</a:t>
            </a:r>
          </a:p>
          <a:p>
            <a:pPr lvl="1"/>
            <a:r>
              <a:rPr lang="en-US" dirty="0"/>
              <a:t>Use remove(object) to remove the first occurrence of object from the ArrayList.</a:t>
            </a:r>
          </a:p>
          <a:p>
            <a:pPr lvl="1"/>
            <a:r>
              <a:rPr lang="en-US" dirty="0"/>
              <a:t>Use clear() to remove all elements from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9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Loops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While loops</a:t>
            </a:r>
          </a:p>
          <a:p>
            <a:pPr lvl="1"/>
            <a:r>
              <a:rPr lang="en-US" dirty="0"/>
              <a:t>Only run if controlling expression is true</a:t>
            </a:r>
          </a:p>
          <a:p>
            <a:pPr lvl="1"/>
            <a:r>
              <a:rPr lang="en-US" dirty="0"/>
              <a:t>May not run at all if expression is false when execution reaches the loop</a:t>
            </a:r>
          </a:p>
          <a:p>
            <a:pPr lvl="1"/>
            <a:r>
              <a:rPr lang="en-US" dirty="0"/>
              <a:t>Does not require a body if the controlling expression can handle all required functionality</a:t>
            </a:r>
          </a:p>
          <a:p>
            <a:r>
              <a:rPr lang="en-US" dirty="0"/>
              <a:t>For loops</a:t>
            </a:r>
          </a:p>
          <a:p>
            <a:pPr lvl="1"/>
            <a:r>
              <a:rPr lang="en-US" dirty="0"/>
              <a:t>General form: for(</a:t>
            </a:r>
            <a:r>
              <a:rPr lang="en-US" dirty="0" err="1"/>
              <a:t>initialisation</a:t>
            </a:r>
            <a:r>
              <a:rPr lang="en-US" dirty="0"/>
              <a:t>; condition; iteration)</a:t>
            </a:r>
          </a:p>
          <a:p>
            <a:pPr lvl="1"/>
            <a:r>
              <a:rPr lang="en-US" dirty="0"/>
              <a:t>Commas allow multiple </a:t>
            </a:r>
            <a:r>
              <a:rPr lang="en-US" dirty="0" err="1"/>
              <a:t>initialisation</a:t>
            </a:r>
            <a:r>
              <a:rPr lang="en-US" dirty="0"/>
              <a:t> and iteration statements</a:t>
            </a:r>
          </a:p>
          <a:p>
            <a:pPr lvl="1"/>
            <a:r>
              <a:rPr lang="en-US" dirty="0" err="1"/>
              <a:t>Initialisation</a:t>
            </a:r>
            <a:r>
              <a:rPr lang="en-US" dirty="0"/>
              <a:t> and/or iteration statements may be absent</a:t>
            </a:r>
          </a:p>
          <a:p>
            <a:pPr lvl="1"/>
            <a:r>
              <a:rPr lang="en-US" dirty="0"/>
              <a:t>All three parts may be empty for an infinite loop</a:t>
            </a:r>
          </a:p>
          <a:p>
            <a:r>
              <a:rPr lang="en-US" dirty="0"/>
              <a:t>Enhanced for loops</a:t>
            </a:r>
          </a:p>
          <a:p>
            <a:pPr lvl="1"/>
            <a:r>
              <a:rPr lang="en-US" dirty="0"/>
              <a:t>General form: for(type variable : collection)</a:t>
            </a:r>
          </a:p>
          <a:p>
            <a:pPr lvl="1"/>
            <a:r>
              <a:rPr lang="en-US" dirty="0"/>
              <a:t>Iterates through a collection and places the current value in the variable</a:t>
            </a:r>
          </a:p>
          <a:p>
            <a:pPr lvl="1"/>
            <a:r>
              <a:rPr lang="en-US" dirty="0"/>
              <a:t>May be used for multi-dimensional arrays using nesting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8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Loops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Do/while loops</a:t>
            </a:r>
          </a:p>
          <a:p>
            <a:pPr lvl="1"/>
            <a:r>
              <a:rPr lang="en-US" dirty="0"/>
              <a:t>Always runs once, subsequent runs will occur if the controlling expression is true at the end of the first iteration.</a:t>
            </a:r>
          </a:p>
          <a:p>
            <a:pPr lvl="1"/>
            <a:r>
              <a:rPr lang="en-US" dirty="0"/>
              <a:t>Decrement/Increment may be included in the controlling expression as a pre-fix decrement/increment preceding the comparison</a:t>
            </a:r>
          </a:p>
          <a:p>
            <a:r>
              <a:rPr lang="en-US" dirty="0"/>
              <a:t>Break and continue</a:t>
            </a:r>
          </a:p>
          <a:p>
            <a:pPr lvl="1"/>
            <a:r>
              <a:rPr lang="en-US" dirty="0"/>
              <a:t>break terminates the loop and execution continues with the first statement after the loop</a:t>
            </a:r>
          </a:p>
          <a:p>
            <a:pPr lvl="1"/>
            <a:r>
              <a:rPr lang="en-US" dirty="0"/>
              <a:t>continue terminates the current loop iteration and execution continues with the next loop iteration</a:t>
            </a:r>
          </a:p>
          <a:p>
            <a:pPr lvl="1"/>
            <a:r>
              <a:rPr lang="en-US" dirty="0"/>
              <a:t>break </a:t>
            </a:r>
            <a:r>
              <a:rPr lang="en-US" i="1" dirty="0"/>
              <a:t>label</a:t>
            </a:r>
            <a:r>
              <a:rPr lang="en-US" dirty="0"/>
              <a:t> breaks out of the named block of code</a:t>
            </a:r>
          </a:p>
          <a:p>
            <a:pPr lvl="1"/>
            <a:r>
              <a:rPr lang="en-US" dirty="0"/>
              <a:t>continue </a:t>
            </a:r>
            <a:r>
              <a:rPr lang="en-US" i="1" dirty="0"/>
              <a:t>label</a:t>
            </a:r>
            <a:r>
              <a:rPr lang="en-US" dirty="0"/>
              <a:t> ends the current iteration of the block </a:t>
            </a:r>
            <a:r>
              <a:rPr lang="en-US" i="1" dirty="0"/>
              <a:t>label</a:t>
            </a:r>
            <a:r>
              <a:rPr lang="en-US" dirty="0"/>
              <a:t> and triggers the next iteration to begin</a:t>
            </a:r>
          </a:p>
          <a:p>
            <a:pPr lvl="1"/>
            <a:r>
              <a:rPr lang="en-US" dirty="0"/>
              <a:t>break may only be used within a switch block’s case or default labels or in a loop.</a:t>
            </a:r>
          </a:p>
          <a:p>
            <a:pPr lvl="1"/>
            <a:r>
              <a:rPr lang="en-US" dirty="0"/>
              <a:t>continue may only be used in a loop.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73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Methods</a:t>
            </a:r>
            <a:r>
              <a:rPr lang="fr-FR" b="1" dirty="0"/>
              <a:t> and </a:t>
            </a:r>
            <a:r>
              <a:rPr lang="fr-FR" b="1" dirty="0" smtClean="0"/>
              <a:t>Encapsulation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Method arguments and return values</a:t>
            </a:r>
          </a:p>
          <a:p>
            <a:pPr lvl="1"/>
            <a:r>
              <a:rPr lang="en-US" dirty="0"/>
              <a:t>A method may accept values into variables which are known as parameters</a:t>
            </a:r>
          </a:p>
          <a:p>
            <a:pPr lvl="1"/>
            <a:r>
              <a:rPr lang="en-US" dirty="0"/>
              <a:t>A method that accepts parameters is passed arguments(variables or literals) when it is called</a:t>
            </a:r>
          </a:p>
          <a:p>
            <a:pPr lvl="1"/>
            <a:r>
              <a:rPr lang="en-US" dirty="0"/>
              <a:t>Void methods do not return values or include a return statement.</a:t>
            </a:r>
          </a:p>
          <a:p>
            <a:pPr lvl="1"/>
            <a:r>
              <a:rPr lang="en-US" dirty="0"/>
              <a:t>Non-void methods must return a value via the return statement.</a:t>
            </a:r>
          </a:p>
          <a:p>
            <a:pPr lvl="1"/>
            <a:r>
              <a:rPr lang="en-US" dirty="0"/>
              <a:t>The last parameter of a method may be a varargs parameter which may accept an </a:t>
            </a:r>
            <a:r>
              <a:rPr lang="en-US" dirty="0" err="1"/>
              <a:t>arbitary</a:t>
            </a:r>
            <a:r>
              <a:rPr lang="en-US" dirty="0"/>
              <a:t> number of values. The syntax is: type… </a:t>
            </a:r>
            <a:r>
              <a:rPr lang="en-US" dirty="0" err="1"/>
              <a:t>array_name</a:t>
            </a:r>
            <a:endParaRPr lang="en-US" dirty="0"/>
          </a:p>
          <a:p>
            <a:r>
              <a:rPr lang="en-US" dirty="0"/>
              <a:t>Static keyword</a:t>
            </a:r>
          </a:p>
          <a:p>
            <a:pPr lvl="1"/>
            <a:r>
              <a:rPr lang="en-US" dirty="0"/>
              <a:t>Static variables are essentially global variables</a:t>
            </a:r>
          </a:p>
          <a:p>
            <a:pPr lvl="1"/>
            <a:r>
              <a:rPr lang="en-US" dirty="0"/>
              <a:t>Static methods can only directly call other static methods</a:t>
            </a:r>
          </a:p>
          <a:p>
            <a:pPr lvl="1"/>
            <a:r>
              <a:rPr lang="en-US" dirty="0"/>
              <a:t>Static methods can only directly access static data</a:t>
            </a:r>
          </a:p>
          <a:p>
            <a:pPr lvl="1"/>
            <a:r>
              <a:rPr lang="en-US" dirty="0"/>
              <a:t>Static methods cannot use this or super – it will cause a compilation error</a:t>
            </a:r>
          </a:p>
          <a:p>
            <a:pPr lvl="1"/>
            <a:r>
              <a:rPr lang="en-US" dirty="0"/>
              <a:t>Static members can be accessed before an instance of its class is created and without reference to an object.</a:t>
            </a:r>
          </a:p>
          <a:p>
            <a:pPr lvl="1"/>
            <a:r>
              <a:rPr lang="en-US" dirty="0"/>
              <a:t>Inside their class static members can be used without specifying the name of the class.</a:t>
            </a:r>
          </a:p>
          <a:p>
            <a:pPr lvl="1"/>
            <a:r>
              <a:rPr lang="en-US" dirty="0"/>
              <a:t>Outside their class static members can be used by specifying the class name followed by the dot operator and member name.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0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Methods</a:t>
            </a:r>
            <a:r>
              <a:rPr lang="fr-FR" b="1" dirty="0"/>
              <a:t> and </a:t>
            </a:r>
            <a:r>
              <a:rPr lang="fr-FR" b="1" dirty="0" smtClean="0"/>
              <a:t>Encapsulation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Overloaded methods</a:t>
            </a:r>
          </a:p>
          <a:p>
            <a:pPr lvl="1"/>
            <a:r>
              <a:rPr lang="en-US" dirty="0"/>
              <a:t>Overloaded method use the number and types of arguments to determine which version of the overloaded method to call.</a:t>
            </a:r>
          </a:p>
          <a:p>
            <a:pPr lvl="1"/>
            <a:r>
              <a:rPr lang="en-US" dirty="0"/>
              <a:t>Return type are not used to determine which overloaded method to call.</a:t>
            </a:r>
          </a:p>
          <a:p>
            <a:r>
              <a:rPr lang="en-US" dirty="0"/>
              <a:t>Default and user-defined constructors</a:t>
            </a:r>
          </a:p>
          <a:p>
            <a:pPr lvl="1"/>
            <a:r>
              <a:rPr lang="en-US" dirty="0"/>
              <a:t>If no user-defined constructors are provided for a class, the compiler will supply a default no argument constructor</a:t>
            </a:r>
          </a:p>
          <a:p>
            <a:r>
              <a:rPr lang="en-US" dirty="0"/>
              <a:t>Create and overload constructors</a:t>
            </a:r>
          </a:p>
          <a:p>
            <a:pPr lvl="1"/>
            <a:r>
              <a:rPr lang="en-US" dirty="0"/>
              <a:t>If a class will be inherited, a no argument constructor should be supplied.</a:t>
            </a:r>
          </a:p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Can be accessed by any other code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Can only be accessed by other methods in its class</a:t>
            </a:r>
          </a:p>
          <a:p>
            <a:pPr lvl="1"/>
            <a:r>
              <a:rPr lang="en-US" dirty="0"/>
              <a:t>protected</a:t>
            </a:r>
          </a:p>
          <a:p>
            <a:pPr lvl="2"/>
            <a:r>
              <a:rPr lang="en-US" dirty="0"/>
              <a:t>Applies only with inheritance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Also known as package-private</a:t>
            </a:r>
          </a:p>
          <a:p>
            <a:pPr lvl="2"/>
            <a:r>
              <a:rPr lang="en-US" dirty="0"/>
              <a:t>Accessible from all classes within its package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2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scope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Non-static variables defined in a class are accessible within the class methods without using the class or instance name or “this”.</a:t>
            </a:r>
          </a:p>
          <a:p>
            <a:pPr lvl="1"/>
            <a:r>
              <a:rPr lang="en-US" dirty="0"/>
              <a:t>Static variables</a:t>
            </a:r>
          </a:p>
          <a:p>
            <a:r>
              <a:rPr lang="en-US" dirty="0"/>
              <a:t>Method scope</a:t>
            </a:r>
          </a:p>
          <a:p>
            <a:pPr lvl="1"/>
            <a:r>
              <a:rPr lang="en-US" dirty="0"/>
              <a:t>Variables declared in the method and arguments of the method are only available within the method.</a:t>
            </a:r>
          </a:p>
          <a:p>
            <a:pPr lvl="1"/>
            <a:r>
              <a:rPr lang="en-US" dirty="0"/>
              <a:t>If an argument of the method has the same name as a class variable, the method’s version will be used rather than the class version.</a:t>
            </a:r>
          </a:p>
          <a:p>
            <a:pPr lvl="1"/>
            <a:r>
              <a:rPr lang="en-US" dirty="0"/>
              <a:t>If a variable with the same name as a class variable is declared in the method, the method’s version will be used rather than the class version.</a:t>
            </a:r>
          </a:p>
          <a:p>
            <a:r>
              <a:rPr lang="en-US" dirty="0"/>
              <a:t>Block scope</a:t>
            </a:r>
          </a:p>
          <a:p>
            <a:pPr lvl="1"/>
            <a:r>
              <a:rPr lang="en-US" dirty="0"/>
              <a:t>A variable declared in a block of code will only be available in that block of code.</a:t>
            </a:r>
          </a:p>
          <a:p>
            <a:pPr lvl="1"/>
            <a:r>
              <a:rPr lang="en-US" dirty="0"/>
              <a:t>Variables may be declared anywhere in a block or method but will only be valid after the declaration.</a:t>
            </a:r>
          </a:p>
          <a:p>
            <a:pPr lvl="1"/>
            <a:r>
              <a:rPr lang="en-US" dirty="0"/>
              <a:t>Variables declared in a block will be accessible inside a new nested scope under the scope they were declared in.</a:t>
            </a:r>
          </a:p>
          <a:p>
            <a:pPr lvl="1"/>
            <a:r>
              <a:rPr lang="en-US" dirty="0"/>
              <a:t>You cannot declare a variable in an inner block scope with the same name as a variable in the outer block scope.</a:t>
            </a:r>
          </a:p>
          <a:p>
            <a:r>
              <a:rPr lang="en-US" dirty="0"/>
              <a:t>Variables are created only when their scope is entered.</a:t>
            </a:r>
          </a:p>
          <a:p>
            <a:r>
              <a:rPr lang="en-US" dirty="0"/>
              <a:t>Variables are destroyed when their scope is left.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0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Methods</a:t>
            </a:r>
            <a:r>
              <a:rPr lang="fr-FR" b="1" dirty="0"/>
              <a:t> and Encapsulation </a:t>
            </a:r>
            <a:r>
              <a:rPr lang="fr-FR" b="1" dirty="0" smtClean="0"/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Declare variables of a class private</a:t>
            </a:r>
          </a:p>
          <a:p>
            <a:pPr lvl="1"/>
            <a:r>
              <a:rPr lang="en-US" dirty="0"/>
              <a:t>Provide public setter and getter methods</a:t>
            </a:r>
          </a:p>
          <a:p>
            <a:r>
              <a:rPr lang="en-US" dirty="0"/>
              <a:t>Call by reference vs call by value</a:t>
            </a:r>
          </a:p>
          <a:p>
            <a:pPr lvl="1"/>
            <a:r>
              <a:rPr lang="en-US" dirty="0"/>
              <a:t>Primitives types are passed by value – the method has a copy of the primitive and can’t change the original variable</a:t>
            </a:r>
          </a:p>
          <a:p>
            <a:pPr lvl="1"/>
            <a:r>
              <a:rPr lang="en-US" dirty="0"/>
              <a:t>Object types are passed by reference – the method can change the original object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1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Inheritance</a:t>
            </a:r>
            <a:r>
              <a:rPr lang="fr-FR" b="1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Implementing inheritance</a:t>
            </a:r>
          </a:p>
          <a:p>
            <a:pPr lvl="1"/>
            <a:r>
              <a:rPr lang="en-US" dirty="0"/>
              <a:t>Java implements single inheritance</a:t>
            </a:r>
          </a:p>
          <a:p>
            <a:pPr lvl="1"/>
            <a:r>
              <a:rPr lang="en-US" dirty="0"/>
              <a:t>On instantiation of a subclass, the no-</a:t>
            </a:r>
            <a:r>
              <a:rPr lang="en-US" dirty="0" err="1"/>
              <a:t>arg</a:t>
            </a:r>
            <a:r>
              <a:rPr lang="en-US" dirty="0"/>
              <a:t> constructor of the superclass will be executed prior to the subclass constructor running</a:t>
            </a:r>
          </a:p>
          <a:p>
            <a:pPr lvl="1"/>
            <a:r>
              <a:rPr lang="en-US" dirty="0"/>
              <a:t>Subclass cannot access those members of a superclass that have been declared private</a:t>
            </a:r>
          </a:p>
          <a:p>
            <a:pPr lvl="1"/>
            <a:r>
              <a:rPr lang="en-US" dirty="0"/>
              <a:t>Declaring a method as final means it cannot be </a:t>
            </a:r>
            <a:r>
              <a:rPr lang="en-US" dirty="0" err="1"/>
              <a:t>overriden</a:t>
            </a:r>
            <a:r>
              <a:rPr lang="en-US" dirty="0"/>
              <a:t> by a subclass – a compile-time error will occur</a:t>
            </a:r>
          </a:p>
          <a:p>
            <a:pPr lvl="1"/>
            <a:r>
              <a:rPr lang="en-US" dirty="0"/>
              <a:t>Declaring a class as final means it cannot be inherited.</a:t>
            </a:r>
          </a:p>
          <a:p>
            <a:pPr lvl="2"/>
            <a:r>
              <a:rPr lang="en-US" dirty="0"/>
              <a:t>A class cannot be abstract and </a:t>
            </a:r>
            <a:r>
              <a:rPr lang="en-US" dirty="0">
                <a:hlinkClick r:id="rId2"/>
              </a:rPr>
              <a:t>final</a:t>
            </a:r>
            <a:endParaRPr lang="en-US" dirty="0"/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Subclasses of a class can implement their own unique </a:t>
            </a:r>
            <a:r>
              <a:rPr lang="en-US" dirty="0" err="1"/>
              <a:t>behaviour</a:t>
            </a:r>
            <a:r>
              <a:rPr lang="en-US" dirty="0"/>
              <a:t> but share common functionality with the superclass</a:t>
            </a:r>
          </a:p>
          <a:p>
            <a:pPr lvl="1"/>
            <a:r>
              <a:rPr lang="en-US" dirty="0"/>
              <a:t>Achieved by overriding superclass methods to provide unique </a:t>
            </a:r>
            <a:r>
              <a:rPr lang="en-US" dirty="0" err="1"/>
              <a:t>behaviour</a:t>
            </a:r>
            <a:r>
              <a:rPr lang="en-US" dirty="0"/>
              <a:t> in the subclass, while also adding additional unique methods specific to the subclass</a:t>
            </a:r>
          </a:p>
          <a:p>
            <a:r>
              <a:rPr lang="en-US" dirty="0"/>
              <a:t>Reference type vs object type</a:t>
            </a:r>
          </a:p>
          <a:p>
            <a:pPr lvl="1"/>
            <a:r>
              <a:rPr lang="en-US" dirty="0"/>
              <a:t>A reference variable may be declared to be of a type that is a superclass of the actual object type</a:t>
            </a:r>
          </a:p>
          <a:p>
            <a:pPr lvl="1"/>
            <a:r>
              <a:rPr lang="en-US" dirty="0"/>
              <a:t>Reference type determines which members of the object are accessible</a:t>
            </a:r>
          </a:p>
          <a:p>
            <a:pPr lvl="1"/>
            <a:r>
              <a:rPr lang="en-US" dirty="0"/>
              <a:t>Only those members declared in the reference type will be accessible, so some members of actual object type may not be accessible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5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Inheritance</a:t>
            </a:r>
            <a:r>
              <a:rPr lang="fr-FR" b="1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Casting</a:t>
            </a:r>
          </a:p>
          <a:p>
            <a:pPr lvl="1"/>
            <a:r>
              <a:rPr lang="en-US" dirty="0"/>
              <a:t>Where a superclass has been used as reference type, the object may be cast to the actual type to access members that are not part of the reference type</a:t>
            </a:r>
          </a:p>
          <a:p>
            <a:r>
              <a:rPr lang="en-US" dirty="0"/>
              <a:t>Super</a:t>
            </a:r>
          </a:p>
          <a:p>
            <a:pPr lvl="1"/>
            <a:r>
              <a:rPr lang="en-US" dirty="0"/>
              <a:t>May be used to call the constructor of a superclass – the signature will determine which constructor</a:t>
            </a:r>
          </a:p>
          <a:p>
            <a:pPr lvl="1"/>
            <a:r>
              <a:rPr lang="en-US" dirty="0"/>
              <a:t>May be used to refer to a method or instance variable in the superclass</a:t>
            </a:r>
          </a:p>
          <a:p>
            <a:r>
              <a:rPr lang="en-US" dirty="0"/>
              <a:t>This</a:t>
            </a:r>
          </a:p>
          <a:p>
            <a:pPr lvl="1"/>
            <a:r>
              <a:rPr lang="en-US" dirty="0"/>
              <a:t>this is a reference to the current object</a:t>
            </a:r>
          </a:p>
          <a:p>
            <a:pPr lvl="1"/>
            <a:r>
              <a:rPr lang="en-US" dirty="0"/>
              <a:t>this() can be used to invoke an overloaded constructor</a:t>
            </a:r>
          </a:p>
          <a:p>
            <a:pPr lvl="1"/>
            <a:r>
              <a:rPr lang="en-US" dirty="0"/>
              <a:t>this may be used to refer to a redefined instance member variable from a method.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7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Inheritance</a:t>
            </a:r>
            <a:r>
              <a:rPr lang="fr-FR" b="1" dirty="0" smtClean="0"/>
              <a:t>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An interface is a </a:t>
            </a:r>
            <a:r>
              <a:rPr lang="en-US" dirty="0" err="1"/>
              <a:t>a</a:t>
            </a:r>
            <a:r>
              <a:rPr lang="en-US" dirty="0"/>
              <a:t> reference type, like a class, that can only contain constants, method signatures, default methods, static methods and nested types.</a:t>
            </a:r>
          </a:p>
          <a:p>
            <a:pPr lvl="1"/>
            <a:r>
              <a:rPr lang="en-US" dirty="0"/>
              <a:t>Cannot be </a:t>
            </a:r>
            <a:r>
              <a:rPr lang="en-US" dirty="0" err="1"/>
              <a:t>initialised</a:t>
            </a:r>
            <a:endParaRPr lang="en-US" dirty="0"/>
          </a:p>
          <a:p>
            <a:pPr lvl="1"/>
            <a:r>
              <a:rPr lang="en-US" dirty="0"/>
              <a:t>Are designed to be implemented by classes or extended by other interfaces</a:t>
            </a:r>
          </a:p>
          <a:p>
            <a:pPr lvl="1"/>
            <a:r>
              <a:rPr lang="en-US" dirty="0"/>
              <a:t>A class based on the interface uses the implements keyword to declare this.</a:t>
            </a:r>
          </a:p>
          <a:p>
            <a:r>
              <a:rPr lang="en-US" dirty="0"/>
              <a:t>Abstract classes and interfaces</a:t>
            </a:r>
          </a:p>
          <a:p>
            <a:pPr lvl="1"/>
            <a:r>
              <a:rPr lang="en-US" dirty="0"/>
              <a:t>Abstract classes cannot be </a:t>
            </a:r>
            <a:r>
              <a:rPr lang="en-US" dirty="0" err="1"/>
              <a:t>initialised</a:t>
            </a:r>
            <a:endParaRPr lang="en-US" dirty="0"/>
          </a:p>
          <a:p>
            <a:pPr lvl="1"/>
            <a:r>
              <a:rPr lang="en-US" dirty="0"/>
              <a:t>Abstract classes are able to be </a:t>
            </a:r>
            <a:r>
              <a:rPr lang="en-US" dirty="0" err="1"/>
              <a:t>subclassed</a:t>
            </a:r>
            <a:r>
              <a:rPr lang="en-US" dirty="0"/>
              <a:t>, with subclasses inheriting the methods provide by the abstract class</a:t>
            </a:r>
          </a:p>
          <a:p>
            <a:pPr lvl="1"/>
            <a:r>
              <a:rPr lang="en-US" dirty="0"/>
              <a:t>An abstract class may implement an interface</a:t>
            </a:r>
          </a:p>
        </p:txBody>
      </p:sp>
    </p:spTree>
    <p:extLst>
      <p:ext uri="{BB962C8B-B14F-4D97-AF65-F5344CB8AC3E}">
        <p14:creationId xmlns:p14="http://schemas.microsoft.com/office/powerpoint/2010/main" val="37607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Exceptions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  <a:p>
            <a:r>
              <a:rPr lang="en-US" dirty="0"/>
              <a:t>All exceptions and errors are subclasses of Throwable.</a:t>
            </a:r>
          </a:p>
          <a:p>
            <a:pPr lvl="1"/>
            <a:r>
              <a:rPr lang="en-US" dirty="0"/>
              <a:t>Throwable defines a method getMessage() which returns a string with details of the exception or error</a:t>
            </a:r>
          </a:p>
          <a:p>
            <a:pPr lvl="1"/>
            <a:r>
              <a:rPr lang="en-US" dirty="0"/>
              <a:t>Throwable defines a method printStackTrace() which prints a stack trace of the exception or error to the console.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4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Exceptions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Exceptions other than subclasses of RuntimeException, </a:t>
            </a:r>
            <a:r>
              <a:rPr lang="en-US" dirty="0" smtClean="0"/>
              <a:t>Error</a:t>
            </a:r>
          </a:p>
          <a:p>
            <a:pPr lvl="1"/>
            <a:r>
              <a:rPr lang="en-US" dirty="0" err="1" smtClean="0"/>
              <a:t>RuntimeExceptions</a:t>
            </a:r>
            <a:endParaRPr lang="en-US" dirty="0"/>
          </a:p>
          <a:p>
            <a:pPr lvl="2"/>
            <a:r>
              <a:rPr lang="en-US" dirty="0"/>
              <a:t>Subclasses of RuntimeException are unchecked by the compiler</a:t>
            </a:r>
          </a:p>
          <a:p>
            <a:pPr lvl="2"/>
            <a:r>
              <a:rPr lang="en-US" dirty="0"/>
              <a:t>Common RuntimeException subclasses:</a:t>
            </a:r>
          </a:p>
          <a:p>
            <a:pPr lvl="3"/>
            <a:r>
              <a:rPr lang="en-US" dirty="0"/>
              <a:t>ArithmeticException</a:t>
            </a:r>
          </a:p>
          <a:p>
            <a:pPr lvl="3"/>
            <a:r>
              <a:rPr lang="en-US" dirty="0"/>
              <a:t>IndexOutOfBoundsException</a:t>
            </a:r>
          </a:p>
          <a:p>
            <a:pPr lvl="3"/>
            <a:r>
              <a:rPr lang="en-US" dirty="0"/>
              <a:t>IllegalArgumentException</a:t>
            </a:r>
          </a:p>
          <a:p>
            <a:pPr lvl="3"/>
            <a:r>
              <a:rPr lang="en-US" dirty="0"/>
              <a:t>NoSuchElementException</a:t>
            </a:r>
          </a:p>
          <a:p>
            <a:pPr lvl="3"/>
            <a:r>
              <a:rPr lang="en-US" dirty="0"/>
              <a:t>NullPointerException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Subclasses of Error are unchecked by the compiler</a:t>
            </a:r>
          </a:p>
          <a:p>
            <a:pPr lvl="2"/>
            <a:r>
              <a:rPr lang="en-US" dirty="0"/>
              <a:t>Not expected to be caught under normal circumstances by your program.</a:t>
            </a:r>
          </a:p>
          <a:p>
            <a:pPr lvl="2"/>
            <a:r>
              <a:rPr lang="en-US" dirty="0"/>
              <a:t>Indicates errors with the run-time environment</a:t>
            </a:r>
          </a:p>
          <a:p>
            <a:pPr lvl="2"/>
            <a:r>
              <a:rPr lang="en-US" dirty="0"/>
              <a:t>Created in response to catastrophic failures that cannot be handled by your program</a:t>
            </a:r>
          </a:p>
          <a:p>
            <a:pPr lvl="2"/>
            <a:r>
              <a:rPr lang="en-US" dirty="0"/>
              <a:t>Common Error subclasses:</a:t>
            </a:r>
          </a:p>
          <a:p>
            <a:pPr lvl="3"/>
            <a:r>
              <a:rPr lang="en-US" dirty="0"/>
              <a:t>IOError</a:t>
            </a:r>
          </a:p>
          <a:p>
            <a:pPr lvl="1"/>
            <a:r>
              <a:rPr lang="en-US" dirty="0"/>
              <a:t>Common checked exceptions:</a:t>
            </a:r>
          </a:p>
          <a:p>
            <a:pPr lvl="2"/>
            <a:r>
              <a:rPr lang="en-US" dirty="0"/>
              <a:t>IOException</a:t>
            </a:r>
          </a:p>
        </p:txBody>
      </p:sp>
    </p:spTree>
    <p:extLst>
      <p:ext uri="{BB962C8B-B14F-4D97-AF65-F5344CB8AC3E}">
        <p14:creationId xmlns:p14="http://schemas.microsoft.com/office/powerpoint/2010/main" val="23986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Exceptions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Try-catch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Try</a:t>
            </a:r>
            <a:endParaRPr lang="en-US" dirty="0"/>
          </a:p>
          <a:p>
            <a:pPr lvl="2"/>
            <a:r>
              <a:rPr lang="en-US" dirty="0"/>
              <a:t>Encloses a block of code that might throw an exception</a:t>
            </a:r>
          </a:p>
          <a:p>
            <a:pPr lvl="1"/>
            <a:r>
              <a:rPr lang="en-US" dirty="0"/>
              <a:t>Catch</a:t>
            </a:r>
          </a:p>
          <a:p>
            <a:pPr lvl="2"/>
            <a:r>
              <a:rPr lang="en-US" dirty="0"/>
              <a:t>Catch blocks must catch exception subclasses before any of their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Subclass catch blocks would not be reached if superclass catch blocks came first. Unreachable code in Java causes a compile error.</a:t>
            </a:r>
          </a:p>
          <a:p>
            <a:pPr lvl="2"/>
            <a:r>
              <a:rPr lang="en-US" dirty="0"/>
              <a:t>Multiple exceptions can be handled by the same catch block by using the pipe operator |</a:t>
            </a:r>
          </a:p>
          <a:p>
            <a:pPr lvl="2"/>
            <a:r>
              <a:rPr lang="en-US" dirty="0"/>
              <a:t>Execution never returns to the try block</a:t>
            </a:r>
          </a:p>
          <a:p>
            <a:pPr lvl="1"/>
            <a:r>
              <a:rPr lang="en-US" dirty="0"/>
              <a:t>Finally</a:t>
            </a:r>
          </a:p>
          <a:p>
            <a:pPr lvl="2"/>
            <a:r>
              <a:rPr lang="en-US" dirty="0"/>
              <a:t>Code in the finally block is always executed after the try block completes</a:t>
            </a:r>
          </a:p>
        </p:txBody>
      </p:sp>
    </p:spTree>
    <p:extLst>
      <p:ext uri="{BB962C8B-B14F-4D97-AF65-F5344CB8AC3E}">
        <p14:creationId xmlns:p14="http://schemas.microsoft.com/office/powerpoint/2010/main" val="42587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Exceptions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of exceptions</a:t>
            </a:r>
          </a:p>
          <a:p>
            <a:pPr lvl="1"/>
            <a:r>
              <a:rPr lang="en-US" dirty="0"/>
              <a:t>Definition: An </a:t>
            </a:r>
            <a:r>
              <a:rPr lang="en-US" i="1" dirty="0"/>
              <a:t>exception</a:t>
            </a:r>
            <a:r>
              <a:rPr lang="en-US" dirty="0"/>
              <a:t> is an event, which occurs during the execution of a program, that disrupts the normal flow of the program’s instructions.</a:t>
            </a:r>
          </a:p>
          <a:p>
            <a:pPr lvl="1"/>
            <a:r>
              <a:rPr lang="en-US" dirty="0"/>
              <a:t>When an exception is thrown the runtime system searches down the call stack looking for an appropriate handler.</a:t>
            </a:r>
          </a:p>
          <a:p>
            <a:r>
              <a:rPr lang="en-US" dirty="0"/>
              <a:t>Using a method that throws an exception</a:t>
            </a:r>
          </a:p>
          <a:p>
            <a:pPr lvl="1"/>
            <a:r>
              <a:rPr lang="en-US" dirty="0"/>
              <a:t>Must catch or re-throw the exception</a:t>
            </a:r>
          </a:p>
          <a:p>
            <a:pPr lvl="1"/>
            <a:r>
              <a:rPr lang="en-US" dirty="0"/>
              <a:t>Common exception classes and categories</a:t>
            </a:r>
          </a:p>
          <a:p>
            <a:pPr lvl="1"/>
            <a:r>
              <a:rPr lang="en-US" dirty="0"/>
              <a:t>A method that can cause an exception it doesn’t handle must declare it in the method definition using the throws clause.</a:t>
            </a:r>
          </a:p>
        </p:txBody>
      </p:sp>
    </p:spTree>
    <p:extLst>
      <p:ext uri="{BB962C8B-B14F-4D97-AF65-F5344CB8AC3E}">
        <p14:creationId xmlns:p14="http://schemas.microsoft.com/office/powerpoint/2010/main" val="20047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expressions </a:t>
            </a:r>
            <a:r>
              <a:rPr lang="fr-FR" smtClean="0"/>
              <a:t>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expressions lambda permettent d'écrire du code plus concis, donc plus rapide à écrire, à relire et à maintenir. </a:t>
            </a:r>
            <a:endParaRPr lang="fr-FR" dirty="0" smtClean="0"/>
          </a:p>
          <a:p>
            <a:r>
              <a:rPr lang="fr-FR" dirty="0" smtClean="0"/>
              <a:t>C'est </a:t>
            </a:r>
            <a:r>
              <a:rPr lang="fr-FR" dirty="0"/>
              <a:t>aussi un élément important dans l'introduction de la programmation fonctionnelle dans le langage Java qui était jusqu'à la version 8 uniquement orienté objet.</a:t>
            </a:r>
          </a:p>
          <a:p>
            <a:r>
              <a:rPr lang="fr-FR" dirty="0"/>
              <a:t>Une expression lambda est une fonction anonyme : sa définition se fait sans déclaration explicite du type de retour, ni de modificateurs d'accès ni de nom. </a:t>
            </a:r>
            <a:endParaRPr lang="fr-FR" dirty="0" smtClean="0"/>
          </a:p>
          <a:p>
            <a:r>
              <a:rPr lang="fr-FR" dirty="0" smtClean="0"/>
              <a:t>C'est </a:t>
            </a:r>
            <a:r>
              <a:rPr lang="fr-FR" dirty="0"/>
              <a:t>un raccourci syntaxique qui permet de définir une méthode directement à l'endroit où elle est utilisée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syntaxe des expressions </a:t>
            </a:r>
            <a:r>
              <a:rPr lang="fr-FR" dirty="0" err="1"/>
              <a:t>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liste des </a:t>
            </a:r>
            <a:r>
              <a:rPr lang="fr-FR" dirty="0" smtClean="0"/>
              <a:t>paramètres</a:t>
            </a:r>
            <a:endParaRPr lang="fr-FR" dirty="0"/>
          </a:p>
          <a:p>
            <a:pPr lvl="2"/>
            <a:r>
              <a:rPr lang="fr-FR" dirty="0" smtClean="0"/>
              <a:t>Le </a:t>
            </a:r>
            <a:r>
              <a:rPr lang="fr-FR" dirty="0"/>
              <a:t>type est </a:t>
            </a:r>
            <a:r>
              <a:rPr lang="fr-FR" dirty="0" smtClean="0"/>
              <a:t>optionnel</a:t>
            </a:r>
            <a:endParaRPr lang="fr-FR" dirty="0"/>
          </a:p>
          <a:p>
            <a:pPr lvl="2"/>
            <a:r>
              <a:rPr lang="fr-FR" dirty="0" smtClean="0"/>
              <a:t>Les </a:t>
            </a:r>
            <a:r>
              <a:rPr lang="fr-FR" dirty="0"/>
              <a:t>parenthèses peuvent être </a:t>
            </a:r>
            <a:r>
              <a:rPr lang="fr-FR" dirty="0" smtClean="0"/>
              <a:t>omises</a:t>
            </a:r>
          </a:p>
          <a:p>
            <a:r>
              <a:rPr lang="fr-FR" dirty="0" smtClean="0"/>
              <a:t>La -&gt;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corps de la </a:t>
            </a:r>
            <a:r>
              <a:rPr lang="fr-FR" dirty="0" smtClean="0"/>
              <a:t>fonction</a:t>
            </a:r>
            <a:endParaRPr lang="fr-FR" dirty="0"/>
          </a:p>
          <a:p>
            <a:pPr lvl="2"/>
            <a:r>
              <a:rPr lang="fr-FR" dirty="0" smtClean="0"/>
              <a:t>Sans {} s’il y a une seule expression</a:t>
            </a:r>
            <a:endParaRPr lang="fr-FR" dirty="0"/>
          </a:p>
          <a:p>
            <a:pPr lvl="2"/>
            <a:r>
              <a:rPr lang="fr-FR" dirty="0" smtClean="0"/>
              <a:t>Avec {} sinon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Static members belong to class, not instance</a:t>
            </a:r>
          </a:p>
          <a:p>
            <a:pPr lvl="1"/>
            <a:r>
              <a:rPr lang="en-US" dirty="0"/>
              <a:t>Can be used to keep track of how many instances of a class have been created</a:t>
            </a:r>
          </a:p>
          <a:p>
            <a:r>
              <a:rPr lang="en-US" dirty="0"/>
              <a:t>Constants declared with “static final” modifiers</a:t>
            </a:r>
          </a:p>
          <a:p>
            <a:pPr lvl="1"/>
            <a:r>
              <a:rPr lang="en-US" dirty="0"/>
              <a:t>Cannot be reassigned, compile-time error will occur</a:t>
            </a:r>
          </a:p>
          <a:p>
            <a:r>
              <a:rPr lang="en-US" dirty="0"/>
              <a:t>Access level modifiers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world accessible</a:t>
            </a:r>
          </a:p>
          <a:p>
            <a:pPr lvl="1"/>
            <a:r>
              <a:rPr lang="en-US" dirty="0"/>
              <a:t>protected</a:t>
            </a:r>
          </a:p>
          <a:p>
            <a:pPr lvl="2"/>
            <a:r>
              <a:rPr lang="en-US" dirty="0"/>
              <a:t>subclass and package accessible</a:t>
            </a:r>
          </a:p>
          <a:p>
            <a:pPr lvl="1"/>
            <a:r>
              <a:rPr lang="en-US" dirty="0"/>
              <a:t>package-private</a:t>
            </a:r>
          </a:p>
          <a:p>
            <a:pPr lvl="2"/>
            <a:r>
              <a:rPr lang="en-US" dirty="0"/>
              <a:t>default for no modifier</a:t>
            </a:r>
          </a:p>
          <a:p>
            <a:pPr lvl="2"/>
            <a:r>
              <a:rPr lang="en-US" dirty="0"/>
              <a:t>package accessible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only accessible within class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5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Usage des expressions </a:t>
            </a:r>
            <a:r>
              <a:rPr lang="fr-FR" dirty="0" err="1" smtClean="0"/>
              <a:t>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besoin d’expressions </a:t>
            </a:r>
            <a:r>
              <a:rPr lang="fr-FR" dirty="0" smtClean="0"/>
              <a:t>courtes</a:t>
            </a:r>
            <a:endParaRPr lang="fr-FR" dirty="0"/>
          </a:p>
          <a:p>
            <a:r>
              <a:rPr lang="fr-FR" dirty="0" smtClean="0"/>
              <a:t>L’expression </a:t>
            </a:r>
            <a:r>
              <a:rPr lang="fr-FR" dirty="0"/>
              <a:t>de </a:t>
            </a:r>
            <a:r>
              <a:rPr lang="fr-FR" dirty="0" smtClean="0"/>
              <a:t>prédicat</a:t>
            </a:r>
            <a:endParaRPr lang="fr-FR" dirty="0"/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courte qui retourne </a:t>
            </a:r>
            <a:r>
              <a:rPr lang="fr-FR" dirty="0" err="1"/>
              <a:t>true</a:t>
            </a:r>
            <a:r>
              <a:rPr lang="fr-FR" dirty="0"/>
              <a:t> ou </a:t>
            </a:r>
            <a:r>
              <a:rPr lang="fr-FR" dirty="0" smtClean="0"/>
              <a:t>false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fourniture d’un </a:t>
            </a:r>
            <a:r>
              <a:rPr lang="fr-FR" dirty="0" smtClean="0"/>
              <a:t>consommateur</a:t>
            </a:r>
            <a:endParaRPr lang="fr-FR" dirty="0"/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qui </a:t>
            </a:r>
            <a:r>
              <a:rPr lang="fr-FR" dirty="0" err="1"/>
              <a:t>accept</a:t>
            </a:r>
            <a:r>
              <a:rPr lang="fr-FR" dirty="0"/>
              <a:t> une donnée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581128"/>
            <a:ext cx="3375375" cy="1800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895" y="4581128"/>
            <a:ext cx="5078233" cy="17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de l’API Date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/>
              <a:t>nouveau package apparaît : </a:t>
            </a:r>
            <a:r>
              <a:rPr lang="fr-FR" dirty="0" err="1"/>
              <a:t>java.time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classes sont « immutable value 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classes représentent correctement le domaine, donc pas </a:t>
            </a:r>
            <a:r>
              <a:rPr lang="fr-FR" dirty="0" smtClean="0"/>
              <a:t>de confusion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classe </a:t>
            </a:r>
            <a:r>
              <a:rPr lang="fr-FR" dirty="0" err="1"/>
              <a:t>java.util.Date</a:t>
            </a:r>
            <a:r>
              <a:rPr lang="fr-FR" dirty="0"/>
              <a:t> ne possédait pas de zone</a:t>
            </a:r>
          </a:p>
          <a:p>
            <a:r>
              <a:rPr lang="fr-FR" dirty="0" smtClean="0"/>
              <a:t>Des </a:t>
            </a:r>
            <a:r>
              <a:rPr lang="fr-FR" dirty="0"/>
              <a:t>chronologies différentes de ISO-8601 sont possibles</a:t>
            </a:r>
          </a:p>
        </p:txBody>
      </p:sp>
    </p:spTree>
    <p:extLst>
      <p:ext uri="{BB962C8B-B14F-4D97-AF65-F5344CB8AC3E}">
        <p14:creationId xmlns:p14="http://schemas.microsoft.com/office/powerpoint/2010/main" val="63899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LocalDate</a:t>
            </a:r>
            <a:r>
              <a:rPr lang="fr-FR" dirty="0" smtClean="0"/>
              <a:t> &amp; </a:t>
            </a:r>
            <a:r>
              <a:rPr lang="fr-FR" dirty="0" err="1" smtClean="0"/>
              <a:t>LocalTime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sont des classes qui représentent date et heure sur le poste courant</a:t>
            </a:r>
          </a:p>
          <a:p>
            <a:r>
              <a:rPr lang="fr-FR" dirty="0" smtClean="0"/>
              <a:t>Il </a:t>
            </a:r>
            <a:r>
              <a:rPr lang="fr-FR" dirty="0"/>
              <a:t>existe aussi </a:t>
            </a:r>
            <a:r>
              <a:rPr lang="fr-FR" dirty="0" err="1"/>
              <a:t>LocalDateTime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contexte de zone n’existe pas</a:t>
            </a:r>
          </a:p>
          <a:p>
            <a:r>
              <a:rPr lang="fr-FR" dirty="0" smtClean="0"/>
              <a:t>Méthodes </a:t>
            </a:r>
            <a:r>
              <a:rPr lang="fr-FR" dirty="0"/>
              <a:t>de création : </a:t>
            </a:r>
            <a:r>
              <a:rPr lang="fr-FR" dirty="0" err="1"/>
              <a:t>now</a:t>
            </a:r>
            <a:r>
              <a:rPr lang="fr-FR" dirty="0"/>
              <a:t>, of, </a:t>
            </a:r>
            <a:r>
              <a:rPr lang="fr-FR" dirty="0" err="1"/>
              <a:t>from</a:t>
            </a:r>
            <a:r>
              <a:rPr lang="fr-FR" dirty="0"/>
              <a:t>, </a:t>
            </a:r>
            <a:r>
              <a:rPr lang="fr-FR" dirty="0" err="1"/>
              <a:t>parse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4581128"/>
            <a:ext cx="4975032" cy="12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LocalDate</a:t>
            </a:r>
            <a:r>
              <a:rPr lang="fr-FR" dirty="0"/>
              <a:t> &amp; </a:t>
            </a:r>
            <a:r>
              <a:rPr lang="fr-FR" dirty="0" err="1"/>
              <a:t>LocalTime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La classe la « modification » des données se fait avec </a:t>
            </a:r>
            <a:r>
              <a:rPr lang="fr-FR" dirty="0" err="1" smtClean="0"/>
              <a:t>with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Les « ajusteurs », certains standards et sinon à écrire </a:t>
            </a:r>
            <a:r>
              <a:rPr lang="fr-FR" dirty="0" smtClean="0"/>
              <a:t>soi-même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Possibilités de tronquer les </a:t>
            </a:r>
            <a:r>
              <a:rPr lang="fr-FR" dirty="0" smtClean="0"/>
              <a:t>infos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844824"/>
            <a:ext cx="3336975" cy="11669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0595" y="3256366"/>
            <a:ext cx="3967336" cy="10804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626" y="4902898"/>
            <a:ext cx="46386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6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du temps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LocalDate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constantes MAX et MIN</a:t>
            </a:r>
          </a:p>
          <a:p>
            <a:r>
              <a:rPr lang="fr-FR" dirty="0" smtClean="0"/>
              <a:t>Les </a:t>
            </a:r>
            <a:r>
              <a:rPr lang="fr-FR" dirty="0"/>
              <a:t>méthodes</a:t>
            </a:r>
          </a:p>
          <a:p>
            <a:pPr lvl="1"/>
            <a:r>
              <a:rPr lang="fr-FR" dirty="0" smtClean="0"/>
              <a:t>Création </a:t>
            </a:r>
            <a:r>
              <a:rPr lang="fr-FR" dirty="0"/>
              <a:t>de </a:t>
            </a:r>
            <a:r>
              <a:rPr lang="fr-FR" dirty="0" err="1"/>
              <a:t>LocalDateTime</a:t>
            </a:r>
            <a:r>
              <a:rPr lang="fr-FR" dirty="0"/>
              <a:t> : </a:t>
            </a:r>
            <a:r>
              <a:rPr lang="fr-FR" dirty="0" err="1"/>
              <a:t>atTime</a:t>
            </a:r>
            <a:r>
              <a:rPr lang="fr-FR" dirty="0"/>
              <a:t>, …</a:t>
            </a:r>
          </a:p>
          <a:p>
            <a:pPr lvl="1"/>
            <a:r>
              <a:rPr lang="fr-FR" dirty="0"/>
              <a:t>Getters : </a:t>
            </a:r>
            <a:r>
              <a:rPr lang="fr-FR" dirty="0" err="1"/>
              <a:t>getDayOfMonth</a:t>
            </a:r>
            <a:r>
              <a:rPr lang="fr-FR" dirty="0"/>
              <a:t>()…</a:t>
            </a:r>
          </a:p>
          <a:p>
            <a:pPr lvl="1"/>
            <a:r>
              <a:rPr lang="fr-FR" dirty="0" smtClean="0"/>
              <a:t>Informations </a:t>
            </a:r>
            <a:r>
              <a:rPr lang="fr-FR" dirty="0"/>
              <a:t>sur le mois, l’année …</a:t>
            </a:r>
          </a:p>
          <a:p>
            <a:pPr lvl="1"/>
            <a:r>
              <a:rPr lang="fr-FR" dirty="0"/>
              <a:t> Date maintenant</a:t>
            </a:r>
          </a:p>
          <a:p>
            <a:pPr lvl="1"/>
            <a:r>
              <a:rPr lang="fr-FR" dirty="0"/>
              <a:t> Modifications : minus, plus, </a:t>
            </a:r>
            <a:r>
              <a:rPr lang="fr-FR" dirty="0" err="1"/>
              <a:t>withXXX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026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du temps zoné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ZonedDateTime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créateurs of, </a:t>
            </a:r>
            <a:r>
              <a:rPr lang="fr-FR" dirty="0" err="1"/>
              <a:t>now</a:t>
            </a:r>
            <a:r>
              <a:rPr lang="fr-FR" dirty="0"/>
              <a:t>, …</a:t>
            </a:r>
          </a:p>
          <a:p>
            <a:r>
              <a:rPr lang="fr-FR" dirty="0" smtClean="0"/>
              <a:t>Les </a:t>
            </a:r>
            <a:r>
              <a:rPr lang="fr-FR" dirty="0"/>
              <a:t>modificateurs plus, minus, </a:t>
            </a:r>
            <a:r>
              <a:rPr lang="fr-FR" dirty="0" err="1"/>
              <a:t>with</a:t>
            </a:r>
            <a:r>
              <a:rPr lang="fr-FR" dirty="0"/>
              <a:t>, …</a:t>
            </a:r>
          </a:p>
          <a:p>
            <a:r>
              <a:rPr lang="fr-FR" dirty="0" smtClean="0"/>
              <a:t>Temps </a:t>
            </a:r>
            <a:r>
              <a:rPr lang="fr-FR" dirty="0"/>
              <a:t>restant : </a:t>
            </a:r>
            <a:r>
              <a:rPr lang="fr-FR" dirty="0" err="1"/>
              <a:t>until</a:t>
            </a:r>
            <a:endParaRPr lang="fr-FR" dirty="0"/>
          </a:p>
          <a:p>
            <a:r>
              <a:rPr lang="fr-FR" dirty="0" smtClean="0"/>
              <a:t>Travail </a:t>
            </a:r>
            <a:r>
              <a:rPr lang="fr-FR" dirty="0"/>
              <a:t>sur offset : </a:t>
            </a:r>
            <a:r>
              <a:rPr lang="fr-FR" dirty="0" err="1"/>
              <a:t>getOffset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6153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de zones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Une zone peut être représentée par une chaîne de caractères</a:t>
            </a:r>
          </a:p>
          <a:p>
            <a:r>
              <a:rPr lang="fr-FR" dirty="0" smtClean="0"/>
              <a:t>La </a:t>
            </a:r>
            <a:r>
              <a:rPr lang="fr-FR" dirty="0"/>
              <a:t>classe </a:t>
            </a:r>
            <a:r>
              <a:rPr lang="fr-FR" dirty="0" err="1"/>
              <a:t>ZoneId</a:t>
            </a:r>
            <a:r>
              <a:rPr lang="fr-FR" dirty="0"/>
              <a:t> sert à garder cette </a:t>
            </a:r>
            <a:r>
              <a:rPr lang="fr-FR" dirty="0" smtClean="0"/>
              <a:t>information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ZonedDateTime</a:t>
            </a:r>
            <a:r>
              <a:rPr lang="fr-FR" dirty="0"/>
              <a:t> est une date/heure avec les informations de zone</a:t>
            </a:r>
          </a:p>
          <a:p>
            <a:r>
              <a:rPr lang="fr-FR" dirty="0" err="1" smtClean="0"/>
              <a:t>OffsetDateTime</a:t>
            </a:r>
            <a:r>
              <a:rPr lang="fr-FR" dirty="0" smtClean="0"/>
              <a:t> </a:t>
            </a:r>
            <a:r>
              <a:rPr lang="fr-FR" dirty="0"/>
              <a:t>est une date/heure avec l’offset (de zone UTC)</a:t>
            </a:r>
          </a:p>
          <a:p>
            <a:r>
              <a:rPr lang="fr-FR" dirty="0" err="1" smtClean="0"/>
              <a:t>OffsetTime</a:t>
            </a:r>
            <a:r>
              <a:rPr lang="fr-FR" dirty="0" smtClean="0"/>
              <a:t> </a:t>
            </a:r>
            <a:r>
              <a:rPr lang="fr-FR" dirty="0"/>
              <a:t>est une heure avec </a:t>
            </a:r>
            <a:r>
              <a:rPr lang="fr-FR" dirty="0" smtClean="0"/>
              <a:t>l’offset</a:t>
            </a:r>
          </a:p>
          <a:p>
            <a:endParaRPr lang="fr-FR" dirty="0"/>
          </a:p>
          <a:p>
            <a:r>
              <a:rPr lang="fr-FR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168" y="2636912"/>
            <a:ext cx="5681663" cy="8469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644" y="5432309"/>
            <a:ext cx="6236525" cy="8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5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</a:t>
            </a:r>
            <a:r>
              <a:rPr lang="fr-FR" dirty="0" err="1"/>
              <a:t>Period</a:t>
            </a:r>
            <a:r>
              <a:rPr lang="fr-FR" dirty="0"/>
              <a:t> et Duration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Period</a:t>
            </a:r>
            <a:r>
              <a:rPr lang="fr-FR" dirty="0"/>
              <a:t> représente une durée en jour-mois-année et non </a:t>
            </a:r>
            <a:r>
              <a:rPr lang="fr-FR" dirty="0" smtClean="0"/>
              <a:t>un point </a:t>
            </a:r>
            <a:r>
              <a:rPr lang="fr-FR" dirty="0"/>
              <a:t>dans le </a:t>
            </a:r>
            <a:r>
              <a:rPr lang="fr-FR" dirty="0" smtClean="0"/>
              <a:t>temps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classe Duration représente des durées en heures, </a:t>
            </a:r>
            <a:r>
              <a:rPr lang="fr-FR" dirty="0" err="1"/>
              <a:t>etc</a:t>
            </a:r>
            <a:r>
              <a:rPr lang="fr-FR" dirty="0"/>
              <a:t> plus précis </a:t>
            </a:r>
            <a:r>
              <a:rPr lang="fr-FR" dirty="0" smtClean="0"/>
              <a:t>que </a:t>
            </a:r>
            <a:r>
              <a:rPr lang="fr-FR" dirty="0" err="1" smtClean="0"/>
              <a:t>Period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996952"/>
            <a:ext cx="4558193" cy="9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8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package </a:t>
            </a:r>
            <a:r>
              <a:rPr lang="fr-FR" dirty="0" err="1"/>
              <a:t>java.time.format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Fournit des classes pour afficher et </a:t>
            </a:r>
            <a:r>
              <a:rPr lang="fr-FR" dirty="0" err="1"/>
              <a:t>parser</a:t>
            </a:r>
            <a:r>
              <a:rPr lang="fr-FR" dirty="0"/>
              <a:t> des dates</a:t>
            </a:r>
          </a:p>
          <a:p>
            <a:r>
              <a:rPr lang="fr-FR" dirty="0" smtClean="0"/>
              <a:t>La </a:t>
            </a:r>
            <a:r>
              <a:rPr lang="fr-FR" dirty="0"/>
              <a:t>classe </a:t>
            </a:r>
            <a:r>
              <a:rPr lang="fr-FR" dirty="0" err="1"/>
              <a:t>DateTimeFormatter</a:t>
            </a:r>
            <a:r>
              <a:rPr lang="fr-FR" dirty="0"/>
              <a:t> est suffisante pour la plupart des cas</a:t>
            </a:r>
          </a:p>
          <a:p>
            <a:r>
              <a:rPr lang="fr-FR" dirty="0" smtClean="0"/>
              <a:t>Pour </a:t>
            </a:r>
            <a:r>
              <a:rPr lang="fr-FR" dirty="0"/>
              <a:t>les situations complexes, on utilisera </a:t>
            </a:r>
            <a:r>
              <a:rPr lang="fr-FR" dirty="0" err="1"/>
              <a:t>DateTimeFormatterBuilder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classes du package ne supportent pas des arguments </a:t>
            </a:r>
            <a:r>
              <a:rPr lang="fr-FR" dirty="0" err="1"/>
              <a:t>null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732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DateTimeFormatter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</a:t>
            </a:r>
            <a:r>
              <a:rPr lang="fr-FR" dirty="0"/>
              <a:t>classe proposent de </a:t>
            </a:r>
            <a:r>
              <a:rPr lang="fr-FR" dirty="0" err="1"/>
              <a:t>formatter</a:t>
            </a:r>
            <a:r>
              <a:rPr lang="fr-FR" dirty="0"/>
              <a:t> des dates en chaînes de </a:t>
            </a:r>
            <a:r>
              <a:rPr lang="fr-FR" dirty="0" smtClean="0"/>
              <a:t>caractères ou </a:t>
            </a:r>
            <a:r>
              <a:rPr lang="fr-FR" dirty="0"/>
              <a:t>de lire une chaîne en date</a:t>
            </a:r>
          </a:p>
          <a:p>
            <a:r>
              <a:rPr lang="fr-FR" dirty="0" smtClean="0"/>
              <a:t>Utilise </a:t>
            </a:r>
            <a:r>
              <a:rPr lang="fr-FR" dirty="0"/>
              <a:t>des constantes prédéfinies</a:t>
            </a:r>
          </a:p>
          <a:p>
            <a:r>
              <a:rPr lang="fr-FR" dirty="0" smtClean="0"/>
              <a:t>Utilise </a:t>
            </a:r>
            <a:r>
              <a:rPr lang="fr-FR" dirty="0"/>
              <a:t>des motifs prédéfinis</a:t>
            </a:r>
          </a:p>
          <a:p>
            <a:r>
              <a:rPr lang="fr-FR" dirty="0" smtClean="0"/>
              <a:t>Utilise </a:t>
            </a:r>
            <a:r>
              <a:rPr lang="fr-FR" dirty="0"/>
              <a:t>des styles prédéfinis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0097" y="5013176"/>
            <a:ext cx="5196703" cy="7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-2738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fr-FR" altLang="fr-FR" dirty="0">
                <a:latin typeface="Arial" pitchFamily="34" charset="0"/>
                <a:cs typeface="Arial" pitchFamily="34" charset="0"/>
              </a:rPr>
              <a:t>Access </a:t>
            </a:r>
            <a:r>
              <a:rPr lang="fr-FR" altLang="fr-FR" dirty="0" smtClean="0">
                <a:latin typeface="Arial" pitchFamily="34" charset="0"/>
                <a:cs typeface="Arial" pitchFamily="34" charset="0"/>
              </a:rPr>
              <a:t>Levels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97933"/>
              </p:ext>
            </p:extLst>
          </p:nvPr>
        </p:nvGraphicFramePr>
        <p:xfrm>
          <a:off x="467544" y="1268760"/>
          <a:ext cx="8229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World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no modifier</a:t>
                      </a:r>
                      <a:endParaRPr lang="fr-FR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7" name="Picture 3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47" y="4437112"/>
            <a:ext cx="26765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54120"/>
              </p:ext>
            </p:extLst>
          </p:nvPr>
        </p:nvGraphicFramePr>
        <p:xfrm>
          <a:off x="467544" y="4005064"/>
          <a:ext cx="5616625" cy="2103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Alphasub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Gamma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no modifier</a:t>
                      </a:r>
                      <a:endParaRPr lang="fr-FR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29340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2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DateTimeFormatterBuilder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 </a:t>
            </a:r>
            <a:r>
              <a:rPr lang="fr-FR" dirty="0" err="1"/>
              <a:t>builder</a:t>
            </a:r>
            <a:r>
              <a:rPr lang="fr-FR" dirty="0"/>
              <a:t> de base des </a:t>
            </a:r>
            <a:r>
              <a:rPr lang="fr-FR" dirty="0" err="1"/>
              <a:t>DateTimeFormatter</a:t>
            </a:r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permet de faire apparaître les éléments suivants :</a:t>
            </a:r>
          </a:p>
          <a:p>
            <a:pPr lvl="1"/>
            <a:r>
              <a:rPr lang="fr-FR" dirty="0" smtClean="0"/>
              <a:t>Valeur</a:t>
            </a:r>
            <a:r>
              <a:rPr lang="fr-FR" dirty="0"/>
              <a:t>, Fraction,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 err="1" smtClean="0"/>
              <a:t>OffsetId</a:t>
            </a:r>
            <a:r>
              <a:rPr lang="fr-FR" dirty="0" smtClean="0"/>
              <a:t>/Offset</a:t>
            </a:r>
            <a:r>
              <a:rPr lang="fr-FR" dirty="0"/>
              <a:t>, </a:t>
            </a:r>
            <a:r>
              <a:rPr lang="fr-FR" dirty="0" err="1"/>
              <a:t>ZoneId</a:t>
            </a:r>
            <a:r>
              <a:rPr lang="fr-FR" dirty="0"/>
              <a:t>, </a:t>
            </a:r>
            <a:r>
              <a:rPr lang="fr-FR" dirty="0" err="1"/>
              <a:t>ZoneText</a:t>
            </a:r>
            <a:endParaRPr lang="fr-FR" dirty="0"/>
          </a:p>
          <a:p>
            <a:pPr lvl="1"/>
            <a:r>
              <a:rPr lang="fr-FR" dirty="0" err="1"/>
              <a:t>ChronologyId</a:t>
            </a:r>
            <a:r>
              <a:rPr lang="fr-FR" dirty="0"/>
              <a:t>, </a:t>
            </a:r>
            <a:r>
              <a:rPr lang="fr-FR" dirty="0" err="1"/>
              <a:t>ChronologyText</a:t>
            </a:r>
            <a:endParaRPr lang="fr-FR" dirty="0"/>
          </a:p>
          <a:p>
            <a:pPr lvl="1"/>
            <a:r>
              <a:rPr lang="fr-FR" dirty="0" err="1" smtClean="0"/>
              <a:t>Literal</a:t>
            </a:r>
            <a:endParaRPr lang="fr-FR" dirty="0"/>
          </a:p>
          <a:p>
            <a:pPr lvl="1"/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Optional</a:t>
            </a:r>
            <a:endParaRPr lang="fr-FR" dirty="0"/>
          </a:p>
          <a:p>
            <a:r>
              <a:rPr lang="fr-FR" dirty="0" smtClean="0"/>
              <a:t>Chaque </a:t>
            </a:r>
            <a:r>
              <a:rPr lang="fr-FR" dirty="0"/>
              <a:t>élément peut être arrangé avec des espaces/caractères avant </a:t>
            </a:r>
            <a:r>
              <a:rPr lang="fr-FR" dirty="0" smtClean="0"/>
              <a:t>et après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4365104"/>
            <a:ext cx="4752528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80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DateTimeFormatter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</a:t>
            </a:r>
            <a:r>
              <a:rPr lang="fr-FR" dirty="0" err="1"/>
              <a:t>ofLocalizedDate</a:t>
            </a:r>
            <a:r>
              <a:rPr lang="fr-FR" dirty="0"/>
              <a:t>, Time</a:t>
            </a:r>
          </a:p>
          <a:p>
            <a:r>
              <a:rPr lang="fr-FR" dirty="0" smtClean="0"/>
              <a:t>Des </a:t>
            </a:r>
            <a:r>
              <a:rPr lang="fr-FR" dirty="0" err="1"/>
              <a:t>formatters</a:t>
            </a:r>
            <a:r>
              <a:rPr lang="fr-FR" dirty="0"/>
              <a:t> prédéfinis : BASIC_ISO_DATE, …</a:t>
            </a:r>
          </a:p>
          <a:p>
            <a:r>
              <a:rPr lang="fr-FR" dirty="0" smtClean="0"/>
              <a:t>Des </a:t>
            </a:r>
            <a:r>
              <a:rPr lang="fr-FR" dirty="0"/>
              <a:t>méthodes de construction : </a:t>
            </a:r>
            <a:r>
              <a:rPr lang="fr-FR" dirty="0" err="1"/>
              <a:t>ofPattern</a:t>
            </a:r>
            <a:r>
              <a:rPr lang="fr-FR" dirty="0"/>
              <a:t>(…)</a:t>
            </a:r>
          </a:p>
          <a:p>
            <a:pPr lvl="1"/>
            <a:r>
              <a:rPr lang="fr-FR" dirty="0"/>
              <a:t> « </a:t>
            </a:r>
            <a:r>
              <a:rPr lang="fr-FR" dirty="0" err="1"/>
              <a:t>yyyy</a:t>
            </a:r>
            <a:r>
              <a:rPr lang="fr-FR" dirty="0"/>
              <a:t> MM dd »</a:t>
            </a:r>
          </a:p>
          <a:p>
            <a:pPr lvl="1"/>
            <a:r>
              <a:rPr lang="fr-FR" dirty="0" smtClean="0"/>
              <a:t>Format </a:t>
            </a:r>
            <a:r>
              <a:rPr lang="fr-FR" dirty="0"/>
              <a:t>à découvrir dans la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54717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chronologies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package </a:t>
            </a:r>
            <a:r>
              <a:rPr lang="fr-FR" dirty="0" err="1"/>
              <a:t>java.time.chrono</a:t>
            </a:r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interface </a:t>
            </a:r>
            <a:r>
              <a:rPr lang="fr-FR" dirty="0" err="1"/>
              <a:t>Chronology</a:t>
            </a:r>
            <a:r>
              <a:rPr lang="fr-FR" dirty="0"/>
              <a:t>, représentant un système calendaire</a:t>
            </a:r>
          </a:p>
          <a:p>
            <a:r>
              <a:rPr lang="fr-FR" dirty="0" smtClean="0"/>
              <a:t>Des </a:t>
            </a:r>
            <a:r>
              <a:rPr lang="fr-FR" dirty="0"/>
              <a:t>classes implémentant cette interface : </a:t>
            </a:r>
            <a:r>
              <a:rPr lang="fr-FR" dirty="0" err="1" smtClean="0"/>
              <a:t>IsoChronology</a:t>
            </a:r>
            <a:r>
              <a:rPr lang="fr-FR" dirty="0" smtClean="0"/>
              <a:t>, </a:t>
            </a:r>
            <a:r>
              <a:rPr lang="fr-FR" dirty="0" err="1" smtClean="0"/>
              <a:t>JapaneseChronology</a:t>
            </a:r>
            <a:r>
              <a:rPr lang="fr-FR" dirty="0"/>
              <a:t>,…</a:t>
            </a:r>
          </a:p>
          <a:p>
            <a:r>
              <a:rPr lang="fr-FR" dirty="0" smtClean="0"/>
              <a:t>Ce </a:t>
            </a:r>
            <a:r>
              <a:rPr lang="fr-FR" dirty="0"/>
              <a:t>sont des </a:t>
            </a:r>
            <a:r>
              <a:rPr lang="fr-FR" dirty="0" err="1"/>
              <a:t>factories</a:t>
            </a:r>
            <a:r>
              <a:rPr lang="fr-FR" dirty="0"/>
              <a:t> pour des </a:t>
            </a:r>
            <a:r>
              <a:rPr lang="fr-FR" dirty="0" err="1"/>
              <a:t>ChronoLocalDate</a:t>
            </a:r>
            <a:r>
              <a:rPr lang="fr-FR" dirty="0"/>
              <a:t> (interface)</a:t>
            </a:r>
          </a:p>
          <a:p>
            <a:r>
              <a:rPr lang="fr-FR" dirty="0" smtClean="0"/>
              <a:t>Méthodes </a:t>
            </a:r>
            <a:r>
              <a:rPr lang="fr-FR" dirty="0" err="1"/>
              <a:t>dateNow</a:t>
            </a:r>
            <a:r>
              <a:rPr lang="fr-FR" dirty="0"/>
              <a:t>(), </a:t>
            </a:r>
            <a:r>
              <a:rPr lang="fr-FR" dirty="0" err="1"/>
              <a:t>dateNow</a:t>
            </a:r>
            <a:r>
              <a:rPr lang="fr-FR" dirty="0"/>
              <a:t>(..), date(…)</a:t>
            </a:r>
          </a:p>
          <a:p>
            <a:r>
              <a:rPr lang="fr-FR" dirty="0" smtClean="0"/>
              <a:t>Classes </a:t>
            </a:r>
            <a:r>
              <a:rPr lang="fr-FR" dirty="0"/>
              <a:t>implémentant </a:t>
            </a:r>
            <a:r>
              <a:rPr lang="fr-FR" dirty="0" err="1"/>
              <a:t>ChronoLocalDate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/>
              <a:t>LocalDate</a:t>
            </a:r>
            <a:r>
              <a:rPr lang="fr-FR" dirty="0"/>
              <a:t>, </a:t>
            </a:r>
            <a:r>
              <a:rPr lang="fr-FR" dirty="0" err="1"/>
              <a:t>JapaneseDate</a:t>
            </a:r>
            <a:r>
              <a:rPr lang="fr-FR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464703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package </a:t>
            </a:r>
            <a:r>
              <a:rPr lang="fr-FR" dirty="0" err="1"/>
              <a:t>java.time.chrono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Décrit les classes de chronologies</a:t>
            </a:r>
          </a:p>
          <a:p>
            <a:r>
              <a:rPr lang="fr-FR" dirty="0" smtClean="0"/>
              <a:t>L’interface </a:t>
            </a:r>
            <a:r>
              <a:rPr lang="fr-FR" dirty="0" err="1"/>
              <a:t>Chronology</a:t>
            </a:r>
            <a:r>
              <a:rPr lang="fr-FR" dirty="0"/>
              <a:t> : représente un système calendaire</a:t>
            </a:r>
          </a:p>
          <a:p>
            <a:r>
              <a:rPr lang="fr-FR" dirty="0" smtClean="0"/>
              <a:t>Il </a:t>
            </a:r>
            <a:r>
              <a:rPr lang="fr-FR" dirty="0"/>
              <a:t>est possible d’ajouter de nouveaux calendriers en créant </a:t>
            </a:r>
            <a:r>
              <a:rPr lang="fr-FR" dirty="0" smtClean="0"/>
              <a:t>une implémentation </a:t>
            </a:r>
            <a:r>
              <a:rPr lang="fr-FR" dirty="0" err="1"/>
              <a:t>Chronology</a:t>
            </a:r>
            <a:r>
              <a:rPr lang="fr-FR" dirty="0"/>
              <a:t>, </a:t>
            </a:r>
            <a:r>
              <a:rPr lang="fr-FR" dirty="0" err="1"/>
              <a:t>ChronoLocalDate</a:t>
            </a:r>
            <a:r>
              <a:rPr lang="fr-FR" dirty="0"/>
              <a:t> et </a:t>
            </a:r>
            <a:r>
              <a:rPr lang="fr-FR" dirty="0" err="1"/>
              <a:t>Era</a:t>
            </a:r>
            <a:r>
              <a:rPr lang="fr-FR" dirty="0"/>
              <a:t>.</a:t>
            </a:r>
          </a:p>
          <a:p>
            <a:r>
              <a:rPr lang="fr-FR" dirty="0" err="1" smtClean="0"/>
              <a:t>Chronology</a:t>
            </a:r>
            <a:r>
              <a:rPr lang="fr-FR" dirty="0" smtClean="0"/>
              <a:t> </a:t>
            </a:r>
            <a:r>
              <a:rPr lang="fr-FR" dirty="0"/>
              <a:t>fonctionne comme une </a:t>
            </a:r>
            <a:r>
              <a:rPr lang="fr-FR" dirty="0" err="1"/>
              <a:t>factory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389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Manipuler les chronologies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chronologies disponibles</a:t>
            </a:r>
          </a:p>
          <a:p>
            <a:r>
              <a:rPr lang="fr-FR" dirty="0" smtClean="0"/>
              <a:t>Créer </a:t>
            </a:r>
            <a:r>
              <a:rPr lang="fr-FR" dirty="0"/>
              <a:t>une date : </a:t>
            </a:r>
            <a:r>
              <a:rPr lang="fr-FR" dirty="0" err="1"/>
              <a:t>dateNow</a:t>
            </a:r>
            <a:r>
              <a:rPr lang="fr-FR" dirty="0"/>
              <a:t>, date, </a:t>
            </a:r>
            <a:r>
              <a:rPr lang="fr-FR" dirty="0" err="1"/>
              <a:t>dateYearDay</a:t>
            </a:r>
            <a:r>
              <a:rPr lang="fr-FR" dirty="0"/>
              <a:t>…</a:t>
            </a:r>
          </a:p>
          <a:p>
            <a:r>
              <a:rPr lang="fr-FR" dirty="0" smtClean="0"/>
              <a:t>Manipuler </a:t>
            </a:r>
            <a:r>
              <a:rPr lang="fr-FR" dirty="0"/>
              <a:t>des </a:t>
            </a:r>
            <a:r>
              <a:rPr lang="fr-FR" dirty="0" err="1"/>
              <a:t>ChronoLocalDate</a:t>
            </a:r>
            <a:r>
              <a:rPr lang="fr-FR" dirty="0"/>
              <a:t> et des </a:t>
            </a:r>
            <a:r>
              <a:rPr lang="fr-FR" dirty="0" err="1"/>
              <a:t>ChronoPeriod</a:t>
            </a:r>
            <a:endParaRPr lang="fr-FR" dirty="0"/>
          </a:p>
          <a:p>
            <a:r>
              <a:rPr lang="fr-FR" dirty="0" smtClean="0"/>
              <a:t>Obtenir </a:t>
            </a:r>
            <a:r>
              <a:rPr lang="fr-FR" dirty="0"/>
              <a:t>des </a:t>
            </a:r>
            <a:r>
              <a:rPr lang="fr-FR" dirty="0" err="1"/>
              <a:t>ChronoZonedDateTime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173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dates selon les chronologies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Chaque chronologie a sa propre représentation</a:t>
            </a:r>
          </a:p>
          <a:p>
            <a:r>
              <a:rPr lang="fr-FR" dirty="0" smtClean="0"/>
              <a:t>Un </a:t>
            </a:r>
            <a:r>
              <a:rPr lang="fr-FR" dirty="0"/>
              <a:t>style de date et d’heure</a:t>
            </a:r>
          </a:p>
          <a:p>
            <a:pPr lvl="1"/>
            <a:r>
              <a:rPr lang="en-US" dirty="0" err="1" smtClean="0"/>
              <a:t>FormatStyle</a:t>
            </a:r>
            <a:r>
              <a:rPr lang="en-US" dirty="0" smtClean="0"/>
              <a:t> </a:t>
            </a:r>
            <a:r>
              <a:rPr lang="en-US" dirty="0"/>
              <a:t>(FULL, LONG, MEDIUM, SHORT)</a:t>
            </a:r>
          </a:p>
          <a:p>
            <a:r>
              <a:rPr lang="fr-FR" dirty="0" smtClean="0"/>
              <a:t>Un </a:t>
            </a:r>
            <a:r>
              <a:rPr lang="fr-FR" dirty="0"/>
              <a:t>style décimal</a:t>
            </a:r>
          </a:p>
          <a:p>
            <a:pPr lvl="1"/>
            <a:r>
              <a:rPr lang="fr-FR" dirty="0" err="1" smtClean="0"/>
              <a:t>DecimalStyle</a:t>
            </a:r>
            <a:r>
              <a:rPr lang="fr-FR" dirty="0" smtClean="0"/>
              <a:t> </a:t>
            </a:r>
            <a:r>
              <a:rPr lang="fr-FR" dirty="0"/>
              <a:t>(STANDARD)</a:t>
            </a:r>
          </a:p>
          <a:p>
            <a:pPr lvl="2"/>
            <a:r>
              <a:rPr lang="fr-FR" dirty="0" smtClean="0"/>
              <a:t>Méthode </a:t>
            </a:r>
            <a:r>
              <a:rPr lang="fr-FR" dirty="0"/>
              <a:t>of(Locale)</a:t>
            </a:r>
          </a:p>
        </p:txBody>
      </p:sp>
    </p:spTree>
    <p:extLst>
      <p:ext uri="{BB962C8B-B14F-4D97-AF65-F5344CB8AC3E}">
        <p14:creationId xmlns:p14="http://schemas.microsoft.com/office/powerpoint/2010/main" val="3911128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23" y="274638"/>
            <a:ext cx="7945193" cy="678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9" y="1563675"/>
            <a:ext cx="46194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06525"/>
            <a:ext cx="1819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29597"/>
            <a:ext cx="2085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09" y="1600200"/>
            <a:ext cx="5000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464496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5924"/>
            <a:ext cx="37242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Executable </a:t>
            </a:r>
            <a:r>
              <a:rPr lang="en-US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Java class is made executable from the command line by creating a main method using the declaration: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lvl="1"/>
            <a:r>
              <a:rPr lang="en-US" dirty="0"/>
              <a:t>A main method that returns a value will compile but will produce an error when executed</a:t>
            </a:r>
          </a:p>
          <a:p>
            <a:r>
              <a:rPr lang="en-US" dirty="0"/>
              <a:t>First command line argument is </a:t>
            </a:r>
            <a:r>
              <a:rPr lang="en-US" dirty="0" err="1"/>
              <a:t>args</a:t>
            </a:r>
            <a:r>
              <a:rPr lang="en-US" dirty="0"/>
              <a:t>[0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4005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2385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476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924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4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053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17" y="1412776"/>
            <a:ext cx="28860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53396"/>
            <a:ext cx="6734657" cy="691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913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616"/>
            <a:ext cx="6264696" cy="562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72" y="3854"/>
            <a:ext cx="345365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72" y="1679213"/>
            <a:ext cx="3381648" cy="85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4166"/>
            <a:ext cx="5116432" cy="33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02" y="1755190"/>
            <a:ext cx="21431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4644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04632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31308"/>
            <a:ext cx="3136488" cy="115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7" y="1600200"/>
            <a:ext cx="49903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Java </a:t>
            </a:r>
            <a:r>
              <a:rPr lang="en-US" dirty="0" smtClean="0"/>
              <a:t>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package member using import </a:t>
            </a:r>
            <a:r>
              <a:rPr lang="en-US" dirty="0" err="1"/>
              <a:t>package.member</a:t>
            </a:r>
            <a:endParaRPr lang="en-US" dirty="0"/>
          </a:p>
          <a:p>
            <a:r>
              <a:rPr lang="en-US" dirty="0"/>
              <a:t>Import complete package using the wildcard character</a:t>
            </a:r>
          </a:p>
          <a:p>
            <a:r>
              <a:rPr lang="en-US" dirty="0"/>
              <a:t>Java compiler automatically imports the </a:t>
            </a:r>
            <a:r>
              <a:rPr lang="en-US" dirty="0" err="1"/>
              <a:t>java.lang</a:t>
            </a:r>
            <a:r>
              <a:rPr lang="en-US" dirty="0"/>
              <a:t> package and the current package</a:t>
            </a:r>
          </a:p>
          <a:p>
            <a:r>
              <a:rPr lang="en-US" dirty="0"/>
              <a:t>If more than one package you have imported contains the same member name, you must refer to it using the member’s fully qualified name.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Java Data </a:t>
            </a:r>
            <a:r>
              <a:rPr lang="fr-FR" b="1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Declare and </a:t>
            </a:r>
            <a:r>
              <a:rPr lang="en-US" dirty="0" err="1"/>
              <a:t>initialise</a:t>
            </a:r>
            <a:r>
              <a:rPr lang="en-US" dirty="0"/>
              <a:t> variables</a:t>
            </a:r>
          </a:p>
          <a:p>
            <a:r>
              <a:rPr lang="en-US" dirty="0" smtClean="0"/>
              <a:t>Object </a:t>
            </a:r>
            <a:r>
              <a:rPr lang="en-US" dirty="0"/>
              <a:t>reference variables</a:t>
            </a:r>
          </a:p>
          <a:p>
            <a:r>
              <a:rPr lang="en-US" dirty="0" smtClean="0"/>
              <a:t>Primitive </a:t>
            </a:r>
            <a:r>
              <a:rPr lang="en-US" dirty="0"/>
              <a:t>variables</a:t>
            </a:r>
          </a:p>
          <a:p>
            <a:r>
              <a:rPr lang="en-US" dirty="0" smtClean="0"/>
              <a:t>Integer </a:t>
            </a:r>
            <a:r>
              <a:rPr lang="en-US" dirty="0"/>
              <a:t>literals:</a:t>
            </a:r>
          </a:p>
          <a:p>
            <a:r>
              <a:rPr lang="en-US" dirty="0" smtClean="0"/>
              <a:t>Floating-point </a:t>
            </a:r>
            <a:r>
              <a:rPr lang="en-US" dirty="0"/>
              <a:t>literals:</a:t>
            </a:r>
          </a:p>
          <a:p>
            <a:r>
              <a:rPr lang="en-US" dirty="0" smtClean="0"/>
              <a:t>Character </a:t>
            </a:r>
            <a:r>
              <a:rPr lang="en-US" dirty="0"/>
              <a:t>literals:</a:t>
            </a:r>
          </a:p>
          <a:p>
            <a:r>
              <a:rPr lang="en-US" dirty="0" smtClean="0"/>
              <a:t>Read </a:t>
            </a:r>
            <a:r>
              <a:rPr lang="en-US" dirty="0"/>
              <a:t>and write object fields</a:t>
            </a:r>
          </a:p>
          <a:p>
            <a:r>
              <a:rPr lang="en-US" dirty="0" smtClean="0"/>
              <a:t>Object </a:t>
            </a:r>
            <a:r>
              <a:rPr lang="en-US" dirty="0"/>
              <a:t>lifecycle</a:t>
            </a:r>
          </a:p>
          <a:p>
            <a:r>
              <a:rPr lang="en-US" dirty="0" smtClean="0"/>
              <a:t>Call </a:t>
            </a:r>
            <a:r>
              <a:rPr lang="en-US" dirty="0"/>
              <a:t>object </a:t>
            </a:r>
            <a:r>
              <a:rPr lang="en-US" dirty="0" smtClean="0"/>
              <a:t>methods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class </a:t>
            </a:r>
            <a:endParaRPr lang="en-US" dirty="0" smtClean="0"/>
          </a:p>
          <a:p>
            <a:r>
              <a:rPr lang="en-US" dirty="0" smtClean="0"/>
              <a:t>Strings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3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and </a:t>
            </a:r>
            <a:r>
              <a:rPr lang="en-US" dirty="0" err="1"/>
              <a:t>initialise</a:t>
            </a:r>
            <a:r>
              <a:rPr lang="en-US" dirty="0"/>
              <a:t>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Declared </a:t>
            </a:r>
            <a:r>
              <a:rPr lang="en-US" dirty="0"/>
              <a:t>using syntax: type identifier</a:t>
            </a:r>
          </a:p>
          <a:p>
            <a:r>
              <a:rPr lang="en-US" dirty="0"/>
              <a:t>Multiple variable of the same type may be declared in the same statement, separating the identifiers with commas.</a:t>
            </a:r>
          </a:p>
          <a:p>
            <a:r>
              <a:rPr lang="en-US" dirty="0"/>
              <a:t>Variables may be declared and </a:t>
            </a:r>
            <a:r>
              <a:rPr lang="en-US" dirty="0" err="1"/>
              <a:t>initialised</a:t>
            </a:r>
            <a:r>
              <a:rPr lang="en-US" dirty="0"/>
              <a:t> on the same line.</a:t>
            </a:r>
          </a:p>
          <a:p>
            <a:r>
              <a:rPr lang="en-US" dirty="0"/>
              <a:t>Multiple variables of the same type may be declared and </a:t>
            </a:r>
            <a:r>
              <a:rPr lang="en-US" dirty="0" err="1"/>
              <a:t>initialised</a:t>
            </a:r>
            <a:r>
              <a:rPr lang="en-US" dirty="0"/>
              <a:t> on the same line, by putting a comma after the value of each variable and then supplying the next identifier.</a:t>
            </a:r>
          </a:p>
          <a:p>
            <a:r>
              <a:rPr lang="en-US" dirty="0"/>
              <a:t>Variables may be dynamically </a:t>
            </a:r>
            <a:r>
              <a:rPr lang="en-US" dirty="0" err="1"/>
              <a:t>initialised</a:t>
            </a:r>
            <a:r>
              <a:rPr lang="en-US" dirty="0"/>
              <a:t> with any valid expression at time of declaration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There are certain rules for identifiers:</a:t>
            </a:r>
          </a:p>
          <a:p>
            <a:pPr lvl="1" fontAlgn="base"/>
            <a:r>
              <a:rPr lang="en-US" u="sng" dirty="0"/>
              <a:t>reserved words</a:t>
            </a:r>
            <a:r>
              <a:rPr lang="en-US" dirty="0"/>
              <a:t> cannot be used.</a:t>
            </a:r>
          </a:p>
          <a:p>
            <a:pPr lvl="1" fontAlgn="base"/>
            <a:r>
              <a:rPr lang="en-US" dirty="0"/>
              <a:t>they cannot start with a digit but digits can be used after the first character (e.g., name1, n2ame are valid).</a:t>
            </a:r>
          </a:p>
          <a:p>
            <a:pPr lvl="1" fontAlgn="base"/>
            <a:r>
              <a:rPr lang="en-US" dirty="0"/>
              <a:t>they can start with a letter, an underscore (i.e., "_") or a dollar sign (i.e., "$").</a:t>
            </a:r>
          </a:p>
          <a:p>
            <a:pPr lvl="1" fontAlgn="base"/>
            <a:r>
              <a:rPr lang="en-US" dirty="0"/>
              <a:t>you cannot use other symbols or spaces (e.g., "%","^","&amp;","#").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8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2389</Words>
  <Application>Microsoft Office PowerPoint</Application>
  <PresentationFormat>Affichage à l'écran (4:3)</PresentationFormat>
  <Paragraphs>533</Paragraphs>
  <Slides>68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1" baseType="lpstr">
      <vt:lpstr>Arial</vt:lpstr>
      <vt:lpstr>Calibri</vt:lpstr>
      <vt:lpstr>Thème Office</vt:lpstr>
      <vt:lpstr>JAVA OCA 8</vt:lpstr>
      <vt:lpstr>Java Basics</vt:lpstr>
      <vt:lpstr>Variable scope</vt:lpstr>
      <vt:lpstr>Class structure</vt:lpstr>
      <vt:lpstr>Access Levels</vt:lpstr>
      <vt:lpstr>Executable applications</vt:lpstr>
      <vt:lpstr>Import Java packages</vt:lpstr>
      <vt:lpstr>Java Data Types</vt:lpstr>
      <vt:lpstr>Declare and initialise variables</vt:lpstr>
      <vt:lpstr>Object reference variables</vt:lpstr>
      <vt:lpstr>Primitive variables</vt:lpstr>
      <vt:lpstr>Integer literals</vt:lpstr>
      <vt:lpstr>Floating-point literals</vt:lpstr>
      <vt:lpstr>Character literals</vt:lpstr>
      <vt:lpstr>Objects</vt:lpstr>
      <vt:lpstr>String Class</vt:lpstr>
      <vt:lpstr>StringBuilder class</vt:lpstr>
      <vt:lpstr>Operators and Decision Structures</vt:lpstr>
      <vt:lpstr>Operators</vt:lpstr>
      <vt:lpstr>Bitwise Operators</vt:lpstr>
      <vt:lpstr>Operators</vt:lpstr>
      <vt:lpstr>Decision Structures</vt:lpstr>
      <vt:lpstr>Arrays</vt:lpstr>
      <vt:lpstr>Arrays</vt:lpstr>
      <vt:lpstr>java.util.Arrays  &amp; ArrayList</vt:lpstr>
      <vt:lpstr>Loops</vt:lpstr>
      <vt:lpstr>Loops</vt:lpstr>
      <vt:lpstr>Methods and Encapsulation 1</vt:lpstr>
      <vt:lpstr>Methods and Encapsulation 2</vt:lpstr>
      <vt:lpstr>Methods and Encapsulation 3</vt:lpstr>
      <vt:lpstr>Inheritance 1</vt:lpstr>
      <vt:lpstr>Inheritance 2</vt:lpstr>
      <vt:lpstr>Inheritance 3</vt:lpstr>
      <vt:lpstr>Exceptions 1</vt:lpstr>
      <vt:lpstr>Exceptions 2</vt:lpstr>
      <vt:lpstr>Exceptions 3</vt:lpstr>
      <vt:lpstr>Exceptions 4</vt:lpstr>
      <vt:lpstr>Les expressions Lambdas</vt:lpstr>
      <vt:lpstr>La syntaxe des expressions lambdas</vt:lpstr>
      <vt:lpstr>Usage des expressions lambdas</vt:lpstr>
      <vt:lpstr>Les objectifs de l’API Date</vt:lpstr>
      <vt:lpstr>LocalDate &amp; LocalTime</vt:lpstr>
      <vt:lpstr>LocalDate &amp; LocalTime</vt:lpstr>
      <vt:lpstr>La gestion du temps local</vt:lpstr>
      <vt:lpstr>La gestion du temps zoné</vt:lpstr>
      <vt:lpstr>Les classes de zones</vt:lpstr>
      <vt:lpstr>Les classes Period et Duration</vt:lpstr>
      <vt:lpstr>Le package java.time.format</vt:lpstr>
      <vt:lpstr>La classe DateTimeFormatter</vt:lpstr>
      <vt:lpstr>DateTimeFormatterBuilder</vt:lpstr>
      <vt:lpstr>DateTimeFormatter</vt:lpstr>
      <vt:lpstr>Les chronologies</vt:lpstr>
      <vt:lpstr>Le package java.time.chrono</vt:lpstr>
      <vt:lpstr>Manipuler les chronologies</vt:lpstr>
      <vt:lpstr>Les dates selon les chronologies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  <vt:lpstr>Quizz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OCP 7</dc:title>
  <dc:creator>pc</dc:creator>
  <cp:lastModifiedBy>Utilisateur Windows</cp:lastModifiedBy>
  <cp:revision>163</cp:revision>
  <dcterms:created xsi:type="dcterms:W3CDTF">2016-06-18T14:11:40Z</dcterms:created>
  <dcterms:modified xsi:type="dcterms:W3CDTF">2018-07-15T06:28:18Z</dcterms:modified>
</cp:coreProperties>
</file>