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71" r:id="rId6"/>
    <p:sldId id="272" r:id="rId7"/>
    <p:sldId id="273" r:id="rId8"/>
    <p:sldId id="261" r:id="rId9"/>
    <p:sldId id="262" r:id="rId10"/>
    <p:sldId id="275" r:id="rId11"/>
    <p:sldId id="27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82509" autoAdjust="0"/>
  </p:normalViewPr>
  <p:slideViewPr>
    <p:cSldViewPr snapToGrid="0">
      <p:cViewPr varScale="1">
        <p:scale>
          <a:sx n="96" d="100"/>
          <a:sy n="96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7004A-01D8-46DB-BDB6-86221F8834E6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F7E28-E433-4F71-8BFD-750BFBE0B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0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Automation on different areas: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clothes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electric</a:t>
            </a:r>
            <a:r>
              <a:rPr lang="en-US" baseline="0" dirty="0" smtClean="0"/>
              <a:t> and electronics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automoviles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computer system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The correct incentive for applying automation is to increase productivity, and/or quality beyond that possible with current human labor levels so as to realize economies of scale, and/or realize predictable quality levels.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F7E28-E433-4F71-8BFD-750BFBE0B9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why</a:t>
            </a:r>
            <a:r>
              <a:rPr lang="en-US" baseline="0" dirty="0" smtClean="0"/>
              <a:t> minimum?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human will select the test cases to be executed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if the test case fails a human has to review the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F7E28-E433-4F71-8BFD-750BFBE0B9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Manual tests -&gt; Ad Hoc tests</a:t>
            </a:r>
            <a:r>
              <a:rPr lang="en-US" baseline="0" dirty="0" smtClean="0"/>
              <a:t> -&gt; test that will be executed once</a:t>
            </a:r>
          </a:p>
          <a:p>
            <a:r>
              <a:rPr lang="en-US" baseline="0" dirty="0" smtClean="0"/>
              <a:t>The different layers can be divided on other layers (depend on the author) but this is generic representation</a:t>
            </a:r>
          </a:p>
          <a:p>
            <a:r>
              <a:rPr lang="en-US" baseline="0" dirty="0" smtClean="0"/>
              <a:t>The first layers are related to the following question : are you building the application right?</a:t>
            </a:r>
          </a:p>
          <a:p>
            <a:r>
              <a:rPr lang="en-US" baseline="0" dirty="0" smtClean="0"/>
              <a:t>The top layer would be the following question: are you building the right application?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F7E28-E433-4F71-8BFD-750BFBE0B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F7E28-E433-4F71-8BFD-750BFBE0B9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2743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5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67001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3962399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6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33" y="2332038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833" y="3048000"/>
            <a:ext cx="5386917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2332038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048000"/>
            <a:ext cx="5389033" cy="304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1" y="1371601"/>
            <a:ext cx="3173988" cy="919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1254" y="1371600"/>
            <a:ext cx="5501335" cy="4724400"/>
          </a:xfrm>
        </p:spPr>
        <p:txBody>
          <a:bodyPr/>
          <a:lstStyle>
            <a:lvl1pPr>
              <a:defRPr sz="2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667" y="2367336"/>
            <a:ext cx="3173988" cy="37120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834576"/>
            <a:ext cx="6876656" cy="532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43201" y="1143000"/>
            <a:ext cx="6876652" cy="3584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5415589"/>
            <a:ext cx="6876656" cy="7566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st-of-pages-02-10-11without-Logo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1600" y="1143000"/>
            <a:ext cx="8940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may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quite </a:t>
            </a:r>
            <a:r>
              <a:rPr lang="es-ES" dirty="0" err="1" smtClean="0"/>
              <a:t>long</a:t>
            </a:r>
            <a:r>
              <a:rPr lang="es-ES" dirty="0" smtClean="0"/>
              <a:t>- </a:t>
            </a:r>
            <a:r>
              <a:rPr lang="es-ES" dirty="0" err="1" smtClean="0"/>
              <a:t>even</a:t>
            </a:r>
            <a:r>
              <a:rPr lang="es-ES" dirty="0" smtClean="0"/>
              <a:t> up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two</a:t>
            </a:r>
            <a:r>
              <a:rPr lang="es-ES" dirty="0" smtClean="0"/>
              <a:t> </a:t>
            </a:r>
            <a:r>
              <a:rPr lang="es-ES" dirty="0" err="1" smtClean="0"/>
              <a:t>rows</a:t>
            </a:r>
            <a:r>
              <a:rPr lang="es-ES" dirty="0" smtClean="0"/>
              <a:t>………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10972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1200" y="63404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13600" y="63404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</a:lstStyle>
          <a:p>
            <a:fld id="{0F225D30-50BE-4F6D-9F5C-3F56893673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 descr="J:\jalasoft\logos\logo white-01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638"/>
            <a:ext cx="2641600" cy="6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7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sz="2800" b="1" kern="1200" baseline="0" smtClean="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agilefaqs.com/2011/02/01/inverting-the-testing-pyramid/" TargetMode="External"/><Relationship Id="rId2" Type="http://schemas.openxmlformats.org/officeDocument/2006/relationships/hyperlink" Target="http://jamescrisp.org/2011/05/30/automated-testing-and-the-test-pyram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eloperdotstar.com/mag/articles/automate_software_proces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2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Features are tested </a:t>
            </a:r>
            <a:r>
              <a:rPr lang="en-US" dirty="0" smtClean="0"/>
              <a:t>faster?</a:t>
            </a:r>
            <a:endParaRPr lang="en-US" dirty="0" smtClean="0"/>
          </a:p>
          <a:p>
            <a:r>
              <a:rPr lang="en-US" dirty="0"/>
              <a:t>Regression tests </a:t>
            </a:r>
            <a:r>
              <a:rPr lang="en-US" dirty="0" smtClean="0"/>
              <a:t>are executed faster</a:t>
            </a:r>
          </a:p>
          <a:p>
            <a:r>
              <a:rPr lang="en-US" dirty="0" smtClean="0"/>
              <a:t>Test can be executed repeatedly </a:t>
            </a:r>
            <a:endParaRPr lang="en-US" dirty="0"/>
          </a:p>
          <a:p>
            <a:r>
              <a:rPr lang="en-US" dirty="0" smtClean="0"/>
              <a:t>Bugs are found faster</a:t>
            </a:r>
          </a:p>
          <a:p>
            <a:r>
              <a:rPr lang="en-US" dirty="0" smtClean="0"/>
              <a:t>QA has opportunity to run </a:t>
            </a:r>
            <a:r>
              <a:rPr lang="en-US" dirty="0" err="1" smtClean="0"/>
              <a:t>AdHoc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Tests with high volume of data can be executed easier and faster.</a:t>
            </a:r>
          </a:p>
          <a:p>
            <a:r>
              <a:rPr lang="en-US" dirty="0" smtClean="0"/>
              <a:t>Time cost savings</a:t>
            </a:r>
          </a:p>
          <a:p>
            <a:r>
              <a:rPr lang="en-US" dirty="0" smtClean="0"/>
              <a:t>Confidence on the system and its quality</a:t>
            </a:r>
          </a:p>
          <a:p>
            <a:r>
              <a:rPr lang="en-US" dirty="0" smtClean="0"/>
              <a:t>Status of the new build is delivered faster</a:t>
            </a:r>
          </a:p>
          <a:p>
            <a:r>
              <a:rPr lang="en-US" dirty="0" smtClean="0"/>
              <a:t>Discovery of defects that manual testing cannot expose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Falsely Expected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 smtClean="0"/>
              <a:t>tests </a:t>
            </a:r>
            <a:r>
              <a:rPr lang="en-US" dirty="0" smtClean="0"/>
              <a:t>will be automated</a:t>
            </a:r>
          </a:p>
          <a:p>
            <a:r>
              <a:rPr lang="en-US" dirty="0" smtClean="0"/>
              <a:t>Immediate payback from automation</a:t>
            </a:r>
          </a:p>
          <a:p>
            <a:r>
              <a:rPr lang="en-US" dirty="0" smtClean="0"/>
              <a:t>Automation of existing manual tests *</a:t>
            </a:r>
          </a:p>
          <a:p>
            <a:r>
              <a:rPr lang="en-US" dirty="0" smtClean="0"/>
              <a:t>Zero ramp up time</a:t>
            </a:r>
          </a:p>
          <a:p>
            <a:r>
              <a:rPr lang="en-US" dirty="0" smtClean="0"/>
              <a:t>Capture/Play back for regression testing</a:t>
            </a:r>
          </a:p>
          <a:p>
            <a:r>
              <a:rPr lang="en-US" dirty="0" smtClean="0"/>
              <a:t>One tool that fits perfectly</a:t>
            </a:r>
          </a:p>
          <a:p>
            <a:r>
              <a:rPr lang="en-US" dirty="0" smtClean="0"/>
              <a:t>Automatic defect reporting (without human intervention)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http://jamescrisp.org/2011/05/30/automated-testing-and-the-test-pyramid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http://blogs.agilefaqs.com/2011/02/01/inverting-the-testing-pyramid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www.developerdotstar.com/mag/articles/automate_software_process.html</a:t>
            </a:r>
            <a:endParaRPr lang="en-US" dirty="0" smtClean="0"/>
          </a:p>
          <a:p>
            <a:r>
              <a:rPr lang="en-US" dirty="0" smtClean="0"/>
              <a:t>Software Test Automation: Beyond Regression Testing – Doug Hoffman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use of machines or technologies to optimize </a:t>
            </a:r>
            <a:r>
              <a:rPr lang="en-US" dirty="0" smtClean="0"/>
              <a:t>productivity the </a:t>
            </a:r>
            <a:r>
              <a:rPr lang="en-US" dirty="0"/>
              <a:t>production of goods and delivery of services. </a:t>
            </a:r>
          </a:p>
        </p:txBody>
      </p:sp>
    </p:spTree>
    <p:extLst>
      <p:ext uri="{BB962C8B-B14F-4D97-AF65-F5344CB8AC3E}">
        <p14:creationId xmlns:p14="http://schemas.microsoft.com/office/powerpoint/2010/main" val="6675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automated software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is the execution and  verification of outputs from different types of tests </a:t>
            </a:r>
            <a:r>
              <a:rPr lang="en-US" dirty="0" smtClean="0"/>
              <a:t>pre-scripted with </a:t>
            </a:r>
            <a:r>
              <a:rPr lang="en-US" dirty="0"/>
              <a:t>the minimum human intervention, through a </a:t>
            </a:r>
            <a:r>
              <a:rPr lang="en-US" dirty="0" smtClean="0"/>
              <a:t>especial software </a:t>
            </a:r>
            <a:r>
              <a:rPr lang="en-US" dirty="0"/>
              <a:t>used for this </a:t>
            </a:r>
            <a:r>
              <a:rPr lang="en-US" dirty="0" smtClean="0"/>
              <a:t>purpose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It is the test execution assisted by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automation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test </a:t>
            </a:r>
            <a:r>
              <a:rPr lang="en-US" dirty="0"/>
              <a:t>automation project is a software development project. As with any software development effort, if </a:t>
            </a:r>
            <a:r>
              <a:rPr lang="en-US" dirty="0" smtClean="0"/>
              <a:t>we use </a:t>
            </a:r>
            <a:r>
              <a:rPr lang="en-US" dirty="0"/>
              <a:t>poor requirements, design, and coding practices, we will get bad results</a:t>
            </a:r>
            <a:r>
              <a:rPr lang="en-US" dirty="0" smtClean="0"/>
              <a:t>.</a:t>
            </a:r>
          </a:p>
          <a:p>
            <a:r>
              <a:rPr lang="en-US" dirty="0"/>
              <a:t>It is </a:t>
            </a:r>
            <a:r>
              <a:rPr lang="en-US" b="1" dirty="0"/>
              <a:t>code</a:t>
            </a:r>
            <a:r>
              <a:rPr lang="en-US" dirty="0"/>
              <a:t>, so we have to treat it as a programming project.</a:t>
            </a:r>
          </a:p>
          <a:p>
            <a:pPr lvl="1"/>
            <a:r>
              <a:rPr lang="en-US" dirty="0"/>
              <a:t>understand the </a:t>
            </a:r>
            <a:r>
              <a:rPr lang="en-US" b="1" dirty="0"/>
              <a:t>requirements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adopt an </a:t>
            </a:r>
            <a:r>
              <a:rPr lang="en-US" b="1" dirty="0"/>
              <a:t>architecture</a:t>
            </a:r>
            <a:r>
              <a:rPr lang="en-US" dirty="0"/>
              <a:t> that allows them to efficiently develop, integrate, and maintain features and data;</a:t>
            </a:r>
          </a:p>
          <a:p>
            <a:pPr lvl="1"/>
            <a:r>
              <a:rPr lang="en-US" dirty="0"/>
              <a:t>adopt and live with </a:t>
            </a:r>
            <a:r>
              <a:rPr lang="en-US" b="1" dirty="0"/>
              <a:t>standards</a:t>
            </a:r>
            <a:r>
              <a:rPr lang="en-US" dirty="0"/>
              <a:t>. (it makes sense for two programmers working on the same project to use the same naming conventions, the same structure for documenting their modules, the same approach to error handling, etc..)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CEM KANER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What, When and 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This will depend on the nature and necessity of the project. But, in general this is what occurs:</a:t>
            </a:r>
          </a:p>
          <a:p>
            <a:pPr lvl="2"/>
            <a:r>
              <a:rPr lang="en-US" dirty="0" smtClean="0"/>
              <a:t>Unit Test</a:t>
            </a:r>
          </a:p>
          <a:p>
            <a:pPr lvl="2"/>
            <a:r>
              <a:rPr lang="en-US" dirty="0" smtClean="0"/>
              <a:t>API (services)</a:t>
            </a:r>
          </a:p>
          <a:p>
            <a:pPr lvl="2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For API and GUI these are the type of test that can be automated</a:t>
            </a:r>
          </a:p>
          <a:p>
            <a:pPr lvl="2"/>
            <a:r>
              <a:rPr lang="en-US" dirty="0" smtClean="0"/>
              <a:t>Smoke Test</a:t>
            </a:r>
          </a:p>
          <a:p>
            <a:pPr lvl="2"/>
            <a:r>
              <a:rPr lang="en-US" dirty="0" smtClean="0"/>
              <a:t>Acceptance Test</a:t>
            </a:r>
          </a:p>
          <a:p>
            <a:pPr lvl="2"/>
            <a:r>
              <a:rPr lang="en-US" dirty="0" smtClean="0"/>
              <a:t>Regression Test</a:t>
            </a:r>
          </a:p>
          <a:p>
            <a:pPr lvl="2"/>
            <a:r>
              <a:rPr lang="en-US" dirty="0" smtClean="0"/>
              <a:t>Performance/Scalability/Load Tests</a:t>
            </a:r>
          </a:p>
          <a:p>
            <a:pPr lvl="2"/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3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Has to start as early as possible in the SDLC. Bugs detected early are a lot cheaper to fix than those discovered later in production or development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Knowing what has to be automated.</a:t>
            </a:r>
          </a:p>
          <a:p>
            <a:r>
              <a:rPr lang="en-US" dirty="0"/>
              <a:t>Identifying the resources needed for the automation</a:t>
            </a:r>
          </a:p>
          <a:p>
            <a:r>
              <a:rPr lang="en-US" dirty="0" smtClean="0"/>
              <a:t>Selecting the correct tool for automation</a:t>
            </a:r>
          </a:p>
          <a:p>
            <a:r>
              <a:rPr lang="en-US" dirty="0" smtClean="0"/>
              <a:t>Defining the test strategy </a:t>
            </a:r>
          </a:p>
          <a:p>
            <a:pPr lvl="1"/>
            <a:r>
              <a:rPr lang="en-US" dirty="0" smtClean="0"/>
              <a:t>At project level</a:t>
            </a:r>
          </a:p>
          <a:p>
            <a:pPr lvl="1"/>
            <a:r>
              <a:rPr lang="en-US" dirty="0" smtClean="0"/>
              <a:t>Test cases worth to automate</a:t>
            </a:r>
          </a:p>
          <a:p>
            <a:r>
              <a:rPr lang="en-US" dirty="0" smtClean="0"/>
              <a:t>Creating a framework for automation that follow the next qualities</a:t>
            </a:r>
          </a:p>
          <a:p>
            <a:pPr lvl="1"/>
            <a:r>
              <a:rPr lang="en-US" dirty="0" smtClean="0"/>
              <a:t>Maintainability,  Usability, Extensibility/Flexibility, Readability</a:t>
            </a:r>
          </a:p>
          <a:p>
            <a:r>
              <a:rPr lang="en-US" dirty="0" smtClean="0"/>
              <a:t>Preparing/Executing a plan for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0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 Strategy - Automation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084321" y="1844676"/>
            <a:ext cx="3857897" cy="4190364"/>
            <a:chOff x="4084321" y="1844676"/>
            <a:chExt cx="3857897" cy="4190364"/>
          </a:xfrm>
        </p:grpSpPr>
        <p:sp>
          <p:nvSpPr>
            <p:cNvPr id="4" name="Isosceles Triangle 3"/>
            <p:cNvSpPr/>
            <p:nvPr/>
          </p:nvSpPr>
          <p:spPr>
            <a:xfrm>
              <a:off x="4084321" y="2481943"/>
              <a:ext cx="3857897" cy="355309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>
              <a:off x="4171404" y="4950822"/>
              <a:ext cx="3683725" cy="1049382"/>
            </a:xfrm>
            <a:prstGeom prst="trapezoid">
              <a:avLst>
                <a:gd name="adj" fmla="val 53846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Unit Tests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Trapezoid 5"/>
            <p:cNvSpPr/>
            <p:nvPr/>
          </p:nvSpPr>
          <p:spPr>
            <a:xfrm>
              <a:off x="4763589" y="3840480"/>
              <a:ext cx="2490651" cy="1049382"/>
            </a:xfrm>
            <a:prstGeom prst="trapezoid">
              <a:avLst>
                <a:gd name="adj" fmla="val 5384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API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Service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>
              <a:off x="5364479" y="2649606"/>
              <a:ext cx="1301930" cy="1123406"/>
            </a:xfrm>
            <a:prstGeom prst="trapezoid">
              <a:avLst>
                <a:gd name="adj" fmla="val 53846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GUI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5030284" y="1844676"/>
              <a:ext cx="1983382" cy="106244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Manual Tests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91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 Strategy </a:t>
            </a:r>
            <a:r>
              <a:rPr lang="en-US" dirty="0" smtClean="0"/>
              <a:t>- Anti Pattern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985828" y="1825625"/>
            <a:ext cx="4220344" cy="4580709"/>
            <a:chOff x="3965713" y="1454331"/>
            <a:chExt cx="4220344" cy="4580709"/>
          </a:xfrm>
        </p:grpSpPr>
        <p:grpSp>
          <p:nvGrpSpPr>
            <p:cNvPr id="10" name="Group 9"/>
            <p:cNvGrpSpPr/>
            <p:nvPr/>
          </p:nvGrpSpPr>
          <p:grpSpPr>
            <a:xfrm rot="10800000">
              <a:off x="4084321" y="2481943"/>
              <a:ext cx="3857897" cy="3553097"/>
              <a:chOff x="4084321" y="2481943"/>
              <a:chExt cx="3857897" cy="3553097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4084321" y="2481943"/>
                <a:ext cx="3857897" cy="3553097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/>
              <p:cNvSpPr/>
              <p:nvPr/>
            </p:nvSpPr>
            <p:spPr>
              <a:xfrm>
                <a:off x="4171404" y="4950822"/>
                <a:ext cx="3683725" cy="1049382"/>
              </a:xfrm>
              <a:prstGeom prst="trapezoid">
                <a:avLst>
                  <a:gd name="adj" fmla="val 5384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rapezoid 6"/>
              <p:cNvSpPr/>
              <p:nvPr/>
            </p:nvSpPr>
            <p:spPr>
              <a:xfrm>
                <a:off x="4772297" y="3840480"/>
                <a:ext cx="2481944" cy="1049382"/>
              </a:xfrm>
              <a:prstGeom prst="trapezoid">
                <a:avLst>
                  <a:gd name="adj" fmla="val 5384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rapezoid 7"/>
              <p:cNvSpPr/>
              <p:nvPr/>
            </p:nvSpPr>
            <p:spPr>
              <a:xfrm>
                <a:off x="5338352" y="2553809"/>
                <a:ext cx="1349831" cy="1251839"/>
              </a:xfrm>
              <a:prstGeom prst="trapezoid">
                <a:avLst>
                  <a:gd name="adj" fmla="val 5772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Cloud 8"/>
            <p:cNvSpPr/>
            <p:nvPr/>
          </p:nvSpPr>
          <p:spPr>
            <a:xfrm>
              <a:off x="3965713" y="1454331"/>
              <a:ext cx="4220344" cy="155722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Manual Tests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9285" y="4963489"/>
              <a:ext cx="1007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Unit Test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22501" y="3831104"/>
              <a:ext cx="8584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API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70643" y="2913321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GUI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7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la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lasoft" id="{9CC83882-0BB7-41DA-BBF9-A549FE9E2065}" vid="{398F759B-F652-4883-92BF-B8306AC17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Jalasoft</Template>
  <TotalTime>2059</TotalTime>
  <Words>628</Words>
  <Application>Microsoft Office PowerPoint</Application>
  <PresentationFormat>Widescreen</PresentationFormat>
  <Paragraphs>95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Jalasoft</vt:lpstr>
      <vt:lpstr>Automation</vt:lpstr>
      <vt:lpstr>What is automation?</vt:lpstr>
      <vt:lpstr>What is automated software testing?</vt:lpstr>
      <vt:lpstr>What is an automation project?</vt:lpstr>
      <vt:lpstr>What, When and How</vt:lpstr>
      <vt:lpstr>When</vt:lpstr>
      <vt:lpstr>How</vt:lpstr>
      <vt:lpstr>Automation Test Strategy - Automation Pyramid</vt:lpstr>
      <vt:lpstr>Automated Test Strategy - Anti Pattern Automation</vt:lpstr>
      <vt:lpstr>Automation Benefits</vt:lpstr>
      <vt:lpstr>Falsely Expected Benefits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Vargas</dc:creator>
  <cp:lastModifiedBy>Jimmy Vargas</cp:lastModifiedBy>
  <cp:revision>64</cp:revision>
  <dcterms:created xsi:type="dcterms:W3CDTF">2015-04-27T10:16:40Z</dcterms:created>
  <dcterms:modified xsi:type="dcterms:W3CDTF">2016-03-07T08:30:14Z</dcterms:modified>
</cp:coreProperties>
</file>