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73" r:id="rId4"/>
    <p:sldId id="274" r:id="rId5"/>
    <p:sldId id="275" r:id="rId6"/>
    <p:sldId id="280" r:id="rId7"/>
    <p:sldId id="291" r:id="rId8"/>
    <p:sldId id="276" r:id="rId9"/>
    <p:sldId id="277" r:id="rId10"/>
    <p:sldId id="284" r:id="rId11"/>
    <p:sldId id="285" r:id="rId12"/>
    <p:sldId id="286" r:id="rId13"/>
    <p:sldId id="287" r:id="rId14"/>
    <p:sldId id="288" r:id="rId15"/>
    <p:sldId id="278" r:id="rId16"/>
    <p:sldId id="289" r:id="rId17"/>
    <p:sldId id="290" r:id="rId18"/>
    <p:sldId id="279" r:id="rId19"/>
    <p:sldId id="299" r:id="rId20"/>
    <p:sldId id="281" r:id="rId21"/>
    <p:sldId id="292" r:id="rId22"/>
    <p:sldId id="282" r:id="rId23"/>
    <p:sldId id="283" r:id="rId24"/>
    <p:sldId id="294" r:id="rId25"/>
    <p:sldId id="295" r:id="rId26"/>
    <p:sldId id="297" r:id="rId27"/>
    <p:sldId id="2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83" autoAdjust="0"/>
  </p:normalViewPr>
  <p:slideViewPr>
    <p:cSldViewPr snapToGrid="0">
      <p:cViewPr varScale="1">
        <p:scale>
          <a:sx n="101" d="100"/>
          <a:sy n="101" d="100"/>
        </p:scale>
        <p:origin x="9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sz="2800"/>
            </a:lvl1pPr>
          </a:lstStyle>
          <a:p>
            <a:r>
              <a:rPr lang="en-US" smtClean="0"/>
              <a:t>Click to edit Master title style</a:t>
            </a:r>
            <a:endParaRPr lang="en-US" dirty="0"/>
          </a:p>
        </p:txBody>
      </p:sp>
      <p:sp>
        <p:nvSpPr>
          <p:cNvPr id="3" name="Subtitle 2"/>
          <p:cNvSpPr>
            <a:spLocks noGrp="1"/>
          </p:cNvSpPr>
          <p:nvPr>
            <p:ph type="subTitle" idx="1"/>
          </p:nvPr>
        </p:nvSpPr>
        <p:spPr>
          <a:xfrm>
            <a:off x="1828800" y="3352800"/>
            <a:ext cx="8534400" cy="2743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45A55-A39A-472C-9E5F-24974B186859}" type="slidenum">
              <a:rPr lang="en-US" smtClean="0"/>
              <a:t>‹#›</a:t>
            </a:fld>
            <a:endParaRPr lang="en-US"/>
          </a:p>
        </p:txBody>
      </p:sp>
    </p:spTree>
    <p:extLst>
      <p:ext uri="{BB962C8B-B14F-4D97-AF65-F5344CB8AC3E}">
        <p14:creationId xmlns:p14="http://schemas.microsoft.com/office/powerpoint/2010/main" val="34819396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45A55-A39A-472C-9E5F-24974B186859}" type="slidenum">
              <a:rPr lang="en-US" smtClean="0"/>
              <a:t>‹#›</a:t>
            </a:fld>
            <a:endParaRPr lang="en-US"/>
          </a:p>
        </p:txBody>
      </p:sp>
    </p:spTree>
    <p:extLst>
      <p:ext uri="{BB962C8B-B14F-4D97-AF65-F5344CB8AC3E}">
        <p14:creationId xmlns:p14="http://schemas.microsoft.com/office/powerpoint/2010/main" val="29097287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6670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45A55-A39A-472C-9E5F-24974B186859}" type="slidenum">
              <a:rPr lang="en-US" smtClean="0"/>
              <a:t>‹#›</a:t>
            </a:fld>
            <a:endParaRPr lang="en-US"/>
          </a:p>
        </p:txBody>
      </p:sp>
    </p:spTree>
    <p:extLst>
      <p:ext uri="{BB962C8B-B14F-4D97-AF65-F5344CB8AC3E}">
        <p14:creationId xmlns:p14="http://schemas.microsoft.com/office/powerpoint/2010/main" val="34686672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45A55-A39A-472C-9E5F-24974B186859}" type="slidenum">
              <a:rPr lang="en-US" smtClean="0"/>
              <a:t>‹#›</a:t>
            </a:fld>
            <a:endParaRPr lang="en-US"/>
          </a:p>
        </p:txBody>
      </p:sp>
    </p:spTree>
    <p:extLst>
      <p:ext uri="{BB962C8B-B14F-4D97-AF65-F5344CB8AC3E}">
        <p14:creationId xmlns:p14="http://schemas.microsoft.com/office/powerpoint/2010/main" val="38246535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3833" y="233203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3833" y="3048000"/>
            <a:ext cx="5386917"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23320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7601" y="3048000"/>
            <a:ext cx="5389033"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45A55-A39A-472C-9E5F-24974B186859}" type="slidenum">
              <a:rPr lang="en-US" smtClean="0"/>
              <a:t>‹#›</a:t>
            </a:fld>
            <a:endParaRPr lang="en-US"/>
          </a:p>
        </p:txBody>
      </p:sp>
    </p:spTree>
    <p:extLst>
      <p:ext uri="{BB962C8B-B14F-4D97-AF65-F5344CB8AC3E}">
        <p14:creationId xmlns:p14="http://schemas.microsoft.com/office/powerpoint/2010/main" val="119854695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45A55-A39A-472C-9E5F-24974B186859}" type="slidenum">
              <a:rPr lang="en-US" smtClean="0"/>
              <a:t>‹#›</a:t>
            </a:fld>
            <a:endParaRPr lang="en-US"/>
          </a:p>
        </p:txBody>
      </p:sp>
    </p:spTree>
    <p:extLst>
      <p:ext uri="{BB962C8B-B14F-4D97-AF65-F5344CB8AC3E}">
        <p14:creationId xmlns:p14="http://schemas.microsoft.com/office/powerpoint/2010/main" val="288637964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45A55-A39A-472C-9E5F-24974B186859}" type="slidenum">
              <a:rPr lang="en-US" smtClean="0"/>
              <a:t>‹#›</a:t>
            </a:fld>
            <a:endParaRPr lang="en-US"/>
          </a:p>
        </p:txBody>
      </p:sp>
    </p:spTree>
    <p:extLst>
      <p:ext uri="{BB962C8B-B14F-4D97-AF65-F5344CB8AC3E}">
        <p14:creationId xmlns:p14="http://schemas.microsoft.com/office/powerpoint/2010/main" val="59305415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201" y="1371601"/>
            <a:ext cx="3173988" cy="91953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5011254" y="1371600"/>
            <a:ext cx="5501335" cy="4724400"/>
          </a:xfrm>
        </p:spPr>
        <p:txBody>
          <a:bodyPr/>
          <a:lstStyle>
            <a:lvl1pPr>
              <a:defRPr sz="2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5667" y="2367336"/>
            <a:ext cx="3173988" cy="37120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45A55-A39A-472C-9E5F-24974B186859}" type="slidenum">
              <a:rPr lang="en-US" smtClean="0"/>
              <a:t>‹#›</a:t>
            </a:fld>
            <a:endParaRPr lang="en-US"/>
          </a:p>
        </p:txBody>
      </p:sp>
    </p:spTree>
    <p:extLst>
      <p:ext uri="{BB962C8B-B14F-4D97-AF65-F5344CB8AC3E}">
        <p14:creationId xmlns:p14="http://schemas.microsoft.com/office/powerpoint/2010/main" val="285482451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4834576"/>
            <a:ext cx="6876656" cy="532762"/>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743201" y="1143000"/>
            <a:ext cx="6876652"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743200" y="5415589"/>
            <a:ext cx="6876656" cy="7566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45A55-A39A-472C-9E5F-24974B186859}" type="slidenum">
              <a:rPr lang="en-US" smtClean="0"/>
              <a:t>‹#›</a:t>
            </a:fld>
            <a:endParaRPr lang="en-US"/>
          </a:p>
        </p:txBody>
      </p:sp>
    </p:spTree>
    <p:extLst>
      <p:ext uri="{BB962C8B-B14F-4D97-AF65-F5344CB8AC3E}">
        <p14:creationId xmlns:p14="http://schemas.microsoft.com/office/powerpoint/2010/main" val="9897456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Rest-of-pages-02-10-11without-Logo.png"/>
          <p:cNvPicPr>
            <a:picLocks noChangeAspect="1"/>
          </p:cNvPicPr>
          <p:nvPr/>
        </p:nvPicPr>
        <p:blipFill>
          <a:blip r:embed="rId11"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2641600" y="1143000"/>
            <a:ext cx="8940800" cy="838200"/>
          </a:xfrm>
          <a:prstGeom prst="rect">
            <a:avLst/>
          </a:prstGeom>
        </p:spPr>
        <p:txBody>
          <a:bodyPr vert="horz" lIns="91440" tIns="45720" rIns="91440" bIns="45720" rtlCol="0" anchor="ctr">
            <a:noAutofit/>
          </a:bodyPr>
          <a:lstStyle/>
          <a:p>
            <a:r>
              <a:rPr lang="es-ES" dirty="0" err="1" smtClean="0"/>
              <a:t>Main</a:t>
            </a:r>
            <a:r>
              <a:rPr lang="es-ES" dirty="0" smtClean="0"/>
              <a:t> </a:t>
            </a:r>
            <a:r>
              <a:rPr lang="es-ES" dirty="0" err="1" smtClean="0"/>
              <a:t>Title</a:t>
            </a:r>
            <a:r>
              <a:rPr lang="es-ES" dirty="0" smtClean="0"/>
              <a:t> </a:t>
            </a:r>
            <a:r>
              <a:rPr lang="es-ES" dirty="0" err="1" smtClean="0"/>
              <a:t>that</a:t>
            </a:r>
            <a:r>
              <a:rPr lang="es-ES" dirty="0" smtClean="0"/>
              <a:t> </a:t>
            </a:r>
            <a:r>
              <a:rPr lang="es-ES" dirty="0" err="1" smtClean="0"/>
              <a:t>may</a:t>
            </a:r>
            <a:r>
              <a:rPr lang="es-ES" dirty="0" smtClean="0"/>
              <a:t> </a:t>
            </a:r>
            <a:r>
              <a:rPr lang="es-ES" dirty="0" err="1" smtClean="0"/>
              <a:t>be</a:t>
            </a:r>
            <a:r>
              <a:rPr lang="es-ES" dirty="0" smtClean="0"/>
              <a:t> quite </a:t>
            </a:r>
            <a:r>
              <a:rPr lang="es-ES" dirty="0" err="1" smtClean="0"/>
              <a:t>long</a:t>
            </a:r>
            <a:r>
              <a:rPr lang="es-ES" dirty="0" smtClean="0"/>
              <a:t>- </a:t>
            </a:r>
            <a:r>
              <a:rPr lang="es-ES" dirty="0" err="1" smtClean="0"/>
              <a:t>even</a:t>
            </a:r>
            <a:r>
              <a:rPr lang="es-ES" dirty="0" smtClean="0"/>
              <a:t> up </a:t>
            </a:r>
            <a:r>
              <a:rPr lang="es-ES" dirty="0" err="1" smtClean="0"/>
              <a:t>to</a:t>
            </a:r>
            <a:r>
              <a:rPr lang="es-ES" dirty="0" smtClean="0"/>
              <a:t> </a:t>
            </a:r>
            <a:r>
              <a:rPr lang="es-ES" dirty="0" err="1" smtClean="0"/>
              <a:t>two</a:t>
            </a:r>
            <a:r>
              <a:rPr lang="es-ES" dirty="0" smtClean="0"/>
              <a:t> </a:t>
            </a:r>
            <a:r>
              <a:rPr lang="es-ES" dirty="0" err="1" smtClean="0"/>
              <a:t>rows</a:t>
            </a:r>
            <a:r>
              <a:rPr lang="es-ES" dirty="0" smtClean="0"/>
              <a:t>………</a:t>
            </a:r>
            <a:endParaRPr lang="en-US" dirty="0"/>
          </a:p>
        </p:txBody>
      </p:sp>
      <p:sp>
        <p:nvSpPr>
          <p:cNvPr id="3" name="Text Placeholder 2"/>
          <p:cNvSpPr>
            <a:spLocks noGrp="1"/>
          </p:cNvSpPr>
          <p:nvPr>
            <p:ph type="body" idx="1"/>
          </p:nvPr>
        </p:nvSpPr>
        <p:spPr>
          <a:xfrm>
            <a:off x="609600" y="2057400"/>
            <a:ext cx="109728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251200" y="6340476"/>
            <a:ext cx="3860800" cy="365125"/>
          </a:xfrm>
          <a:prstGeom prst="rect">
            <a:avLst/>
          </a:prstGeom>
        </p:spPr>
        <p:txBody>
          <a:bodyPr vert="horz" lIns="91440" tIns="45720" rIns="91440" bIns="45720" rtlCol="0" anchor="ctr"/>
          <a:lstStyle>
            <a:lvl1pPr algn="ctr">
              <a:defRPr sz="1000">
                <a:solidFill>
                  <a:schemeClr val="tx1">
                    <a:tint val="75000"/>
                  </a:schemeClr>
                </a:solidFill>
                <a:latin typeface="Verdana" pitchFamily="34" charset="0"/>
              </a:defRPr>
            </a:lvl1pPr>
          </a:lstStyle>
          <a:p>
            <a:endParaRPr lang="en-US"/>
          </a:p>
        </p:txBody>
      </p:sp>
      <p:sp>
        <p:nvSpPr>
          <p:cNvPr id="6" name="Slide Number Placeholder 5"/>
          <p:cNvSpPr>
            <a:spLocks noGrp="1"/>
          </p:cNvSpPr>
          <p:nvPr>
            <p:ph type="sldNum" sz="quarter" idx="4"/>
          </p:nvPr>
        </p:nvSpPr>
        <p:spPr>
          <a:xfrm>
            <a:off x="7213600" y="6340476"/>
            <a:ext cx="609600" cy="365125"/>
          </a:xfrm>
          <a:prstGeom prst="rect">
            <a:avLst/>
          </a:prstGeom>
        </p:spPr>
        <p:txBody>
          <a:bodyPr vert="horz" lIns="91440" tIns="45720" rIns="91440" bIns="45720" rtlCol="0" anchor="ctr"/>
          <a:lstStyle>
            <a:lvl1pPr algn="r">
              <a:defRPr sz="1000">
                <a:solidFill>
                  <a:schemeClr val="tx1">
                    <a:tint val="75000"/>
                  </a:schemeClr>
                </a:solidFill>
                <a:latin typeface="Verdana" pitchFamily="34" charset="0"/>
              </a:defRPr>
            </a:lvl1pPr>
          </a:lstStyle>
          <a:p>
            <a:fld id="{56B45A55-A39A-472C-9E5F-24974B186859}" type="slidenum">
              <a:rPr lang="en-US" smtClean="0"/>
              <a:t>‹#›</a:t>
            </a:fld>
            <a:endParaRPr lang="en-US"/>
          </a:p>
        </p:txBody>
      </p:sp>
      <p:pic>
        <p:nvPicPr>
          <p:cNvPr id="7" name="Picture 4" descr="J:\jalasoft\logos\logo white-0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77638"/>
            <a:ext cx="2641600" cy="6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13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marL="0" marR="0" indent="0" algn="l" defTabSz="914400" rtl="0" eaLnBrk="1" fontAlgn="auto" latinLnBrk="0" hangingPunct="1">
        <a:lnSpc>
          <a:spcPct val="100000"/>
        </a:lnSpc>
        <a:spcBef>
          <a:spcPct val="0"/>
        </a:spcBef>
        <a:spcAft>
          <a:spcPts val="0"/>
        </a:spcAft>
        <a:buClrTx/>
        <a:buSzTx/>
        <a:buFontTx/>
        <a:buNone/>
        <a:tabLst/>
        <a:defRPr lang="en-US" sz="2800" b="1" kern="1200" baseline="0" smtClean="0">
          <a:solidFill>
            <a:schemeClr val="tx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Room Manager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75975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Rooms – Room Info</a:t>
            </a:r>
            <a:endParaRPr lang="en-US" dirty="0"/>
          </a:p>
        </p:txBody>
      </p:sp>
      <p:sp>
        <p:nvSpPr>
          <p:cNvPr id="3" name="Content Placeholder 2"/>
          <p:cNvSpPr>
            <a:spLocks noGrp="1"/>
          </p:cNvSpPr>
          <p:nvPr>
            <p:ph idx="1"/>
          </p:nvPr>
        </p:nvSpPr>
        <p:spPr/>
        <p:txBody>
          <a:bodyPr/>
          <a:lstStyle/>
          <a:p>
            <a:pPr marL="0" indent="0">
              <a:buNone/>
            </a:pPr>
            <a:r>
              <a:rPr lang="en-US" dirty="0" smtClean="0"/>
              <a:t>Double click over a conference and you can see and customize their properties, associate resources and configure the Out of order planning</a:t>
            </a:r>
          </a:p>
          <a:p>
            <a:pPr marL="0" indent="0">
              <a:buNone/>
            </a:pPr>
            <a:endParaRPr lang="en-US" dirty="0"/>
          </a:p>
        </p:txBody>
      </p:sp>
      <p:pic>
        <p:nvPicPr>
          <p:cNvPr id="4" name="Picture 3"/>
          <p:cNvPicPr>
            <a:picLocks noChangeAspect="1"/>
          </p:cNvPicPr>
          <p:nvPr/>
        </p:nvPicPr>
        <p:blipFill>
          <a:blip r:embed="rId2"/>
          <a:stretch>
            <a:fillRect/>
          </a:stretch>
        </p:blipFill>
        <p:spPr>
          <a:xfrm>
            <a:off x="1809750" y="3324048"/>
            <a:ext cx="8572500" cy="4657725"/>
          </a:xfrm>
          <a:prstGeom prst="rect">
            <a:avLst/>
          </a:prstGeom>
        </p:spPr>
      </p:pic>
    </p:spTree>
    <p:extLst>
      <p:ext uri="{BB962C8B-B14F-4D97-AF65-F5344CB8AC3E}">
        <p14:creationId xmlns:p14="http://schemas.microsoft.com/office/powerpoint/2010/main" val="5392835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Rooms - Resources</a:t>
            </a:r>
            <a:endParaRPr lang="en-US" dirty="0"/>
          </a:p>
        </p:txBody>
      </p:sp>
      <p:sp>
        <p:nvSpPr>
          <p:cNvPr id="3" name="Content Placeholder 2"/>
          <p:cNvSpPr>
            <a:spLocks noGrp="1"/>
          </p:cNvSpPr>
          <p:nvPr>
            <p:ph idx="1"/>
          </p:nvPr>
        </p:nvSpPr>
        <p:spPr/>
        <p:txBody>
          <a:bodyPr/>
          <a:lstStyle/>
          <a:p>
            <a:pPr marL="0" indent="0">
              <a:buNone/>
            </a:pPr>
            <a:r>
              <a:rPr lang="en-US" dirty="0" smtClean="0"/>
              <a:t>Computers, seats, </a:t>
            </a:r>
            <a:r>
              <a:rPr lang="en-US" dirty="0" err="1" smtClean="0"/>
              <a:t>etc</a:t>
            </a:r>
            <a:r>
              <a:rPr lang="en-US" dirty="0" smtClean="0"/>
              <a:t> that could be associated to a conference room.</a:t>
            </a:r>
          </a:p>
          <a:p>
            <a:pPr marL="0" indent="0">
              <a:buNone/>
            </a:pPr>
            <a:r>
              <a:rPr lang="en-US" dirty="0" smtClean="0"/>
              <a:t>The resources are created in Resources section</a:t>
            </a:r>
          </a:p>
          <a:p>
            <a:pPr marL="0" indent="0">
              <a:buNone/>
            </a:pPr>
            <a:endParaRPr lang="en-US" dirty="0"/>
          </a:p>
        </p:txBody>
      </p:sp>
      <p:pic>
        <p:nvPicPr>
          <p:cNvPr id="4" name="Picture 3"/>
          <p:cNvPicPr>
            <a:picLocks noChangeAspect="1"/>
          </p:cNvPicPr>
          <p:nvPr/>
        </p:nvPicPr>
        <p:blipFill>
          <a:blip r:embed="rId2"/>
          <a:stretch>
            <a:fillRect/>
          </a:stretch>
        </p:blipFill>
        <p:spPr>
          <a:xfrm>
            <a:off x="3008834" y="3444826"/>
            <a:ext cx="6562725" cy="2895600"/>
          </a:xfrm>
          <a:prstGeom prst="rect">
            <a:avLst/>
          </a:prstGeom>
        </p:spPr>
      </p:pic>
    </p:spTree>
    <p:extLst>
      <p:ext uri="{BB962C8B-B14F-4D97-AF65-F5344CB8AC3E}">
        <p14:creationId xmlns:p14="http://schemas.microsoft.com/office/powerpoint/2010/main" val="2441101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Rooms – Out of Order</a:t>
            </a:r>
            <a:endParaRPr lang="en-US" dirty="0"/>
          </a:p>
        </p:txBody>
      </p:sp>
      <p:sp>
        <p:nvSpPr>
          <p:cNvPr id="3" name="Content Placeholder 2"/>
          <p:cNvSpPr>
            <a:spLocks noGrp="1"/>
          </p:cNvSpPr>
          <p:nvPr>
            <p:ph idx="1"/>
          </p:nvPr>
        </p:nvSpPr>
        <p:spPr/>
        <p:txBody>
          <a:bodyPr/>
          <a:lstStyle/>
          <a:p>
            <a:pPr marL="0" indent="0">
              <a:buNone/>
            </a:pPr>
            <a:r>
              <a:rPr lang="en-US" dirty="0" smtClean="0"/>
              <a:t>Used </a:t>
            </a:r>
            <a:r>
              <a:rPr lang="en-US" dirty="0"/>
              <a:t>to schedule </a:t>
            </a:r>
            <a:r>
              <a:rPr lang="en-US" dirty="0" smtClean="0"/>
              <a:t>the Out </a:t>
            </a:r>
            <a:r>
              <a:rPr lang="en-US" dirty="0"/>
              <a:t>of </a:t>
            </a:r>
            <a:r>
              <a:rPr lang="en-US" dirty="0" smtClean="0"/>
              <a:t>Order, </a:t>
            </a:r>
            <a:r>
              <a:rPr lang="en-US" dirty="0"/>
              <a:t>when this is triggered and running no meeting will be possible to be created using room manager </a:t>
            </a:r>
          </a:p>
          <a:p>
            <a:endParaRPr lang="en-US" dirty="0"/>
          </a:p>
        </p:txBody>
      </p:sp>
      <p:pic>
        <p:nvPicPr>
          <p:cNvPr id="4" name="Picture 3"/>
          <p:cNvPicPr>
            <a:picLocks noChangeAspect="1"/>
          </p:cNvPicPr>
          <p:nvPr/>
        </p:nvPicPr>
        <p:blipFill>
          <a:blip r:embed="rId2"/>
          <a:stretch>
            <a:fillRect/>
          </a:stretch>
        </p:blipFill>
        <p:spPr>
          <a:xfrm>
            <a:off x="1785937" y="3318226"/>
            <a:ext cx="8620125" cy="4533900"/>
          </a:xfrm>
          <a:prstGeom prst="rect">
            <a:avLst/>
          </a:prstGeom>
        </p:spPr>
      </p:pic>
    </p:spTree>
    <p:extLst>
      <p:ext uri="{BB962C8B-B14F-4D97-AF65-F5344CB8AC3E}">
        <p14:creationId xmlns:p14="http://schemas.microsoft.com/office/powerpoint/2010/main" val="7239320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Authentication</a:t>
            </a:r>
          </a:p>
          <a:p>
            <a:pPr marL="0" indent="0">
              <a:buNone/>
            </a:pPr>
            <a:r>
              <a:rPr lang="en-US" dirty="0"/>
              <a:t>	</a:t>
            </a:r>
            <a:r>
              <a:rPr lang="en-US" dirty="0" smtClean="0"/>
              <a:t>Impersonation Checkbox – allows to create, edit and delete meeting in the organizer’s name, for this the account specified in email servers has to have impersonation over the accounts</a:t>
            </a:r>
          </a:p>
          <a:p>
            <a:pPr marL="0" indent="0">
              <a:buNone/>
            </a:pPr>
            <a:endParaRPr lang="en-US" dirty="0" smtClean="0"/>
          </a:p>
          <a:p>
            <a:pPr marL="0" indent="0">
              <a:buNone/>
            </a:pPr>
            <a:r>
              <a:rPr lang="en-US" b="1" dirty="0" smtClean="0"/>
              <a:t>User and Password</a:t>
            </a:r>
          </a:p>
          <a:p>
            <a:pPr marL="0" indent="0">
              <a:buNone/>
            </a:pPr>
            <a:r>
              <a:rPr lang="en-US" dirty="0"/>
              <a:t>	</a:t>
            </a:r>
            <a:r>
              <a:rPr lang="en-US" dirty="0" smtClean="0"/>
              <a:t>The meeting is created in the organizer’s name, also the edition and deletion can be done only by the organizer</a:t>
            </a:r>
          </a:p>
          <a:p>
            <a:pPr marL="0" indent="0">
              <a:buNone/>
            </a:pPr>
            <a:endParaRPr lang="en-US" dirty="0"/>
          </a:p>
          <a:p>
            <a:pPr marL="0" indent="0">
              <a:buNone/>
            </a:pPr>
            <a:r>
              <a:rPr lang="en-US" b="1" dirty="0" smtClean="0"/>
              <a:t>RFID </a:t>
            </a:r>
          </a:p>
          <a:p>
            <a:pPr marL="0" indent="0">
              <a:buNone/>
            </a:pPr>
            <a:r>
              <a:rPr lang="en-US" dirty="0"/>
              <a:t>	</a:t>
            </a:r>
            <a:r>
              <a:rPr lang="en-US" dirty="0" smtClean="0"/>
              <a:t>Not Implemented</a:t>
            </a:r>
            <a:endParaRPr lang="en-US" dirty="0"/>
          </a:p>
        </p:txBody>
      </p:sp>
    </p:spTree>
    <p:extLst>
      <p:ext uri="{BB962C8B-B14F-4D97-AF65-F5344CB8AC3E}">
        <p14:creationId xmlns:p14="http://schemas.microsoft.com/office/powerpoint/2010/main" val="77244076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pic>
        <p:nvPicPr>
          <p:cNvPr id="4" name="Content Placeholder 3"/>
          <p:cNvPicPr>
            <a:picLocks noGrp="1" noChangeAspect="1"/>
          </p:cNvPicPr>
          <p:nvPr>
            <p:ph idx="1"/>
          </p:nvPr>
        </p:nvPicPr>
        <p:blipFill>
          <a:blip r:embed="rId2"/>
          <a:stretch>
            <a:fillRect/>
          </a:stretch>
        </p:blipFill>
        <p:spPr>
          <a:xfrm>
            <a:off x="1937257" y="1981200"/>
            <a:ext cx="8362642" cy="4114800"/>
          </a:xfrm>
          <a:prstGeom prst="rect">
            <a:avLst/>
          </a:prstGeom>
        </p:spPr>
      </p:pic>
    </p:spTree>
    <p:extLst>
      <p:ext uri="{BB962C8B-B14F-4D97-AF65-F5344CB8AC3E}">
        <p14:creationId xmlns:p14="http://schemas.microsoft.com/office/powerpoint/2010/main" val="32764900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pPr marL="0" indent="0">
              <a:buNone/>
            </a:pPr>
            <a:r>
              <a:rPr lang="en-US" dirty="0" smtClean="0"/>
              <a:t>These are resources that can be assigned to the conference rooms</a:t>
            </a:r>
          </a:p>
          <a:p>
            <a:endParaRPr lang="en-US" dirty="0"/>
          </a:p>
        </p:txBody>
      </p:sp>
      <p:pic>
        <p:nvPicPr>
          <p:cNvPr id="4" name="Picture 3"/>
          <p:cNvPicPr>
            <a:picLocks noChangeAspect="1"/>
          </p:cNvPicPr>
          <p:nvPr/>
        </p:nvPicPr>
        <p:blipFill>
          <a:blip r:embed="rId2"/>
          <a:stretch>
            <a:fillRect/>
          </a:stretch>
        </p:blipFill>
        <p:spPr>
          <a:xfrm>
            <a:off x="757766" y="2922777"/>
            <a:ext cx="11010901" cy="1310015"/>
          </a:xfrm>
          <a:prstGeom prst="rect">
            <a:avLst/>
          </a:prstGeom>
        </p:spPr>
      </p:pic>
      <p:pic>
        <p:nvPicPr>
          <p:cNvPr id="5" name="Picture 4"/>
          <p:cNvPicPr>
            <a:picLocks noChangeAspect="1"/>
          </p:cNvPicPr>
          <p:nvPr/>
        </p:nvPicPr>
        <p:blipFill>
          <a:blip r:embed="rId3"/>
          <a:stretch>
            <a:fillRect/>
          </a:stretch>
        </p:blipFill>
        <p:spPr>
          <a:xfrm>
            <a:off x="1609548" y="4114800"/>
            <a:ext cx="8543925" cy="4629150"/>
          </a:xfrm>
          <a:prstGeom prst="rect">
            <a:avLst/>
          </a:prstGeom>
        </p:spPr>
      </p:pic>
    </p:spTree>
    <p:extLst>
      <p:ext uri="{BB962C8B-B14F-4D97-AF65-F5344CB8AC3E}">
        <p14:creationId xmlns:p14="http://schemas.microsoft.com/office/powerpoint/2010/main" val="4744988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p:txBody>
          <a:bodyPr/>
          <a:lstStyle/>
          <a:p>
            <a:pPr marL="0" indent="0">
              <a:buNone/>
            </a:pPr>
            <a:r>
              <a:rPr lang="en-US" dirty="0" smtClean="0"/>
              <a:t>Helps to organize the conference rooms in a company through the associations of the conference rooms to the locations</a:t>
            </a:r>
          </a:p>
          <a:p>
            <a:pPr marL="0" indent="0">
              <a:buNone/>
            </a:pPr>
            <a:endParaRPr lang="en-US" dirty="0"/>
          </a:p>
        </p:txBody>
      </p:sp>
      <p:pic>
        <p:nvPicPr>
          <p:cNvPr id="4" name="Picture 3"/>
          <p:cNvPicPr>
            <a:picLocks noChangeAspect="1"/>
          </p:cNvPicPr>
          <p:nvPr/>
        </p:nvPicPr>
        <p:blipFill>
          <a:blip r:embed="rId2"/>
          <a:stretch>
            <a:fillRect/>
          </a:stretch>
        </p:blipFill>
        <p:spPr>
          <a:xfrm>
            <a:off x="1706914" y="3026481"/>
            <a:ext cx="8010525" cy="5162550"/>
          </a:xfrm>
          <a:prstGeom prst="rect">
            <a:avLst/>
          </a:prstGeom>
        </p:spPr>
      </p:pic>
    </p:spTree>
    <p:extLst>
      <p:ext uri="{BB962C8B-B14F-4D97-AF65-F5344CB8AC3E}">
        <p14:creationId xmlns:p14="http://schemas.microsoft.com/office/powerpoint/2010/main" val="280777423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a:t>
            </a:r>
            <a:endParaRPr lang="en-US" dirty="0"/>
          </a:p>
        </p:txBody>
      </p:sp>
      <p:sp>
        <p:nvSpPr>
          <p:cNvPr id="3" name="Content Placeholder 2"/>
          <p:cNvSpPr>
            <a:spLocks noGrp="1"/>
          </p:cNvSpPr>
          <p:nvPr>
            <p:ph idx="1"/>
          </p:nvPr>
        </p:nvSpPr>
        <p:spPr/>
        <p:txBody>
          <a:bodyPr/>
          <a:lstStyle/>
          <a:p>
            <a:pPr marL="0" indent="0">
              <a:buNone/>
            </a:pPr>
            <a:r>
              <a:rPr lang="en-US" dirty="0" smtClean="0"/>
              <a:t>This is a section that it is finalized yet, many features still need to be added here, currently the only one that it is working is the appearance, which is reflected  on the tablets once saved</a:t>
            </a:r>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124075" y="3323167"/>
            <a:ext cx="7943850" cy="4953000"/>
          </a:xfrm>
          <a:prstGeom prst="rect">
            <a:avLst/>
          </a:prstGeom>
        </p:spPr>
      </p:pic>
    </p:spTree>
    <p:extLst>
      <p:ext uri="{BB962C8B-B14F-4D97-AF65-F5344CB8AC3E}">
        <p14:creationId xmlns:p14="http://schemas.microsoft.com/office/powerpoint/2010/main" val="21403333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 Client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client was designed to run on tablet with Android, where it is used Cordova to encapsulate the Chrome browser and load the application.</a:t>
            </a:r>
          </a:p>
          <a:p>
            <a:pPr marL="0" indent="0">
              <a:buNone/>
            </a:pPr>
            <a:endParaRPr lang="en-US" dirty="0"/>
          </a:p>
          <a:p>
            <a:pPr marL="0" indent="0">
              <a:buNone/>
            </a:pPr>
            <a:r>
              <a:rPr lang="en-US" dirty="0" smtClean="0"/>
              <a:t>The setting displayed on web was enabled only for testing purposes(it is under planning how this will be done for web browser)</a:t>
            </a:r>
          </a:p>
          <a:p>
            <a:pPr marL="0" indent="0">
              <a:buNone/>
            </a:pPr>
            <a:endParaRPr lang="en-US" dirty="0"/>
          </a:p>
          <a:p>
            <a:pPr marL="0" indent="0">
              <a:buNone/>
            </a:pPr>
            <a:r>
              <a:rPr lang="en-US" dirty="0" smtClean="0"/>
              <a:t>Open the following link in order to load the tablet client</a:t>
            </a:r>
          </a:p>
          <a:p>
            <a:pPr marL="0" indent="0">
              <a:buNone/>
            </a:pPr>
            <a:r>
              <a:rPr lang="en-US" dirty="0" smtClean="0"/>
              <a:t>	http</a:t>
            </a:r>
            <a:r>
              <a:rPr lang="en-US" dirty="0"/>
              <a:t>://&lt;hostname&gt;:&lt;port&gt;/tablet/#/tablet</a:t>
            </a:r>
          </a:p>
          <a:p>
            <a:pPr marL="0" indent="0">
              <a:buNone/>
            </a:pPr>
            <a:endParaRPr lang="en-US" dirty="0" smtClean="0"/>
          </a:p>
          <a:p>
            <a:pPr marL="0" indent="0">
              <a:buNone/>
            </a:pPr>
            <a:r>
              <a:rPr lang="en-US" dirty="0" smtClean="0"/>
              <a:t>Note: this will redirect to the register link</a:t>
            </a:r>
          </a:p>
        </p:txBody>
      </p:sp>
    </p:spTree>
    <p:extLst>
      <p:ext uri="{BB962C8B-B14F-4D97-AF65-F5344CB8AC3E}">
        <p14:creationId xmlns:p14="http://schemas.microsoft.com/office/powerpoint/2010/main" val="40536899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 Client - Features</a:t>
            </a:r>
            <a:endParaRPr lang="en-US" dirty="0"/>
          </a:p>
        </p:txBody>
      </p:sp>
      <p:sp>
        <p:nvSpPr>
          <p:cNvPr id="3" name="Content Placeholder 2"/>
          <p:cNvSpPr>
            <a:spLocks noGrp="1"/>
          </p:cNvSpPr>
          <p:nvPr>
            <p:ph idx="1"/>
          </p:nvPr>
        </p:nvSpPr>
        <p:spPr/>
        <p:txBody>
          <a:bodyPr>
            <a:noAutofit/>
          </a:bodyPr>
          <a:lstStyle/>
          <a:p>
            <a:pPr lvl="1">
              <a:buFont typeface="Wingdings" panose="05000000000000000000" pitchFamily="2" charset="2"/>
              <a:buChar char="Ø"/>
            </a:pPr>
            <a:r>
              <a:rPr lang="en-US" sz="1800" dirty="0" smtClean="0"/>
              <a:t>Home</a:t>
            </a:r>
          </a:p>
          <a:p>
            <a:pPr lvl="2">
              <a:buFont typeface="Wingdings" panose="05000000000000000000" pitchFamily="2" charset="2"/>
              <a:buChar char="Ø"/>
            </a:pPr>
            <a:r>
              <a:rPr lang="en-US" sz="1800" dirty="0" smtClean="0"/>
              <a:t>Display the current and next meeting</a:t>
            </a:r>
          </a:p>
          <a:p>
            <a:pPr lvl="1">
              <a:buFont typeface="Wingdings" panose="05000000000000000000" pitchFamily="2" charset="2"/>
              <a:buChar char="Ø"/>
            </a:pPr>
            <a:r>
              <a:rPr lang="en-US" sz="1800" dirty="0" smtClean="0"/>
              <a:t>Schedule Meeting (in the conference room associated to the tablet and any other conference room selected from the Search)</a:t>
            </a:r>
          </a:p>
          <a:p>
            <a:pPr lvl="2">
              <a:buFont typeface="Wingdings" panose="05000000000000000000" pitchFamily="2" charset="2"/>
              <a:buChar char="Ø"/>
            </a:pPr>
            <a:r>
              <a:rPr lang="en-US" sz="1800" dirty="0" smtClean="0"/>
              <a:t>Create</a:t>
            </a:r>
          </a:p>
          <a:p>
            <a:pPr lvl="2">
              <a:buFont typeface="Wingdings" panose="05000000000000000000" pitchFamily="2" charset="2"/>
              <a:buChar char="Ø"/>
            </a:pPr>
            <a:r>
              <a:rPr lang="en-US" sz="1800" dirty="0" smtClean="0"/>
              <a:t>Get</a:t>
            </a:r>
          </a:p>
          <a:p>
            <a:pPr lvl="2">
              <a:buFont typeface="Wingdings" panose="05000000000000000000" pitchFamily="2" charset="2"/>
              <a:buChar char="Ø"/>
            </a:pPr>
            <a:r>
              <a:rPr lang="en-US" sz="1800" dirty="0" smtClean="0"/>
              <a:t>Edit</a:t>
            </a:r>
          </a:p>
          <a:p>
            <a:pPr lvl="2">
              <a:buFont typeface="Wingdings" panose="05000000000000000000" pitchFamily="2" charset="2"/>
              <a:buChar char="Ø"/>
            </a:pPr>
            <a:r>
              <a:rPr lang="en-US" sz="1800" dirty="0" smtClean="0"/>
              <a:t>Delete</a:t>
            </a:r>
          </a:p>
          <a:p>
            <a:pPr lvl="1">
              <a:buFont typeface="Wingdings" panose="05000000000000000000" pitchFamily="2" charset="2"/>
              <a:buChar char="Ø"/>
            </a:pPr>
            <a:r>
              <a:rPr lang="en-US" sz="1800" dirty="0" smtClean="0"/>
              <a:t>Search</a:t>
            </a:r>
          </a:p>
          <a:p>
            <a:pPr lvl="2">
              <a:buFont typeface="Wingdings" panose="05000000000000000000" pitchFamily="2" charset="2"/>
              <a:buChar char="Ø"/>
            </a:pPr>
            <a:r>
              <a:rPr lang="en-US" sz="1800" dirty="0" smtClean="0"/>
              <a:t>Filter</a:t>
            </a:r>
          </a:p>
          <a:p>
            <a:pPr lvl="1">
              <a:buFont typeface="Wingdings" panose="05000000000000000000" pitchFamily="2" charset="2"/>
              <a:buChar char="Ø"/>
            </a:pPr>
            <a:r>
              <a:rPr lang="en-US" sz="1800" dirty="0" smtClean="0"/>
              <a:t>Timeline</a:t>
            </a:r>
          </a:p>
          <a:p>
            <a:pPr lvl="1">
              <a:buFont typeface="Wingdings" panose="05000000000000000000" pitchFamily="2" charset="2"/>
              <a:buChar char="Ø"/>
            </a:pPr>
            <a:r>
              <a:rPr lang="en-US" sz="1800" dirty="0" smtClean="0"/>
              <a:t>Settings</a:t>
            </a:r>
          </a:p>
          <a:p>
            <a:pPr lvl="2">
              <a:buFont typeface="Wingdings" panose="05000000000000000000" pitchFamily="2" charset="2"/>
              <a:buChar char="Ø"/>
            </a:pPr>
            <a:r>
              <a:rPr lang="en-US" sz="1800" dirty="0" smtClean="0"/>
              <a:t>Associating a meeting to the “tablet”</a:t>
            </a:r>
            <a:endParaRPr lang="en-US" sz="1800" dirty="0"/>
          </a:p>
        </p:txBody>
      </p:sp>
    </p:spTree>
    <p:extLst>
      <p:ext uri="{BB962C8B-B14F-4D97-AF65-F5344CB8AC3E}">
        <p14:creationId xmlns:p14="http://schemas.microsoft.com/office/powerpoint/2010/main" val="31502318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pPr marL="0" indent="0">
              <a:buNone/>
            </a:pPr>
            <a:r>
              <a:rPr lang="en-US" dirty="0" smtClean="0"/>
              <a:t>It is a mobile application designed to help the meeting’s organizers on the searching and booking conference rooms inside of a company. Room Manager also contains an admin module, which helps the application administrator or IT on managing, organizing, customizing and also with assignments of resources to the conference rooms making them more descriptive for the organizers, when searching for a conference room.</a:t>
            </a:r>
          </a:p>
        </p:txBody>
      </p:sp>
    </p:spTree>
    <p:extLst>
      <p:ext uri="{BB962C8B-B14F-4D97-AF65-F5344CB8AC3E}">
        <p14:creationId xmlns:p14="http://schemas.microsoft.com/office/powerpoint/2010/main" val="31696723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 Register</a:t>
            </a:r>
            <a:endParaRPr lang="en-US" dirty="0"/>
          </a:p>
        </p:txBody>
      </p:sp>
      <p:sp>
        <p:nvSpPr>
          <p:cNvPr id="3" name="Content Placeholder 2"/>
          <p:cNvSpPr>
            <a:spLocks noGrp="1"/>
          </p:cNvSpPr>
          <p:nvPr>
            <p:ph idx="1"/>
          </p:nvPr>
        </p:nvSpPr>
        <p:spPr>
          <a:xfrm>
            <a:off x="838200" y="1825625"/>
            <a:ext cx="4478867" cy="4351338"/>
          </a:xfrm>
        </p:spPr>
        <p:txBody>
          <a:bodyPr/>
          <a:lstStyle/>
          <a:p>
            <a:pPr marL="514350" indent="-514350">
              <a:buAutoNum type="arabicPeriod"/>
            </a:pPr>
            <a:r>
              <a:rPr lang="en-US" dirty="0" smtClean="0"/>
              <a:t>Enter the room manager service</a:t>
            </a:r>
          </a:p>
          <a:p>
            <a:pPr marL="514350" indent="-514350">
              <a:buAutoNum type="arabicPeriod"/>
            </a:pPr>
            <a:r>
              <a:rPr lang="en-US" dirty="0" smtClean="0"/>
              <a:t>Enter room manager account, the one that was created during the installation</a:t>
            </a:r>
          </a:p>
          <a:p>
            <a:pPr marL="514350" indent="-514350">
              <a:buAutoNum type="arabicPeriod"/>
            </a:pPr>
            <a:endParaRPr lang="en-US" dirty="0" smtClean="0"/>
          </a:p>
          <a:p>
            <a:pPr marL="514350" indent="-514350">
              <a:buAutoNum type="arabicPeriod"/>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5219700" y="565945"/>
            <a:ext cx="6972300" cy="6057900"/>
          </a:xfrm>
          <a:prstGeom prst="rect">
            <a:avLst/>
          </a:prstGeom>
        </p:spPr>
      </p:pic>
    </p:spTree>
    <p:extLst>
      <p:ext uri="{BB962C8B-B14F-4D97-AF65-F5344CB8AC3E}">
        <p14:creationId xmlns:p14="http://schemas.microsoft.com/office/powerpoint/2010/main" val="41003381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 Associating a conference room </a:t>
            </a:r>
            <a:endParaRPr lang="en-US" dirty="0"/>
          </a:p>
        </p:txBody>
      </p:sp>
      <p:sp>
        <p:nvSpPr>
          <p:cNvPr id="5" name="Content Placeholder 4"/>
          <p:cNvSpPr>
            <a:spLocks noGrp="1"/>
          </p:cNvSpPr>
          <p:nvPr>
            <p:ph idx="1"/>
          </p:nvPr>
        </p:nvSpPr>
        <p:spPr/>
        <p:txBody>
          <a:bodyPr/>
          <a:lstStyle/>
          <a:p>
            <a:pPr marL="0" indent="0">
              <a:buNone/>
            </a:pPr>
            <a:r>
              <a:rPr lang="en-US" dirty="0" smtClean="0"/>
              <a:t>Once the credentials is entered and saved, a </a:t>
            </a:r>
            <a:r>
              <a:rPr lang="en-US" dirty="0" err="1" smtClean="0"/>
              <a:t>combobox</a:t>
            </a:r>
            <a:r>
              <a:rPr lang="en-US" dirty="0" smtClean="0"/>
              <a:t> with conference rooms will be displayed where the user has to select one conference room that will be associated to the “tablet”</a:t>
            </a:r>
          </a:p>
          <a:p>
            <a:pPr marL="0" indent="0">
              <a:buNone/>
            </a:pPr>
            <a:r>
              <a:rPr lang="en-US" dirty="0" smtClean="0"/>
              <a:t>And, then click Start now to start with the application</a:t>
            </a:r>
          </a:p>
          <a:p>
            <a:pPr marL="0" indent="0">
              <a:buNone/>
            </a:pPr>
            <a:endParaRPr lang="en-US" dirty="0" smtClean="0"/>
          </a:p>
          <a:p>
            <a:pPr marL="0" indent="0">
              <a:buNone/>
            </a:pPr>
            <a:endParaRPr lang="en-US" dirty="0"/>
          </a:p>
          <a:p>
            <a:pPr marL="0" indent="0">
              <a:buNone/>
            </a:pPr>
            <a:endParaRPr lang="en-US" dirty="0"/>
          </a:p>
        </p:txBody>
      </p:sp>
      <p:pic>
        <p:nvPicPr>
          <p:cNvPr id="6" name="Picture 5"/>
          <p:cNvPicPr>
            <a:picLocks noChangeAspect="1"/>
          </p:cNvPicPr>
          <p:nvPr/>
        </p:nvPicPr>
        <p:blipFill>
          <a:blip r:embed="rId2"/>
          <a:stretch>
            <a:fillRect/>
          </a:stretch>
        </p:blipFill>
        <p:spPr>
          <a:xfrm>
            <a:off x="2756076" y="3855685"/>
            <a:ext cx="6296025" cy="2705100"/>
          </a:xfrm>
          <a:prstGeom prst="rect">
            <a:avLst/>
          </a:prstGeom>
        </p:spPr>
      </p:pic>
    </p:spTree>
    <p:extLst>
      <p:ext uri="{BB962C8B-B14F-4D97-AF65-F5344CB8AC3E}">
        <p14:creationId xmlns:p14="http://schemas.microsoft.com/office/powerpoint/2010/main" val="11730973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 - Home</a:t>
            </a:r>
            <a:endParaRPr lang="en-US" dirty="0"/>
          </a:p>
        </p:txBody>
      </p:sp>
      <p:sp>
        <p:nvSpPr>
          <p:cNvPr id="3" name="Content Placeholder 2"/>
          <p:cNvSpPr>
            <a:spLocks noGrp="1"/>
          </p:cNvSpPr>
          <p:nvPr>
            <p:ph idx="1"/>
          </p:nvPr>
        </p:nvSpPr>
        <p:spPr/>
        <p:txBody>
          <a:bodyPr/>
          <a:lstStyle/>
          <a:p>
            <a:pPr marL="0" indent="0">
              <a:buNone/>
            </a:pPr>
            <a:r>
              <a:rPr lang="en-US" dirty="0" smtClean="0"/>
              <a:t>Once started  this is the screen displayed</a:t>
            </a:r>
            <a:endParaRPr lang="en-US" dirty="0"/>
          </a:p>
        </p:txBody>
      </p:sp>
      <p:pic>
        <p:nvPicPr>
          <p:cNvPr id="5" name="Content Placeholder 3"/>
          <p:cNvPicPr>
            <a:picLocks noChangeAspect="1"/>
          </p:cNvPicPr>
          <p:nvPr/>
        </p:nvPicPr>
        <p:blipFill>
          <a:blip r:embed="rId2"/>
          <a:stretch>
            <a:fillRect/>
          </a:stretch>
        </p:blipFill>
        <p:spPr>
          <a:xfrm>
            <a:off x="1686279" y="2650956"/>
            <a:ext cx="8970434" cy="4207044"/>
          </a:xfrm>
          <a:prstGeom prst="rect">
            <a:avLst/>
          </a:prstGeom>
        </p:spPr>
      </p:pic>
    </p:spTree>
    <p:extLst>
      <p:ext uri="{BB962C8B-B14F-4D97-AF65-F5344CB8AC3E}">
        <p14:creationId xmlns:p14="http://schemas.microsoft.com/office/powerpoint/2010/main" val="16942210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Meeting</a:t>
            </a:r>
            <a:endParaRPr lang="en-US" dirty="0"/>
          </a:p>
        </p:txBody>
      </p:sp>
      <p:sp>
        <p:nvSpPr>
          <p:cNvPr id="3" name="Content Placeholder 2"/>
          <p:cNvSpPr>
            <a:spLocks noGrp="1"/>
          </p:cNvSpPr>
          <p:nvPr>
            <p:ph idx="1"/>
          </p:nvPr>
        </p:nvSpPr>
        <p:spPr/>
        <p:txBody>
          <a:bodyPr/>
          <a:lstStyle/>
          <a:p>
            <a:pPr marL="0" indent="0">
              <a:buNone/>
            </a:pPr>
            <a:r>
              <a:rPr lang="en-US" dirty="0" smtClean="0"/>
              <a:t>Click on the schedule, the timeline or details meeting (when displaying Available) and below screen will be displayed.</a:t>
            </a:r>
          </a:p>
          <a:p>
            <a:pPr marL="0" indent="0">
              <a:buNone/>
            </a:pPr>
            <a:endParaRPr lang="en-US" dirty="0"/>
          </a:p>
        </p:txBody>
      </p:sp>
      <p:pic>
        <p:nvPicPr>
          <p:cNvPr id="5" name="Content Placeholder 3"/>
          <p:cNvPicPr>
            <a:picLocks noChangeAspect="1"/>
          </p:cNvPicPr>
          <p:nvPr/>
        </p:nvPicPr>
        <p:blipFill>
          <a:blip r:embed="rId2"/>
          <a:stretch>
            <a:fillRect/>
          </a:stretch>
        </p:blipFill>
        <p:spPr>
          <a:xfrm>
            <a:off x="329477" y="3086117"/>
            <a:ext cx="11862523" cy="4155705"/>
          </a:xfrm>
          <a:prstGeom prst="rect">
            <a:avLst/>
          </a:prstGeom>
        </p:spPr>
      </p:pic>
    </p:spTree>
    <p:extLst>
      <p:ext uri="{BB962C8B-B14F-4D97-AF65-F5344CB8AC3E}">
        <p14:creationId xmlns:p14="http://schemas.microsoft.com/office/powerpoint/2010/main" val="37005509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Meeting – Impersonation Unchecked</a:t>
            </a:r>
            <a:endParaRPr lang="en-US" dirty="0"/>
          </a:p>
        </p:txBody>
      </p:sp>
      <p:sp>
        <p:nvSpPr>
          <p:cNvPr id="3" name="Content Placeholder 2"/>
          <p:cNvSpPr>
            <a:spLocks noGrp="1"/>
          </p:cNvSpPr>
          <p:nvPr>
            <p:ph idx="1"/>
          </p:nvPr>
        </p:nvSpPr>
        <p:spPr/>
        <p:txBody>
          <a:bodyPr/>
          <a:lstStyle/>
          <a:p>
            <a:pPr marL="0" indent="0">
              <a:buNone/>
            </a:pPr>
            <a:r>
              <a:rPr lang="en-US" dirty="0" smtClean="0"/>
              <a:t>After clicking Create, Edit or Delete the following screen is showed requesting the organizer’s credentials</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419350" y="2997376"/>
            <a:ext cx="7353300" cy="2714625"/>
          </a:xfrm>
          <a:prstGeom prst="rect">
            <a:avLst/>
          </a:prstGeom>
        </p:spPr>
      </p:pic>
    </p:spTree>
    <p:extLst>
      <p:ext uri="{BB962C8B-B14F-4D97-AF65-F5344CB8AC3E}">
        <p14:creationId xmlns:p14="http://schemas.microsoft.com/office/powerpoint/2010/main" val="5346463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Meeting – Impersonation Unchecked</a:t>
            </a:r>
          </a:p>
        </p:txBody>
      </p:sp>
      <p:sp>
        <p:nvSpPr>
          <p:cNvPr id="3" name="Content Placeholder 2"/>
          <p:cNvSpPr>
            <a:spLocks noGrp="1"/>
          </p:cNvSpPr>
          <p:nvPr>
            <p:ph idx="1"/>
          </p:nvPr>
        </p:nvSpPr>
        <p:spPr/>
        <p:txBody>
          <a:bodyPr/>
          <a:lstStyle/>
          <a:p>
            <a:pPr marL="0" indent="0">
              <a:buNone/>
            </a:pPr>
            <a:r>
              <a:rPr lang="en-US" dirty="0"/>
              <a:t>After clicking Create, Edit or Delete the following screen is showed requesting the </a:t>
            </a:r>
            <a:r>
              <a:rPr lang="en-US" dirty="0" smtClean="0"/>
              <a:t>credentials of the person that wants to execute operation, this helps to the organizer and attendees now who did the operation over the meeting</a:t>
            </a:r>
            <a:endParaRPr lang="en-US" dirty="0"/>
          </a:p>
          <a:p>
            <a:endParaRPr lang="en-US" dirty="0"/>
          </a:p>
        </p:txBody>
      </p:sp>
      <p:pic>
        <p:nvPicPr>
          <p:cNvPr id="4" name="Picture 3"/>
          <p:cNvPicPr>
            <a:picLocks noChangeAspect="1"/>
          </p:cNvPicPr>
          <p:nvPr/>
        </p:nvPicPr>
        <p:blipFill>
          <a:blip r:embed="rId2"/>
          <a:stretch>
            <a:fillRect/>
          </a:stretch>
        </p:blipFill>
        <p:spPr>
          <a:xfrm>
            <a:off x="1657350" y="3755494"/>
            <a:ext cx="8877300" cy="3952875"/>
          </a:xfrm>
          <a:prstGeom prst="rect">
            <a:avLst/>
          </a:prstGeom>
        </p:spPr>
      </p:pic>
    </p:spTree>
    <p:extLst>
      <p:ext uri="{BB962C8B-B14F-4D97-AF65-F5344CB8AC3E}">
        <p14:creationId xmlns:p14="http://schemas.microsoft.com/office/powerpoint/2010/main" val="36803241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t>
            </a:r>
            <a:endParaRPr lang="en-US" dirty="0"/>
          </a:p>
        </p:txBody>
      </p:sp>
      <p:sp>
        <p:nvSpPr>
          <p:cNvPr id="3" name="Content Placeholder 2"/>
          <p:cNvSpPr>
            <a:spLocks noGrp="1"/>
          </p:cNvSpPr>
          <p:nvPr>
            <p:ph idx="1"/>
          </p:nvPr>
        </p:nvSpPr>
        <p:spPr/>
        <p:txBody>
          <a:bodyPr/>
          <a:lstStyle/>
          <a:p>
            <a:pPr marL="0" indent="0">
              <a:buNone/>
            </a:pPr>
            <a:r>
              <a:rPr lang="en-US" dirty="0" smtClean="0"/>
              <a:t>Enables the people to search for conference rooms according to the availability, resources and location. Giving the capability of creating a meeting in a room different from the one associated to “tablet”</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308173" y="3002146"/>
            <a:ext cx="10585606" cy="3432521"/>
          </a:xfrm>
          <a:prstGeom prst="rect">
            <a:avLst/>
          </a:prstGeom>
        </p:spPr>
      </p:pic>
    </p:spTree>
    <p:extLst>
      <p:ext uri="{BB962C8B-B14F-4D97-AF65-F5344CB8AC3E}">
        <p14:creationId xmlns:p14="http://schemas.microsoft.com/office/powerpoint/2010/main" val="30418138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8550470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Requisites</a:t>
            </a:r>
          </a:p>
          <a:p>
            <a:r>
              <a:rPr lang="en-US" dirty="0" err="1" smtClean="0"/>
              <a:t>NodeJs</a:t>
            </a:r>
            <a:endParaRPr lang="en-US" dirty="0" smtClean="0"/>
          </a:p>
          <a:p>
            <a:r>
              <a:rPr lang="en-US" dirty="0" err="1" smtClean="0"/>
              <a:t>MongoDB</a:t>
            </a:r>
            <a:endParaRPr lang="en-US" dirty="0" smtClean="0"/>
          </a:p>
          <a:p>
            <a:endParaRPr lang="en-US" dirty="0" smtClean="0"/>
          </a:p>
          <a:p>
            <a:pPr marL="0" indent="0">
              <a:buNone/>
            </a:pPr>
            <a:r>
              <a:rPr lang="en-US" dirty="0" smtClean="0"/>
              <a:t>Minimum Supported</a:t>
            </a:r>
          </a:p>
          <a:p>
            <a:r>
              <a:rPr lang="en-US" dirty="0" smtClean="0"/>
              <a:t>Exchange 2010 SP1</a:t>
            </a:r>
          </a:p>
          <a:p>
            <a:pPr marL="0" indent="0">
              <a:buNone/>
            </a:pPr>
            <a:endParaRPr lang="en-US" dirty="0"/>
          </a:p>
          <a:p>
            <a:pPr marL="0" indent="0">
              <a:buNone/>
            </a:pPr>
            <a:r>
              <a:rPr lang="en-US" dirty="0" smtClean="0"/>
              <a:t>OS</a:t>
            </a:r>
          </a:p>
          <a:p>
            <a:r>
              <a:rPr lang="en-US" smtClean="0"/>
              <a:t>Windows x64bits</a:t>
            </a:r>
            <a:endParaRPr lang="en-US" dirty="0" smtClean="0"/>
          </a:p>
          <a:p>
            <a:pPr lvl="1"/>
            <a:endParaRPr lang="en-US" dirty="0"/>
          </a:p>
        </p:txBody>
      </p:sp>
    </p:spTree>
    <p:extLst>
      <p:ext uri="{BB962C8B-B14F-4D97-AF65-F5344CB8AC3E}">
        <p14:creationId xmlns:p14="http://schemas.microsoft.com/office/powerpoint/2010/main" val="3369328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Configuration</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t>Select the feature to install (currently only the service is available)</a:t>
            </a:r>
          </a:p>
          <a:p>
            <a:pPr marL="514350" indent="-514350">
              <a:buAutoNum type="arabicPeriod"/>
            </a:pPr>
            <a:r>
              <a:rPr lang="en-US" dirty="0" smtClean="0"/>
              <a:t>Specify the service account (currently specify a domain admin account this is an issue will be fixed soon).</a:t>
            </a:r>
          </a:p>
          <a:p>
            <a:pPr marL="514350" indent="-514350">
              <a:buAutoNum type="arabicPeriod"/>
            </a:pPr>
            <a:r>
              <a:rPr lang="en-US" dirty="0" smtClean="0"/>
              <a:t>Specify the port where the application will be running</a:t>
            </a:r>
          </a:p>
          <a:p>
            <a:pPr marL="514350" indent="-514350">
              <a:buAutoNum type="arabicPeriod"/>
            </a:pPr>
            <a:r>
              <a:rPr lang="en-US" dirty="0" smtClean="0"/>
              <a:t>Specify room manager account (this will be used to log in to the application and to connect the “Tablet” to the room manager service)</a:t>
            </a:r>
          </a:p>
          <a:p>
            <a:pPr marL="514350" indent="-514350">
              <a:buAutoNum type="arabicPeriod"/>
            </a:pPr>
            <a:r>
              <a:rPr lang="en-US" dirty="0" smtClean="0"/>
              <a:t>Specify the room manager certificate (this is used to encrypt the information sent through client and server)</a:t>
            </a:r>
          </a:p>
          <a:p>
            <a:pPr marL="514350" indent="-514350">
              <a:buAutoNum type="arabicPeriod"/>
            </a:pPr>
            <a:r>
              <a:rPr lang="en-US" dirty="0" smtClean="0"/>
              <a:t>Specify the information that the certificate will have</a:t>
            </a:r>
          </a:p>
          <a:p>
            <a:pPr marL="514350" indent="-514350">
              <a:buAutoNum type="arabicPeriod"/>
            </a:pPr>
            <a:r>
              <a:rPr lang="en-US" dirty="0" smtClean="0"/>
              <a:t>Specify the </a:t>
            </a:r>
            <a:r>
              <a:rPr lang="en-US" dirty="0" err="1" smtClean="0"/>
              <a:t>mongoDB</a:t>
            </a:r>
            <a:r>
              <a:rPr lang="en-US" dirty="0" smtClean="0"/>
              <a:t> information… the </a:t>
            </a:r>
            <a:r>
              <a:rPr lang="en-US" dirty="0" err="1" smtClean="0"/>
              <a:t>mongoDB</a:t>
            </a:r>
            <a:r>
              <a:rPr lang="en-US" dirty="0" smtClean="0"/>
              <a:t> credential is needed when it is configured to use </a:t>
            </a:r>
            <a:r>
              <a:rPr lang="en-US" dirty="0" smtClean="0"/>
              <a:t>credentials</a:t>
            </a:r>
          </a:p>
          <a:p>
            <a:pPr marL="514350" indent="-514350">
              <a:buAutoNum type="arabicPeriod"/>
            </a:pPr>
            <a:r>
              <a:rPr lang="en-US" dirty="0" smtClean="0"/>
              <a:t>During the installation the SSL component is requested to be installed when not presented in the server</a:t>
            </a:r>
            <a:endParaRPr lang="en-US" dirty="0" smtClean="0"/>
          </a:p>
          <a:p>
            <a:pPr marL="0" indent="0">
              <a:buNone/>
            </a:pPr>
            <a:endParaRPr lang="en-US" dirty="0" smtClean="0"/>
          </a:p>
        </p:txBody>
      </p:sp>
    </p:spTree>
    <p:extLst>
      <p:ext uri="{BB962C8B-B14F-4D97-AF65-F5344CB8AC3E}">
        <p14:creationId xmlns:p14="http://schemas.microsoft.com/office/powerpoint/2010/main" val="294868176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installation</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Room Manager service is up and running (if not, start it manually)</a:t>
            </a:r>
          </a:p>
          <a:p>
            <a:pPr marL="0" indent="0">
              <a:buNone/>
            </a:pPr>
            <a:endParaRPr lang="en-US" dirty="0" smtClean="0"/>
          </a:p>
          <a:p>
            <a:pPr>
              <a:buFont typeface="Wingdings" panose="05000000000000000000" pitchFamily="2" charset="2"/>
              <a:buChar char="Ø"/>
            </a:pPr>
            <a:r>
              <a:rPr lang="en-US" dirty="0" smtClean="0"/>
              <a:t>Open the room manager admin console (the login page should be opened)</a:t>
            </a:r>
          </a:p>
          <a:p>
            <a:pPr marL="0" indent="0">
              <a:buNone/>
            </a:pPr>
            <a:r>
              <a:rPr lang="en-US" dirty="0"/>
              <a:t>	</a:t>
            </a:r>
            <a:r>
              <a:rPr lang="en-US" dirty="0" smtClean="0"/>
              <a:t>https://&lt;</a:t>
            </a:r>
            <a:r>
              <a:rPr lang="en-US" dirty="0" smtClean="0"/>
              <a:t>hostname&gt;:&lt;port&gt;/admin</a:t>
            </a:r>
            <a:r>
              <a:rPr lang="en-US" dirty="0"/>
              <a:t>/#/</a:t>
            </a:r>
            <a:r>
              <a:rPr lang="en-US" dirty="0" smtClean="0"/>
              <a:t>admin</a:t>
            </a:r>
            <a:endParaRPr lang="en-US" dirty="0"/>
          </a:p>
          <a:p>
            <a:pPr marL="0" indent="0">
              <a:buNone/>
            </a:pPr>
            <a:endParaRPr lang="en-US" dirty="0" smtClean="0"/>
          </a:p>
          <a:p>
            <a:pPr>
              <a:buFont typeface="Wingdings" panose="05000000000000000000" pitchFamily="2" charset="2"/>
              <a:buChar char="Ø"/>
            </a:pPr>
            <a:r>
              <a:rPr lang="en-US" dirty="0" smtClean="0"/>
              <a:t>Open </a:t>
            </a:r>
            <a:r>
              <a:rPr lang="en-US" dirty="0"/>
              <a:t>the Tablet Client </a:t>
            </a:r>
            <a:r>
              <a:rPr lang="en-US" dirty="0" smtClean="0"/>
              <a:t>(the register page will be displayed)</a:t>
            </a:r>
          </a:p>
          <a:p>
            <a:pPr marL="0" indent="0">
              <a:buNone/>
            </a:pPr>
            <a:r>
              <a:rPr lang="en-US" dirty="0"/>
              <a:t>	</a:t>
            </a:r>
            <a:r>
              <a:rPr lang="en-US" dirty="0" smtClean="0"/>
              <a:t>https://&lt;</a:t>
            </a:r>
            <a:r>
              <a:rPr lang="en-US" dirty="0"/>
              <a:t>hostname&gt;:&lt;port</a:t>
            </a:r>
            <a:r>
              <a:rPr lang="en-US" dirty="0" smtClean="0"/>
              <a:t>&gt;/tablet/#/tablet</a:t>
            </a:r>
            <a:endParaRPr lang="en-US" dirty="0"/>
          </a:p>
          <a:p>
            <a:pPr marL="514350" indent="-514350">
              <a:buAutoNum type="arabicPeriod"/>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16682862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Console - Features</a:t>
            </a:r>
            <a:endParaRPr lang="en-US"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800" dirty="0" smtClean="0"/>
              <a:t>Email Server</a:t>
            </a:r>
          </a:p>
          <a:p>
            <a:pPr lvl="1">
              <a:buFont typeface="Wingdings" panose="05000000000000000000" pitchFamily="2" charset="2"/>
              <a:buChar char="Ø"/>
            </a:pPr>
            <a:r>
              <a:rPr lang="en-US" sz="2800" dirty="0" smtClean="0"/>
              <a:t>Impersonation </a:t>
            </a:r>
            <a:r>
              <a:rPr lang="en-US" sz="2800" i="1" dirty="0" smtClean="0"/>
              <a:t>(RFID option is not implemented)</a:t>
            </a:r>
          </a:p>
          <a:p>
            <a:pPr lvl="1">
              <a:buFont typeface="Wingdings" panose="05000000000000000000" pitchFamily="2" charset="2"/>
              <a:buChar char="Ø"/>
            </a:pPr>
            <a:r>
              <a:rPr lang="en-US" sz="2800" dirty="0" smtClean="0"/>
              <a:t>Conference Room</a:t>
            </a:r>
          </a:p>
          <a:p>
            <a:pPr lvl="1">
              <a:buFont typeface="Wingdings" panose="05000000000000000000" pitchFamily="2" charset="2"/>
              <a:buChar char="Ø"/>
            </a:pPr>
            <a:r>
              <a:rPr lang="en-US" sz="2800" dirty="0"/>
              <a:t>	</a:t>
            </a:r>
            <a:r>
              <a:rPr lang="en-US" sz="2800" dirty="0" smtClean="0"/>
              <a:t>Out Of Order</a:t>
            </a:r>
          </a:p>
          <a:p>
            <a:pPr lvl="1">
              <a:buFont typeface="Wingdings" panose="05000000000000000000" pitchFamily="2" charset="2"/>
              <a:buChar char="Ø"/>
            </a:pPr>
            <a:r>
              <a:rPr lang="en-US" sz="2800" i="1" dirty="0" smtClean="0"/>
              <a:t>Issues (not implemented)</a:t>
            </a:r>
          </a:p>
          <a:p>
            <a:pPr lvl="1">
              <a:buFont typeface="Wingdings" panose="05000000000000000000" pitchFamily="2" charset="2"/>
              <a:buChar char="Ø"/>
            </a:pPr>
            <a:r>
              <a:rPr lang="en-US" sz="2800" dirty="0" smtClean="0"/>
              <a:t>Resources</a:t>
            </a:r>
          </a:p>
          <a:p>
            <a:pPr lvl="1">
              <a:buFont typeface="Wingdings" panose="05000000000000000000" pitchFamily="2" charset="2"/>
              <a:buChar char="Ø"/>
            </a:pPr>
            <a:r>
              <a:rPr lang="en-US" sz="2800" dirty="0" smtClean="0"/>
              <a:t>Locations</a:t>
            </a:r>
          </a:p>
          <a:p>
            <a:pPr lvl="1">
              <a:buFont typeface="Wingdings" panose="05000000000000000000" pitchFamily="2" charset="2"/>
              <a:buChar char="Ø"/>
            </a:pPr>
            <a:r>
              <a:rPr lang="en-US" sz="2800" i="1" dirty="0" smtClean="0"/>
              <a:t>Tablets(not implemented)</a:t>
            </a:r>
            <a:endParaRPr lang="en-US" sz="2800" i="1" dirty="0"/>
          </a:p>
        </p:txBody>
      </p:sp>
    </p:spTree>
    <p:extLst>
      <p:ext uri="{BB962C8B-B14F-4D97-AF65-F5344CB8AC3E}">
        <p14:creationId xmlns:p14="http://schemas.microsoft.com/office/powerpoint/2010/main" val="2681907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3" name="Content Placeholder 2"/>
          <p:cNvSpPr>
            <a:spLocks noGrp="1"/>
          </p:cNvSpPr>
          <p:nvPr>
            <p:ph idx="1"/>
          </p:nvPr>
        </p:nvSpPr>
        <p:spPr/>
        <p:txBody>
          <a:bodyPr/>
          <a:lstStyle/>
          <a:p>
            <a:pPr marL="0" indent="0">
              <a:buNone/>
            </a:pPr>
            <a:r>
              <a:rPr lang="en-US" dirty="0" smtClean="0"/>
              <a:t>Open the following link:</a:t>
            </a:r>
          </a:p>
          <a:p>
            <a:pPr marL="0" indent="0">
              <a:buNone/>
            </a:pPr>
            <a:r>
              <a:rPr lang="en-US" dirty="0" smtClean="0"/>
              <a:t>	</a:t>
            </a:r>
            <a:r>
              <a:rPr lang="en-US" dirty="0" smtClean="0"/>
              <a:t>https://&lt;</a:t>
            </a:r>
            <a:r>
              <a:rPr lang="en-US" dirty="0"/>
              <a:t>hostname&gt;:&lt;port&gt;/admin/#/admin</a:t>
            </a:r>
          </a:p>
          <a:p>
            <a:pPr marL="0" indent="0">
              <a:buNone/>
            </a:pPr>
            <a:endParaRPr lang="en-US" dirty="0" smtClean="0"/>
          </a:p>
          <a:p>
            <a:pPr marL="0" indent="0">
              <a:buNone/>
            </a:pPr>
            <a:r>
              <a:rPr lang="en-US" dirty="0" smtClean="0"/>
              <a:t>In order to get logged specified the account that was specified during the installation.</a:t>
            </a:r>
          </a:p>
          <a:p>
            <a:pPr marL="0" indent="0">
              <a:buNone/>
            </a:pPr>
            <a:endParaRPr lang="en-US" dirty="0"/>
          </a:p>
        </p:txBody>
      </p:sp>
    </p:spTree>
    <p:extLst>
      <p:ext uri="{BB962C8B-B14F-4D97-AF65-F5344CB8AC3E}">
        <p14:creationId xmlns:p14="http://schemas.microsoft.com/office/powerpoint/2010/main" val="34126106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Server</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Click on Email Servers</a:t>
            </a:r>
          </a:p>
          <a:p>
            <a:pPr marL="514350" indent="-514350">
              <a:buAutoNum type="arabicPeriod"/>
            </a:pPr>
            <a:r>
              <a:rPr lang="en-US" dirty="0" smtClean="0"/>
              <a:t>Add an email Server</a:t>
            </a:r>
          </a:p>
          <a:p>
            <a:pPr marL="514350" indent="-514350">
              <a:buAutoNum type="arabicPeriod"/>
            </a:pPr>
            <a:r>
              <a:rPr lang="en-US" dirty="0" smtClean="0"/>
              <a:t>Enter the hostname, account and password.</a:t>
            </a:r>
          </a:p>
          <a:p>
            <a:pPr marL="0" indent="0">
              <a:buNone/>
            </a:pPr>
            <a:r>
              <a:rPr lang="en-US" dirty="0" smtClean="0"/>
              <a:t>Note: the account specified has to have permissions over the conference rooms </a:t>
            </a:r>
          </a:p>
          <a:p>
            <a:pPr marL="514350" indent="-514350">
              <a:buAutoNum type="arabicPeriod"/>
            </a:pPr>
            <a:endParaRPr lang="en-US" dirty="0"/>
          </a:p>
        </p:txBody>
      </p:sp>
      <p:pic>
        <p:nvPicPr>
          <p:cNvPr id="4" name="Picture 3"/>
          <p:cNvPicPr>
            <a:picLocks noChangeAspect="1"/>
          </p:cNvPicPr>
          <p:nvPr/>
        </p:nvPicPr>
        <p:blipFill>
          <a:blip r:embed="rId2"/>
          <a:stretch>
            <a:fillRect/>
          </a:stretch>
        </p:blipFill>
        <p:spPr>
          <a:xfrm>
            <a:off x="3228975" y="4505678"/>
            <a:ext cx="5734050" cy="4267200"/>
          </a:xfrm>
          <a:prstGeom prst="rect">
            <a:avLst/>
          </a:prstGeom>
        </p:spPr>
      </p:pic>
    </p:spTree>
    <p:extLst>
      <p:ext uri="{BB962C8B-B14F-4D97-AF65-F5344CB8AC3E}">
        <p14:creationId xmlns:p14="http://schemas.microsoft.com/office/powerpoint/2010/main" val="272574959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Rooms</a:t>
            </a:r>
            <a:endParaRPr lang="en-US" dirty="0"/>
          </a:p>
        </p:txBody>
      </p:sp>
      <p:sp>
        <p:nvSpPr>
          <p:cNvPr id="3" name="Content Placeholder 2"/>
          <p:cNvSpPr>
            <a:spLocks noGrp="1"/>
          </p:cNvSpPr>
          <p:nvPr>
            <p:ph idx="1"/>
          </p:nvPr>
        </p:nvSpPr>
        <p:spPr/>
        <p:txBody>
          <a:bodyPr/>
          <a:lstStyle/>
          <a:p>
            <a:pPr marL="0" indent="0">
              <a:buNone/>
            </a:pPr>
            <a:r>
              <a:rPr lang="en-US" dirty="0" smtClean="0"/>
              <a:t>Once Saved the credentials in the Email Servers, verify the conference rooms have been retrieved for the Email Server</a:t>
            </a:r>
            <a:endParaRPr lang="en-US" dirty="0"/>
          </a:p>
        </p:txBody>
      </p:sp>
      <p:pic>
        <p:nvPicPr>
          <p:cNvPr id="4" name="Picture 3"/>
          <p:cNvPicPr>
            <a:picLocks noChangeAspect="1"/>
          </p:cNvPicPr>
          <p:nvPr/>
        </p:nvPicPr>
        <p:blipFill>
          <a:blip r:embed="rId2"/>
          <a:stretch>
            <a:fillRect/>
          </a:stretch>
        </p:blipFill>
        <p:spPr>
          <a:xfrm>
            <a:off x="900112" y="3095625"/>
            <a:ext cx="10391775" cy="2038350"/>
          </a:xfrm>
          <a:prstGeom prst="rect">
            <a:avLst/>
          </a:prstGeom>
        </p:spPr>
      </p:pic>
    </p:spTree>
    <p:extLst>
      <p:ext uri="{BB962C8B-B14F-4D97-AF65-F5344CB8AC3E}">
        <p14:creationId xmlns:p14="http://schemas.microsoft.com/office/powerpoint/2010/main" val="41966800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Jalasoft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alasoftTheme" id="{083CC7C6-15B6-4C5D-8A55-5F078DD9759B}" vid="{60C6E422-3AAE-4D93-BC7A-03D9B54F69EA}"/>
    </a:ext>
  </a:extLst>
</a:theme>
</file>

<file path=docProps/app.xml><?xml version="1.0" encoding="utf-8"?>
<Properties xmlns="http://schemas.openxmlformats.org/officeDocument/2006/extended-properties" xmlns:vt="http://schemas.openxmlformats.org/officeDocument/2006/docPropsVTypes">
  <Template>JalasoftTheme</Template>
  <TotalTime>3551</TotalTime>
  <Words>805</Words>
  <Application>Microsoft Office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Verdana</vt:lpstr>
      <vt:lpstr>Wingdings</vt:lpstr>
      <vt:lpstr>JalasoftTheme</vt:lpstr>
      <vt:lpstr>Room Manager</vt:lpstr>
      <vt:lpstr>What is it?</vt:lpstr>
      <vt:lpstr>Installation</vt:lpstr>
      <vt:lpstr>Installation Configuration</vt:lpstr>
      <vt:lpstr>Checking the installation</vt:lpstr>
      <vt:lpstr>Admin Console - Features</vt:lpstr>
      <vt:lpstr>Login</vt:lpstr>
      <vt:lpstr>Email Server</vt:lpstr>
      <vt:lpstr>Conference Rooms</vt:lpstr>
      <vt:lpstr>Conference Rooms – Room Info</vt:lpstr>
      <vt:lpstr>Conference Rooms - Resources</vt:lpstr>
      <vt:lpstr>Conference Rooms – Out of Order</vt:lpstr>
      <vt:lpstr>Impersonation</vt:lpstr>
      <vt:lpstr>Impersonation</vt:lpstr>
      <vt:lpstr>Resources</vt:lpstr>
      <vt:lpstr>Locations</vt:lpstr>
      <vt:lpstr>Tablet</vt:lpstr>
      <vt:lpstr>Tablet Client</vt:lpstr>
      <vt:lpstr>Tablet Client - Features</vt:lpstr>
      <vt:lpstr>Setting - Register</vt:lpstr>
      <vt:lpstr>Setting – Associating a conference room </vt:lpstr>
      <vt:lpstr>Tablet - Home</vt:lpstr>
      <vt:lpstr>Schedule Meeting</vt:lpstr>
      <vt:lpstr>Schedule Meeting – Impersonation Unchecked</vt:lpstr>
      <vt:lpstr>Schedule Meeting – Impersonation Unchecked</vt:lpstr>
      <vt:lpstr>Search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Requests Examples</dc:title>
  <dc:creator>Jimmy Vargas</dc:creator>
  <cp:lastModifiedBy>Jimmy Vargas</cp:lastModifiedBy>
  <cp:revision>57</cp:revision>
  <dcterms:created xsi:type="dcterms:W3CDTF">2015-05-02T12:54:48Z</dcterms:created>
  <dcterms:modified xsi:type="dcterms:W3CDTF">2016-03-08T11:09:31Z</dcterms:modified>
</cp:coreProperties>
</file>