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8" r:id="rId6"/>
    <p:sldId id="265" r:id="rId7"/>
    <p:sldId id="277" r:id="rId8"/>
    <p:sldId id="266" r:id="rId9"/>
    <p:sldId id="267" r:id="rId10"/>
    <p:sldId id="269" r:id="rId11"/>
    <p:sldId id="270" r:id="rId12"/>
    <p:sldId id="271" r:id="rId13"/>
    <p:sldId id="272" r:id="rId14"/>
    <p:sldId id="273" r:id="rId15"/>
    <p:sldId id="276"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 id="290"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23740616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29962547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35336977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6456967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28638595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9034005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5358603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3144896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22093951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0D7932A6-1731-4B73-9629-F251323D7E41}"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Collection_(abstract_data_type)"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 Id="rId4" Type="http://schemas.openxmlformats.org/officeDocument/2006/relationships/hyperlink" Target="https://en.wikipedia.org/wiki/Web_resour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ncesionaria/client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Hyperlink" TargetMode="External"/><Relationship Id="rId7" Type="http://schemas.openxmlformats.org/officeDocument/2006/relationships/image" Target="../media/image10.png"/><Relationship Id="rId2" Type="http://schemas.openxmlformats.org/officeDocument/2006/relationships/hyperlink" Target="https://en.wikipedia.org/wiki/HATEOAS"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en.wikipedia.org/wiki/Hypertext"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ncesionaria/clientes/1234" TargetMode="External"/><Relationship Id="rId2" Type="http://schemas.openxmlformats.org/officeDocument/2006/relationships/hyperlink" Target="https://concesionaria/clientes/" TargetMode="External"/><Relationship Id="rId1" Type="http://schemas.openxmlformats.org/officeDocument/2006/relationships/slideLayout" Target="../slideLayouts/slideLayout2.xml"/><Relationship Id="rId4" Type="http://schemas.openxmlformats.org/officeDocument/2006/relationships/hyperlink" Target="https://concesionaria/clientes/1234/coches/1"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Representational_state_transfer#cite_note-thereisnorightway-1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hyperlink" Target="http://www.tutorialspoint.com/http/http_quick_guide.htm" TargetMode="External"/><Relationship Id="rId1" Type="http://schemas.openxmlformats.org/officeDocument/2006/relationships/slideLayout" Target="../slideLayouts/slideLayout2.xml"/><Relationship Id="rId6" Type="http://schemas.openxmlformats.org/officeDocument/2006/relationships/hyperlink" Target="http://www.ibm.com/developerworks/webservices/library/ws-restful/"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en.wikipedia.org/wiki/Web_serv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REST </a:t>
            </a:r>
            <a:r>
              <a:rPr lang="en-US" dirty="0" smtClean="0"/>
              <a:t>(</a:t>
            </a:r>
            <a:r>
              <a:rPr lang="en-US" dirty="0"/>
              <a:t>Representational State Transfer</a:t>
            </a:r>
            <a:r>
              <a:rPr lang="en-US" dirty="0" smtClean="0"/>
              <a:t>) </a:t>
            </a:r>
            <a:r>
              <a:rPr lang="en-US" dirty="0"/>
              <a:t>Web Services </a:t>
            </a:r>
          </a:p>
        </p:txBody>
      </p:sp>
      <p:sp>
        <p:nvSpPr>
          <p:cNvPr id="3" name="Subtitle 2"/>
          <p:cNvSpPr>
            <a:spLocks noGrp="1"/>
          </p:cNvSpPr>
          <p:nvPr>
            <p:ph type="subTitle" idx="1"/>
          </p:nvPr>
        </p:nvSpPr>
        <p:spPr/>
        <p:txBody>
          <a:bodyPr/>
          <a:lstStyle/>
          <a:p>
            <a:r>
              <a:rPr lang="en-US" dirty="0" smtClean="0"/>
              <a:t>Basic Concepts</a:t>
            </a:r>
            <a:endParaRPr lang="en-US" dirty="0"/>
          </a:p>
        </p:txBody>
      </p:sp>
    </p:spTree>
    <p:extLst>
      <p:ext uri="{BB962C8B-B14F-4D97-AF65-F5344CB8AC3E}">
        <p14:creationId xmlns:p14="http://schemas.microsoft.com/office/powerpoint/2010/main" val="4053220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Header</a:t>
            </a:r>
            <a:endParaRPr lang="en-US" dirty="0"/>
          </a:p>
        </p:txBody>
      </p:sp>
      <p:sp>
        <p:nvSpPr>
          <p:cNvPr id="3" name="Content Placeholder 2"/>
          <p:cNvSpPr>
            <a:spLocks noGrp="1"/>
          </p:cNvSpPr>
          <p:nvPr>
            <p:ph idx="1"/>
          </p:nvPr>
        </p:nvSpPr>
        <p:spPr/>
        <p:txBody>
          <a:bodyPr>
            <a:normAutofit lnSpcReduction="10000"/>
          </a:bodyPr>
          <a:lstStyle/>
          <a:p>
            <a:r>
              <a:rPr lang="en-US" dirty="0"/>
              <a:t>Cache-control</a:t>
            </a:r>
          </a:p>
          <a:p>
            <a:r>
              <a:rPr lang="en-US" dirty="0" smtClean="0"/>
              <a:t>Connection</a:t>
            </a:r>
          </a:p>
          <a:p>
            <a:r>
              <a:rPr lang="en-US" dirty="0" smtClean="0"/>
              <a:t>Date</a:t>
            </a:r>
          </a:p>
          <a:p>
            <a:r>
              <a:rPr lang="en-US" dirty="0" smtClean="0"/>
              <a:t>Pragma</a:t>
            </a:r>
          </a:p>
          <a:p>
            <a:r>
              <a:rPr lang="en-US" dirty="0" smtClean="0"/>
              <a:t>Trailer</a:t>
            </a:r>
          </a:p>
          <a:p>
            <a:r>
              <a:rPr lang="en-US" dirty="0" smtClean="0"/>
              <a:t>Transfer-Encoding</a:t>
            </a:r>
          </a:p>
          <a:p>
            <a:r>
              <a:rPr lang="en-US" dirty="0" smtClean="0"/>
              <a:t>Upgrade</a:t>
            </a:r>
          </a:p>
          <a:p>
            <a:r>
              <a:rPr lang="en-US" dirty="0" smtClean="0"/>
              <a:t>Via</a:t>
            </a:r>
          </a:p>
          <a:p>
            <a:r>
              <a:rPr lang="en-US" dirty="0" smtClean="0"/>
              <a:t>Warning</a:t>
            </a:r>
            <a:endParaRPr lang="en-US" dirty="0"/>
          </a:p>
          <a:p>
            <a:endParaRPr lang="en-US" dirty="0"/>
          </a:p>
        </p:txBody>
      </p:sp>
    </p:spTree>
    <p:extLst>
      <p:ext uri="{BB962C8B-B14F-4D97-AF65-F5344CB8AC3E}">
        <p14:creationId xmlns:p14="http://schemas.microsoft.com/office/powerpoint/2010/main" val="33314498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Request Headers</a:t>
            </a:r>
            <a:endParaRPr lang="en-US" dirty="0"/>
          </a:p>
        </p:txBody>
      </p:sp>
      <p:sp>
        <p:nvSpPr>
          <p:cNvPr id="3" name="Content Placeholder 2"/>
          <p:cNvSpPr>
            <a:spLocks noGrp="1"/>
          </p:cNvSpPr>
          <p:nvPr>
            <p:ph idx="1"/>
          </p:nvPr>
        </p:nvSpPr>
        <p:spPr>
          <a:xfrm>
            <a:off x="838200" y="1825625"/>
            <a:ext cx="4804954" cy="4351338"/>
          </a:xfrm>
        </p:spPr>
        <p:txBody>
          <a:bodyPr>
            <a:normAutofit/>
          </a:bodyPr>
          <a:lstStyle/>
          <a:p>
            <a:r>
              <a:rPr lang="en-US" dirty="0"/>
              <a:t>Accept-Charset</a:t>
            </a:r>
          </a:p>
          <a:p>
            <a:r>
              <a:rPr lang="en-US" dirty="0"/>
              <a:t>Accept-Encoding</a:t>
            </a:r>
          </a:p>
          <a:p>
            <a:r>
              <a:rPr lang="en-US" dirty="0"/>
              <a:t>Accept-Language</a:t>
            </a:r>
          </a:p>
          <a:p>
            <a:r>
              <a:rPr lang="en-US" dirty="0"/>
              <a:t>Authorization</a:t>
            </a:r>
          </a:p>
          <a:p>
            <a:r>
              <a:rPr lang="en-US" dirty="0"/>
              <a:t>Expect</a:t>
            </a:r>
          </a:p>
          <a:p>
            <a:r>
              <a:rPr lang="en-US" dirty="0"/>
              <a:t>From</a:t>
            </a:r>
          </a:p>
          <a:p>
            <a:r>
              <a:rPr lang="en-US" dirty="0"/>
              <a:t>Host</a:t>
            </a:r>
          </a:p>
          <a:p>
            <a:r>
              <a:rPr lang="en-US" dirty="0"/>
              <a:t>If-Match</a:t>
            </a:r>
          </a:p>
          <a:p>
            <a:r>
              <a:rPr lang="en-US" dirty="0"/>
              <a:t>If-Modified-Since</a:t>
            </a:r>
          </a:p>
          <a:p>
            <a:endParaRPr lang="en-US" dirty="0"/>
          </a:p>
        </p:txBody>
      </p:sp>
      <p:sp>
        <p:nvSpPr>
          <p:cNvPr id="4" name="Content Placeholder 2"/>
          <p:cNvSpPr txBox="1">
            <a:spLocks/>
          </p:cNvSpPr>
          <p:nvPr/>
        </p:nvSpPr>
        <p:spPr>
          <a:xfrm>
            <a:off x="6032863" y="1825625"/>
            <a:ext cx="480495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If-None-Match</a:t>
            </a:r>
          </a:p>
          <a:p>
            <a:r>
              <a:rPr lang="en-US" dirty="0" smtClean="0"/>
              <a:t>If-Range</a:t>
            </a:r>
          </a:p>
          <a:p>
            <a:r>
              <a:rPr lang="en-US" dirty="0" smtClean="0"/>
              <a:t>If-Unmodified-Since</a:t>
            </a:r>
          </a:p>
          <a:p>
            <a:r>
              <a:rPr lang="en-US" dirty="0" smtClean="0"/>
              <a:t>Max-Forwards</a:t>
            </a:r>
          </a:p>
          <a:p>
            <a:r>
              <a:rPr lang="en-US" dirty="0" smtClean="0"/>
              <a:t>Proxy-Authorization</a:t>
            </a:r>
          </a:p>
          <a:p>
            <a:r>
              <a:rPr lang="en-US" dirty="0" smtClean="0"/>
              <a:t>Range</a:t>
            </a:r>
          </a:p>
          <a:p>
            <a:r>
              <a:rPr lang="en-US" dirty="0" err="1" smtClean="0"/>
              <a:t>Referer</a:t>
            </a:r>
            <a:endParaRPr lang="en-US" dirty="0" smtClean="0"/>
          </a:p>
          <a:p>
            <a:r>
              <a:rPr lang="en-US" dirty="0" smtClean="0"/>
              <a:t>TE </a:t>
            </a:r>
          </a:p>
          <a:p>
            <a:r>
              <a:rPr lang="en-US" dirty="0" smtClean="0"/>
              <a:t>User-Agent</a:t>
            </a:r>
          </a:p>
          <a:p>
            <a:endParaRPr lang="en-US" dirty="0"/>
          </a:p>
        </p:txBody>
      </p:sp>
    </p:spTree>
    <p:extLst>
      <p:ext uri="{BB962C8B-B14F-4D97-AF65-F5344CB8AC3E}">
        <p14:creationId xmlns:p14="http://schemas.microsoft.com/office/powerpoint/2010/main" val="29635239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Response Header</a:t>
            </a:r>
            <a:endParaRPr lang="en-US" dirty="0"/>
          </a:p>
        </p:txBody>
      </p:sp>
      <p:sp>
        <p:nvSpPr>
          <p:cNvPr id="3" name="Content Placeholder 2"/>
          <p:cNvSpPr>
            <a:spLocks noGrp="1"/>
          </p:cNvSpPr>
          <p:nvPr>
            <p:ph idx="1"/>
          </p:nvPr>
        </p:nvSpPr>
        <p:spPr/>
        <p:txBody>
          <a:bodyPr>
            <a:normAutofit lnSpcReduction="10000"/>
          </a:bodyPr>
          <a:lstStyle/>
          <a:p>
            <a:r>
              <a:rPr lang="en-US" dirty="0"/>
              <a:t>Accept-Ranges</a:t>
            </a:r>
          </a:p>
          <a:p>
            <a:r>
              <a:rPr lang="en-US" dirty="0"/>
              <a:t>Age</a:t>
            </a:r>
          </a:p>
          <a:p>
            <a:r>
              <a:rPr lang="en-US" dirty="0" err="1"/>
              <a:t>ETag</a:t>
            </a:r>
            <a:endParaRPr lang="en-US" dirty="0"/>
          </a:p>
          <a:p>
            <a:r>
              <a:rPr lang="en-US" dirty="0"/>
              <a:t>Location</a:t>
            </a:r>
          </a:p>
          <a:p>
            <a:r>
              <a:rPr lang="en-US" dirty="0"/>
              <a:t>Proxy-Authenticate</a:t>
            </a:r>
          </a:p>
          <a:p>
            <a:r>
              <a:rPr lang="en-US" dirty="0"/>
              <a:t>Retry-After</a:t>
            </a:r>
          </a:p>
          <a:p>
            <a:r>
              <a:rPr lang="en-US" dirty="0"/>
              <a:t>Server</a:t>
            </a:r>
          </a:p>
          <a:p>
            <a:r>
              <a:rPr lang="en-US" dirty="0"/>
              <a:t>Vary</a:t>
            </a:r>
          </a:p>
          <a:p>
            <a:r>
              <a:rPr lang="en-US" dirty="0"/>
              <a:t>WWW-Authenticate</a:t>
            </a:r>
          </a:p>
          <a:p>
            <a:pPr marL="0" indent="0">
              <a:buNone/>
            </a:pPr>
            <a:endParaRPr lang="en-US" dirty="0"/>
          </a:p>
        </p:txBody>
      </p:sp>
    </p:spTree>
    <p:extLst>
      <p:ext uri="{BB962C8B-B14F-4D97-AF65-F5344CB8AC3E}">
        <p14:creationId xmlns:p14="http://schemas.microsoft.com/office/powerpoint/2010/main" val="14932980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Header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a:t>
            </a:r>
          </a:p>
          <a:p>
            <a:r>
              <a:rPr lang="en-US" dirty="0" smtClean="0"/>
              <a:t>Content-Encoding</a:t>
            </a:r>
          </a:p>
          <a:p>
            <a:r>
              <a:rPr lang="en-US" dirty="0" smtClean="0"/>
              <a:t>Content-Language</a:t>
            </a:r>
          </a:p>
          <a:p>
            <a:r>
              <a:rPr lang="en-US" dirty="0" smtClean="0"/>
              <a:t>Content-Length</a:t>
            </a:r>
          </a:p>
          <a:p>
            <a:r>
              <a:rPr lang="en-US" dirty="0" smtClean="0"/>
              <a:t>Content-Location</a:t>
            </a:r>
          </a:p>
          <a:p>
            <a:r>
              <a:rPr lang="en-US" dirty="0" smtClean="0"/>
              <a:t>Content-MD5</a:t>
            </a:r>
          </a:p>
          <a:p>
            <a:r>
              <a:rPr lang="en-US" dirty="0" smtClean="0"/>
              <a:t>Content-Range</a:t>
            </a:r>
          </a:p>
          <a:p>
            <a:r>
              <a:rPr lang="en-US" dirty="0" smtClean="0"/>
              <a:t>Content-Type</a:t>
            </a:r>
          </a:p>
          <a:p>
            <a:r>
              <a:rPr lang="en-US" dirty="0" smtClean="0"/>
              <a:t>Expires</a:t>
            </a:r>
          </a:p>
          <a:p>
            <a:r>
              <a:rPr lang="en-US" dirty="0" smtClean="0"/>
              <a:t>Last-Modified</a:t>
            </a:r>
            <a:endParaRPr lang="en-US" dirty="0"/>
          </a:p>
        </p:txBody>
      </p:sp>
    </p:spTree>
    <p:extLst>
      <p:ext uri="{BB962C8B-B14F-4D97-AF65-F5344CB8AC3E}">
        <p14:creationId xmlns:p14="http://schemas.microsoft.com/office/powerpoint/2010/main" val="11191997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816917"/>
            <a:ext cx="2662646" cy="4351338"/>
          </a:xfrm>
        </p:spPr>
        <p:txBody>
          <a:bodyPr/>
          <a:lstStyle/>
          <a:p>
            <a:pPr marL="0" indent="0">
              <a:buNone/>
            </a:pPr>
            <a:r>
              <a:rPr lang="en-US" dirty="0" smtClean="0"/>
              <a:t>Request</a:t>
            </a:r>
          </a:p>
          <a:p>
            <a:pPr marL="0" indent="0">
              <a:buNone/>
            </a:pPr>
            <a:endParaRPr lang="en-US" dirty="0"/>
          </a:p>
        </p:txBody>
      </p:sp>
      <p:sp>
        <p:nvSpPr>
          <p:cNvPr id="5" name="Content Placeholder 2"/>
          <p:cNvSpPr txBox="1">
            <a:spLocks/>
          </p:cNvSpPr>
          <p:nvPr/>
        </p:nvSpPr>
        <p:spPr>
          <a:xfrm>
            <a:off x="6241870" y="1816917"/>
            <a:ext cx="5427616" cy="4427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Response</a:t>
            </a:r>
            <a:endParaRPr lang="en-US" dirty="0"/>
          </a:p>
        </p:txBody>
      </p:sp>
      <p:pic>
        <p:nvPicPr>
          <p:cNvPr id="7" name="Picture 6"/>
          <p:cNvPicPr>
            <a:picLocks noChangeAspect="1"/>
          </p:cNvPicPr>
          <p:nvPr/>
        </p:nvPicPr>
        <p:blipFill>
          <a:blip r:embed="rId2"/>
          <a:stretch>
            <a:fillRect/>
          </a:stretch>
        </p:blipFill>
        <p:spPr>
          <a:xfrm>
            <a:off x="945697" y="2324599"/>
            <a:ext cx="4552950" cy="1228725"/>
          </a:xfrm>
          <a:prstGeom prst="rect">
            <a:avLst/>
          </a:prstGeom>
        </p:spPr>
      </p:pic>
      <p:pic>
        <p:nvPicPr>
          <p:cNvPr id="8" name="Picture 7"/>
          <p:cNvPicPr>
            <a:picLocks noChangeAspect="1"/>
          </p:cNvPicPr>
          <p:nvPr/>
        </p:nvPicPr>
        <p:blipFill>
          <a:blip r:embed="rId3"/>
          <a:stretch>
            <a:fillRect/>
          </a:stretch>
        </p:blipFill>
        <p:spPr>
          <a:xfrm>
            <a:off x="6314122" y="2324599"/>
            <a:ext cx="4638675" cy="3057525"/>
          </a:xfrm>
          <a:prstGeom prst="rect">
            <a:avLst/>
          </a:prstGeom>
        </p:spPr>
      </p:pic>
    </p:spTree>
    <p:extLst>
      <p:ext uri="{BB962C8B-B14F-4D97-AF65-F5344CB8AC3E}">
        <p14:creationId xmlns:p14="http://schemas.microsoft.com/office/powerpoint/2010/main" val="13265678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(Representational </a:t>
            </a:r>
            <a:r>
              <a:rPr lang="en-US" dirty="0"/>
              <a:t>State Transfer) Web Services</a:t>
            </a:r>
            <a:endParaRPr lang="en-US" b="0" dirty="0"/>
          </a:p>
        </p:txBody>
      </p:sp>
      <p:sp>
        <p:nvSpPr>
          <p:cNvPr id="3" name="Subtitle 2"/>
          <p:cNvSpPr>
            <a:spLocks noGrp="1"/>
          </p:cNvSpPr>
          <p:nvPr>
            <p:ph type="subTitle" idx="1"/>
          </p:nvPr>
        </p:nvSpPr>
        <p:spPr/>
        <p:txBody>
          <a:bodyPr/>
          <a:lstStyle/>
          <a:p>
            <a:r>
              <a:rPr lang="en-US" dirty="0" smtClean="0"/>
              <a:t>Basic Concepts </a:t>
            </a:r>
            <a:endParaRPr lang="en-US" dirty="0"/>
          </a:p>
        </p:txBody>
      </p:sp>
    </p:spTree>
    <p:extLst>
      <p:ext uri="{BB962C8B-B14F-4D97-AF65-F5344CB8AC3E}">
        <p14:creationId xmlns:p14="http://schemas.microsoft.com/office/powerpoint/2010/main" val="16041979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normAutofit/>
          </a:bodyPr>
          <a:lstStyle/>
          <a:p>
            <a:r>
              <a:rPr lang="en-US" b="1" dirty="0" smtClean="0"/>
              <a:t>Web Server</a:t>
            </a:r>
          </a:p>
          <a:p>
            <a:pPr lvl="1"/>
            <a:r>
              <a:rPr lang="en-US" dirty="0"/>
              <a:t>A web server </a:t>
            </a:r>
            <a:r>
              <a:rPr lang="en-US" dirty="0" smtClean="0"/>
              <a:t>can mean two things - a </a:t>
            </a:r>
            <a:r>
              <a:rPr lang="en-US" i="1" dirty="0" smtClean="0"/>
              <a:t>computer</a:t>
            </a:r>
            <a:r>
              <a:rPr lang="en-US" dirty="0" smtClean="0"/>
              <a:t> on which a web site is hosted and a </a:t>
            </a:r>
            <a:r>
              <a:rPr lang="en-US" i="1" dirty="0" smtClean="0"/>
              <a:t>program</a:t>
            </a:r>
            <a:r>
              <a:rPr lang="en-US" dirty="0" smtClean="0"/>
              <a:t> that runs on such a computer. So the term web server refers to </a:t>
            </a:r>
            <a:r>
              <a:rPr lang="en-US" b="1" i="1" dirty="0" smtClean="0"/>
              <a:t>both hardware and software</a:t>
            </a:r>
          </a:p>
          <a:p>
            <a:pPr lvl="2"/>
            <a:r>
              <a:rPr lang="en-US" i="1" dirty="0" smtClean="0"/>
              <a:t>Software examples</a:t>
            </a:r>
          </a:p>
          <a:p>
            <a:pPr lvl="3"/>
            <a:r>
              <a:rPr lang="en-US" i="1" dirty="0" smtClean="0"/>
              <a:t>IIS</a:t>
            </a:r>
          </a:p>
          <a:p>
            <a:pPr lvl="3"/>
            <a:r>
              <a:rPr lang="en-US" i="1" dirty="0" smtClean="0"/>
              <a:t>APACHE</a:t>
            </a:r>
          </a:p>
          <a:p>
            <a:pPr lvl="3"/>
            <a:r>
              <a:rPr lang="en-US" i="1" dirty="0" smtClean="0"/>
              <a:t>NODEJS</a:t>
            </a:r>
          </a:p>
          <a:p>
            <a:pPr lvl="3"/>
            <a:r>
              <a:rPr lang="en-US" i="1" dirty="0" smtClean="0"/>
              <a:t>….</a:t>
            </a:r>
            <a:endParaRPr lang="en-US" dirty="0" smtClean="0"/>
          </a:p>
          <a:p>
            <a:pPr lvl="1"/>
            <a:endParaRPr lang="en-US" dirty="0"/>
          </a:p>
          <a:p>
            <a:pPr marL="457200" lvl="1" indent="0">
              <a:buNone/>
            </a:pPr>
            <a:endParaRPr lang="en-US" dirty="0" smtClean="0"/>
          </a:p>
          <a:p>
            <a:pPr lvl="1"/>
            <a:endParaRPr lang="en-US" dirty="0"/>
          </a:p>
        </p:txBody>
      </p:sp>
    </p:spTree>
    <p:extLst>
      <p:ext uri="{BB962C8B-B14F-4D97-AF65-F5344CB8AC3E}">
        <p14:creationId xmlns:p14="http://schemas.microsoft.com/office/powerpoint/2010/main" val="26947189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normAutofit fontScale="92500" lnSpcReduction="10000"/>
          </a:bodyPr>
          <a:lstStyle/>
          <a:p>
            <a:r>
              <a:rPr lang="en-US" b="1" dirty="0"/>
              <a:t>Web Services</a:t>
            </a:r>
          </a:p>
          <a:p>
            <a:pPr lvl="1"/>
            <a:r>
              <a:rPr lang="en-US" dirty="0"/>
              <a:t>Are client and server applications that communicate over the World Wide Web’s (WWW) </a:t>
            </a:r>
            <a:r>
              <a:rPr lang="en-US" dirty="0" err="1"/>
              <a:t>HyperText</a:t>
            </a:r>
            <a:r>
              <a:rPr lang="en-US" dirty="0"/>
              <a:t> Transfer Protocol (HTTP).</a:t>
            </a:r>
          </a:p>
          <a:p>
            <a:pPr lvl="1"/>
            <a:r>
              <a:rPr lang="en-US" dirty="0"/>
              <a:t>Provides a standard means of interoperating between software applications running on a variety of platforms and frameworks</a:t>
            </a:r>
          </a:p>
          <a:p>
            <a:pPr marL="0" indent="0">
              <a:buNone/>
            </a:pPr>
            <a:endParaRPr lang="en-US" b="1" dirty="0"/>
          </a:p>
          <a:p>
            <a:r>
              <a:rPr lang="en-US" b="1" dirty="0"/>
              <a:t>Service</a:t>
            </a:r>
          </a:p>
          <a:p>
            <a:pPr lvl="1"/>
            <a:r>
              <a:rPr lang="en-US" dirty="0"/>
              <a:t>On the conceptual level, a service is a software component provided through a network-accessible endpoint</a:t>
            </a:r>
          </a:p>
          <a:p>
            <a:pPr lvl="1"/>
            <a:r>
              <a:rPr lang="en-US" dirty="0"/>
              <a:t>Simplest definition – it is a function that can be accessed by another program over the WEB (HTTP)</a:t>
            </a:r>
          </a:p>
          <a:p>
            <a:endParaRPr lang="en-US" dirty="0"/>
          </a:p>
        </p:txBody>
      </p:sp>
    </p:spTree>
    <p:extLst>
      <p:ext uri="{BB962C8B-B14F-4D97-AF65-F5344CB8AC3E}">
        <p14:creationId xmlns:p14="http://schemas.microsoft.com/office/powerpoint/2010/main" val="23978519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History</a:t>
            </a:r>
            <a:endParaRPr lang="en-US" dirty="0"/>
          </a:p>
        </p:txBody>
      </p:sp>
      <p:sp>
        <p:nvSpPr>
          <p:cNvPr id="3" name="Content Placeholder 2"/>
          <p:cNvSpPr>
            <a:spLocks noGrp="1"/>
          </p:cNvSpPr>
          <p:nvPr>
            <p:ph idx="1"/>
          </p:nvPr>
        </p:nvSpPr>
        <p:spPr/>
        <p:txBody>
          <a:bodyPr/>
          <a:lstStyle/>
          <a:p>
            <a:r>
              <a:rPr lang="en-US" dirty="0" smtClean="0"/>
              <a:t>Introduced on 2000 by </a:t>
            </a:r>
            <a:r>
              <a:rPr lang="en-US" dirty="0"/>
              <a:t>Roy Fielding </a:t>
            </a:r>
            <a:r>
              <a:rPr lang="en-US" dirty="0" smtClean="0"/>
              <a:t>in </a:t>
            </a:r>
            <a:r>
              <a:rPr lang="en-US" dirty="0"/>
              <a:t>his academic dissertation, "Architectural Styles and the Design of Network-based Software </a:t>
            </a:r>
            <a:r>
              <a:rPr lang="en-US" dirty="0" smtClean="0"/>
              <a:t>Architectures"</a:t>
            </a:r>
            <a:endParaRPr lang="en-US" dirty="0"/>
          </a:p>
        </p:txBody>
      </p:sp>
    </p:spTree>
    <p:extLst>
      <p:ext uri="{BB962C8B-B14F-4D97-AF65-F5344CB8AC3E}">
        <p14:creationId xmlns:p14="http://schemas.microsoft.com/office/powerpoint/2010/main" val="13927984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knowledge</a:t>
            </a:r>
            <a:endParaRPr lang="en-US" dirty="0"/>
          </a:p>
        </p:txBody>
      </p:sp>
      <p:sp>
        <p:nvSpPr>
          <p:cNvPr id="3" name="Content Placeholder 2"/>
          <p:cNvSpPr>
            <a:spLocks noGrp="1"/>
          </p:cNvSpPr>
          <p:nvPr>
            <p:ph idx="1"/>
          </p:nvPr>
        </p:nvSpPr>
        <p:spPr/>
        <p:txBody>
          <a:bodyPr/>
          <a:lstStyle/>
          <a:p>
            <a:r>
              <a:rPr lang="en-US" dirty="0"/>
              <a:t>REST gives a coordinated set of </a:t>
            </a:r>
            <a:r>
              <a:rPr lang="en-US" dirty="0" smtClean="0"/>
              <a:t>constraints</a:t>
            </a:r>
          </a:p>
          <a:p>
            <a:r>
              <a:rPr lang="en-US" dirty="0" smtClean="0"/>
              <a:t>Communicates </a:t>
            </a:r>
            <a:r>
              <a:rPr lang="en-US" dirty="0"/>
              <a:t>over the </a:t>
            </a:r>
            <a:r>
              <a:rPr lang="en-US" dirty="0">
                <a:hlinkClick r:id="rId2" tooltip="Hypertext Transfer Protocol"/>
              </a:rPr>
              <a:t>Hypertext Transfer </a:t>
            </a:r>
            <a:r>
              <a:rPr lang="en-US" dirty="0" smtClean="0">
                <a:hlinkClick r:id="rId2" tooltip="Hypertext Transfer Protocol"/>
              </a:rPr>
              <a:t>Protocol</a:t>
            </a:r>
            <a:endParaRPr lang="en-US" dirty="0" smtClean="0"/>
          </a:p>
          <a:p>
            <a:r>
              <a:rPr lang="en-US" dirty="0"/>
              <a:t>REST interfaces usually involve </a:t>
            </a:r>
            <a:r>
              <a:rPr lang="en-US" dirty="0">
                <a:hlinkClick r:id="rId3" tooltip="Collection (abstract data type)"/>
              </a:rPr>
              <a:t>collections</a:t>
            </a:r>
            <a:r>
              <a:rPr lang="en-US" dirty="0"/>
              <a:t> of </a:t>
            </a:r>
            <a:r>
              <a:rPr lang="en-US" dirty="0">
                <a:hlinkClick r:id="rId4" tooltip="Web resource"/>
              </a:rPr>
              <a:t>resources</a:t>
            </a:r>
            <a:r>
              <a:rPr lang="en-US" dirty="0"/>
              <a:t> with </a:t>
            </a:r>
            <a:r>
              <a:rPr lang="en-US" dirty="0" smtClean="0"/>
              <a:t>identifiers</a:t>
            </a:r>
          </a:p>
          <a:p>
            <a:endParaRPr lang="en-US" dirty="0"/>
          </a:p>
        </p:txBody>
      </p:sp>
    </p:spTree>
    <p:extLst>
      <p:ext uri="{BB962C8B-B14F-4D97-AF65-F5344CB8AC3E}">
        <p14:creationId xmlns:p14="http://schemas.microsoft.com/office/powerpoint/2010/main" val="21531255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(Hypertext Transfer Protocol)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Foundation for World Wide Web</a:t>
            </a:r>
          </a:p>
          <a:p>
            <a:r>
              <a:rPr lang="en-US" dirty="0" smtClean="0"/>
              <a:t>Application-level </a:t>
            </a:r>
            <a:r>
              <a:rPr lang="en-US" dirty="0"/>
              <a:t>protocol for distributed, collaborative, hypermedia information </a:t>
            </a:r>
            <a:r>
              <a:rPr lang="en-US" dirty="0" smtClean="0"/>
              <a:t>systems</a:t>
            </a:r>
          </a:p>
          <a:p>
            <a:r>
              <a:rPr lang="en-US" dirty="0" smtClean="0"/>
              <a:t>Based on TCP/IP which is used </a:t>
            </a:r>
            <a:r>
              <a:rPr lang="en-US" dirty="0"/>
              <a:t>to deliver data (HTML files, image files, query results </a:t>
            </a:r>
            <a:r>
              <a:rPr lang="en-US" dirty="0" err="1"/>
              <a:t>etc</a:t>
            </a:r>
            <a:r>
              <a:rPr lang="en-US" dirty="0" smtClean="0"/>
              <a:t>)</a:t>
            </a:r>
          </a:p>
          <a:p>
            <a:r>
              <a:rPr lang="en-US" dirty="0"/>
              <a:t>HTTP specification specifies how clients request data will be constructed and sent to the </a:t>
            </a:r>
            <a:r>
              <a:rPr lang="en-US" dirty="0" smtClean="0"/>
              <a:t>server, </a:t>
            </a:r>
            <a:r>
              <a:rPr lang="en-US" dirty="0"/>
              <a:t>and how servers respond to these </a:t>
            </a:r>
            <a:r>
              <a:rPr lang="en-US" dirty="0" smtClean="0"/>
              <a:t>requests</a:t>
            </a:r>
          </a:p>
          <a:p>
            <a:r>
              <a:rPr lang="en-US" dirty="0" smtClean="0"/>
              <a:t>Standardizes </a:t>
            </a:r>
            <a:r>
              <a:rPr lang="en-US" dirty="0"/>
              <a:t>way for computers to communicate with each </a:t>
            </a:r>
            <a:r>
              <a:rPr lang="en-US" dirty="0" smtClean="0"/>
              <a:t>other</a:t>
            </a:r>
          </a:p>
          <a:p>
            <a:r>
              <a:rPr lang="en-US" dirty="0"/>
              <a:t>HTTP is a generic and stateless protocol which can be used for other purposes as well using extension of its request methods, error codes and headers</a:t>
            </a:r>
            <a:endParaRPr lang="en-US" dirty="0" smtClean="0"/>
          </a:p>
          <a:p>
            <a:endParaRPr lang="en-US" dirty="0" smtClean="0"/>
          </a:p>
          <a:p>
            <a:endParaRPr lang="en-US" dirty="0"/>
          </a:p>
        </p:txBody>
      </p:sp>
    </p:spTree>
    <p:extLst>
      <p:ext uri="{BB962C8B-B14F-4D97-AF65-F5344CB8AC3E}">
        <p14:creationId xmlns:p14="http://schemas.microsoft.com/office/powerpoint/2010/main" val="22294743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Constraints</a:t>
            </a:r>
            <a:endParaRPr lang="en-US" dirty="0"/>
          </a:p>
        </p:txBody>
      </p:sp>
      <p:sp>
        <p:nvSpPr>
          <p:cNvPr id="3" name="Content Placeholder 2"/>
          <p:cNvSpPr>
            <a:spLocks noGrp="1"/>
          </p:cNvSpPr>
          <p:nvPr>
            <p:ph idx="1"/>
          </p:nvPr>
        </p:nvSpPr>
        <p:spPr/>
        <p:txBody>
          <a:bodyPr>
            <a:normAutofit lnSpcReduction="10000"/>
          </a:bodyPr>
          <a:lstStyle/>
          <a:p>
            <a:r>
              <a:rPr lang="en-US" b="1" dirty="0" smtClean="0"/>
              <a:t>Client-Server</a:t>
            </a:r>
            <a:endParaRPr lang="en-US" b="1" dirty="0"/>
          </a:p>
          <a:p>
            <a:r>
              <a:rPr lang="en-US" b="1" dirty="0" smtClean="0"/>
              <a:t>Stateless</a:t>
            </a:r>
          </a:p>
          <a:p>
            <a:pPr lvl="1"/>
            <a:r>
              <a:rPr lang="en-US" dirty="0"/>
              <a:t>The client–server communication is further constrained by no client context being stored on the server between requests. Each request from any client contains all the information necessary to service the request, and session state is held in the </a:t>
            </a:r>
            <a:r>
              <a:rPr lang="en-US" dirty="0" smtClean="0"/>
              <a:t>client.</a:t>
            </a:r>
            <a:endParaRPr lang="en-US" dirty="0"/>
          </a:p>
          <a:p>
            <a:r>
              <a:rPr lang="en-US" b="1" dirty="0" smtClean="0"/>
              <a:t>Cacheable</a:t>
            </a:r>
          </a:p>
          <a:p>
            <a:pPr lvl="1"/>
            <a:r>
              <a:rPr lang="en-US" dirty="0"/>
              <a:t>Responses must therefore, implicitly or explicitly, define themselves as cacheable, or not, to prevent clients from reusing stale or inappropriate data in response to further </a:t>
            </a:r>
            <a:r>
              <a:rPr lang="en-US" dirty="0" smtClean="0"/>
              <a:t>requests</a:t>
            </a:r>
            <a:endParaRPr lang="en-US" dirty="0"/>
          </a:p>
        </p:txBody>
      </p:sp>
    </p:spTree>
    <p:extLst>
      <p:ext uri="{BB962C8B-B14F-4D97-AF65-F5344CB8AC3E}">
        <p14:creationId xmlns:p14="http://schemas.microsoft.com/office/powerpoint/2010/main" val="27931855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Constraints</a:t>
            </a:r>
            <a:endParaRPr lang="en-US" dirty="0"/>
          </a:p>
        </p:txBody>
      </p:sp>
      <p:sp>
        <p:nvSpPr>
          <p:cNvPr id="3" name="Content Placeholder 2"/>
          <p:cNvSpPr>
            <a:spLocks noGrp="1"/>
          </p:cNvSpPr>
          <p:nvPr>
            <p:ph idx="1"/>
          </p:nvPr>
        </p:nvSpPr>
        <p:spPr/>
        <p:txBody>
          <a:bodyPr/>
          <a:lstStyle/>
          <a:p>
            <a:r>
              <a:rPr lang="en-US" b="1" dirty="0"/>
              <a:t>Layered </a:t>
            </a:r>
            <a:r>
              <a:rPr lang="en-US" b="1" dirty="0" smtClean="0"/>
              <a:t>System</a:t>
            </a:r>
          </a:p>
          <a:p>
            <a:pPr lvl="1"/>
            <a:r>
              <a:rPr lang="en-US" dirty="0"/>
              <a:t>A client cannot ordinarily tell whether it is connected directly to the end server, or to an intermediary along the way. Intermediary servers may improve system scalability by enabling load balancing and by providing shared </a:t>
            </a:r>
            <a:r>
              <a:rPr lang="en-US" dirty="0" smtClean="0"/>
              <a:t>caches</a:t>
            </a:r>
          </a:p>
          <a:p>
            <a:pPr lvl="2"/>
            <a:endParaRPr lang="en-US" dirty="0"/>
          </a:p>
          <a:p>
            <a:r>
              <a:rPr lang="en-US" b="1" dirty="0"/>
              <a:t>Code On Demand(optional</a:t>
            </a:r>
            <a:r>
              <a:rPr lang="en-US" b="1" dirty="0" smtClean="0"/>
              <a:t>)</a:t>
            </a:r>
          </a:p>
          <a:p>
            <a:pPr lvl="1"/>
            <a:r>
              <a:rPr lang="en-US" dirty="0"/>
              <a:t>Servers can temporarily extend or customize the functionality of a client by the transfer of executable </a:t>
            </a:r>
            <a:r>
              <a:rPr lang="en-US" dirty="0" smtClean="0"/>
              <a:t>code</a:t>
            </a:r>
            <a:endParaRPr lang="en-US" dirty="0"/>
          </a:p>
        </p:txBody>
      </p:sp>
    </p:spTree>
    <p:extLst>
      <p:ext uri="{BB962C8B-B14F-4D97-AF65-F5344CB8AC3E}">
        <p14:creationId xmlns:p14="http://schemas.microsoft.com/office/powerpoint/2010/main" val="1691810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Constraints</a:t>
            </a:r>
            <a:endParaRPr lang="en-US" dirty="0"/>
          </a:p>
        </p:txBody>
      </p:sp>
      <p:sp>
        <p:nvSpPr>
          <p:cNvPr id="3" name="Content Placeholder 2"/>
          <p:cNvSpPr>
            <a:spLocks noGrp="1"/>
          </p:cNvSpPr>
          <p:nvPr>
            <p:ph idx="1"/>
          </p:nvPr>
        </p:nvSpPr>
        <p:spPr/>
        <p:txBody>
          <a:bodyPr>
            <a:normAutofit/>
          </a:bodyPr>
          <a:lstStyle/>
          <a:p>
            <a:r>
              <a:rPr lang="en-US" b="1" dirty="0" smtClean="0"/>
              <a:t>Uniform Interface</a:t>
            </a:r>
          </a:p>
          <a:p>
            <a:pPr lvl="1"/>
            <a:r>
              <a:rPr lang="en-US" dirty="0"/>
              <a:t>The uniform interface simplifies and decouples the architecture, which enables each part to evolve </a:t>
            </a:r>
            <a:r>
              <a:rPr lang="en-US" dirty="0" smtClean="0"/>
              <a:t>independently</a:t>
            </a:r>
          </a:p>
          <a:p>
            <a:pPr lvl="1"/>
            <a:endParaRPr lang="en-US" dirty="0" smtClean="0"/>
          </a:p>
          <a:p>
            <a:pPr lvl="2"/>
            <a:r>
              <a:rPr lang="en-US" b="1" dirty="0"/>
              <a:t>Identification of </a:t>
            </a:r>
            <a:r>
              <a:rPr lang="en-US" b="1" dirty="0" smtClean="0"/>
              <a:t>resources</a:t>
            </a:r>
          </a:p>
          <a:p>
            <a:pPr lvl="3"/>
            <a:r>
              <a:rPr lang="en-US" dirty="0" smtClean="0"/>
              <a:t> Ex. </a:t>
            </a:r>
            <a:r>
              <a:rPr lang="en-US" dirty="0" smtClean="0">
                <a:hlinkClick r:id="rId2"/>
              </a:rPr>
              <a:t>https://concesionaria/clientes/</a:t>
            </a:r>
            <a:endParaRPr lang="en-US" dirty="0" smtClean="0"/>
          </a:p>
          <a:p>
            <a:pPr lvl="3"/>
            <a:endParaRPr lang="en-US" dirty="0" smtClean="0"/>
          </a:p>
          <a:p>
            <a:pPr lvl="2"/>
            <a:r>
              <a:rPr lang="en-US" b="1" dirty="0"/>
              <a:t>Manipulation of resources through these </a:t>
            </a:r>
            <a:r>
              <a:rPr lang="en-US" b="1" dirty="0" smtClean="0"/>
              <a:t>representations</a:t>
            </a:r>
          </a:p>
          <a:p>
            <a:pPr lvl="3"/>
            <a:r>
              <a:rPr lang="en-US" dirty="0" smtClean="0"/>
              <a:t>Ex. POST </a:t>
            </a:r>
            <a:r>
              <a:rPr lang="en-US" dirty="0">
                <a:hlinkClick r:id="rId2"/>
              </a:rPr>
              <a:t>https://concesionaria/clientes/</a:t>
            </a:r>
            <a:endParaRPr lang="en-US" dirty="0"/>
          </a:p>
        </p:txBody>
      </p:sp>
    </p:spTree>
    <p:extLst>
      <p:ext uri="{BB962C8B-B14F-4D97-AF65-F5344CB8AC3E}">
        <p14:creationId xmlns:p14="http://schemas.microsoft.com/office/powerpoint/2010/main" val="39225452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Interface</a:t>
            </a:r>
            <a:endParaRPr lang="en-US" dirty="0"/>
          </a:p>
        </p:txBody>
      </p:sp>
      <p:sp>
        <p:nvSpPr>
          <p:cNvPr id="3" name="Content Placeholder 2"/>
          <p:cNvSpPr>
            <a:spLocks noGrp="1"/>
          </p:cNvSpPr>
          <p:nvPr>
            <p:ph idx="1"/>
          </p:nvPr>
        </p:nvSpPr>
        <p:spPr/>
        <p:txBody>
          <a:bodyPr/>
          <a:lstStyle/>
          <a:p>
            <a:pPr lvl="2"/>
            <a:r>
              <a:rPr lang="en-US" b="1" dirty="0"/>
              <a:t>Self-descriptive </a:t>
            </a:r>
            <a:r>
              <a:rPr lang="en-US" b="1" dirty="0" smtClean="0"/>
              <a:t>messages</a:t>
            </a:r>
          </a:p>
          <a:p>
            <a:pPr lvl="3"/>
            <a:r>
              <a:rPr lang="en-US" dirty="0"/>
              <a:t>Each message includes enough information to describe how to process the </a:t>
            </a:r>
            <a:r>
              <a:rPr lang="en-US" dirty="0" smtClean="0"/>
              <a:t>message</a:t>
            </a:r>
          </a:p>
          <a:p>
            <a:pPr lvl="3"/>
            <a:endParaRPr lang="en-US" dirty="0"/>
          </a:p>
          <a:p>
            <a:endParaRPr lang="en-US" dirty="0"/>
          </a:p>
        </p:txBody>
      </p:sp>
    </p:spTree>
    <p:extLst>
      <p:ext uri="{BB962C8B-B14F-4D97-AF65-F5344CB8AC3E}">
        <p14:creationId xmlns:p14="http://schemas.microsoft.com/office/powerpoint/2010/main" val="30022900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Interface</a:t>
            </a:r>
            <a:endParaRPr lang="en-US" dirty="0"/>
          </a:p>
        </p:txBody>
      </p:sp>
      <p:sp>
        <p:nvSpPr>
          <p:cNvPr id="3" name="Content Placeholder 2"/>
          <p:cNvSpPr>
            <a:spLocks noGrp="1"/>
          </p:cNvSpPr>
          <p:nvPr>
            <p:ph idx="1"/>
          </p:nvPr>
        </p:nvSpPr>
        <p:spPr/>
        <p:txBody>
          <a:bodyPr/>
          <a:lstStyle/>
          <a:p>
            <a:pPr lvl="2"/>
            <a:r>
              <a:rPr lang="en-US" b="1" dirty="0"/>
              <a:t>Hypermedia as the engine of application state </a:t>
            </a:r>
            <a:r>
              <a:rPr lang="en-US" dirty="0"/>
              <a:t>(</a:t>
            </a:r>
            <a:r>
              <a:rPr lang="en-US" dirty="0">
                <a:hlinkClick r:id="rId2" tooltip="HATEOAS"/>
              </a:rPr>
              <a:t>HATEOAS</a:t>
            </a:r>
            <a:r>
              <a:rPr lang="en-US" dirty="0"/>
              <a:t>)</a:t>
            </a:r>
          </a:p>
          <a:p>
            <a:pPr lvl="3"/>
            <a:r>
              <a:rPr lang="en-US" dirty="0"/>
              <a:t>Clients make state transitions only through actions that are dynamically identified within hypermedia by the server (e.g., by </a:t>
            </a:r>
            <a:r>
              <a:rPr lang="en-US" dirty="0">
                <a:hlinkClick r:id="rId3" tooltip="Hyperlink"/>
              </a:rPr>
              <a:t>hyperlinks</a:t>
            </a:r>
            <a:r>
              <a:rPr lang="en-US" dirty="0"/>
              <a:t> within </a:t>
            </a:r>
            <a:r>
              <a:rPr lang="en-US" dirty="0">
                <a:hlinkClick r:id="rId4" tooltip="Hypertext"/>
              </a:rPr>
              <a:t>hypertext</a:t>
            </a:r>
            <a:r>
              <a:rPr lang="en-US" dirty="0"/>
              <a:t>)</a:t>
            </a:r>
            <a:endParaRPr lang="en-US" b="1" dirty="0"/>
          </a:p>
          <a:p>
            <a:endParaRPr lang="en-US" dirty="0"/>
          </a:p>
        </p:txBody>
      </p:sp>
      <p:grpSp>
        <p:nvGrpSpPr>
          <p:cNvPr id="5" name="Group 4"/>
          <p:cNvGrpSpPr/>
          <p:nvPr/>
        </p:nvGrpSpPr>
        <p:grpSpPr>
          <a:xfrm>
            <a:off x="838199" y="3579223"/>
            <a:ext cx="10977969" cy="2974454"/>
            <a:chOff x="838200" y="2978331"/>
            <a:chExt cx="10977969" cy="2974454"/>
          </a:xfrm>
        </p:grpSpPr>
        <p:pic>
          <p:nvPicPr>
            <p:cNvPr id="6" name="Picture 5"/>
            <p:cNvPicPr>
              <a:picLocks noChangeAspect="1"/>
            </p:cNvPicPr>
            <p:nvPr/>
          </p:nvPicPr>
          <p:blipFill>
            <a:blip r:embed="rId5"/>
            <a:stretch>
              <a:fillRect/>
            </a:stretch>
          </p:blipFill>
          <p:spPr>
            <a:xfrm>
              <a:off x="838200" y="2978331"/>
              <a:ext cx="4952381" cy="533333"/>
            </a:xfrm>
            <a:prstGeom prst="rect">
              <a:avLst/>
            </a:prstGeom>
          </p:spPr>
        </p:pic>
        <p:pic>
          <p:nvPicPr>
            <p:cNvPr id="7" name="Picture 6"/>
            <p:cNvPicPr>
              <a:picLocks noChangeAspect="1"/>
            </p:cNvPicPr>
            <p:nvPr/>
          </p:nvPicPr>
          <p:blipFill>
            <a:blip r:embed="rId6"/>
            <a:stretch>
              <a:fillRect/>
            </a:stretch>
          </p:blipFill>
          <p:spPr>
            <a:xfrm>
              <a:off x="838200" y="3583282"/>
              <a:ext cx="2219325" cy="2162175"/>
            </a:xfrm>
            <a:prstGeom prst="rect">
              <a:avLst/>
            </a:prstGeom>
          </p:spPr>
        </p:pic>
        <p:pic>
          <p:nvPicPr>
            <p:cNvPr id="8" name="Picture 7"/>
            <p:cNvPicPr>
              <a:picLocks noChangeAspect="1"/>
            </p:cNvPicPr>
            <p:nvPr/>
          </p:nvPicPr>
          <p:blipFill>
            <a:blip r:embed="rId7"/>
            <a:stretch>
              <a:fillRect/>
            </a:stretch>
          </p:blipFill>
          <p:spPr>
            <a:xfrm>
              <a:off x="5704112" y="3685835"/>
              <a:ext cx="6112057" cy="2266950"/>
            </a:xfrm>
            <a:prstGeom prst="rect">
              <a:avLst/>
            </a:prstGeom>
          </p:spPr>
        </p:pic>
        <p:sp>
          <p:nvSpPr>
            <p:cNvPr id="9" name="TextBox 8"/>
            <p:cNvSpPr txBox="1"/>
            <p:nvPr/>
          </p:nvSpPr>
          <p:spPr>
            <a:xfrm>
              <a:off x="5704112" y="3362807"/>
              <a:ext cx="4791825" cy="369332"/>
            </a:xfrm>
            <a:prstGeom prst="rect">
              <a:avLst/>
            </a:prstGeom>
            <a:noFill/>
          </p:spPr>
          <p:txBody>
            <a:bodyPr wrap="none" rtlCol="0">
              <a:spAutoFit/>
            </a:bodyPr>
            <a:lstStyle/>
            <a:p>
              <a:r>
                <a:rPr lang="en-US" dirty="0" smtClean="0"/>
                <a:t>Following the HATEOAS this would be the answer</a:t>
              </a:r>
              <a:endParaRPr lang="en-US" dirty="0"/>
            </a:p>
          </p:txBody>
        </p:sp>
      </p:grpSp>
    </p:spTree>
    <p:extLst>
      <p:ext uri="{BB962C8B-B14F-4D97-AF65-F5344CB8AC3E}">
        <p14:creationId xmlns:p14="http://schemas.microsoft.com/office/powerpoint/2010/main" val="19111621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endParaRPr lang="en-US" dirty="0"/>
          </a:p>
        </p:txBody>
      </p:sp>
      <p:sp>
        <p:nvSpPr>
          <p:cNvPr id="4" name="2 Marcador de contenido"/>
          <p:cNvSpPr>
            <a:spLocks noGrp="1"/>
          </p:cNvSpPr>
          <p:nvPr>
            <p:ph idx="1"/>
          </p:nvPr>
        </p:nvSpPr>
        <p:spPr/>
        <p:txBody>
          <a:bodyPr/>
          <a:lstStyle/>
          <a:p>
            <a:r>
              <a:rPr lang="en-US" dirty="0" smtClean="0"/>
              <a:t>If a REST services violates any </a:t>
            </a:r>
            <a:r>
              <a:rPr lang="en-US" smtClean="0"/>
              <a:t>of </a:t>
            </a:r>
            <a:r>
              <a:rPr lang="en-US" smtClean="0"/>
              <a:t>those </a:t>
            </a:r>
            <a:r>
              <a:rPr lang="en-US" dirty="0" smtClean="0"/>
              <a:t>constraints are not considered as </a:t>
            </a:r>
            <a:r>
              <a:rPr lang="en-US" dirty="0" err="1" smtClean="0"/>
              <a:t>RESTFul</a:t>
            </a:r>
            <a:endParaRPr lang="en-US" dirty="0" smtClean="0"/>
          </a:p>
          <a:p>
            <a:r>
              <a:rPr lang="en-US" dirty="0" smtClean="0"/>
              <a:t>Richardson Maturity Model different level of </a:t>
            </a:r>
            <a:r>
              <a:rPr lang="en-US" dirty="0" err="1" smtClean="0"/>
              <a:t>RESTFul</a:t>
            </a:r>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2641600" y="3456190"/>
            <a:ext cx="7163421" cy="2792210"/>
          </a:xfrm>
          <a:prstGeom prst="rect">
            <a:avLst/>
          </a:prstGeom>
        </p:spPr>
      </p:pic>
    </p:spTree>
    <p:extLst>
      <p:ext uri="{BB962C8B-B14F-4D97-AF65-F5344CB8AC3E}">
        <p14:creationId xmlns:p14="http://schemas.microsoft.com/office/powerpoint/2010/main" val="41060597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 (Uniform Resource Identifier)</a:t>
            </a:r>
            <a:endParaRPr lang="en-US" dirty="0"/>
          </a:p>
        </p:txBody>
      </p:sp>
      <p:sp>
        <p:nvSpPr>
          <p:cNvPr id="3" name="Content Placeholder 2"/>
          <p:cNvSpPr>
            <a:spLocks noGrp="1"/>
          </p:cNvSpPr>
          <p:nvPr>
            <p:ph idx="1"/>
          </p:nvPr>
        </p:nvSpPr>
        <p:spPr/>
        <p:txBody>
          <a:bodyPr/>
          <a:lstStyle/>
          <a:p>
            <a:r>
              <a:rPr lang="en-US" dirty="0"/>
              <a:t>Such identification enables interaction with representations of the resource over a </a:t>
            </a:r>
            <a:r>
              <a:rPr lang="en-US" dirty="0" smtClean="0"/>
              <a:t>network.</a:t>
            </a:r>
          </a:p>
          <a:p>
            <a:pPr lvl="1"/>
            <a:r>
              <a:rPr lang="en-US" dirty="0" smtClean="0"/>
              <a:t>Examples:</a:t>
            </a:r>
          </a:p>
          <a:p>
            <a:pPr lvl="2"/>
            <a:r>
              <a:rPr lang="en-US" dirty="0">
                <a:hlinkClick r:id="rId2"/>
              </a:rPr>
              <a:t>https://concesionaria/clientes/ </a:t>
            </a:r>
            <a:endParaRPr lang="en-US" dirty="0" smtClean="0"/>
          </a:p>
          <a:p>
            <a:pPr lvl="2"/>
            <a:r>
              <a:rPr lang="en-US" dirty="0">
                <a:hlinkClick r:id="rId3"/>
              </a:rPr>
              <a:t>https://</a:t>
            </a:r>
            <a:r>
              <a:rPr lang="en-US" dirty="0" smtClean="0">
                <a:hlinkClick r:id="rId3"/>
              </a:rPr>
              <a:t>concesionaria/clientes/1234</a:t>
            </a:r>
            <a:endParaRPr lang="en-US" dirty="0" smtClean="0"/>
          </a:p>
          <a:p>
            <a:pPr lvl="2"/>
            <a:r>
              <a:rPr lang="en-US" dirty="0">
                <a:hlinkClick r:id="rId4"/>
              </a:rPr>
              <a:t>https://</a:t>
            </a:r>
            <a:r>
              <a:rPr lang="en-US" dirty="0" smtClean="0">
                <a:hlinkClick r:id="rId4"/>
              </a:rPr>
              <a:t>concesionaria/clientes/1234/coches/1</a:t>
            </a:r>
            <a:endParaRPr lang="en-US" dirty="0" smtClean="0"/>
          </a:p>
          <a:p>
            <a:pPr lvl="2"/>
            <a:endParaRPr lang="en-US" dirty="0" smtClean="0"/>
          </a:p>
          <a:p>
            <a:pPr lvl="2"/>
            <a:endParaRPr lang="en-US" dirty="0" smtClean="0"/>
          </a:p>
          <a:p>
            <a:pPr lvl="2"/>
            <a:endParaRPr lang="en-US" dirty="0"/>
          </a:p>
          <a:p>
            <a:pPr lvl="2"/>
            <a:endParaRPr lang="en-US" dirty="0"/>
          </a:p>
          <a:p>
            <a:pPr lvl="1"/>
            <a:endParaRPr lang="en-US" dirty="0"/>
          </a:p>
        </p:txBody>
      </p:sp>
    </p:spTree>
    <p:extLst>
      <p:ext uri="{BB962C8B-B14F-4D97-AF65-F5344CB8AC3E}">
        <p14:creationId xmlns:p14="http://schemas.microsoft.com/office/powerpoint/2010/main" val="18544964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1779786"/>
              </p:ext>
            </p:extLst>
          </p:nvPr>
        </p:nvGraphicFramePr>
        <p:xfrm>
          <a:off x="952500" y="2043111"/>
          <a:ext cx="10287000" cy="4143378"/>
        </p:xfrm>
        <a:graphic>
          <a:graphicData uri="http://schemas.openxmlformats.org/drawingml/2006/table">
            <a:tbl>
              <a:tblPr>
                <a:tableStyleId>{5DA37D80-6434-44D0-A028-1B22A696006F}</a:tableStyleId>
              </a:tblPr>
              <a:tblGrid>
                <a:gridCol w="2057400"/>
                <a:gridCol w="2057400"/>
                <a:gridCol w="2057400"/>
                <a:gridCol w="2057400"/>
                <a:gridCol w="2057400"/>
              </a:tblGrid>
              <a:tr h="342900">
                <a:tc>
                  <a:txBody>
                    <a:bodyPr/>
                    <a:lstStyle/>
                    <a:p>
                      <a:r>
                        <a:rPr lang="en-US" sz="1700" dirty="0"/>
                        <a:t>Resource</a:t>
                      </a:r>
                    </a:p>
                  </a:txBody>
                  <a:tcPr marL="85725" marR="85725" marT="42863" marB="42863" anchor="ctr"/>
                </a:tc>
                <a:tc>
                  <a:txBody>
                    <a:bodyPr/>
                    <a:lstStyle/>
                    <a:p>
                      <a:r>
                        <a:rPr lang="en-US" sz="1700"/>
                        <a:t>GET</a:t>
                      </a:r>
                    </a:p>
                  </a:txBody>
                  <a:tcPr marL="85725" marR="85725" marT="42863" marB="42863" anchor="ctr"/>
                </a:tc>
                <a:tc>
                  <a:txBody>
                    <a:bodyPr/>
                    <a:lstStyle/>
                    <a:p>
                      <a:r>
                        <a:rPr lang="en-US" sz="1700"/>
                        <a:t>PUT</a:t>
                      </a:r>
                    </a:p>
                  </a:txBody>
                  <a:tcPr marL="85725" marR="85725" marT="42863" marB="42863" anchor="ctr"/>
                </a:tc>
                <a:tc>
                  <a:txBody>
                    <a:bodyPr/>
                    <a:lstStyle/>
                    <a:p>
                      <a:r>
                        <a:rPr lang="en-US" sz="1700"/>
                        <a:t>POST</a:t>
                      </a:r>
                    </a:p>
                  </a:txBody>
                  <a:tcPr marL="85725" marR="85725" marT="42863" marB="42863" anchor="ctr"/>
                </a:tc>
                <a:tc>
                  <a:txBody>
                    <a:bodyPr/>
                    <a:lstStyle/>
                    <a:p>
                      <a:r>
                        <a:rPr lang="en-US" sz="1700"/>
                        <a:t>DELETE</a:t>
                      </a:r>
                    </a:p>
                  </a:txBody>
                  <a:tcPr marL="85725" marR="85725" marT="42863" marB="42863" anchor="ctr"/>
                </a:tc>
              </a:tr>
              <a:tr h="1885950">
                <a:tc>
                  <a:txBody>
                    <a:bodyPr/>
                    <a:lstStyle/>
                    <a:p>
                      <a:r>
                        <a:rPr lang="en-US" sz="1700" dirty="0"/>
                        <a:t>Collection URI, such as http://api.example.com/v1/resources/</a:t>
                      </a:r>
                    </a:p>
                  </a:txBody>
                  <a:tcPr marL="85725" marR="85725" marT="42863" marB="42863" anchor="ctr"/>
                </a:tc>
                <a:tc>
                  <a:txBody>
                    <a:bodyPr/>
                    <a:lstStyle/>
                    <a:p>
                      <a:r>
                        <a:rPr lang="en-US" sz="1700" dirty="0"/>
                        <a:t>List the URIs and perhaps other details of the collection's members.</a:t>
                      </a:r>
                    </a:p>
                  </a:txBody>
                  <a:tcPr marL="85725" marR="85725" marT="42863" marB="42863" anchor="ctr"/>
                </a:tc>
                <a:tc>
                  <a:txBody>
                    <a:bodyPr/>
                    <a:lstStyle/>
                    <a:p>
                      <a:r>
                        <a:rPr lang="en-US" sz="1700"/>
                        <a:t>Replace the entire collection with another collection.</a:t>
                      </a:r>
                    </a:p>
                  </a:txBody>
                  <a:tcPr marL="85725" marR="85725" marT="42863" marB="42863" anchor="ctr"/>
                </a:tc>
                <a:tc>
                  <a:txBody>
                    <a:bodyPr/>
                    <a:lstStyle/>
                    <a:p>
                      <a:r>
                        <a:rPr lang="en-US" sz="1700"/>
                        <a:t>Create a new entry in the collection. The new entry's URI is assigned automatically and is usually returned by the operation.</a:t>
                      </a:r>
                      <a:r>
                        <a:rPr lang="en-US" sz="1700" baseline="30000">
                          <a:hlinkClick r:id="rId2"/>
                        </a:rPr>
                        <a:t>[10]</a:t>
                      </a:r>
                      <a:endParaRPr lang="en-US" sz="1700"/>
                    </a:p>
                  </a:txBody>
                  <a:tcPr marL="85725" marR="85725" marT="42863" marB="42863" anchor="ctr"/>
                </a:tc>
                <a:tc>
                  <a:txBody>
                    <a:bodyPr/>
                    <a:lstStyle/>
                    <a:p>
                      <a:r>
                        <a:rPr lang="en-US" sz="1700"/>
                        <a:t>Delete the entire collection.</a:t>
                      </a:r>
                    </a:p>
                  </a:txBody>
                  <a:tcPr marL="85725" marR="85725" marT="42863" marB="42863" anchor="ctr"/>
                </a:tc>
              </a:tr>
              <a:tr h="1885950">
                <a:tc>
                  <a:txBody>
                    <a:bodyPr/>
                    <a:lstStyle/>
                    <a:p>
                      <a:r>
                        <a:rPr lang="en-US" sz="1700"/>
                        <a:t>Element URI, such as http://api.example.com/v1/resources/item17</a:t>
                      </a:r>
                    </a:p>
                  </a:txBody>
                  <a:tcPr marL="85725" marR="85725" marT="42863" marB="42863" anchor="ctr"/>
                </a:tc>
                <a:tc>
                  <a:txBody>
                    <a:bodyPr/>
                    <a:lstStyle/>
                    <a:p>
                      <a:r>
                        <a:rPr lang="en-US" sz="1700"/>
                        <a:t>Retrieve a representation of the addressed member of the collection, expressed in an appropriate Internet media type.</a:t>
                      </a:r>
                    </a:p>
                  </a:txBody>
                  <a:tcPr marL="85725" marR="85725" marT="42863" marB="42863" anchor="ctr"/>
                </a:tc>
                <a:tc>
                  <a:txBody>
                    <a:bodyPr/>
                    <a:lstStyle/>
                    <a:p>
                      <a:r>
                        <a:rPr lang="en-US" sz="1700"/>
                        <a:t>Replace the addressed member of the collection, or if it does not exist, create it.</a:t>
                      </a:r>
                    </a:p>
                  </a:txBody>
                  <a:tcPr marL="85725" marR="85725" marT="42863" marB="42863" anchor="ctr"/>
                </a:tc>
                <a:tc>
                  <a:txBody>
                    <a:bodyPr/>
                    <a:lstStyle/>
                    <a:p>
                      <a:r>
                        <a:rPr lang="en-US" sz="1700"/>
                        <a:t>Not generally used. Treat the addressed member as a collection in its own right and create a new entry in it.</a:t>
                      </a:r>
                      <a:r>
                        <a:rPr lang="en-US" sz="1700" baseline="30000">
                          <a:hlinkClick r:id="rId2"/>
                        </a:rPr>
                        <a:t>[10]</a:t>
                      </a:r>
                      <a:endParaRPr lang="en-US" sz="1700"/>
                    </a:p>
                  </a:txBody>
                  <a:tcPr marL="85725" marR="85725" marT="42863" marB="42863" anchor="ctr"/>
                </a:tc>
                <a:tc>
                  <a:txBody>
                    <a:bodyPr/>
                    <a:lstStyle/>
                    <a:p>
                      <a:r>
                        <a:rPr lang="en-US" sz="1700" dirty="0"/>
                        <a:t>Delete the addressed member of the collection.</a:t>
                      </a:r>
                    </a:p>
                  </a:txBody>
                  <a:tcPr marL="85725" marR="85725" marT="42863" marB="42863" anchor="ctr"/>
                </a:tc>
              </a:tr>
            </a:tbl>
          </a:graphicData>
        </a:graphic>
      </p:graphicFrame>
    </p:spTree>
    <p:extLst>
      <p:ext uri="{BB962C8B-B14F-4D97-AF65-F5344CB8AC3E}">
        <p14:creationId xmlns:p14="http://schemas.microsoft.com/office/powerpoint/2010/main" val="15604489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smtClean="0"/>
              <a:t>REST services</a:t>
            </a:r>
            <a:endParaRPr lang="en-US" dirty="0"/>
          </a:p>
        </p:txBody>
      </p:sp>
      <p:sp>
        <p:nvSpPr>
          <p:cNvPr id="3" name="Content Placeholder 2"/>
          <p:cNvSpPr>
            <a:spLocks noGrp="1"/>
          </p:cNvSpPr>
          <p:nvPr>
            <p:ph idx="1"/>
          </p:nvPr>
        </p:nvSpPr>
        <p:spPr/>
        <p:txBody>
          <a:bodyPr/>
          <a:lstStyle/>
          <a:p>
            <a:r>
              <a:rPr lang="en-US" dirty="0" smtClean="0"/>
              <a:t>Status Code returned usually are the same ones defined for HTTP</a:t>
            </a:r>
          </a:p>
          <a:p>
            <a:r>
              <a:rPr lang="en-US" dirty="0" smtClean="0"/>
              <a:t>The most common of data transferred by the API is:</a:t>
            </a:r>
          </a:p>
          <a:p>
            <a:pPr lvl="1"/>
            <a:r>
              <a:rPr lang="en-US" dirty="0" smtClean="0"/>
              <a:t>XML</a:t>
            </a:r>
          </a:p>
          <a:p>
            <a:pPr lvl="1"/>
            <a:r>
              <a:rPr lang="en-US" dirty="0" smtClean="0"/>
              <a:t>JSON</a:t>
            </a:r>
            <a:endParaRPr lang="en-US" dirty="0"/>
          </a:p>
        </p:txBody>
      </p:sp>
    </p:spTree>
    <p:extLst>
      <p:ext uri="{BB962C8B-B14F-4D97-AF65-F5344CB8AC3E}">
        <p14:creationId xmlns:p14="http://schemas.microsoft.com/office/powerpoint/2010/main" val="5458745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a:t>
            </a:r>
            <a:r>
              <a:rPr lang="en-US" dirty="0" smtClean="0">
                <a:hlinkClick r:id="rId2"/>
              </a:rPr>
              <a:t>www.tutorialspoint.com/http/http_quick_guide.htm</a:t>
            </a:r>
            <a:endParaRPr lang="en-US" dirty="0" smtClean="0"/>
          </a:p>
          <a:p>
            <a:pPr marL="0" indent="0">
              <a:buNone/>
            </a:pPr>
            <a:r>
              <a:rPr lang="en-US" dirty="0">
                <a:hlinkClick r:id="rId3"/>
              </a:rPr>
              <a:t>https://</a:t>
            </a:r>
            <a:r>
              <a:rPr lang="en-US" dirty="0" smtClean="0">
                <a:hlinkClick r:id="rId3"/>
              </a:rPr>
              <a:t>en.wikipedia.org/wiki/Hypertext_Transfer_Protocol</a:t>
            </a:r>
            <a:endParaRPr lang="en-US" dirty="0" smtClean="0"/>
          </a:p>
          <a:p>
            <a:pPr marL="0" indent="0">
              <a:buNone/>
            </a:pPr>
            <a:r>
              <a:rPr lang="en-US" dirty="0">
                <a:hlinkClick r:id="rId4"/>
              </a:rPr>
              <a:t>https://</a:t>
            </a:r>
            <a:r>
              <a:rPr lang="en-US" dirty="0" smtClean="0">
                <a:hlinkClick r:id="rId4"/>
              </a:rPr>
              <a:t>en.wikipedia.org/wiki/Web_server</a:t>
            </a:r>
            <a:endParaRPr lang="en-US" dirty="0" smtClean="0"/>
          </a:p>
          <a:p>
            <a:pPr marL="0" indent="0">
              <a:buNone/>
            </a:pPr>
            <a:r>
              <a:rPr lang="en-US" dirty="0">
                <a:hlinkClick r:id="rId5"/>
              </a:rPr>
              <a:t>https://</a:t>
            </a:r>
            <a:r>
              <a:rPr lang="en-US" dirty="0" smtClean="0">
                <a:hlinkClick r:id="rId5"/>
              </a:rPr>
              <a:t>en.wikipedia.org/wiki/Representational_state_transfer</a:t>
            </a:r>
            <a:endParaRPr lang="en-US" dirty="0" smtClean="0"/>
          </a:p>
          <a:p>
            <a:pPr marL="0" indent="0">
              <a:buNone/>
            </a:pPr>
            <a:r>
              <a:rPr lang="en-US" dirty="0">
                <a:hlinkClick r:id="rId6"/>
              </a:rPr>
              <a:t>http://www.ibm.com/developerworks/webservices/library/ws-restful</a:t>
            </a:r>
            <a:r>
              <a:rPr lang="en-US" dirty="0" smtClean="0">
                <a:hlinkClick r:id="rId6"/>
              </a:rPr>
              <a:t>/</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326182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 Basic Features	</a:t>
            </a:r>
            <a:endParaRPr lang="en-US" dirty="0"/>
          </a:p>
        </p:txBody>
      </p:sp>
      <p:sp>
        <p:nvSpPr>
          <p:cNvPr id="3" name="Content Placeholder 2"/>
          <p:cNvSpPr>
            <a:spLocks noGrp="1"/>
          </p:cNvSpPr>
          <p:nvPr>
            <p:ph idx="1"/>
          </p:nvPr>
        </p:nvSpPr>
        <p:spPr/>
        <p:txBody>
          <a:bodyPr/>
          <a:lstStyle/>
          <a:p>
            <a:r>
              <a:rPr lang="en-US" dirty="0" smtClean="0"/>
              <a:t>HTTP is connectionless: client initiates a HTTP request and disconnects from the server and waits for a response</a:t>
            </a:r>
          </a:p>
          <a:p>
            <a:endParaRPr lang="en-US" dirty="0" smtClean="0"/>
          </a:p>
          <a:p>
            <a:r>
              <a:rPr lang="en-US" dirty="0"/>
              <a:t>HTTP is media independent</a:t>
            </a:r>
            <a:r>
              <a:rPr lang="en-US" dirty="0" smtClean="0"/>
              <a:t>: any type of data can be handled the as long as the client and server know how to handled, both has to specify it in the MIME-type</a:t>
            </a:r>
          </a:p>
          <a:p>
            <a:endParaRPr lang="en-US" dirty="0" smtClean="0"/>
          </a:p>
          <a:p>
            <a:r>
              <a:rPr lang="en-US" dirty="0"/>
              <a:t>HTTP is stateless</a:t>
            </a:r>
            <a:r>
              <a:rPr lang="en-US" dirty="0" smtClean="0"/>
              <a:t>: The </a:t>
            </a:r>
            <a:r>
              <a:rPr lang="en-US" dirty="0"/>
              <a:t>server and client are aware of each other only during a current request</a:t>
            </a:r>
          </a:p>
        </p:txBody>
      </p:sp>
    </p:spTree>
    <p:extLst>
      <p:ext uri="{BB962C8B-B14F-4D97-AF65-F5344CB8AC3E}">
        <p14:creationId xmlns:p14="http://schemas.microsoft.com/office/powerpoint/2010/main" val="29478461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 Architecture</a:t>
            </a:r>
            <a:endParaRPr lang="en-US" dirty="0"/>
          </a:p>
        </p:txBody>
      </p:sp>
      <p:sp>
        <p:nvSpPr>
          <p:cNvPr id="3" name="Content Placeholder 2"/>
          <p:cNvSpPr>
            <a:spLocks noGrp="1"/>
          </p:cNvSpPr>
          <p:nvPr>
            <p:ph idx="1"/>
          </p:nvPr>
        </p:nvSpPr>
        <p:spPr>
          <a:xfrm>
            <a:off x="838200" y="1694997"/>
            <a:ext cx="10515600" cy="4351338"/>
          </a:xfrm>
        </p:spPr>
        <p:txBody>
          <a:bodyPr/>
          <a:lstStyle/>
          <a:p>
            <a:r>
              <a:rPr lang="en-US" dirty="0"/>
              <a:t>The HTTP protocol is a request/response protocol based on </a:t>
            </a:r>
            <a:r>
              <a:rPr lang="en-US" dirty="0" smtClean="0"/>
              <a:t>client/server</a:t>
            </a:r>
          </a:p>
          <a:p>
            <a:endParaRPr lang="en-US" dirty="0"/>
          </a:p>
          <a:p>
            <a:endParaRPr lang="en-US" dirty="0" smtClean="0"/>
          </a:p>
          <a:p>
            <a:endParaRPr lang="en-US" dirty="0" smtClean="0"/>
          </a:p>
          <a:p>
            <a:endParaRPr lang="en-US" dirty="0"/>
          </a:p>
          <a:p>
            <a:endParaRPr lang="en-US" dirty="0"/>
          </a:p>
        </p:txBody>
      </p:sp>
      <p:pic>
        <p:nvPicPr>
          <p:cNvPr id="31" name="Picture 30"/>
          <p:cNvPicPr>
            <a:picLocks noChangeAspect="1"/>
          </p:cNvPicPr>
          <p:nvPr/>
        </p:nvPicPr>
        <p:blipFill>
          <a:blip r:embed="rId2"/>
          <a:stretch>
            <a:fillRect/>
          </a:stretch>
        </p:blipFill>
        <p:spPr>
          <a:xfrm>
            <a:off x="2267918" y="2503522"/>
            <a:ext cx="7424723" cy="4354478"/>
          </a:xfrm>
          <a:prstGeom prst="rect">
            <a:avLst/>
          </a:prstGeom>
        </p:spPr>
      </p:pic>
    </p:spTree>
    <p:extLst>
      <p:ext uri="{BB962C8B-B14F-4D97-AF65-F5344CB8AC3E}">
        <p14:creationId xmlns:p14="http://schemas.microsoft.com/office/powerpoint/2010/main" val="9344331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 Architecture</a:t>
            </a:r>
            <a:endParaRPr lang="en-US" dirty="0"/>
          </a:p>
        </p:txBody>
      </p:sp>
      <p:grpSp>
        <p:nvGrpSpPr>
          <p:cNvPr id="4" name="Group 3"/>
          <p:cNvGrpSpPr/>
          <p:nvPr/>
        </p:nvGrpSpPr>
        <p:grpSpPr>
          <a:xfrm>
            <a:off x="1125583" y="1825625"/>
            <a:ext cx="9742714" cy="4093029"/>
            <a:chOff x="838200" y="1846217"/>
            <a:chExt cx="10195560" cy="4598733"/>
          </a:xfrm>
        </p:grpSpPr>
        <p:pic>
          <p:nvPicPr>
            <p:cNvPr id="5" name="Picture 4"/>
            <p:cNvPicPr>
              <a:picLocks noChangeAspect="1"/>
            </p:cNvPicPr>
            <p:nvPr/>
          </p:nvPicPr>
          <p:blipFill>
            <a:blip r:embed="rId2"/>
            <a:stretch>
              <a:fillRect/>
            </a:stretch>
          </p:blipFill>
          <p:spPr>
            <a:xfrm>
              <a:off x="838200" y="2215549"/>
              <a:ext cx="3638006" cy="789237"/>
            </a:xfrm>
            <a:prstGeom prst="rect">
              <a:avLst/>
            </a:prstGeom>
          </p:spPr>
        </p:pic>
        <p:pic>
          <p:nvPicPr>
            <p:cNvPr id="6" name="Picture 5"/>
            <p:cNvPicPr>
              <a:picLocks noChangeAspect="1"/>
            </p:cNvPicPr>
            <p:nvPr/>
          </p:nvPicPr>
          <p:blipFill>
            <a:blip r:embed="rId3"/>
            <a:stretch>
              <a:fillRect/>
            </a:stretch>
          </p:blipFill>
          <p:spPr>
            <a:xfrm>
              <a:off x="4938713" y="2215549"/>
              <a:ext cx="6095047" cy="4229401"/>
            </a:xfrm>
            <a:prstGeom prst="rect">
              <a:avLst/>
            </a:prstGeom>
          </p:spPr>
        </p:pic>
        <p:sp>
          <p:nvSpPr>
            <p:cNvPr id="7" name="TextBox 6"/>
            <p:cNvSpPr txBox="1"/>
            <p:nvPr/>
          </p:nvSpPr>
          <p:spPr>
            <a:xfrm>
              <a:off x="838200" y="1846217"/>
              <a:ext cx="1538498" cy="369332"/>
            </a:xfrm>
            <a:prstGeom prst="rect">
              <a:avLst/>
            </a:prstGeom>
            <a:noFill/>
          </p:spPr>
          <p:txBody>
            <a:bodyPr wrap="none" rtlCol="0">
              <a:spAutoFit/>
            </a:bodyPr>
            <a:lstStyle/>
            <a:p>
              <a:r>
                <a:rPr lang="en-US" dirty="0" smtClean="0"/>
                <a:t>Client Request</a:t>
              </a:r>
              <a:endParaRPr lang="en-US" dirty="0"/>
            </a:p>
          </p:txBody>
        </p:sp>
        <p:sp>
          <p:nvSpPr>
            <p:cNvPr id="8" name="TextBox 7"/>
            <p:cNvSpPr txBox="1"/>
            <p:nvPr/>
          </p:nvSpPr>
          <p:spPr>
            <a:xfrm>
              <a:off x="4848497" y="1846217"/>
              <a:ext cx="1735411" cy="369332"/>
            </a:xfrm>
            <a:prstGeom prst="rect">
              <a:avLst/>
            </a:prstGeom>
            <a:noFill/>
          </p:spPr>
          <p:txBody>
            <a:bodyPr wrap="none" rtlCol="0">
              <a:spAutoFit/>
            </a:bodyPr>
            <a:lstStyle/>
            <a:p>
              <a:r>
                <a:rPr lang="en-US" dirty="0" smtClean="0"/>
                <a:t>Server Response</a:t>
              </a:r>
              <a:endParaRPr lang="en-US" dirty="0"/>
            </a:p>
          </p:txBody>
        </p:sp>
        <p:sp>
          <p:nvSpPr>
            <p:cNvPr id="9" name="Rectangle 8"/>
            <p:cNvSpPr/>
            <p:nvPr/>
          </p:nvSpPr>
          <p:spPr>
            <a:xfrm>
              <a:off x="952500" y="2390775"/>
              <a:ext cx="2295525" cy="200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52500" y="2610167"/>
              <a:ext cx="2295525" cy="200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52500" y="2829559"/>
              <a:ext cx="2295525" cy="200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2499" y="3052535"/>
              <a:ext cx="2295525" cy="200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95875" y="2381374"/>
              <a:ext cx="4657725" cy="203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95874" y="2610167"/>
              <a:ext cx="4657725" cy="16760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95873" y="4308746"/>
              <a:ext cx="4657725" cy="203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95873" y="4536052"/>
              <a:ext cx="4657725" cy="17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31228" y="4813221"/>
              <a:ext cx="657552" cy="369332"/>
            </a:xfrm>
            <a:prstGeom prst="rect">
              <a:avLst/>
            </a:prstGeom>
            <a:noFill/>
          </p:spPr>
          <p:txBody>
            <a:bodyPr wrap="none" rtlCol="0">
              <a:spAutoFit/>
            </a:bodyPr>
            <a:lstStyle/>
            <a:p>
              <a:r>
                <a:rPr lang="en-US" dirty="0" smtClean="0"/>
                <a:t>Body</a:t>
              </a:r>
              <a:endParaRPr lang="en-US" dirty="0"/>
            </a:p>
          </p:txBody>
        </p:sp>
        <p:sp>
          <p:nvSpPr>
            <p:cNvPr id="18" name="TextBox 17"/>
            <p:cNvSpPr txBox="1"/>
            <p:nvPr/>
          </p:nvSpPr>
          <p:spPr>
            <a:xfrm>
              <a:off x="3126575" y="4425294"/>
              <a:ext cx="1223989" cy="369332"/>
            </a:xfrm>
            <a:prstGeom prst="rect">
              <a:avLst/>
            </a:prstGeom>
            <a:noFill/>
          </p:spPr>
          <p:txBody>
            <a:bodyPr wrap="none" rtlCol="0">
              <a:spAutoFit/>
            </a:bodyPr>
            <a:lstStyle/>
            <a:p>
              <a:r>
                <a:rPr lang="en-US" dirty="0" smtClean="0"/>
                <a:t>Empty Line</a:t>
              </a:r>
              <a:endParaRPr lang="en-US" dirty="0"/>
            </a:p>
          </p:txBody>
        </p:sp>
        <p:sp>
          <p:nvSpPr>
            <p:cNvPr id="19" name="TextBox 18"/>
            <p:cNvSpPr txBox="1"/>
            <p:nvPr/>
          </p:nvSpPr>
          <p:spPr>
            <a:xfrm>
              <a:off x="3150278" y="4041167"/>
              <a:ext cx="958147" cy="369332"/>
            </a:xfrm>
            <a:prstGeom prst="rect">
              <a:avLst/>
            </a:prstGeom>
            <a:noFill/>
          </p:spPr>
          <p:txBody>
            <a:bodyPr wrap="none" rtlCol="0">
              <a:spAutoFit/>
            </a:bodyPr>
            <a:lstStyle/>
            <a:p>
              <a:r>
                <a:rPr lang="en-US" dirty="0" smtClean="0"/>
                <a:t>Headers</a:t>
              </a:r>
              <a:endParaRPr lang="en-US" dirty="0"/>
            </a:p>
          </p:txBody>
        </p:sp>
        <p:sp>
          <p:nvSpPr>
            <p:cNvPr id="20" name="TextBox 19"/>
            <p:cNvSpPr txBox="1"/>
            <p:nvPr/>
          </p:nvSpPr>
          <p:spPr>
            <a:xfrm>
              <a:off x="3322336" y="2907885"/>
              <a:ext cx="1385123" cy="369332"/>
            </a:xfrm>
            <a:prstGeom prst="rect">
              <a:avLst/>
            </a:prstGeom>
            <a:noFill/>
          </p:spPr>
          <p:txBody>
            <a:bodyPr wrap="none" rtlCol="0">
              <a:spAutoFit/>
            </a:bodyPr>
            <a:lstStyle/>
            <a:p>
              <a:r>
                <a:rPr lang="en-US" dirty="0" smtClean="0"/>
                <a:t>Request Line</a:t>
              </a:r>
              <a:endParaRPr lang="en-US" dirty="0"/>
            </a:p>
          </p:txBody>
        </p:sp>
        <p:sp>
          <p:nvSpPr>
            <p:cNvPr id="21" name="TextBox 20"/>
            <p:cNvSpPr txBox="1"/>
            <p:nvPr/>
          </p:nvSpPr>
          <p:spPr>
            <a:xfrm>
              <a:off x="3638876" y="3289860"/>
              <a:ext cx="1522340" cy="369332"/>
            </a:xfrm>
            <a:prstGeom prst="rect">
              <a:avLst/>
            </a:prstGeom>
            <a:noFill/>
          </p:spPr>
          <p:txBody>
            <a:bodyPr wrap="none" rtlCol="0">
              <a:spAutoFit/>
            </a:bodyPr>
            <a:lstStyle/>
            <a:p>
              <a:r>
                <a:rPr lang="en-US" dirty="0" smtClean="0"/>
                <a:t>Response Line</a:t>
              </a:r>
              <a:endParaRPr lang="en-US" dirty="0"/>
            </a:p>
          </p:txBody>
        </p:sp>
        <p:cxnSp>
          <p:nvCxnSpPr>
            <p:cNvPr id="22" name="Straight Arrow Connector 21"/>
            <p:cNvCxnSpPr>
              <a:stCxn id="9" idx="3"/>
            </p:cNvCxnSpPr>
            <p:nvPr/>
          </p:nvCxnSpPr>
          <p:spPr>
            <a:xfrm>
              <a:off x="3248025" y="2490788"/>
              <a:ext cx="490544" cy="51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1"/>
            </p:cNvCxnSpPr>
            <p:nvPr/>
          </p:nvCxnSpPr>
          <p:spPr>
            <a:xfrm flipH="1">
              <a:off x="4608871" y="2483128"/>
              <a:ext cx="487004" cy="87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3"/>
            </p:cNvCxnSpPr>
            <p:nvPr/>
          </p:nvCxnSpPr>
          <p:spPr>
            <a:xfrm>
              <a:off x="3248025" y="2710180"/>
              <a:ext cx="68769" cy="13897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19" idx="3"/>
            </p:cNvCxnSpPr>
            <p:nvPr/>
          </p:nvCxnSpPr>
          <p:spPr>
            <a:xfrm rot="10800000" flipV="1">
              <a:off x="4108425" y="3721129"/>
              <a:ext cx="987448" cy="504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1" idx="3"/>
            </p:cNvCxnSpPr>
            <p:nvPr/>
          </p:nvCxnSpPr>
          <p:spPr>
            <a:xfrm>
              <a:off x="3248025" y="2929572"/>
              <a:ext cx="40160" cy="15648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4400047" y="4410498"/>
              <a:ext cx="695827" cy="199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2" idx="2"/>
              <a:endCxn id="17" idx="1"/>
            </p:cNvCxnSpPr>
            <p:nvPr/>
          </p:nvCxnSpPr>
          <p:spPr>
            <a:xfrm rot="16200000" flipH="1">
              <a:off x="1743082" y="3609740"/>
              <a:ext cx="1745327" cy="10309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738569" y="4984958"/>
              <a:ext cx="1357304"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04277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0414070"/>
              </p:ext>
            </p:extLst>
          </p:nvPr>
        </p:nvGraphicFramePr>
        <p:xfrm>
          <a:off x="1088874" y="1690688"/>
          <a:ext cx="9544292" cy="4810212"/>
        </p:xfrm>
        <a:graphic>
          <a:graphicData uri="http://schemas.openxmlformats.org/drawingml/2006/table">
            <a:tbl>
              <a:tblPr/>
              <a:tblGrid>
                <a:gridCol w="9544292"/>
              </a:tblGrid>
              <a:tr h="902325">
                <a:tc>
                  <a:txBody>
                    <a:bodyPr/>
                    <a:lstStyle/>
                    <a:p>
                      <a:r>
                        <a:rPr lang="en-US" sz="2200" b="1" dirty="0" smtClean="0"/>
                        <a:t>GET - </a:t>
                      </a:r>
                      <a:r>
                        <a:rPr lang="en-US" sz="2200" dirty="0" smtClean="0"/>
                        <a:t>The </a:t>
                      </a:r>
                      <a:r>
                        <a:rPr lang="en-US" sz="2200" dirty="0"/>
                        <a:t>GET method is used to retrieve information from the given server using a given URI. Requests using GET should only retrieve data and should have no other effect on the data.</a:t>
                      </a:r>
                    </a:p>
                  </a:txBody>
                  <a:tcPr marL="46789" marR="46789" marT="23394" marB="23394" anchor="ctr">
                    <a:lnL>
                      <a:noFill/>
                    </a:lnL>
                    <a:lnR>
                      <a:noFill/>
                    </a:lnR>
                    <a:lnT>
                      <a:noFill/>
                    </a:lnT>
                    <a:lnB>
                      <a:noFill/>
                    </a:lnB>
                  </a:tcPr>
                </a:tc>
              </a:tr>
              <a:tr h="327513">
                <a:tc>
                  <a:txBody>
                    <a:bodyPr/>
                    <a:lstStyle/>
                    <a:p>
                      <a:r>
                        <a:rPr lang="en-US" sz="2200" b="1" dirty="0" smtClean="0"/>
                        <a:t>HEAD - </a:t>
                      </a:r>
                      <a:r>
                        <a:rPr lang="en-US" sz="2200" dirty="0" smtClean="0"/>
                        <a:t>Same </a:t>
                      </a:r>
                      <a:r>
                        <a:rPr lang="en-US" sz="2200" dirty="0"/>
                        <a:t>as GET, but only transfer the status line and header section.</a:t>
                      </a:r>
                    </a:p>
                  </a:txBody>
                  <a:tcPr marL="46789" marR="46789" marT="23394" marB="23394" anchor="ctr">
                    <a:lnL>
                      <a:noFill/>
                    </a:lnL>
                    <a:lnR>
                      <a:noFill/>
                    </a:lnR>
                    <a:lnT>
                      <a:noFill/>
                    </a:lnT>
                    <a:lnB>
                      <a:noFill/>
                    </a:lnB>
                  </a:tcPr>
                </a:tc>
              </a:tr>
              <a:tr h="614919">
                <a:tc>
                  <a:txBody>
                    <a:bodyPr/>
                    <a:lstStyle/>
                    <a:p>
                      <a:r>
                        <a:rPr lang="en-US" sz="2200" b="1" dirty="0" smtClean="0"/>
                        <a:t>POST - </a:t>
                      </a:r>
                      <a:r>
                        <a:rPr lang="en-US" sz="2200" dirty="0" smtClean="0"/>
                        <a:t>A </a:t>
                      </a:r>
                      <a:r>
                        <a:rPr lang="en-US" sz="2200" dirty="0"/>
                        <a:t>POST request is used to send data to the server, for example customer information, file upload </a:t>
                      </a:r>
                      <a:r>
                        <a:rPr lang="en-US" sz="2200" dirty="0" err="1"/>
                        <a:t>etc</a:t>
                      </a:r>
                      <a:r>
                        <a:rPr lang="en-US" sz="2200" dirty="0"/>
                        <a:t> using HTML forms.</a:t>
                      </a:r>
                    </a:p>
                  </a:txBody>
                  <a:tcPr marL="46789" marR="46789" marT="23394" marB="23394" anchor="ctr">
                    <a:lnL>
                      <a:noFill/>
                    </a:lnL>
                    <a:lnR>
                      <a:noFill/>
                    </a:lnR>
                    <a:lnT>
                      <a:noFill/>
                    </a:lnT>
                    <a:lnB>
                      <a:noFill/>
                    </a:lnB>
                  </a:tcPr>
                </a:tc>
              </a:tr>
              <a:tr h="614919">
                <a:tc>
                  <a:txBody>
                    <a:bodyPr/>
                    <a:lstStyle/>
                    <a:p>
                      <a:r>
                        <a:rPr lang="en-US" sz="2200" b="1" dirty="0" smtClean="0"/>
                        <a:t>PUT - </a:t>
                      </a:r>
                      <a:r>
                        <a:rPr lang="en-US" sz="2200" dirty="0" smtClean="0"/>
                        <a:t>Replace </a:t>
                      </a:r>
                      <a:r>
                        <a:rPr lang="en-US" sz="2200" dirty="0"/>
                        <a:t>all current representations of the target resource with the uploaded content.</a:t>
                      </a:r>
                    </a:p>
                  </a:txBody>
                  <a:tcPr marL="46789" marR="46789" marT="23394" marB="23394" anchor="ctr">
                    <a:lnL>
                      <a:noFill/>
                    </a:lnL>
                    <a:lnR>
                      <a:noFill/>
                    </a:lnR>
                    <a:lnT>
                      <a:noFill/>
                    </a:lnT>
                    <a:lnB>
                      <a:noFill/>
                    </a:lnB>
                  </a:tcPr>
                </a:tc>
              </a:tr>
              <a:tr h="327513">
                <a:tc>
                  <a:txBody>
                    <a:bodyPr/>
                    <a:lstStyle/>
                    <a:p>
                      <a:r>
                        <a:rPr lang="en-US" sz="2200" b="1" dirty="0" smtClean="0"/>
                        <a:t>DELETE - </a:t>
                      </a:r>
                      <a:r>
                        <a:rPr lang="en-US" sz="2200" dirty="0" smtClean="0"/>
                        <a:t>Remove </a:t>
                      </a:r>
                      <a:r>
                        <a:rPr lang="en-US" sz="2200" dirty="0"/>
                        <a:t>all current representations of the target resource given by URI.</a:t>
                      </a:r>
                    </a:p>
                  </a:txBody>
                  <a:tcPr marL="46789" marR="46789" marT="23394" marB="23394" anchor="ctr">
                    <a:lnL>
                      <a:noFill/>
                    </a:lnL>
                    <a:lnR>
                      <a:noFill/>
                    </a:lnR>
                    <a:lnT>
                      <a:noFill/>
                    </a:lnT>
                    <a:lnB>
                      <a:noFill/>
                    </a:lnB>
                  </a:tcPr>
                </a:tc>
              </a:tr>
              <a:tr h="327513">
                <a:tc>
                  <a:txBody>
                    <a:bodyPr/>
                    <a:lstStyle/>
                    <a:p>
                      <a:r>
                        <a:rPr lang="en-US" sz="2200" b="1" dirty="0" smtClean="0"/>
                        <a:t>CONNECT - </a:t>
                      </a:r>
                      <a:r>
                        <a:rPr lang="en-US" sz="2200" dirty="0" smtClean="0"/>
                        <a:t>Establish </a:t>
                      </a:r>
                      <a:r>
                        <a:rPr lang="en-US" sz="2200" dirty="0"/>
                        <a:t>a tunnel to the server identified by a given URI.</a:t>
                      </a:r>
                    </a:p>
                  </a:txBody>
                  <a:tcPr marL="46789" marR="46789" marT="23394" marB="23394" anchor="ctr">
                    <a:lnL>
                      <a:noFill/>
                    </a:lnL>
                    <a:lnR>
                      <a:noFill/>
                    </a:lnR>
                    <a:lnT>
                      <a:noFill/>
                    </a:lnT>
                    <a:lnB>
                      <a:noFill/>
                    </a:lnB>
                  </a:tcPr>
                </a:tc>
              </a:tr>
              <a:tr h="327513">
                <a:tc>
                  <a:txBody>
                    <a:bodyPr/>
                    <a:lstStyle/>
                    <a:p>
                      <a:r>
                        <a:rPr lang="en-US" sz="2200" b="1" dirty="0" smtClean="0"/>
                        <a:t>OPTIONS - </a:t>
                      </a:r>
                      <a:r>
                        <a:rPr lang="en-US" sz="2200" dirty="0" smtClean="0"/>
                        <a:t>Describe </a:t>
                      </a:r>
                      <a:r>
                        <a:rPr lang="en-US" sz="2200" dirty="0"/>
                        <a:t>the communication options for the target resource.</a:t>
                      </a:r>
                    </a:p>
                  </a:txBody>
                  <a:tcPr marL="46789" marR="46789" marT="23394" marB="23394" anchor="ctr">
                    <a:lnL>
                      <a:noFill/>
                    </a:lnL>
                    <a:lnR>
                      <a:noFill/>
                    </a:lnR>
                    <a:lnT>
                      <a:noFill/>
                    </a:lnT>
                    <a:lnB>
                      <a:noFill/>
                    </a:lnB>
                  </a:tcPr>
                </a:tc>
              </a:tr>
              <a:tr h="327513">
                <a:tc>
                  <a:txBody>
                    <a:bodyPr/>
                    <a:lstStyle/>
                    <a:p>
                      <a:r>
                        <a:rPr lang="en-US" sz="2200" b="1" dirty="0" smtClean="0"/>
                        <a:t>TRACE - </a:t>
                      </a:r>
                      <a:r>
                        <a:rPr lang="en-US" sz="2200" dirty="0" smtClean="0"/>
                        <a:t>Perform </a:t>
                      </a:r>
                      <a:r>
                        <a:rPr lang="en-US" sz="2200" dirty="0"/>
                        <a:t>a message loop-back test along the path to the target </a:t>
                      </a:r>
                      <a:r>
                        <a:rPr lang="en-US" sz="2200" dirty="0" smtClean="0"/>
                        <a:t>resource</a:t>
                      </a:r>
                    </a:p>
                  </a:txBody>
                  <a:tcPr marL="46789" marR="46789" marT="23394" marB="23394" anchor="ctr">
                    <a:lnL>
                      <a:noFill/>
                    </a:lnL>
                    <a:lnR>
                      <a:noFill/>
                    </a:lnR>
                    <a:lnT>
                      <a:noFill/>
                    </a:lnT>
                    <a:lnB>
                      <a:noFill/>
                    </a:lnB>
                  </a:tcPr>
                </a:tc>
              </a:tr>
              <a:tr h="353641">
                <a:tc>
                  <a:txBody>
                    <a:bodyPr/>
                    <a:lstStyle/>
                    <a:p>
                      <a:r>
                        <a:rPr lang="en-US" sz="2200" b="1" dirty="0" smtClean="0"/>
                        <a:t>PATCH</a:t>
                      </a:r>
                      <a:r>
                        <a:rPr lang="en-US" sz="2200" b="1" baseline="0" dirty="0" smtClean="0"/>
                        <a:t> - </a:t>
                      </a:r>
                      <a:r>
                        <a:rPr lang="en-US" sz="2400" dirty="0" smtClean="0"/>
                        <a:t>The PATCH method applies partial modifications to a resource</a:t>
                      </a:r>
                      <a:endParaRPr lang="en-US" sz="2200" b="1" dirty="0" smtClean="0"/>
                    </a:p>
                  </a:txBody>
                  <a:tcPr marL="46789" marR="46789" marT="23394" marB="23394" anchor="ctr">
                    <a:lnL>
                      <a:noFill/>
                    </a:lnL>
                    <a:lnR>
                      <a:noFill/>
                    </a:lnR>
                    <a:lnT>
                      <a:noFill/>
                    </a:lnT>
                    <a:lnB>
                      <a:noFill/>
                    </a:lnB>
                  </a:tcPr>
                </a:tc>
              </a:tr>
            </a:tbl>
          </a:graphicData>
        </a:graphic>
      </p:graphicFrame>
    </p:spTree>
    <p:extLst>
      <p:ext uri="{BB962C8B-B14F-4D97-AF65-F5344CB8AC3E}">
        <p14:creationId xmlns:p14="http://schemas.microsoft.com/office/powerpoint/2010/main" val="39632387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and Idempotent Methods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47844816"/>
              </p:ext>
            </p:extLst>
          </p:nvPr>
        </p:nvGraphicFramePr>
        <p:xfrm>
          <a:off x="609600" y="2057400"/>
          <a:ext cx="5158740" cy="3708400"/>
        </p:xfrm>
        <a:graphic>
          <a:graphicData uri="http://schemas.openxmlformats.org/drawingml/2006/table">
            <a:tbl>
              <a:tblPr firstRow="1" bandRow="1">
                <a:tableStyleId>{5C22544A-7EE6-4342-B048-85BDC9FD1C3A}</a:tableStyleId>
              </a:tblPr>
              <a:tblGrid>
                <a:gridCol w="2194560"/>
                <a:gridCol w="1447800"/>
                <a:gridCol w="1516380"/>
              </a:tblGrid>
              <a:tr h="370840">
                <a:tc>
                  <a:txBody>
                    <a:bodyPr/>
                    <a:lstStyle/>
                    <a:p>
                      <a:r>
                        <a:rPr lang="en-US" dirty="0" smtClean="0"/>
                        <a:t>Method</a:t>
                      </a:r>
                      <a:endParaRPr lang="en-US" dirty="0"/>
                    </a:p>
                  </a:txBody>
                  <a:tcPr/>
                </a:tc>
                <a:tc>
                  <a:txBody>
                    <a:bodyPr/>
                    <a:lstStyle/>
                    <a:p>
                      <a:r>
                        <a:rPr lang="en-US" dirty="0" smtClean="0"/>
                        <a:t>Safe</a:t>
                      </a:r>
                      <a:endParaRPr lang="en-US" dirty="0"/>
                    </a:p>
                  </a:txBody>
                  <a:tcPr/>
                </a:tc>
                <a:tc>
                  <a:txBody>
                    <a:bodyPr/>
                    <a:lstStyle/>
                    <a:p>
                      <a:r>
                        <a:rPr lang="en-US" dirty="0" smtClean="0"/>
                        <a:t>Idempotent</a:t>
                      </a:r>
                      <a:endParaRPr lang="en-US" dirty="0"/>
                    </a:p>
                  </a:txBody>
                  <a:tcPr/>
                </a:tc>
              </a:tr>
              <a:tr h="370840">
                <a:tc>
                  <a:txBody>
                    <a:bodyPr/>
                    <a:lstStyle/>
                    <a:p>
                      <a:r>
                        <a:rPr lang="en-US" dirty="0" smtClean="0"/>
                        <a:t>GET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HEAD</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POST</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PUT</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DELETE</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CONNECT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OPTIONS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TRACE</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PATCH</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
        <p:nvSpPr>
          <p:cNvPr id="6" name="TextBox 5"/>
          <p:cNvSpPr txBox="1"/>
          <p:nvPr/>
        </p:nvSpPr>
        <p:spPr>
          <a:xfrm>
            <a:off x="6141721" y="2217420"/>
            <a:ext cx="54406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Safe - </a:t>
            </a:r>
            <a:r>
              <a:rPr lang="en-US" dirty="0" smtClean="0"/>
              <a:t>Intended </a:t>
            </a:r>
            <a:r>
              <a:rPr lang="en-US" dirty="0"/>
              <a:t>only for information retrieval and should not change the state of the </a:t>
            </a:r>
            <a:r>
              <a:rPr lang="en-US" dirty="0" smtClean="0"/>
              <a:t>server.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Idempotent </a:t>
            </a:r>
            <a:r>
              <a:rPr lang="en-US" dirty="0"/>
              <a:t>- </a:t>
            </a:r>
            <a:r>
              <a:rPr lang="en-US" dirty="0" smtClean="0"/>
              <a:t>multiple </a:t>
            </a:r>
            <a:r>
              <a:rPr lang="en-US" dirty="0"/>
              <a:t>identical requests should have the same effect as a single </a:t>
            </a:r>
            <a:r>
              <a:rPr lang="en-US" dirty="0" smtClean="0"/>
              <a:t>request.</a:t>
            </a:r>
            <a:endParaRPr lang="en-US" dirty="0"/>
          </a:p>
        </p:txBody>
      </p:sp>
    </p:spTree>
    <p:extLst>
      <p:ext uri="{BB962C8B-B14F-4D97-AF65-F5344CB8AC3E}">
        <p14:creationId xmlns:p14="http://schemas.microsoft.com/office/powerpoint/2010/main" val="3983470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7920791"/>
              </p:ext>
            </p:extLst>
          </p:nvPr>
        </p:nvGraphicFramePr>
        <p:xfrm>
          <a:off x="838200" y="1989614"/>
          <a:ext cx="10515600" cy="3200400"/>
        </p:xfrm>
        <a:graphic>
          <a:graphicData uri="http://schemas.openxmlformats.org/drawingml/2006/table">
            <a:tbl>
              <a:tblPr/>
              <a:tblGrid>
                <a:gridCol w="581297"/>
                <a:gridCol w="9934303"/>
              </a:tblGrid>
              <a:tr h="0">
                <a:tc>
                  <a:txBody>
                    <a:bodyPr/>
                    <a:lstStyle/>
                    <a:p>
                      <a:r>
                        <a:rPr lang="en-US" dirty="0"/>
                        <a:t>1</a:t>
                      </a:r>
                    </a:p>
                  </a:txBody>
                  <a:tcPr anchor="ctr">
                    <a:lnL>
                      <a:noFill/>
                    </a:lnL>
                    <a:lnR>
                      <a:noFill/>
                    </a:lnR>
                    <a:lnT>
                      <a:noFill/>
                    </a:lnT>
                    <a:lnB>
                      <a:noFill/>
                    </a:lnB>
                  </a:tcPr>
                </a:tc>
                <a:tc>
                  <a:txBody>
                    <a:bodyPr/>
                    <a:lstStyle/>
                    <a:p>
                      <a:r>
                        <a:rPr lang="en-US" b="1" dirty="0"/>
                        <a:t>1xx: Informational</a:t>
                      </a:r>
                      <a:r>
                        <a:rPr lang="en-US" dirty="0"/>
                        <a:t/>
                      </a:r>
                      <a:br>
                        <a:rPr lang="en-US" dirty="0"/>
                      </a:br>
                      <a:r>
                        <a:rPr lang="en-US" dirty="0"/>
                        <a:t>This means request received and continuing process.</a:t>
                      </a:r>
                    </a:p>
                  </a:txBody>
                  <a:tcPr anchor="ctr">
                    <a:lnL>
                      <a:noFill/>
                    </a:lnL>
                    <a:lnR>
                      <a:noFill/>
                    </a:lnR>
                    <a:lnT>
                      <a:noFill/>
                    </a:lnT>
                    <a:lnB>
                      <a:noFill/>
                    </a:lnB>
                  </a:tcPr>
                </a:tc>
              </a:tr>
              <a:tr h="0">
                <a:tc>
                  <a:txBody>
                    <a:bodyPr/>
                    <a:lstStyle/>
                    <a:p>
                      <a:r>
                        <a:rPr lang="en-US"/>
                        <a:t>2</a:t>
                      </a:r>
                    </a:p>
                  </a:txBody>
                  <a:tcPr anchor="ctr">
                    <a:lnL>
                      <a:noFill/>
                    </a:lnL>
                    <a:lnR>
                      <a:noFill/>
                    </a:lnR>
                    <a:lnT>
                      <a:noFill/>
                    </a:lnT>
                    <a:lnB>
                      <a:noFill/>
                    </a:lnB>
                  </a:tcPr>
                </a:tc>
                <a:tc>
                  <a:txBody>
                    <a:bodyPr/>
                    <a:lstStyle/>
                    <a:p>
                      <a:r>
                        <a:rPr lang="en-US" b="1" dirty="0"/>
                        <a:t>2xx: Success</a:t>
                      </a:r>
                      <a:r>
                        <a:rPr lang="en-US" dirty="0"/>
                        <a:t/>
                      </a:r>
                      <a:br>
                        <a:rPr lang="en-US" dirty="0"/>
                      </a:br>
                      <a:r>
                        <a:rPr lang="en-US" dirty="0"/>
                        <a:t>This means the action was successfully received, understood, and accepted.</a:t>
                      </a:r>
                    </a:p>
                  </a:txBody>
                  <a:tcPr anchor="ctr">
                    <a:lnL>
                      <a:noFill/>
                    </a:lnL>
                    <a:lnR>
                      <a:noFill/>
                    </a:lnR>
                    <a:lnT>
                      <a:noFill/>
                    </a:lnT>
                    <a:lnB>
                      <a:noFill/>
                    </a:lnB>
                  </a:tcPr>
                </a:tc>
              </a:tr>
              <a:tr h="0">
                <a:tc>
                  <a:txBody>
                    <a:bodyPr/>
                    <a:lstStyle/>
                    <a:p>
                      <a:r>
                        <a:rPr lang="en-US"/>
                        <a:t>3</a:t>
                      </a:r>
                    </a:p>
                  </a:txBody>
                  <a:tcPr anchor="ctr">
                    <a:lnL>
                      <a:noFill/>
                    </a:lnL>
                    <a:lnR>
                      <a:noFill/>
                    </a:lnR>
                    <a:lnT>
                      <a:noFill/>
                    </a:lnT>
                    <a:lnB>
                      <a:noFill/>
                    </a:lnB>
                  </a:tcPr>
                </a:tc>
                <a:tc>
                  <a:txBody>
                    <a:bodyPr/>
                    <a:lstStyle/>
                    <a:p>
                      <a:r>
                        <a:rPr lang="en-US" b="1"/>
                        <a:t>3xx: Redirection</a:t>
                      </a:r>
                      <a:r>
                        <a:rPr lang="en-US"/>
                        <a:t/>
                      </a:r>
                      <a:br>
                        <a:rPr lang="en-US"/>
                      </a:br>
                      <a:r>
                        <a:rPr lang="en-US"/>
                        <a:t>This means further action must be taken in order to complete the request.</a:t>
                      </a:r>
                    </a:p>
                  </a:txBody>
                  <a:tcPr anchor="ctr">
                    <a:lnL>
                      <a:noFill/>
                    </a:lnL>
                    <a:lnR>
                      <a:noFill/>
                    </a:lnR>
                    <a:lnT>
                      <a:noFill/>
                    </a:lnT>
                    <a:lnB>
                      <a:noFill/>
                    </a:lnB>
                  </a:tcPr>
                </a:tc>
              </a:tr>
              <a:tr h="0">
                <a:tc>
                  <a:txBody>
                    <a:bodyPr/>
                    <a:lstStyle/>
                    <a:p>
                      <a:r>
                        <a:rPr lang="en-US"/>
                        <a:t>4</a:t>
                      </a:r>
                    </a:p>
                  </a:txBody>
                  <a:tcPr anchor="ctr">
                    <a:lnL>
                      <a:noFill/>
                    </a:lnL>
                    <a:lnR>
                      <a:noFill/>
                    </a:lnR>
                    <a:lnT>
                      <a:noFill/>
                    </a:lnT>
                    <a:lnB>
                      <a:noFill/>
                    </a:lnB>
                  </a:tcPr>
                </a:tc>
                <a:tc>
                  <a:txBody>
                    <a:bodyPr/>
                    <a:lstStyle/>
                    <a:p>
                      <a:r>
                        <a:rPr lang="en-US" b="1"/>
                        <a:t>4xx: Client Error</a:t>
                      </a:r>
                      <a:r>
                        <a:rPr lang="en-US"/>
                        <a:t/>
                      </a:r>
                      <a:br>
                        <a:rPr lang="en-US"/>
                      </a:br>
                      <a:r>
                        <a:rPr lang="en-US"/>
                        <a:t>This means the request contains bad syntax or cannot be fulfilled</a:t>
                      </a:r>
                    </a:p>
                  </a:txBody>
                  <a:tcPr anchor="ctr">
                    <a:lnL>
                      <a:noFill/>
                    </a:lnL>
                    <a:lnR>
                      <a:noFill/>
                    </a:lnR>
                    <a:lnT>
                      <a:noFill/>
                    </a:lnT>
                    <a:lnB>
                      <a:noFill/>
                    </a:lnB>
                  </a:tcPr>
                </a:tc>
              </a:tr>
              <a:tr h="0">
                <a:tc>
                  <a:txBody>
                    <a:bodyPr/>
                    <a:lstStyle/>
                    <a:p>
                      <a:r>
                        <a:rPr lang="en-US"/>
                        <a:t>5</a:t>
                      </a:r>
                    </a:p>
                  </a:txBody>
                  <a:tcPr anchor="ctr">
                    <a:lnL>
                      <a:noFill/>
                    </a:lnL>
                    <a:lnR>
                      <a:noFill/>
                    </a:lnR>
                    <a:lnT>
                      <a:noFill/>
                    </a:lnT>
                    <a:lnB>
                      <a:noFill/>
                    </a:lnB>
                  </a:tcPr>
                </a:tc>
                <a:tc>
                  <a:txBody>
                    <a:bodyPr/>
                    <a:lstStyle/>
                    <a:p>
                      <a:r>
                        <a:rPr lang="en-US" b="1" dirty="0"/>
                        <a:t>5xx: Server Error</a:t>
                      </a:r>
                      <a:r>
                        <a:rPr lang="en-US" dirty="0"/>
                        <a:t/>
                      </a:r>
                      <a:br>
                        <a:rPr lang="en-US" dirty="0"/>
                      </a:br>
                      <a:r>
                        <a:rPr lang="en-US" dirty="0"/>
                        <a:t>The server failed to fulfill an apparently valid request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842515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HTTP - Header Fields</a:t>
            </a:r>
          </a:p>
          <a:p>
            <a:pPr marL="457200" lvl="1" indent="0">
              <a:buNone/>
            </a:pPr>
            <a:r>
              <a:rPr lang="en-US" dirty="0"/>
              <a:t>HTTP deader fields provide required information about the request or response, or about the object sent in the message body. There are following four types of HTTP message headers</a:t>
            </a:r>
            <a:r>
              <a:rPr lang="en-US" dirty="0" smtClean="0"/>
              <a:t>:</a:t>
            </a:r>
          </a:p>
          <a:p>
            <a:pPr marL="457200" lvl="1" indent="0">
              <a:buNone/>
            </a:pPr>
            <a:endParaRPr lang="en-US" dirty="0"/>
          </a:p>
          <a:p>
            <a:r>
              <a:rPr lang="en-US" b="1" dirty="0"/>
              <a:t>General-header:</a:t>
            </a:r>
            <a:r>
              <a:rPr lang="en-US" dirty="0"/>
              <a:t> These header fields have general applicability for both request and response messages.</a:t>
            </a:r>
          </a:p>
          <a:p>
            <a:r>
              <a:rPr lang="en-US" b="1" dirty="0"/>
              <a:t>Client Request-header:</a:t>
            </a:r>
            <a:r>
              <a:rPr lang="en-US" dirty="0"/>
              <a:t> These header fields are applicability only for request messages.</a:t>
            </a:r>
          </a:p>
          <a:p>
            <a:r>
              <a:rPr lang="en-US" b="1" dirty="0"/>
              <a:t>Server Response-header:</a:t>
            </a:r>
            <a:r>
              <a:rPr lang="en-US" dirty="0"/>
              <a:t> These header fields are applicability only for response messages.</a:t>
            </a:r>
          </a:p>
          <a:p>
            <a:r>
              <a:rPr lang="en-US" b="1" dirty="0"/>
              <a:t>Entity-header:</a:t>
            </a:r>
            <a:r>
              <a:rPr lang="en-US" dirty="0"/>
              <a:t> These header fields define </a:t>
            </a:r>
            <a:r>
              <a:rPr lang="en-US" dirty="0" err="1"/>
              <a:t>metainformation</a:t>
            </a:r>
            <a:r>
              <a:rPr lang="en-US" dirty="0"/>
              <a:t> about the entity-body or, if no body is present</a:t>
            </a:r>
          </a:p>
          <a:p>
            <a:endParaRPr lang="en-US" dirty="0"/>
          </a:p>
        </p:txBody>
      </p:sp>
    </p:spTree>
    <p:extLst>
      <p:ext uri="{BB962C8B-B14F-4D97-AF65-F5344CB8AC3E}">
        <p14:creationId xmlns:p14="http://schemas.microsoft.com/office/powerpoint/2010/main" val="337253401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Jalaso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lasoft" id="{9CC83882-0BB7-41DA-BBF9-A549FE9E2065}" vid="{398F759B-F652-4883-92BF-B8306AC173F7}"/>
    </a:ext>
  </a:extLst>
</a:theme>
</file>

<file path=docProps/app.xml><?xml version="1.0" encoding="utf-8"?>
<Properties xmlns="http://schemas.openxmlformats.org/officeDocument/2006/extended-properties" xmlns:vt="http://schemas.openxmlformats.org/officeDocument/2006/docPropsVTypes">
  <Template>02_AUTIntro</Template>
  <TotalTime>438</TotalTime>
  <Words>1284</Words>
  <Application>Microsoft Office PowerPoint</Application>
  <PresentationFormat>Widescreen</PresentationFormat>
  <Paragraphs>236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Verdana</vt:lpstr>
      <vt:lpstr>Jalasoft</vt:lpstr>
      <vt:lpstr>REST (Representational State Transfer) Web Services </vt:lpstr>
      <vt:lpstr>HTTP (Hypertext Transfer Protocol)</vt:lpstr>
      <vt:lpstr>HTTP – Basic Features </vt:lpstr>
      <vt:lpstr>HTTP - Architecture</vt:lpstr>
      <vt:lpstr>HTTP - Architecture</vt:lpstr>
      <vt:lpstr>Request Methods</vt:lpstr>
      <vt:lpstr>Safe and Idempotent Methods</vt:lpstr>
      <vt:lpstr>Status code</vt:lpstr>
      <vt:lpstr>Headers</vt:lpstr>
      <vt:lpstr>General Header</vt:lpstr>
      <vt:lpstr>Client Request Headers</vt:lpstr>
      <vt:lpstr>Server Response Header</vt:lpstr>
      <vt:lpstr>Entity Header</vt:lpstr>
      <vt:lpstr>Example</vt:lpstr>
      <vt:lpstr>REST (Representational State Transfer) Web Services</vt:lpstr>
      <vt:lpstr>Web Services</vt:lpstr>
      <vt:lpstr>Web Services</vt:lpstr>
      <vt:lpstr>REST History</vt:lpstr>
      <vt:lpstr>Basic knowledge</vt:lpstr>
      <vt:lpstr>Architectural Constraints</vt:lpstr>
      <vt:lpstr>Architectural Constraints</vt:lpstr>
      <vt:lpstr>Architectural Constraints</vt:lpstr>
      <vt:lpstr>Uniform Interface</vt:lpstr>
      <vt:lpstr>Uniform Interface</vt:lpstr>
      <vt:lpstr>RESTFul</vt:lpstr>
      <vt:lpstr>URI (Uniform Resource Identifier)</vt:lpstr>
      <vt:lpstr>Methods</vt:lpstr>
      <vt:lpstr>More about REST services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Checklist</dc:title>
  <dc:creator>Jimmy Vargas</dc:creator>
  <cp:lastModifiedBy>Jimmy Vargas</cp:lastModifiedBy>
  <cp:revision>55</cp:revision>
  <dcterms:created xsi:type="dcterms:W3CDTF">2015-05-05T07:44:00Z</dcterms:created>
  <dcterms:modified xsi:type="dcterms:W3CDTF">2015-10-07T18:48:39Z</dcterms:modified>
</cp:coreProperties>
</file>