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4" r:id="rId8"/>
    <p:sldId id="267" r:id="rId9"/>
    <p:sldId id="265" r:id="rId10"/>
    <p:sldId id="269" r:id="rId11"/>
    <p:sldId id="266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D7E4D307-3244-43AE-84A1-7F3900349E4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rest-assured/" TargetMode="External"/><Relationship Id="rId2" Type="http://schemas.openxmlformats.org/officeDocument/2006/relationships/hyperlink" Target="http://restclient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ionmedia.github.io/superagent/" TargetMode="External"/><Relationship Id="rId5" Type="http://schemas.openxmlformats.org/officeDocument/2006/relationships/hyperlink" Target="http://www.soapui.org/" TargetMode="External"/><Relationship Id="rId4" Type="http://schemas.openxmlformats.org/officeDocument/2006/relationships/hyperlink" Target="http://frisbyj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Jalasoft</a:t>
            </a:r>
            <a:r>
              <a:rPr lang="en-US" dirty="0" smtClean="0"/>
              <a:t> API Testing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</a:t>
            </a:r>
            <a:r>
              <a:rPr lang="en-US" dirty="0" smtClean="0"/>
              <a:t>Functional/Non-Functional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[7] Concurrency Testing, Internationalization Testing – I18N (calls using strings from uncommon char-sets as parameters), etc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Performance / Scalability testing would be performed, identifying thresholds for specific load of work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Security tests would be done making sure access and permissions are </a:t>
            </a:r>
            <a:r>
              <a:rPr lang="en-US" sz="2800" dirty="0" smtClean="0"/>
              <a:t>accurate</a:t>
            </a:r>
          </a:p>
          <a:p>
            <a:endParaRPr lang="en-US" sz="2800" dirty="0"/>
          </a:p>
          <a:p>
            <a:pPr lvl="0"/>
            <a:r>
              <a:rPr lang="en-US" sz="2800" dirty="0"/>
              <a:t>Documentation tests </a:t>
            </a:r>
            <a:r>
              <a:rPr lang="en-US" sz="2800" dirty="0" smtClean="0"/>
              <a:t>are done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0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3- Client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Clients would be developed in key languages (based on the expectations of use).</a:t>
            </a:r>
          </a:p>
          <a:p>
            <a:pPr lvl="0"/>
            <a:r>
              <a:rPr lang="en-US" dirty="0"/>
              <a:t>Document common flows using different calls would be part of the tests.</a:t>
            </a:r>
          </a:p>
        </p:txBody>
      </p:sp>
    </p:spTree>
    <p:extLst>
      <p:ext uri="{BB962C8B-B14F-4D97-AF65-F5344CB8AC3E}">
        <p14:creationId xmlns:p14="http://schemas.microsoft.com/office/powerpoint/2010/main" val="295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/>
              <a:t>the API organization </a:t>
            </a:r>
          </a:p>
          <a:p>
            <a:r>
              <a:rPr lang="en-US" dirty="0" smtClean="0"/>
              <a:t> </a:t>
            </a:r>
            <a:r>
              <a:rPr lang="en-US" dirty="0"/>
              <a:t>Automated tests are always better than doing the work manually every time, what cannot be tested by automation in API and must be tested manually </a:t>
            </a:r>
            <a:endParaRPr lang="en-US" dirty="0" smtClean="0"/>
          </a:p>
          <a:p>
            <a:r>
              <a:rPr lang="en-US" dirty="0" smtClean="0"/>
              <a:t>Clean Environment</a:t>
            </a:r>
          </a:p>
          <a:p>
            <a:r>
              <a:rPr lang="en-US" dirty="0" smtClean="0"/>
              <a:t>And many others: Review the </a:t>
            </a:r>
            <a:r>
              <a:rPr lang="en-US" dirty="0" err="1" smtClean="0"/>
              <a:t>Jalasoft</a:t>
            </a:r>
            <a:r>
              <a:rPr lang="en-US" dirty="0" smtClean="0"/>
              <a:t> </a:t>
            </a:r>
            <a:r>
              <a:rPr lang="en-US" dirty="0" smtClean="0"/>
              <a:t>Methodology document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Manual</a:t>
            </a:r>
          </a:p>
          <a:p>
            <a:pPr marL="457200" lvl="1" indent="0">
              <a:buNone/>
            </a:pPr>
            <a:r>
              <a:rPr lang="en-US" sz="2800" dirty="0" err="1" smtClean="0"/>
              <a:t>PostMan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>
                <a:hlinkClick r:id="rId2"/>
              </a:rPr>
              <a:t>http://restclient.net</a:t>
            </a:r>
            <a:endParaRPr lang="en-US" sz="2800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Automation</a:t>
            </a:r>
          </a:p>
          <a:p>
            <a:pPr marL="457200" lvl="1" indent="0">
              <a:buNone/>
            </a:pPr>
            <a:r>
              <a:rPr lang="en-US" sz="2800" u="sng" dirty="0">
                <a:hlinkClick r:id="rId3"/>
              </a:rPr>
              <a:t>https://code.google.com/p/rest-assured/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u="sng" dirty="0">
                <a:hlinkClick r:id="rId4"/>
              </a:rPr>
              <a:t>http://frisbyjs.com/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u="sng" dirty="0">
                <a:hlinkClick r:id="rId5"/>
              </a:rPr>
              <a:t>http://www.soapui.org/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>
                <a:hlinkClick r:id="rId6"/>
              </a:rPr>
              <a:t>https://visionmedia.github.io/superagent</a:t>
            </a:r>
            <a:r>
              <a:rPr lang="en-US" sz="2800" smtClean="0">
                <a:hlinkClick r:id="rId6"/>
              </a:rPr>
              <a:t>/</a:t>
            </a:r>
            <a:endParaRPr lang="en-US" sz="2800" smtClean="0"/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947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API(Application Programming Interface)?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application programming interface (API) is a set of routines, data structures, object classes and/or protocols provided by libraries and/or operating system services in order to support the building of applications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Web service (also called as service) type </a:t>
            </a:r>
            <a:r>
              <a:rPr lang="en-US" dirty="0"/>
              <a:t>of API, </a:t>
            </a:r>
            <a:r>
              <a:rPr lang="en-US" dirty="0" smtClean="0"/>
              <a:t>one </a:t>
            </a:r>
            <a:r>
              <a:rPr lang="en-US" dirty="0"/>
              <a:t>that </a:t>
            </a:r>
            <a:r>
              <a:rPr lang="en-US" dirty="0" smtClean="0"/>
              <a:t>most of time operates </a:t>
            </a:r>
            <a:r>
              <a:rPr lang="en-US" dirty="0"/>
              <a:t>over </a:t>
            </a:r>
            <a:r>
              <a:rPr lang="en-US" dirty="0" smtClean="0"/>
              <a:t>HTTP. </a:t>
            </a:r>
            <a:r>
              <a:rPr lang="en-US" dirty="0"/>
              <a:t>Defined by the W3C as "a software system designed to support interoperable machine-to-machine interaction over a network"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Testing – Why so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Quick Feedback</a:t>
            </a:r>
          </a:p>
          <a:p>
            <a:r>
              <a:rPr lang="en-US" dirty="0" smtClean="0"/>
              <a:t>Development instantly knows where the broken code is at services level</a:t>
            </a:r>
          </a:p>
          <a:p>
            <a:r>
              <a:rPr lang="en-US" dirty="0" smtClean="0"/>
              <a:t>It is faster than GUI testing</a:t>
            </a:r>
          </a:p>
          <a:p>
            <a:r>
              <a:rPr lang="en-US" dirty="0" smtClean="0"/>
              <a:t>It can be started at early stage in the SDLC</a:t>
            </a:r>
          </a:p>
          <a:p>
            <a:r>
              <a:rPr lang="en-US" dirty="0" smtClean="0"/>
              <a:t>More </a:t>
            </a:r>
            <a:r>
              <a:rPr lang="en-US" dirty="0"/>
              <a:t>reliable than a GUI test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a product stronger/healthier</a:t>
            </a:r>
          </a:p>
          <a:p>
            <a:r>
              <a:rPr lang="en-US" dirty="0" smtClean="0"/>
              <a:t>Can test use cases at early stage in SDLC instead of testing at the end.</a:t>
            </a:r>
          </a:p>
        </p:txBody>
      </p:sp>
    </p:spTree>
    <p:extLst>
      <p:ext uri="{BB962C8B-B14F-4D97-AF65-F5344CB8AC3E}">
        <p14:creationId xmlns:p14="http://schemas.microsoft.com/office/powerpoint/2010/main" val="9078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Testing – Type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94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</a:t>
            </a:r>
          </a:p>
          <a:p>
            <a:pPr lvl="1"/>
            <a:r>
              <a:rPr lang="en-US" dirty="0" smtClean="0"/>
              <a:t>CRUD</a:t>
            </a:r>
          </a:p>
          <a:p>
            <a:pPr lvl="1"/>
            <a:r>
              <a:rPr lang="en-US" dirty="0" smtClean="0"/>
              <a:t>Positive and Negative tests</a:t>
            </a:r>
          </a:p>
          <a:p>
            <a:pPr lvl="2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End to End or Scenario Based Tests (BDD can be applied)</a:t>
            </a:r>
          </a:p>
          <a:p>
            <a:pPr lvl="1"/>
            <a:r>
              <a:rPr lang="en-US" dirty="0" smtClean="0"/>
              <a:t>….</a:t>
            </a:r>
          </a:p>
          <a:p>
            <a:r>
              <a:rPr lang="en-US" dirty="0" smtClean="0"/>
              <a:t>Non Functional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Performance/Scalability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Internationalization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Testing –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Response Correctness </a:t>
            </a:r>
          </a:p>
          <a:p>
            <a:pPr lvl="1"/>
            <a:r>
              <a:rPr lang="en-US" sz="2800" dirty="0" smtClean="0"/>
              <a:t>Status Code</a:t>
            </a:r>
          </a:p>
          <a:p>
            <a:pPr lvl="1"/>
            <a:r>
              <a:rPr lang="en-US" sz="2800" dirty="0" smtClean="0"/>
              <a:t>Headers</a:t>
            </a:r>
          </a:p>
          <a:p>
            <a:pPr lvl="1"/>
            <a:r>
              <a:rPr lang="en-US" sz="2800" dirty="0" smtClean="0"/>
              <a:t>Data</a:t>
            </a:r>
            <a:endParaRPr lang="en-US" sz="2800" dirty="0"/>
          </a:p>
          <a:p>
            <a:pPr lvl="1"/>
            <a:r>
              <a:rPr lang="en-US" sz="2800" dirty="0" smtClean="0"/>
              <a:t>Data Type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3000" dirty="0" smtClean="0"/>
              <a:t>Data validation</a:t>
            </a:r>
          </a:p>
          <a:p>
            <a:pPr lvl="1"/>
            <a:r>
              <a:rPr lang="en-US" sz="2800" dirty="0" smtClean="0"/>
              <a:t>Can be against the database</a:t>
            </a:r>
          </a:p>
          <a:p>
            <a:pPr lvl="1"/>
            <a:r>
              <a:rPr lang="en-US" sz="2800" dirty="0" smtClean="0"/>
              <a:t>Can use other API methods to validate the response</a:t>
            </a:r>
          </a:p>
          <a:p>
            <a:pPr lvl="1"/>
            <a:r>
              <a:rPr lang="en-US" sz="2800" dirty="0" smtClean="0"/>
              <a:t>Can be validate against a baseline</a:t>
            </a: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Testing – Jalasoft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0 – Smoke Tests</a:t>
            </a:r>
          </a:p>
          <a:p>
            <a:r>
              <a:rPr lang="en-US" dirty="0" smtClean="0"/>
              <a:t>Phase 1 – Acceptance Tests</a:t>
            </a:r>
          </a:p>
          <a:p>
            <a:r>
              <a:rPr lang="en-US" dirty="0" smtClean="0"/>
              <a:t>Phase 2 – Functional/Non-Functional Tests</a:t>
            </a:r>
          </a:p>
          <a:p>
            <a:r>
              <a:rPr lang="en-US" dirty="0" smtClean="0"/>
              <a:t>Phase 3- Client Tests (Provided by the customer)</a:t>
            </a:r>
          </a:p>
        </p:txBody>
      </p:sp>
    </p:spTree>
    <p:extLst>
      <p:ext uri="{BB962C8B-B14F-4D97-AF65-F5344CB8AC3E}">
        <p14:creationId xmlns:p14="http://schemas.microsoft.com/office/powerpoint/2010/main" val="25013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0 – Smoke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the API is present</a:t>
            </a:r>
          </a:p>
          <a:p>
            <a:r>
              <a:rPr lang="en-US" dirty="0" smtClean="0"/>
              <a:t>The status code returned has to be different than 5xx(500 internal Server Error,503 Service Unavailable, etc.)</a:t>
            </a:r>
          </a:p>
          <a:p>
            <a:r>
              <a:rPr lang="en-US" dirty="0" smtClean="0"/>
              <a:t>The response body doesn’t need to be reviewed</a:t>
            </a:r>
          </a:p>
          <a:p>
            <a:endParaRPr lang="en-US" dirty="0" smtClean="0"/>
          </a:p>
          <a:p>
            <a:r>
              <a:rPr lang="en-US" b="1" dirty="0" smtClean="0"/>
              <a:t>Note: </a:t>
            </a:r>
            <a:r>
              <a:rPr lang="en-US" dirty="0" smtClean="0"/>
              <a:t>The way how these tests are verified can be different </a:t>
            </a:r>
            <a:r>
              <a:rPr lang="en-US" smtClean="0"/>
              <a:t>this depends </a:t>
            </a:r>
            <a:r>
              <a:rPr lang="en-US" dirty="0" smtClean="0"/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2388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</a:t>
            </a:r>
            <a:r>
              <a:rPr lang="en-US" dirty="0"/>
              <a:t>- Acceptance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Make CRUD (Create – Read – Update – Delete) tests to verify that objects are being written correctly in the database (Happy path).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Audit services and methods to make sure they have initial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933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Functional/Non-Functional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6217"/>
            <a:ext cx="10515600" cy="4330746"/>
          </a:xfrm>
        </p:spPr>
        <p:txBody>
          <a:bodyPr>
            <a:noAutofit/>
          </a:bodyPr>
          <a:lstStyle/>
          <a:p>
            <a:r>
              <a:rPr lang="en-US" sz="1800" dirty="0" smtClean="0"/>
              <a:t>Exercise </a:t>
            </a:r>
            <a:r>
              <a:rPr lang="en-US" sz="1800" dirty="0"/>
              <a:t>each API method with a relevant variety of inputs for both positive and [11] negative tests. [1] Combinatorial tests (all-pairs), [4] domain test, [3] boundary and [2] Equivalent Class Partitioning techniques would be used to determine what inputs and combination of should be tested.</a:t>
            </a:r>
          </a:p>
          <a:p>
            <a:endParaRPr lang="en-US" sz="1800" dirty="0" smtClean="0"/>
          </a:p>
          <a:p>
            <a:r>
              <a:rPr lang="en-US" sz="1800" dirty="0" smtClean="0"/>
              <a:t>Test </a:t>
            </a:r>
            <a:r>
              <a:rPr lang="en-US" sz="1800" dirty="0"/>
              <a:t>the non-stateless API calls based on all the call combinations (dependencies between calls, etc.). [5] State Based testing technique would be used for this kind of testing.</a:t>
            </a:r>
          </a:p>
          <a:p>
            <a:endParaRPr lang="en-US" sz="1800" dirty="0" smtClean="0"/>
          </a:p>
          <a:p>
            <a:r>
              <a:rPr lang="en-US" sz="1800" dirty="0"/>
              <a:t>[13] Time-Sensitive Data. Time-sensitive tests are a special subcategory of scenario based testing, and deals with verifying functionality depending on exact time or date.</a:t>
            </a:r>
          </a:p>
          <a:p>
            <a:endParaRPr lang="en-US" sz="1800" dirty="0" smtClean="0"/>
          </a:p>
          <a:p>
            <a:r>
              <a:rPr lang="en-US" sz="1800" dirty="0"/>
              <a:t>API end-to -end or [12] Scenario Based tests. Behavioral Driven Development (BDD) would be applied to translate business scenarios to API tests. </a:t>
            </a:r>
          </a:p>
        </p:txBody>
      </p:sp>
    </p:spTree>
    <p:extLst>
      <p:ext uri="{BB962C8B-B14F-4D97-AF65-F5344CB8AC3E}">
        <p14:creationId xmlns:p14="http://schemas.microsoft.com/office/powerpoint/2010/main" val="381341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alaso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lasoft" id="{51A69ECC-5D51-4DA0-B893-50D664377549}" vid="{6DE3C626-45F3-41A8-8293-18340EC3DF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Jalasoft</Template>
  <TotalTime>456</TotalTime>
  <Words>662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Verdana</vt:lpstr>
      <vt:lpstr>Jalasoft</vt:lpstr>
      <vt:lpstr>Jalasoft API Testing Methodology</vt:lpstr>
      <vt:lpstr>What is API(Application Programming Interface)?</vt:lpstr>
      <vt:lpstr>API Testing – Why so important?</vt:lpstr>
      <vt:lpstr>API Testing – Type of Testing</vt:lpstr>
      <vt:lpstr>API Testing – Validation</vt:lpstr>
      <vt:lpstr>API Testing – Jalasoft Methodology</vt:lpstr>
      <vt:lpstr>Phase 0 – Smoke Tests</vt:lpstr>
      <vt:lpstr>Phase 1 - Acceptance Tests</vt:lpstr>
      <vt:lpstr>Phase 2 – Functional/Non-Functional  </vt:lpstr>
      <vt:lpstr>Phase 2 – Functional/Non-Functional</vt:lpstr>
      <vt:lpstr>Phase 3- Client Tests</vt:lpstr>
      <vt:lpstr>Good Practices</vt:lpstr>
      <vt:lpstr>Common Tools</vt:lpstr>
    </vt:vector>
  </TitlesOfParts>
  <Company>Jalasoft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- API Testing</dc:title>
  <dc:creator>Jimmy Vargas</dc:creator>
  <cp:lastModifiedBy>Jimmy Vargas</cp:lastModifiedBy>
  <cp:revision>48</cp:revision>
  <dcterms:created xsi:type="dcterms:W3CDTF">2015-03-30T22:18:31Z</dcterms:created>
  <dcterms:modified xsi:type="dcterms:W3CDTF">2015-10-08T10:21:04Z</dcterms:modified>
</cp:coreProperties>
</file>