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71" r:id="rId7"/>
    <p:sldId id="272" r:id="rId8"/>
    <p:sldId id="273" r:id="rId9"/>
    <p:sldId id="274" r:id="rId10"/>
    <p:sldId id="259" r:id="rId11"/>
    <p:sldId id="260" r:id="rId12"/>
    <p:sldId id="261" r:id="rId13"/>
    <p:sldId id="262" r:id="rId14"/>
    <p:sldId id="276" r:id="rId15"/>
    <p:sldId id="263" r:id="rId16"/>
    <p:sldId id="264" r:id="rId17"/>
    <p:sldId id="265" r:id="rId18"/>
    <p:sldId id="266" r:id="rId19"/>
    <p:sldId id="27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sz="2800"/>
            </a:lvl1pPr>
          </a:lstStyle>
          <a:p>
            <a:r>
              <a:rPr lang="en-US" smtClean="0"/>
              <a:t>Click to edit Master title style</a:t>
            </a:r>
            <a:endParaRPr lang="en-US" dirty="0"/>
          </a:p>
        </p:txBody>
      </p:sp>
      <p:sp>
        <p:nvSpPr>
          <p:cNvPr id="3" name="Subtitle 2"/>
          <p:cNvSpPr>
            <a:spLocks noGrp="1"/>
          </p:cNvSpPr>
          <p:nvPr>
            <p:ph type="subTitle" idx="1"/>
          </p:nvPr>
        </p:nvSpPr>
        <p:spPr>
          <a:xfrm>
            <a:off x="1828800" y="3352800"/>
            <a:ext cx="8534400" cy="2743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30514036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41833914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6670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36150619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1415389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3833" y="23320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3833" y="3048000"/>
            <a:ext cx="5386917"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23320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1" y="3048000"/>
            <a:ext cx="5389033"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39565042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59135524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30383342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1371601"/>
            <a:ext cx="3173988" cy="91953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5011254" y="1371600"/>
            <a:ext cx="5501335" cy="4724400"/>
          </a:xfrm>
        </p:spPr>
        <p:txBody>
          <a:bodyPr/>
          <a:lstStyle>
            <a:lvl1pPr>
              <a:defRPr sz="2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667" y="2367336"/>
            <a:ext cx="3173988" cy="37120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37547805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4834576"/>
            <a:ext cx="6876656" cy="532762"/>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743201" y="1143000"/>
            <a:ext cx="6876652"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743200" y="5415589"/>
            <a:ext cx="6876656" cy="7566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6DD0D-0D50-4B4F-B961-B32F29A76F1D}" type="slidenum">
              <a:rPr lang="en-US" smtClean="0"/>
              <a:t>‹#›</a:t>
            </a:fld>
            <a:endParaRPr lang="en-US"/>
          </a:p>
        </p:txBody>
      </p:sp>
    </p:spTree>
    <p:extLst>
      <p:ext uri="{BB962C8B-B14F-4D97-AF65-F5344CB8AC3E}">
        <p14:creationId xmlns:p14="http://schemas.microsoft.com/office/powerpoint/2010/main" val="21092750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Rest-of-pages-02-10-11without-Logo.png"/>
          <p:cNvPicPr>
            <a:picLocks noChangeAspect="1"/>
          </p:cNvPicPr>
          <p:nvPr/>
        </p:nvPicPr>
        <p:blipFill>
          <a:blip r:embed="rId11"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2641600" y="1143000"/>
            <a:ext cx="8940800" cy="838200"/>
          </a:xfrm>
          <a:prstGeom prst="rect">
            <a:avLst/>
          </a:prstGeom>
        </p:spPr>
        <p:txBody>
          <a:bodyPr vert="horz" lIns="91440" tIns="45720" rIns="91440" bIns="45720" rtlCol="0" anchor="ctr">
            <a:noAutofit/>
          </a:bodyPr>
          <a:lstStyle/>
          <a:p>
            <a:r>
              <a:rPr lang="es-ES" dirty="0" err="1" smtClean="0"/>
              <a:t>Main</a:t>
            </a:r>
            <a:r>
              <a:rPr lang="es-ES" dirty="0" smtClean="0"/>
              <a:t> </a:t>
            </a:r>
            <a:r>
              <a:rPr lang="es-ES" dirty="0" err="1" smtClean="0"/>
              <a:t>Title</a:t>
            </a:r>
            <a:r>
              <a:rPr lang="es-ES" dirty="0" smtClean="0"/>
              <a:t> </a:t>
            </a:r>
            <a:r>
              <a:rPr lang="es-ES" dirty="0" err="1" smtClean="0"/>
              <a:t>that</a:t>
            </a:r>
            <a:r>
              <a:rPr lang="es-ES" dirty="0" smtClean="0"/>
              <a:t> </a:t>
            </a:r>
            <a:r>
              <a:rPr lang="es-ES" dirty="0" err="1" smtClean="0"/>
              <a:t>may</a:t>
            </a:r>
            <a:r>
              <a:rPr lang="es-ES" dirty="0" smtClean="0"/>
              <a:t> </a:t>
            </a:r>
            <a:r>
              <a:rPr lang="es-ES" dirty="0" err="1" smtClean="0"/>
              <a:t>be</a:t>
            </a:r>
            <a:r>
              <a:rPr lang="es-ES" dirty="0" smtClean="0"/>
              <a:t> quite </a:t>
            </a:r>
            <a:r>
              <a:rPr lang="es-ES" dirty="0" err="1" smtClean="0"/>
              <a:t>long</a:t>
            </a:r>
            <a:r>
              <a:rPr lang="es-ES" dirty="0" smtClean="0"/>
              <a:t>- </a:t>
            </a:r>
            <a:r>
              <a:rPr lang="es-ES" dirty="0" err="1" smtClean="0"/>
              <a:t>even</a:t>
            </a:r>
            <a:r>
              <a:rPr lang="es-ES" dirty="0" smtClean="0"/>
              <a:t> up </a:t>
            </a:r>
            <a:r>
              <a:rPr lang="es-ES" dirty="0" err="1" smtClean="0"/>
              <a:t>to</a:t>
            </a:r>
            <a:r>
              <a:rPr lang="es-ES" dirty="0" smtClean="0"/>
              <a:t> </a:t>
            </a:r>
            <a:r>
              <a:rPr lang="es-ES" dirty="0" err="1" smtClean="0"/>
              <a:t>two</a:t>
            </a:r>
            <a:r>
              <a:rPr lang="es-ES" dirty="0" smtClean="0"/>
              <a:t> </a:t>
            </a:r>
            <a:r>
              <a:rPr lang="es-ES" dirty="0" err="1" smtClean="0"/>
              <a:t>rows</a:t>
            </a:r>
            <a:r>
              <a:rPr lang="es-ES" dirty="0" smtClean="0"/>
              <a:t>………</a:t>
            </a:r>
            <a:endParaRPr lang="en-US" dirty="0"/>
          </a:p>
        </p:txBody>
      </p:sp>
      <p:sp>
        <p:nvSpPr>
          <p:cNvPr id="3" name="Text Placeholder 2"/>
          <p:cNvSpPr>
            <a:spLocks noGrp="1"/>
          </p:cNvSpPr>
          <p:nvPr>
            <p:ph type="body" idx="1"/>
          </p:nvPr>
        </p:nvSpPr>
        <p:spPr>
          <a:xfrm>
            <a:off x="609600" y="2057400"/>
            <a:ext cx="109728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251200" y="6340476"/>
            <a:ext cx="3860800" cy="365125"/>
          </a:xfrm>
          <a:prstGeom prst="rect">
            <a:avLst/>
          </a:prstGeom>
        </p:spPr>
        <p:txBody>
          <a:bodyPr vert="horz" lIns="91440" tIns="45720" rIns="91440" bIns="45720" rtlCol="0" anchor="ctr"/>
          <a:lstStyle>
            <a:lvl1pPr algn="ctr">
              <a:defRPr sz="1000">
                <a:solidFill>
                  <a:schemeClr val="tx1">
                    <a:tint val="75000"/>
                  </a:schemeClr>
                </a:solidFill>
                <a:latin typeface="Verdana" pitchFamily="34" charset="0"/>
              </a:defRPr>
            </a:lvl1pPr>
          </a:lstStyle>
          <a:p>
            <a:endParaRPr lang="en-US"/>
          </a:p>
        </p:txBody>
      </p:sp>
      <p:sp>
        <p:nvSpPr>
          <p:cNvPr id="6" name="Slide Number Placeholder 5"/>
          <p:cNvSpPr>
            <a:spLocks noGrp="1"/>
          </p:cNvSpPr>
          <p:nvPr>
            <p:ph type="sldNum" sz="quarter" idx="4"/>
          </p:nvPr>
        </p:nvSpPr>
        <p:spPr>
          <a:xfrm>
            <a:off x="7213600" y="6340476"/>
            <a:ext cx="609600" cy="365125"/>
          </a:xfrm>
          <a:prstGeom prst="rect">
            <a:avLst/>
          </a:prstGeom>
        </p:spPr>
        <p:txBody>
          <a:bodyPr vert="horz" lIns="91440" tIns="45720" rIns="91440" bIns="45720" rtlCol="0" anchor="ctr"/>
          <a:lstStyle>
            <a:lvl1pPr algn="r">
              <a:defRPr sz="1000">
                <a:solidFill>
                  <a:schemeClr val="tx1">
                    <a:tint val="75000"/>
                  </a:schemeClr>
                </a:solidFill>
                <a:latin typeface="Verdana" pitchFamily="34" charset="0"/>
              </a:defRPr>
            </a:lvl1pPr>
          </a:lstStyle>
          <a:p>
            <a:fld id="{7016DD0D-0D50-4B4F-B961-B32F29A76F1D}" type="slidenum">
              <a:rPr lang="en-US" smtClean="0"/>
              <a:t>‹#›</a:t>
            </a:fld>
            <a:endParaRPr lang="en-US"/>
          </a:p>
        </p:txBody>
      </p:sp>
      <p:pic>
        <p:nvPicPr>
          <p:cNvPr id="7" name="Picture 4" descr="J:\jalasoft\logos\logo whit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77638"/>
            <a:ext cx="2641600" cy="6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45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marL="0" marR="0" indent="0" algn="l" defTabSz="914400" rtl="0" eaLnBrk="1" fontAlgn="auto" latinLnBrk="0" hangingPunct="1">
        <a:lnSpc>
          <a:spcPct val="100000"/>
        </a:lnSpc>
        <a:spcBef>
          <a:spcPct val="0"/>
        </a:spcBef>
        <a:spcAft>
          <a:spcPts val="0"/>
        </a:spcAft>
        <a:buClrTx/>
        <a:buSzTx/>
        <a:buFontTx/>
        <a:buNone/>
        <a:tabLst/>
        <a:defRPr lang="en-US" sz="2800" b="1" kern="1200" baseline="0" smtClean="0">
          <a:solidFill>
            <a:schemeClr val="tx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itbucket.org/maintainer/repo.git" TargetMode="External"/><Relationship Id="rId2" Type="http://schemas.openxmlformats.org/officeDocument/2006/relationships/hyperlink" Target="https://user@bitbucket.org/user/repo.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n-us/library/ff926074.aspx" TargetMode="External"/><Relationship Id="rId2" Type="http://schemas.openxmlformats.org/officeDocument/2006/relationships/hyperlink" Target="https://google.github.io/styleguide/javascriptguide.x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Development/Automation process</a:t>
            </a:r>
            <a:endParaRPr lang="en-US" dirty="0"/>
          </a:p>
        </p:txBody>
      </p:sp>
      <p:sp>
        <p:nvSpPr>
          <p:cNvPr id="3" name="Subtitle 2"/>
          <p:cNvSpPr>
            <a:spLocks noGrp="1"/>
          </p:cNvSpPr>
          <p:nvPr>
            <p:ph type="subTitle" idx="1"/>
          </p:nvPr>
        </p:nvSpPr>
        <p:spPr/>
        <p:txBody>
          <a:bodyPr/>
          <a:lstStyle/>
          <a:p>
            <a:r>
              <a:rPr lang="en-US" dirty="0" smtClean="0"/>
              <a:t>Basic</a:t>
            </a:r>
            <a:endParaRPr lang="en-US" dirty="0"/>
          </a:p>
        </p:txBody>
      </p:sp>
    </p:spTree>
    <p:extLst>
      <p:ext uri="{BB962C8B-B14F-4D97-AF65-F5344CB8AC3E}">
        <p14:creationId xmlns:p14="http://schemas.microsoft.com/office/powerpoint/2010/main" val="39783869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Code – Forking Workflow</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main advantage of the Forking Workflow is that contributions can be integrated without the need for everybody to push to a single central repository. Developers push to </a:t>
            </a:r>
            <a:r>
              <a:rPr lang="en-US" i="1" dirty="0" smtClean="0"/>
              <a:t>their own</a:t>
            </a:r>
            <a:r>
              <a:rPr lang="en-US" dirty="0" smtClean="0"/>
              <a:t> server-side repositories, and only the project maintainer can push to the official repository. This allows the maintainer to accept commits from any developer without giving them write access to the official codebase.</a:t>
            </a:r>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9180004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will do</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A base repository (upstream) is created</a:t>
            </a:r>
          </a:p>
          <a:p>
            <a:pPr marL="514350" indent="-514350">
              <a:buFont typeface="+mj-lt"/>
              <a:buAutoNum type="arabicPeriod"/>
            </a:pPr>
            <a:r>
              <a:rPr lang="en-US" dirty="0" smtClean="0"/>
              <a:t>Each Developer forks the base repository (upstream)</a:t>
            </a:r>
          </a:p>
          <a:p>
            <a:pPr marL="514350" indent="-514350">
              <a:buFont typeface="+mj-lt"/>
              <a:buAutoNum type="arabicPeriod"/>
            </a:pPr>
            <a:r>
              <a:rPr lang="en-US" dirty="0" smtClean="0"/>
              <a:t>Each Developer can start working on their assignments</a:t>
            </a:r>
          </a:p>
          <a:p>
            <a:pPr marL="914400" lvl="1" indent="-514350">
              <a:buFont typeface="+mj-lt"/>
              <a:buAutoNum type="arabicPeriod"/>
            </a:pPr>
            <a:r>
              <a:rPr lang="en-US" dirty="0" smtClean="0"/>
              <a:t>Once it is done has to push their changes(fixed code, new methods…) into their forks</a:t>
            </a:r>
          </a:p>
          <a:p>
            <a:pPr marL="914400" lvl="1" indent="-514350">
              <a:buFont typeface="+mj-lt"/>
              <a:buAutoNum type="arabicPeriod"/>
            </a:pPr>
            <a:r>
              <a:rPr lang="en-US" dirty="0" smtClean="0"/>
              <a:t>Request a pull request from their fork to the base repository (upstream)</a:t>
            </a:r>
          </a:p>
          <a:p>
            <a:pPr marL="514350" indent="-514350">
              <a:buFont typeface="+mj-lt"/>
              <a:buAutoNum type="arabicPeriod"/>
            </a:pPr>
            <a:r>
              <a:rPr lang="en-US" dirty="0" smtClean="0"/>
              <a:t>Anyone can review the code, if approved the code is merged and also the same reviewer can reject it (this depends how this is defined in the project)</a:t>
            </a:r>
          </a:p>
          <a:p>
            <a:pPr marL="0" indent="0">
              <a:buNone/>
            </a:pPr>
            <a:endParaRPr lang="en-US" dirty="0"/>
          </a:p>
          <a:p>
            <a:pPr>
              <a:buFontTx/>
              <a:buChar char="-"/>
            </a:pPr>
            <a:endParaRPr lang="en-US" dirty="0" smtClean="0"/>
          </a:p>
        </p:txBody>
      </p:sp>
    </p:spTree>
    <p:extLst>
      <p:ext uri="{BB962C8B-B14F-4D97-AF65-F5344CB8AC3E}">
        <p14:creationId xmlns:p14="http://schemas.microsoft.com/office/powerpoint/2010/main" val="28265907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Github</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Base repository(upstream) called </a:t>
            </a:r>
            <a:r>
              <a:rPr lang="en-US" dirty="0" err="1" smtClean="0"/>
              <a:t>qadevxx</a:t>
            </a:r>
            <a:endParaRPr lang="en-US" dirty="0" smtClean="0"/>
          </a:p>
          <a:p>
            <a:pPr marL="514350" indent="-514350">
              <a:buFont typeface="+mj-lt"/>
              <a:buAutoNum type="arabicPeriod"/>
            </a:pPr>
            <a:r>
              <a:rPr lang="en-US" dirty="0" smtClean="0"/>
              <a:t>Fork the repository, and it will be displayed as in the picture below</a:t>
            </a:r>
          </a:p>
          <a:p>
            <a:pPr marL="514350" indent="-514350">
              <a:buFont typeface="+mj-lt"/>
              <a:buAutoNum type="arabicPeriod"/>
            </a:pPr>
            <a:endParaRPr lang="en-US" dirty="0" smtClean="0"/>
          </a:p>
          <a:p>
            <a:pPr marL="0" indent="0">
              <a:buNone/>
            </a:pPr>
            <a:r>
              <a:rPr lang="en-US" dirty="0" smtClean="0"/>
              <a:t> </a:t>
            </a:r>
          </a:p>
          <a:p>
            <a:pPr marL="0" indent="0">
              <a:buNone/>
            </a:pPr>
            <a:endParaRPr lang="en-US" dirty="0"/>
          </a:p>
          <a:p>
            <a:pPr marL="0" indent="0">
              <a:buNone/>
            </a:pPr>
            <a:endParaRPr lang="en-US" dirty="0" smtClean="0"/>
          </a:p>
          <a:p>
            <a:pPr marL="514350" indent="-514350">
              <a:buFont typeface="+mj-lt"/>
              <a:buAutoNum type="arabicPeriod" startAt="3"/>
            </a:pPr>
            <a:r>
              <a:rPr lang="en-US" dirty="0" smtClean="0"/>
              <a:t>Clone the fork into your machine</a:t>
            </a:r>
          </a:p>
        </p:txBody>
      </p:sp>
      <p:pic>
        <p:nvPicPr>
          <p:cNvPr id="4" name="Picture 3"/>
          <p:cNvPicPr>
            <a:picLocks noChangeAspect="1"/>
          </p:cNvPicPr>
          <p:nvPr/>
        </p:nvPicPr>
        <p:blipFill>
          <a:blip r:embed="rId2"/>
          <a:stretch>
            <a:fillRect/>
          </a:stretch>
        </p:blipFill>
        <p:spPr>
          <a:xfrm>
            <a:off x="1403907" y="3510349"/>
            <a:ext cx="3667125" cy="1600200"/>
          </a:xfrm>
          <a:prstGeom prst="rect">
            <a:avLst/>
          </a:prstGeom>
        </p:spPr>
      </p:pic>
    </p:spTree>
    <p:extLst>
      <p:ext uri="{BB962C8B-B14F-4D97-AF65-F5344CB8AC3E}">
        <p14:creationId xmlns:p14="http://schemas.microsoft.com/office/powerpoint/2010/main" val="35160579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35" y="2442519"/>
            <a:ext cx="3364194" cy="3529913"/>
          </a:xfrm>
        </p:spPr>
        <p:txBody>
          <a:bodyPr>
            <a:normAutofit fontScale="85000" lnSpcReduction="20000"/>
          </a:bodyPr>
          <a:lstStyle/>
          <a:p>
            <a:pPr marL="514350" indent="-514350">
              <a:buFont typeface="+mj-lt"/>
              <a:buAutoNum type="arabicPeriod" startAt="3"/>
            </a:pPr>
            <a:r>
              <a:rPr lang="en-US" dirty="0" smtClean="0"/>
              <a:t>Create a pull command </a:t>
            </a:r>
            <a:r>
              <a:rPr lang="en-US" i="1" dirty="0" smtClean="0"/>
              <a:t>upstream</a:t>
            </a:r>
            <a:r>
              <a:rPr lang="en-US" dirty="0" smtClean="0"/>
              <a:t> from the repository base (upstream)</a:t>
            </a:r>
          </a:p>
          <a:p>
            <a:pPr marL="457200" lvl="1" indent="0">
              <a:buNone/>
            </a:pPr>
            <a:r>
              <a:rPr lang="en-US" dirty="0" smtClean="0"/>
              <a:t>	this is will help to sync local repo with upstream</a:t>
            </a:r>
          </a:p>
          <a:p>
            <a:pPr marL="457200" lvl="1" indent="0">
              <a:buNone/>
            </a:pPr>
            <a:endParaRPr lang="en-US" dirty="0"/>
          </a:p>
          <a:p>
            <a:pPr marL="457200" lvl="1" indent="0">
              <a:buNone/>
            </a:pPr>
            <a:r>
              <a:rPr lang="en-US" b="1" dirty="0" smtClean="0"/>
              <a:t>Note:</a:t>
            </a:r>
            <a:r>
              <a:rPr lang="en-US" dirty="0" smtClean="0"/>
              <a:t> this is </a:t>
            </a:r>
            <a:r>
              <a:rPr lang="en-US" dirty="0" err="1" smtClean="0"/>
              <a:t>GitExtension</a:t>
            </a:r>
            <a:r>
              <a:rPr lang="en-US" dirty="0" smtClean="0"/>
              <a:t> for GUI</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3611328" y="853013"/>
            <a:ext cx="8478661" cy="4505700"/>
          </a:xfrm>
          <a:prstGeom prst="rect">
            <a:avLst/>
          </a:prstGeom>
        </p:spPr>
      </p:pic>
    </p:spTree>
    <p:extLst>
      <p:ext uri="{BB962C8B-B14F-4D97-AF65-F5344CB8AC3E}">
        <p14:creationId xmlns:p14="http://schemas.microsoft.com/office/powerpoint/2010/main" val="38205176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command 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Clone your own public repository</a:t>
            </a:r>
          </a:p>
          <a:p>
            <a:pPr marL="0" indent="0">
              <a:buNone/>
            </a:pPr>
            <a:r>
              <a:rPr lang="en-US" dirty="0" smtClean="0"/>
              <a:t>	</a:t>
            </a:r>
            <a:r>
              <a:rPr lang="en-US" sz="1800" i="1" dirty="0" err="1" smtClean="0"/>
              <a:t>git</a:t>
            </a:r>
            <a:r>
              <a:rPr lang="en-US" sz="1800" i="1" dirty="0" smtClean="0"/>
              <a:t> </a:t>
            </a:r>
            <a:r>
              <a:rPr lang="en-US" sz="1800" i="1" dirty="0"/>
              <a:t>clone </a:t>
            </a:r>
            <a:r>
              <a:rPr lang="en-US" sz="1800" i="1" dirty="0">
                <a:hlinkClick r:id="rId2"/>
              </a:rPr>
              <a:t>https://</a:t>
            </a:r>
            <a:r>
              <a:rPr lang="en-US" sz="1800" i="1" dirty="0" smtClean="0">
                <a:hlinkClick r:id="rId2"/>
              </a:rPr>
              <a:t>user@bitbucket.org/user/repo.git</a:t>
            </a:r>
            <a:endParaRPr lang="en-US" sz="1800" i="1" dirty="0" smtClean="0"/>
          </a:p>
          <a:p>
            <a:endParaRPr lang="en-US" dirty="0" smtClean="0"/>
          </a:p>
          <a:p>
            <a:r>
              <a:rPr lang="en-US" dirty="0" smtClean="0"/>
              <a:t>Add the upstream from the original repository</a:t>
            </a:r>
          </a:p>
          <a:p>
            <a:pPr marL="0" indent="0">
              <a:buNone/>
            </a:pPr>
            <a:r>
              <a:rPr lang="en-US" dirty="0" smtClean="0"/>
              <a:t>	</a:t>
            </a:r>
            <a:r>
              <a:rPr lang="en-US" sz="1800" i="1" dirty="0" err="1" smtClean="0"/>
              <a:t>git</a:t>
            </a:r>
            <a:r>
              <a:rPr lang="en-US" sz="1800" i="1" dirty="0" smtClean="0"/>
              <a:t> </a:t>
            </a:r>
            <a:r>
              <a:rPr lang="en-US" sz="1800" i="1" dirty="0"/>
              <a:t>remote add upstream </a:t>
            </a:r>
            <a:r>
              <a:rPr lang="en-US" sz="1800" i="1" dirty="0">
                <a:hlinkClick r:id="rId3"/>
              </a:rPr>
              <a:t>https://</a:t>
            </a:r>
            <a:r>
              <a:rPr lang="en-US" sz="1800" i="1" dirty="0" smtClean="0">
                <a:hlinkClick r:id="rId3"/>
              </a:rPr>
              <a:t>bitbucket.org/maintainer/repo.git</a:t>
            </a:r>
            <a:endParaRPr lang="en-US" sz="1800" i="1" dirty="0" smtClean="0"/>
          </a:p>
          <a:p>
            <a:pPr marL="0" indent="0">
              <a:buNone/>
            </a:pPr>
            <a:endParaRPr lang="en-US" sz="1800" dirty="0"/>
          </a:p>
          <a:p>
            <a:r>
              <a:rPr lang="en-US" dirty="0"/>
              <a:t>Updating the local repository with the latest changes from original </a:t>
            </a:r>
            <a:r>
              <a:rPr lang="en-US" dirty="0" smtClean="0"/>
              <a:t>repository</a:t>
            </a:r>
          </a:p>
          <a:p>
            <a:pPr marL="457200" lvl="1" indent="0">
              <a:buNone/>
            </a:pPr>
            <a:r>
              <a:rPr lang="en-US" i="1" dirty="0" smtClean="0"/>
              <a:t>	</a:t>
            </a:r>
            <a:r>
              <a:rPr lang="en-US" sz="1800" i="1" dirty="0" err="1" smtClean="0"/>
              <a:t>git</a:t>
            </a:r>
            <a:r>
              <a:rPr lang="en-US" sz="1800" i="1" dirty="0" smtClean="0"/>
              <a:t> pull upstream master</a:t>
            </a:r>
          </a:p>
          <a:p>
            <a:pPr marL="0" indent="0">
              <a:buNone/>
            </a:pPr>
            <a:endParaRPr lang="en-US" sz="1900" b="1" i="1" smtClean="0"/>
          </a:p>
          <a:p>
            <a:pPr marL="0" indent="0">
              <a:buNone/>
            </a:pPr>
            <a:r>
              <a:rPr lang="en-US" sz="1900" b="1" i="1" smtClean="0"/>
              <a:t>Reference</a:t>
            </a:r>
            <a:r>
              <a:rPr lang="en-US" sz="1900" b="1" i="1" dirty="0" smtClean="0"/>
              <a:t>:</a:t>
            </a:r>
            <a:r>
              <a:rPr lang="en-US" sz="1900" i="1" dirty="0" smtClean="0"/>
              <a:t> https</a:t>
            </a:r>
            <a:r>
              <a:rPr lang="en-US" sz="1900" i="1" dirty="0"/>
              <a:t>://</a:t>
            </a:r>
            <a:r>
              <a:rPr lang="en-US" sz="1900" i="1" dirty="0" smtClean="0"/>
              <a:t>www.atlassian.com/git/tutorials/comparing-workflows/forking-workflow</a:t>
            </a:r>
          </a:p>
          <a:p>
            <a:endParaRPr lang="en-US" dirty="0" smtClean="0"/>
          </a:p>
          <a:p>
            <a:endParaRPr lang="en-US" dirty="0"/>
          </a:p>
          <a:p>
            <a:endParaRPr lang="en-US" sz="1800" dirty="0" smtClean="0"/>
          </a:p>
          <a:p>
            <a:pPr marL="0" indent="0">
              <a:buNone/>
            </a:pPr>
            <a:endParaRPr lang="en-US" dirty="0"/>
          </a:p>
        </p:txBody>
      </p:sp>
    </p:spTree>
    <p:extLst>
      <p:ext uri="{BB962C8B-B14F-4D97-AF65-F5344CB8AC3E}">
        <p14:creationId xmlns:p14="http://schemas.microsoft.com/office/powerpoint/2010/main" val="40657609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011" y="1466335"/>
            <a:ext cx="10515600" cy="4679091"/>
          </a:xfrm>
        </p:spPr>
        <p:txBody>
          <a:bodyPr>
            <a:normAutofit fontScale="92500" lnSpcReduction="10000"/>
          </a:bodyPr>
          <a:lstStyle/>
          <a:p>
            <a:pPr marL="0" indent="0">
              <a:buNone/>
            </a:pPr>
            <a:r>
              <a:rPr lang="en-US" dirty="0" smtClean="0"/>
              <a:t>5. Create another file and push it to your fork.</a:t>
            </a:r>
          </a:p>
          <a:p>
            <a:pPr marL="0" indent="0">
              <a:buNone/>
            </a:pPr>
            <a:r>
              <a:rPr lang="en-US" dirty="0" smtClean="0"/>
              <a:t>6. Create a pull request to the Base Repository, it can be done using </a:t>
            </a:r>
            <a:r>
              <a:rPr lang="en-US" dirty="0" err="1" smtClean="0"/>
              <a:t>git</a:t>
            </a:r>
            <a:r>
              <a:rPr lang="en-US" dirty="0" smtClean="0"/>
              <a:t> extensions or through the web. I will do using the web</a:t>
            </a:r>
          </a:p>
          <a:p>
            <a:pPr marL="0" indent="0">
              <a:buNone/>
            </a:pPr>
            <a:r>
              <a:rPr lang="en-US" dirty="0" smtClean="0"/>
              <a:t>6.1. Go to your fork in GitHub</a:t>
            </a:r>
          </a:p>
          <a:p>
            <a:pPr marL="0" indent="0">
              <a:buNone/>
            </a:pPr>
            <a:r>
              <a:rPr lang="en-US" dirty="0"/>
              <a:t>	</a:t>
            </a:r>
            <a:r>
              <a:rPr lang="en-US" dirty="0" smtClean="0"/>
              <a:t>Click Pull Requests&gt;New pull request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7. Click </a:t>
            </a:r>
            <a:r>
              <a:rPr lang="en-US" i="1" dirty="0" smtClean="0"/>
              <a:t>Create new pull request</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161535" y="3377770"/>
            <a:ext cx="9416750" cy="2028477"/>
          </a:xfrm>
          <a:prstGeom prst="rect">
            <a:avLst/>
          </a:prstGeom>
        </p:spPr>
      </p:pic>
    </p:spTree>
    <p:extLst>
      <p:ext uri="{BB962C8B-B14F-4D97-AF65-F5344CB8AC3E}">
        <p14:creationId xmlns:p14="http://schemas.microsoft.com/office/powerpoint/2010/main" val="23014424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676" y="1301578"/>
            <a:ext cx="10515600" cy="4901514"/>
          </a:xfrm>
        </p:spPr>
        <p:txBody>
          <a:bodyPr>
            <a:normAutofit lnSpcReduction="10000"/>
          </a:bodyPr>
          <a:lstStyle/>
          <a:p>
            <a:pPr marL="0" indent="0">
              <a:buNone/>
            </a:pPr>
            <a:r>
              <a:rPr lang="en-US" dirty="0" smtClean="0"/>
              <a:t>8. After clicking the Create pull request. The window below is displayed where the subject and the comments can be added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9. Click Create pull request</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039762" y="2049397"/>
            <a:ext cx="5938708" cy="3615958"/>
          </a:xfrm>
          <a:prstGeom prst="rect">
            <a:avLst/>
          </a:prstGeom>
        </p:spPr>
      </p:pic>
    </p:spTree>
    <p:extLst>
      <p:ext uri="{BB962C8B-B14F-4D97-AF65-F5344CB8AC3E}">
        <p14:creationId xmlns:p14="http://schemas.microsoft.com/office/powerpoint/2010/main" val="40960702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6951"/>
            <a:ext cx="4673367" cy="4620012"/>
          </a:xfrm>
        </p:spPr>
        <p:txBody>
          <a:bodyPr/>
          <a:lstStyle/>
          <a:p>
            <a:pPr marL="0" indent="0">
              <a:buNone/>
            </a:pPr>
            <a:r>
              <a:rPr lang="en-US" dirty="0" smtClean="0"/>
              <a:t>The following is displayed which gives the option to merge the pull request, write comments and close the pull request (rejecting it)</a:t>
            </a:r>
          </a:p>
          <a:p>
            <a:pPr marL="0" indent="0">
              <a:buNone/>
            </a:pPr>
            <a:endParaRPr lang="en-US" dirty="0"/>
          </a:p>
        </p:txBody>
      </p:sp>
      <p:pic>
        <p:nvPicPr>
          <p:cNvPr id="5" name="Picture 4"/>
          <p:cNvPicPr>
            <a:picLocks noChangeAspect="1"/>
          </p:cNvPicPr>
          <p:nvPr/>
        </p:nvPicPr>
        <p:blipFill>
          <a:blip r:embed="rId2"/>
          <a:stretch>
            <a:fillRect/>
          </a:stretch>
        </p:blipFill>
        <p:spPr>
          <a:xfrm>
            <a:off x="5293529" y="780869"/>
            <a:ext cx="7095224" cy="5261870"/>
          </a:xfrm>
          <a:prstGeom prst="rect">
            <a:avLst/>
          </a:prstGeom>
        </p:spPr>
      </p:pic>
    </p:spTree>
    <p:extLst>
      <p:ext uri="{BB962C8B-B14F-4D97-AF65-F5344CB8AC3E}">
        <p14:creationId xmlns:p14="http://schemas.microsoft.com/office/powerpoint/2010/main" val="29310866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9286"/>
            <a:ext cx="10515600" cy="4677677"/>
          </a:xfrm>
        </p:spPr>
        <p:txBody>
          <a:bodyPr>
            <a:normAutofit fontScale="92500"/>
          </a:bodyPr>
          <a:lstStyle/>
          <a:p>
            <a:pPr marL="0" indent="0">
              <a:buNone/>
            </a:pPr>
            <a:r>
              <a:rPr lang="en-US" dirty="0" smtClean="0"/>
              <a:t>10. When a pull request is done everybody that it is contributing will receive an email, giving the possibility to each to review the code and merge to the base repository </a:t>
            </a:r>
            <a:r>
              <a:rPr lang="en-US" smtClean="0"/>
              <a:t>(upstream) whenever </a:t>
            </a:r>
            <a:r>
              <a:rPr lang="en-US" dirty="0" smtClean="0"/>
              <a:t>the enough permissions is given to the people.</a:t>
            </a:r>
          </a:p>
          <a:p>
            <a:pPr marL="0" indent="0">
              <a:buNone/>
            </a:pPr>
            <a:r>
              <a:rPr lang="en-US" b="1" dirty="0" smtClean="0"/>
              <a:t>Quick Exercise</a:t>
            </a:r>
          </a:p>
          <a:p>
            <a:pPr marL="0" indent="0">
              <a:buNone/>
            </a:pPr>
            <a:r>
              <a:rPr lang="en-US" dirty="0" smtClean="0"/>
              <a:t>11. Let’s create a file in the base repository</a:t>
            </a:r>
          </a:p>
          <a:p>
            <a:pPr marL="0" indent="0">
              <a:buNone/>
            </a:pPr>
            <a:r>
              <a:rPr lang="en-US" dirty="0" smtClean="0"/>
              <a:t>12. Sync your local repository fork with the base repository</a:t>
            </a:r>
          </a:p>
          <a:p>
            <a:pPr marL="0" indent="0">
              <a:buNone/>
            </a:pPr>
            <a:r>
              <a:rPr lang="en-US" dirty="0" smtClean="0"/>
              <a:t>13. Do the corresponding changes</a:t>
            </a:r>
          </a:p>
          <a:p>
            <a:pPr marL="0" indent="0">
              <a:buNone/>
            </a:pPr>
            <a:r>
              <a:rPr lang="en-US" dirty="0" smtClean="0"/>
              <a:t>14. Push the code to your fork.</a:t>
            </a:r>
          </a:p>
          <a:p>
            <a:pPr marL="0" indent="0">
              <a:buNone/>
            </a:pPr>
            <a:r>
              <a:rPr lang="en-US" dirty="0" smtClean="0"/>
              <a:t>15. Create a pull request from your fork to the base repository</a:t>
            </a:r>
          </a:p>
          <a:p>
            <a:pPr marL="0" indent="0">
              <a:buNone/>
            </a:pPr>
            <a:endParaRPr lang="en-US" dirty="0"/>
          </a:p>
        </p:txBody>
      </p:sp>
    </p:spTree>
    <p:extLst>
      <p:ext uri="{BB962C8B-B14F-4D97-AF65-F5344CB8AC3E}">
        <p14:creationId xmlns:p14="http://schemas.microsoft.com/office/powerpoint/2010/main" val="32399173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a:t>
            </a:r>
            <a:r>
              <a:rPr lang="en-US" b="1" dirty="0" smtClean="0"/>
              <a:t>practices</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dirty="0" smtClean="0"/>
              <a:t>Before </a:t>
            </a:r>
            <a:r>
              <a:rPr lang="en-US" dirty="0"/>
              <a:t>starting coding the fork has to be synced with the </a:t>
            </a:r>
            <a:r>
              <a:rPr lang="en-US" dirty="0" smtClean="0"/>
              <a:t>upstream otherwise there is high probability to have </a:t>
            </a:r>
            <a:r>
              <a:rPr lang="en-US" dirty="0"/>
              <a:t>conflicts</a:t>
            </a:r>
          </a:p>
          <a:p>
            <a:pPr lvl="1">
              <a:buFontTx/>
              <a:buChar char="-"/>
            </a:pPr>
            <a:r>
              <a:rPr lang="en-US" dirty="0"/>
              <a:t>Pull request from base repository to the local repository</a:t>
            </a:r>
          </a:p>
          <a:p>
            <a:pPr lvl="1">
              <a:buFontTx/>
              <a:buChar char="-"/>
            </a:pPr>
            <a:r>
              <a:rPr lang="en-US" dirty="0"/>
              <a:t>Push the code to the </a:t>
            </a:r>
            <a:r>
              <a:rPr lang="en-US" dirty="0" smtClean="0"/>
              <a:t>fork (Optional)</a:t>
            </a:r>
            <a:endParaRPr lang="en-US" dirty="0"/>
          </a:p>
          <a:p>
            <a:pPr marL="457200" lvl="1" indent="0">
              <a:buNone/>
            </a:pPr>
            <a:r>
              <a:rPr lang="en-US" dirty="0"/>
              <a:t>Note: this way we are going to have both places updated</a:t>
            </a:r>
          </a:p>
          <a:p>
            <a:pPr>
              <a:buFontTx/>
              <a:buChar char="-"/>
            </a:pPr>
            <a:r>
              <a:rPr lang="en-US" dirty="0" smtClean="0"/>
              <a:t>When </a:t>
            </a:r>
            <a:r>
              <a:rPr lang="en-US" dirty="0"/>
              <a:t>creating a pull request it has </a:t>
            </a:r>
            <a:r>
              <a:rPr lang="en-US" dirty="0" smtClean="0"/>
              <a:t>to have all </a:t>
            </a:r>
            <a:r>
              <a:rPr lang="en-US" dirty="0"/>
              <a:t>the info related to the work done for instance:</a:t>
            </a:r>
          </a:p>
          <a:p>
            <a:pPr lvl="1">
              <a:buFontTx/>
              <a:buChar char="-"/>
            </a:pPr>
            <a:r>
              <a:rPr lang="en-US" dirty="0" smtClean="0"/>
              <a:t>Files </a:t>
            </a:r>
            <a:r>
              <a:rPr lang="en-US" dirty="0"/>
              <a:t>have been </a:t>
            </a:r>
            <a:r>
              <a:rPr lang="en-US" dirty="0" smtClean="0"/>
              <a:t>modified/added/deleted</a:t>
            </a:r>
            <a:endParaRPr lang="en-US" dirty="0"/>
          </a:p>
          <a:p>
            <a:pPr lvl="1">
              <a:buFontTx/>
              <a:buChar char="-"/>
            </a:pPr>
            <a:r>
              <a:rPr lang="en-US" dirty="0" smtClean="0"/>
              <a:t>Methods </a:t>
            </a:r>
            <a:r>
              <a:rPr lang="en-US" dirty="0"/>
              <a:t>have been </a:t>
            </a:r>
            <a:r>
              <a:rPr lang="en-US" dirty="0" smtClean="0"/>
              <a:t>added/modified/deleted.</a:t>
            </a:r>
          </a:p>
          <a:p>
            <a:pPr>
              <a:buFontTx/>
              <a:buChar char="-"/>
            </a:pPr>
            <a:r>
              <a:rPr lang="en-US" dirty="0" smtClean="0"/>
              <a:t>No empty files should be submitted</a:t>
            </a:r>
          </a:p>
          <a:p>
            <a:pPr>
              <a:buFontTx/>
              <a:buChar char="-"/>
            </a:pPr>
            <a:r>
              <a:rPr lang="en-US" dirty="0" smtClean="0"/>
              <a:t>Only source code, configuration files, dependencies should be merged</a:t>
            </a:r>
          </a:p>
          <a:p>
            <a:pPr>
              <a:buFontTx/>
              <a:buChar char="-"/>
            </a:pPr>
            <a:r>
              <a:rPr lang="en-US" dirty="0" smtClean="0"/>
              <a:t>Source Code that doesn’t follow the code standard shouldn’t be merged.</a:t>
            </a:r>
          </a:p>
          <a:p>
            <a:pPr>
              <a:buFontTx/>
              <a:buChar char="-"/>
            </a:pPr>
            <a:r>
              <a:rPr lang="en-US" dirty="0" smtClean="0"/>
              <a:t>No source code should be pushed directly to the upstream</a:t>
            </a:r>
          </a:p>
        </p:txBody>
      </p:sp>
    </p:spTree>
    <p:extLst>
      <p:ext uri="{BB962C8B-B14F-4D97-AF65-F5344CB8AC3E}">
        <p14:creationId xmlns:p14="http://schemas.microsoft.com/office/powerpoint/2010/main" val="300124799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Helps the team to have the control on how and when the features are being developed and delivered, it can contain certain activities that helps on the code quality.</a:t>
            </a:r>
          </a:p>
          <a:p>
            <a:r>
              <a:rPr lang="en-US" dirty="0" smtClean="0"/>
              <a:t>Having a good process reduces the probability on delivering broken code</a:t>
            </a:r>
            <a:endParaRPr lang="en-US" dirty="0"/>
          </a:p>
        </p:txBody>
      </p:sp>
    </p:spTree>
    <p:extLst>
      <p:ext uri="{BB962C8B-B14F-4D97-AF65-F5344CB8AC3E}">
        <p14:creationId xmlns:p14="http://schemas.microsoft.com/office/powerpoint/2010/main" val="279995329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062560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descr="C:\Users\daneiva gamboa\Desktop\AutomationProcessFinalVersio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816" y="1143000"/>
            <a:ext cx="8287265" cy="5453449"/>
          </a:xfrm>
          <a:prstGeom prst="rect">
            <a:avLst/>
          </a:prstGeom>
          <a:noFill/>
          <a:ln>
            <a:noFill/>
          </a:ln>
        </p:spPr>
      </p:pic>
    </p:spTree>
    <p:extLst>
      <p:ext uri="{BB962C8B-B14F-4D97-AF65-F5344CB8AC3E}">
        <p14:creationId xmlns:p14="http://schemas.microsoft.com/office/powerpoint/2010/main" val="40464879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 test cases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Define the process from the moment that a test case/feature/user story is selected to be automated until it is merged to master branch </a:t>
            </a:r>
            <a:r>
              <a:rPr lang="en-US" dirty="0"/>
              <a:t>for example </a:t>
            </a:r>
            <a:r>
              <a:rPr lang="en-US" dirty="0" smtClean="0"/>
              <a:t>:</a:t>
            </a:r>
          </a:p>
          <a:p>
            <a:pPr lvl="1"/>
            <a:r>
              <a:rPr lang="en-US" dirty="0" smtClean="0"/>
              <a:t>Check the test case is read to be automated</a:t>
            </a:r>
          </a:p>
          <a:p>
            <a:pPr lvl="2"/>
            <a:r>
              <a:rPr lang="en-US" dirty="0" smtClean="0"/>
              <a:t>Is it need to add/split/update the test cases?</a:t>
            </a:r>
          </a:p>
          <a:p>
            <a:pPr lvl="1"/>
            <a:r>
              <a:rPr lang="en-US" dirty="0" smtClean="0"/>
              <a:t>Check if there are classes/methods already implemented</a:t>
            </a:r>
          </a:p>
          <a:p>
            <a:pPr lvl="1"/>
            <a:r>
              <a:rPr lang="en-US" dirty="0" smtClean="0"/>
              <a:t>Once the test case is automated</a:t>
            </a:r>
          </a:p>
          <a:p>
            <a:pPr lvl="2"/>
            <a:r>
              <a:rPr lang="en-US" dirty="0" smtClean="0"/>
              <a:t>Test the code locally in order to make sure that no code has been broken</a:t>
            </a:r>
          </a:p>
          <a:p>
            <a:pPr lvl="2"/>
            <a:r>
              <a:rPr lang="en-US" dirty="0" smtClean="0"/>
              <a:t>Request for code review</a:t>
            </a:r>
          </a:p>
          <a:p>
            <a:pPr lvl="2"/>
            <a:r>
              <a:rPr lang="en-US" dirty="0" smtClean="0"/>
              <a:t>Once the code review is passed, merged the code to the branch</a:t>
            </a:r>
          </a:p>
          <a:p>
            <a:pPr lvl="1"/>
            <a:r>
              <a:rPr lang="en-US" dirty="0" smtClean="0"/>
              <a:t>Once the code is in the main branch execute all the tests against the latest version</a:t>
            </a:r>
            <a:endParaRPr lang="en-US" dirty="0"/>
          </a:p>
          <a:p>
            <a:pPr marL="457200" lvl="1" indent="0">
              <a:buNone/>
            </a:pPr>
            <a:endParaRPr lang="en-US" b="1" dirty="0" smtClean="0"/>
          </a:p>
          <a:p>
            <a:pPr marL="457200" lvl="1" indent="0">
              <a:buNone/>
            </a:pPr>
            <a:r>
              <a:rPr lang="en-US" b="1" dirty="0" smtClean="0"/>
              <a:t>note: this is a small example of process.</a:t>
            </a:r>
          </a:p>
          <a:p>
            <a:pPr lvl="1"/>
            <a:endParaRPr lang="en-US" dirty="0"/>
          </a:p>
        </p:txBody>
      </p:sp>
    </p:spTree>
    <p:extLst>
      <p:ext uri="{BB962C8B-B14F-4D97-AF65-F5344CB8AC3E}">
        <p14:creationId xmlns:p14="http://schemas.microsoft.com/office/powerpoint/2010/main" val="25284919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Standards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Defining Code Standards helps to the team to talk the same language.</a:t>
            </a:r>
          </a:p>
          <a:p>
            <a:r>
              <a:rPr lang="en-US" dirty="0" smtClean="0"/>
              <a:t>This involves:	</a:t>
            </a:r>
          </a:p>
          <a:p>
            <a:pPr lvl="1"/>
            <a:r>
              <a:rPr lang="en-US" dirty="0" smtClean="0"/>
              <a:t>Documentation in the code</a:t>
            </a:r>
          </a:p>
          <a:p>
            <a:pPr lvl="1"/>
            <a:r>
              <a:rPr lang="en-US" dirty="0" smtClean="0"/>
              <a:t>Variables/functions naming</a:t>
            </a:r>
          </a:p>
          <a:p>
            <a:pPr lvl="1"/>
            <a:r>
              <a:rPr lang="en-US" dirty="0" smtClean="0"/>
              <a:t>Indentation</a:t>
            </a:r>
          </a:p>
          <a:p>
            <a:pPr lvl="1"/>
            <a:r>
              <a:rPr lang="en-US" dirty="0" smtClean="0"/>
              <a:t>Folder/Files structures</a:t>
            </a:r>
          </a:p>
          <a:p>
            <a:pPr lvl="1"/>
            <a:r>
              <a:rPr lang="en-US" dirty="0" smtClean="0"/>
              <a:t>Tests structures (mentioned, because our project it is an automation project)</a:t>
            </a:r>
          </a:p>
          <a:p>
            <a:pPr lvl="1"/>
            <a:r>
              <a:rPr lang="en-US" dirty="0" smtClean="0"/>
              <a:t>…</a:t>
            </a:r>
          </a:p>
          <a:p>
            <a:r>
              <a:rPr lang="en-US" dirty="0" smtClean="0"/>
              <a:t>For each programming language there is already proposed code standards</a:t>
            </a:r>
          </a:p>
          <a:p>
            <a:pPr lvl="1"/>
            <a:r>
              <a:rPr lang="en-US" dirty="0" err="1" smtClean="0"/>
              <a:t>Javascript</a:t>
            </a:r>
            <a:r>
              <a:rPr lang="en-US" dirty="0" smtClean="0"/>
              <a:t> </a:t>
            </a:r>
            <a:r>
              <a:rPr lang="en-US" dirty="0"/>
              <a:t>- </a:t>
            </a:r>
            <a:r>
              <a:rPr lang="en-US" dirty="0">
                <a:hlinkClick r:id="rId2"/>
              </a:rPr>
              <a:t>https://</a:t>
            </a:r>
            <a:r>
              <a:rPr lang="en-US" dirty="0" smtClean="0">
                <a:hlinkClick r:id="rId2"/>
              </a:rPr>
              <a:t>google.github.io/styleguide/javascriptguide.xml</a:t>
            </a:r>
            <a:endParaRPr lang="en-US" dirty="0" smtClean="0"/>
          </a:p>
          <a:p>
            <a:pPr lvl="1"/>
            <a:r>
              <a:rPr lang="en-US" dirty="0" smtClean="0"/>
              <a:t>C# </a:t>
            </a:r>
            <a:r>
              <a:rPr lang="en-US" dirty="0"/>
              <a:t>- </a:t>
            </a:r>
            <a:r>
              <a:rPr lang="en-US" dirty="0">
                <a:hlinkClick r:id="rId3"/>
              </a:rPr>
              <a:t>https://</a:t>
            </a:r>
            <a:r>
              <a:rPr lang="en-US" dirty="0" smtClean="0">
                <a:hlinkClick r:id="rId3"/>
              </a:rPr>
              <a:t>msdn.microsoft.com/en-us/library/ff926074.aspx</a:t>
            </a:r>
            <a:endParaRPr lang="en-US" dirty="0" smtClean="0"/>
          </a:p>
          <a:p>
            <a:pPr lvl="1"/>
            <a:r>
              <a:rPr lang="en-US" dirty="0" smtClean="0"/>
              <a:t>……</a:t>
            </a:r>
          </a:p>
          <a:p>
            <a:pPr lvl="1"/>
            <a:endParaRPr lang="en-US" dirty="0"/>
          </a:p>
        </p:txBody>
      </p:sp>
    </p:spTree>
    <p:extLst>
      <p:ext uri="{BB962C8B-B14F-4D97-AF65-F5344CB8AC3E}">
        <p14:creationId xmlns:p14="http://schemas.microsoft.com/office/powerpoint/2010/main" val="3709282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Code</a:t>
            </a:r>
            <a:endParaRPr lang="en-US" dirty="0"/>
          </a:p>
        </p:txBody>
      </p:sp>
      <p:sp>
        <p:nvSpPr>
          <p:cNvPr id="3" name="Content Placeholder 2"/>
          <p:cNvSpPr>
            <a:spLocks noGrp="1"/>
          </p:cNvSpPr>
          <p:nvPr>
            <p:ph idx="1"/>
          </p:nvPr>
        </p:nvSpPr>
        <p:spPr/>
        <p:txBody>
          <a:bodyPr>
            <a:normAutofit lnSpcReduction="10000"/>
          </a:bodyPr>
          <a:lstStyle/>
          <a:p>
            <a:r>
              <a:rPr lang="en-US" dirty="0" smtClean="0"/>
              <a:t>Practice that tracks and controls the changes in the source code</a:t>
            </a:r>
          </a:p>
          <a:p>
            <a:r>
              <a:rPr lang="en-US" dirty="0" smtClean="0"/>
              <a:t>It is important because it </a:t>
            </a:r>
            <a:r>
              <a:rPr lang="en-US" dirty="0"/>
              <a:t>helps to get the code organized by </a:t>
            </a:r>
            <a:r>
              <a:rPr lang="en-US" dirty="0" smtClean="0"/>
              <a:t>versions, helps to identify in which version the code got broken</a:t>
            </a:r>
          </a:p>
          <a:p>
            <a:r>
              <a:rPr lang="en-US" dirty="0" smtClean="0"/>
              <a:t>There are numerous tools that helps with this practice, for instance:</a:t>
            </a:r>
          </a:p>
          <a:p>
            <a:pPr lvl="1"/>
            <a:r>
              <a:rPr lang="en-US" dirty="0" err="1" smtClean="0"/>
              <a:t>Git</a:t>
            </a:r>
            <a:endParaRPr lang="en-US" dirty="0" smtClean="0"/>
          </a:p>
          <a:p>
            <a:pPr lvl="1"/>
            <a:r>
              <a:rPr lang="en-US" dirty="0" smtClean="0"/>
              <a:t>Perforce</a:t>
            </a:r>
          </a:p>
          <a:p>
            <a:pPr lvl="1"/>
            <a:r>
              <a:rPr lang="en-US" dirty="0" smtClean="0"/>
              <a:t>SVN</a:t>
            </a:r>
            <a:endParaRPr lang="en-US" dirty="0"/>
          </a:p>
        </p:txBody>
      </p:sp>
    </p:spTree>
    <p:extLst>
      <p:ext uri="{BB962C8B-B14F-4D97-AF65-F5344CB8AC3E}">
        <p14:creationId xmlns:p14="http://schemas.microsoft.com/office/powerpoint/2010/main" val="35564022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lstStyle/>
          <a:p>
            <a:r>
              <a:rPr lang="en-US" dirty="0"/>
              <a:t>Powerful collaboration, code review, and code management </a:t>
            </a:r>
            <a:r>
              <a:rPr lang="en-US" dirty="0" smtClean="0"/>
              <a:t>for open </a:t>
            </a:r>
            <a:r>
              <a:rPr lang="en-US" dirty="0"/>
              <a:t>source and private projects</a:t>
            </a:r>
            <a:r>
              <a:rPr lang="en-US" dirty="0" smtClean="0"/>
              <a:t>.</a:t>
            </a:r>
          </a:p>
          <a:p>
            <a:endParaRPr lang="en-US" dirty="0"/>
          </a:p>
          <a:p>
            <a:pPr marL="0" indent="0">
              <a:buNone/>
            </a:pPr>
            <a:endParaRPr lang="en-US" dirty="0"/>
          </a:p>
        </p:txBody>
      </p:sp>
    </p:spTree>
    <p:extLst>
      <p:ext uri="{BB962C8B-B14F-4D97-AF65-F5344CB8AC3E}">
        <p14:creationId xmlns:p14="http://schemas.microsoft.com/office/powerpoint/2010/main" val="20080220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Branching model</a:t>
            </a:r>
            <a:endParaRPr lang="en-US" dirty="0"/>
          </a:p>
        </p:txBody>
      </p:sp>
      <p:sp>
        <p:nvSpPr>
          <p:cNvPr id="3" name="Content Placeholder 2"/>
          <p:cNvSpPr>
            <a:spLocks noGrp="1"/>
          </p:cNvSpPr>
          <p:nvPr>
            <p:ph idx="1"/>
          </p:nvPr>
        </p:nvSpPr>
        <p:spPr/>
        <p:txBody>
          <a:bodyPr/>
          <a:lstStyle/>
          <a:p>
            <a:r>
              <a:rPr lang="en-US" dirty="0" smtClean="0"/>
              <a:t>There are different models proposed for branching the code:</a:t>
            </a:r>
          </a:p>
          <a:p>
            <a:pPr lvl="1"/>
            <a:endParaRPr lang="en-US" dirty="0"/>
          </a:p>
          <a:p>
            <a:pPr lvl="1"/>
            <a:r>
              <a:rPr lang="en-US" i="1" dirty="0" smtClean="0">
                <a:solidFill>
                  <a:schemeClr val="bg1">
                    <a:lumMod val="65000"/>
                  </a:schemeClr>
                </a:solidFill>
              </a:rPr>
              <a:t>Centralized Workflow</a:t>
            </a:r>
          </a:p>
          <a:p>
            <a:pPr lvl="1"/>
            <a:r>
              <a:rPr lang="en-US" i="1" dirty="0" smtClean="0">
                <a:solidFill>
                  <a:schemeClr val="bg1">
                    <a:lumMod val="65000"/>
                  </a:schemeClr>
                </a:solidFill>
              </a:rPr>
              <a:t>Feature Branch Workflow</a:t>
            </a:r>
          </a:p>
          <a:p>
            <a:pPr lvl="1"/>
            <a:r>
              <a:rPr lang="en-US" i="1" dirty="0" err="1" smtClean="0">
                <a:solidFill>
                  <a:schemeClr val="bg1">
                    <a:lumMod val="65000"/>
                  </a:schemeClr>
                </a:solidFill>
              </a:rPr>
              <a:t>GitFlow</a:t>
            </a:r>
            <a:r>
              <a:rPr lang="en-US" i="1" dirty="0" smtClean="0">
                <a:solidFill>
                  <a:schemeClr val="bg1">
                    <a:lumMod val="65000"/>
                  </a:schemeClr>
                </a:solidFill>
              </a:rPr>
              <a:t> Workflow</a:t>
            </a:r>
          </a:p>
          <a:p>
            <a:pPr lvl="1"/>
            <a:r>
              <a:rPr lang="en-US" dirty="0" smtClean="0"/>
              <a:t>Forking Workflow</a:t>
            </a:r>
          </a:p>
          <a:p>
            <a:pPr marL="457200" lvl="1" indent="0">
              <a:buNone/>
            </a:pPr>
            <a:endParaRPr lang="en-US" dirty="0" smtClean="0"/>
          </a:p>
          <a:p>
            <a:pPr marL="457200" lvl="1" indent="0">
              <a:buNone/>
            </a:pPr>
            <a:r>
              <a:rPr lang="en-US" b="1" dirty="0" smtClean="0"/>
              <a:t>Note: </a:t>
            </a:r>
            <a:r>
              <a:rPr lang="en-US" dirty="0" smtClean="0"/>
              <a:t>each project defines which model fits better in the project</a:t>
            </a:r>
            <a:endParaRPr lang="en-US" dirty="0"/>
          </a:p>
        </p:txBody>
      </p:sp>
    </p:spTree>
    <p:extLst>
      <p:ext uri="{BB962C8B-B14F-4D97-AF65-F5344CB8AC3E}">
        <p14:creationId xmlns:p14="http://schemas.microsoft.com/office/powerpoint/2010/main" val="365156753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Forking</a:t>
            </a:r>
            <a:br>
              <a:rPr lang="en-US" dirty="0" smtClean="0"/>
            </a:br>
            <a:r>
              <a:rPr lang="en-US" dirty="0" smtClean="0"/>
              <a:t> Workflow</a:t>
            </a:r>
            <a:endParaRPr lang="en-US" dirty="0"/>
          </a:p>
        </p:txBody>
      </p:sp>
      <p:pic>
        <p:nvPicPr>
          <p:cNvPr id="1026" name="Picture 2" descr="http://www.dalescott.net/wp-content/uploads/2012/09/centralized-github-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040" y="967946"/>
            <a:ext cx="8881571" cy="5421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5747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Jalasof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lasoft" id="{51A69ECC-5D51-4DA0-B893-50D664377549}" vid="{6DE3C626-45F3-41A8-8293-18340EC3DF70}"/>
    </a:ext>
  </a:extLst>
</a:theme>
</file>

<file path=docProps/app.xml><?xml version="1.0" encoding="utf-8"?>
<Properties xmlns="http://schemas.openxmlformats.org/officeDocument/2006/extended-properties" xmlns:vt="http://schemas.openxmlformats.org/officeDocument/2006/docPropsVTypes">
  <Template>Jalasoft</Template>
  <TotalTime>212</TotalTime>
  <Words>820</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Verdana</vt:lpstr>
      <vt:lpstr>Jalasoft</vt:lpstr>
      <vt:lpstr>Development/Automation process</vt:lpstr>
      <vt:lpstr>PowerPoint Presentation</vt:lpstr>
      <vt:lpstr>Example </vt:lpstr>
      <vt:lpstr>Automate test cases </vt:lpstr>
      <vt:lpstr>Code Standards </vt:lpstr>
      <vt:lpstr>Versioning Code</vt:lpstr>
      <vt:lpstr>GitHub</vt:lpstr>
      <vt:lpstr>Git Branching model</vt:lpstr>
      <vt:lpstr>Forking  Workflow</vt:lpstr>
      <vt:lpstr>Versioning Code – Forking Workflow</vt:lpstr>
      <vt:lpstr>How we will do</vt:lpstr>
      <vt:lpstr>Example - Github</vt:lpstr>
      <vt:lpstr>PowerPoint Presentation</vt:lpstr>
      <vt:lpstr>(By command line)</vt:lpstr>
      <vt:lpstr>PowerPoint Presentation</vt:lpstr>
      <vt:lpstr>PowerPoint Presentation</vt:lpstr>
      <vt:lpstr>PowerPoint Presentation</vt:lpstr>
      <vt:lpstr>PowerPoint Presentation</vt:lpstr>
      <vt:lpstr>Good practices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process</dc:title>
  <dc:creator>Jimmy Vargas</dc:creator>
  <cp:lastModifiedBy>Jimmy Vargas</cp:lastModifiedBy>
  <cp:revision>32</cp:revision>
  <dcterms:created xsi:type="dcterms:W3CDTF">2015-08-19T09:55:48Z</dcterms:created>
  <dcterms:modified xsi:type="dcterms:W3CDTF">2016-03-23T09:54:23Z</dcterms:modified>
</cp:coreProperties>
</file>