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1" r:id="rId8"/>
    <p:sldId id="272" r:id="rId9"/>
    <p:sldId id="280" r:id="rId10"/>
    <p:sldId id="273" r:id="rId11"/>
    <p:sldId id="276" r:id="rId12"/>
    <p:sldId id="279" r:id="rId13"/>
    <p:sldId id="281" r:id="rId14"/>
    <p:sldId id="278" r:id="rId15"/>
    <p:sldId id="267" r:id="rId16"/>
    <p:sldId id="270" r:id="rId17"/>
    <p:sldId id="268" r:id="rId18"/>
    <p:sldId id="274" r:id="rId19"/>
    <p:sldId id="263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1"/>
            <a:ext cx="10363200" cy="14700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2743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BE5-7AFE-404F-A630-D834AEA29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4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BE5-7AFE-404F-A630-D834AEA29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9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6700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BE5-7AFE-404F-A630-D834AEA29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3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BE5-7AFE-404F-A630-D834AEA29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2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33" y="2332038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833" y="3048000"/>
            <a:ext cx="5386917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2332038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048000"/>
            <a:ext cx="5389033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BE5-7AFE-404F-A630-D834AEA29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9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BE5-7AFE-404F-A630-D834AEA29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1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BE5-7AFE-404F-A630-D834AEA29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5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1" y="1371601"/>
            <a:ext cx="3173988" cy="919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254" y="1371600"/>
            <a:ext cx="5501335" cy="4724400"/>
          </a:xfrm>
        </p:spPr>
        <p:txBody>
          <a:bodyPr/>
          <a:lstStyle>
            <a:lvl1pPr>
              <a:defRPr sz="2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667" y="2367336"/>
            <a:ext cx="3173988" cy="37120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BE5-7AFE-404F-A630-D834AEA29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0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834576"/>
            <a:ext cx="6876656" cy="532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43201" y="1143000"/>
            <a:ext cx="6876652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5415589"/>
            <a:ext cx="6876656" cy="7566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9BE5-7AFE-404F-A630-D834AEA29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5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st-of-pages-02-10-11without-Log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1600" y="1143000"/>
            <a:ext cx="8940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may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quite </a:t>
            </a:r>
            <a:r>
              <a:rPr lang="es-ES" dirty="0" err="1" smtClean="0"/>
              <a:t>long</a:t>
            </a:r>
            <a:r>
              <a:rPr lang="es-ES" dirty="0" smtClean="0"/>
              <a:t>- </a:t>
            </a:r>
            <a:r>
              <a:rPr lang="es-ES" dirty="0" err="1" smtClean="0"/>
              <a:t>even</a:t>
            </a:r>
            <a:r>
              <a:rPr lang="es-ES" dirty="0" smtClean="0"/>
              <a:t> up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rows</a:t>
            </a:r>
            <a:r>
              <a:rPr lang="es-ES" dirty="0" smtClean="0"/>
              <a:t>………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10972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1200" y="63404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13600" y="63404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fld id="{D3609BE5-7AFE-404F-A630-D834AEA296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J:\jalasoft\logos\logo white-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638"/>
            <a:ext cx="2641600" cy="6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0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2800" b="1" kern="1200" baseline="0" smtClean="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ologyconversations.com/2013/11/14/behavior-driven-development-bdd-value-through-collaboration-part-1-introduction/" TargetMode="External"/><Relationship Id="rId2" Type="http://schemas.openxmlformats.org/officeDocument/2006/relationships/hyperlink" Target="http://dannorth.net/whats-in-a-sto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foq.com/news/2013/09/care-about-bd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TDD and BDD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dirty="0" err="1"/>
              <a:t>TodoLy</a:t>
            </a:r>
            <a:r>
              <a:rPr lang="en-US" dirty="0"/>
              <a:t> </a:t>
            </a:r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Story: </a:t>
            </a:r>
            <a:r>
              <a:rPr lang="en-US" dirty="0" smtClean="0"/>
              <a:t>Create a subproject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As employee</a:t>
            </a:r>
          </a:p>
          <a:p>
            <a:pPr marL="457200" lvl="1" indent="0">
              <a:buNone/>
            </a:pPr>
            <a:r>
              <a:rPr lang="en-US" dirty="0"/>
              <a:t>I want to </a:t>
            </a:r>
            <a:r>
              <a:rPr lang="en-US" dirty="0" smtClean="0"/>
              <a:t>create a subproject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So I am able to </a:t>
            </a:r>
            <a:r>
              <a:rPr lang="en-US" dirty="0" smtClean="0"/>
              <a:t>organize and split my project in subprojects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Scenarios: </a:t>
            </a:r>
          </a:p>
          <a:p>
            <a:pPr marL="0" indent="0">
              <a:buNone/>
            </a:pPr>
            <a:r>
              <a:rPr lang="en-US" dirty="0"/>
              <a:t>	Scenario 1: </a:t>
            </a:r>
            <a:r>
              <a:rPr lang="en-US" dirty="0" smtClean="0"/>
              <a:t>Create a subproject inside an empty project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Scenario 2: </a:t>
            </a:r>
            <a:r>
              <a:rPr lang="en-US" dirty="0" smtClean="0"/>
              <a:t>Create a subproject inside a project that has subprojects already created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Scenario 3: </a:t>
            </a:r>
            <a:r>
              <a:rPr lang="en-US" dirty="0" smtClean="0"/>
              <a:t>Create a subproject inside a project that has items already created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9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Scenario 1 – Examples  - Create </a:t>
            </a:r>
            <a:r>
              <a:rPr lang="en-US" dirty="0"/>
              <a:t>a subproject inside an empty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Ex.1</a:t>
            </a:r>
          </a:p>
          <a:p>
            <a:pPr marL="0" indent="0">
              <a:buNone/>
            </a:pPr>
            <a:r>
              <a:rPr lang="en-US" b="1" dirty="0" smtClean="0"/>
              <a:t>Given</a:t>
            </a:r>
            <a:r>
              <a:rPr lang="en-US" dirty="0" smtClean="0"/>
              <a:t> </a:t>
            </a:r>
            <a:r>
              <a:rPr lang="en-US" dirty="0" smtClean="0"/>
              <a:t>I have </a:t>
            </a:r>
            <a:r>
              <a:rPr lang="en-US" dirty="0" smtClean="0"/>
              <a:t>empty project ‘Project A’	</a:t>
            </a:r>
          </a:p>
          <a:p>
            <a:pPr marL="0" indent="0">
              <a:buNone/>
            </a:pPr>
            <a:r>
              <a:rPr lang="en-US" b="1" dirty="0" smtClean="0"/>
              <a:t>When</a:t>
            </a:r>
            <a:r>
              <a:rPr lang="en-US" dirty="0"/>
              <a:t> </a:t>
            </a:r>
            <a:r>
              <a:rPr lang="en-US" dirty="0" smtClean="0"/>
              <a:t>I create a</a:t>
            </a:r>
            <a:r>
              <a:rPr lang="en-US" dirty="0" smtClean="0"/>
              <a:t> </a:t>
            </a:r>
            <a:r>
              <a:rPr lang="en-US" dirty="0" smtClean="0"/>
              <a:t>subproject ‘</a:t>
            </a:r>
            <a:r>
              <a:rPr lang="en-US" dirty="0" err="1" smtClean="0"/>
              <a:t>SubA</a:t>
            </a:r>
            <a:r>
              <a:rPr lang="en-US" dirty="0" smtClean="0"/>
              <a:t>’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Then </a:t>
            </a:r>
            <a:r>
              <a:rPr lang="en-US" dirty="0" smtClean="0"/>
              <a:t>ensure the project “</a:t>
            </a:r>
            <a:r>
              <a:rPr lang="en-US" dirty="0" err="1" smtClean="0"/>
              <a:t>SubA</a:t>
            </a:r>
            <a:r>
              <a:rPr lang="en-US" dirty="0" smtClean="0"/>
              <a:t>” is a “Project A”’s child 	</a:t>
            </a:r>
          </a:p>
          <a:p>
            <a:pPr marL="0" indent="0">
              <a:buNone/>
            </a:pPr>
            <a:r>
              <a:rPr lang="en-US" b="1" dirty="0" smtClean="0"/>
              <a:t>	And </a:t>
            </a:r>
            <a:r>
              <a:rPr lang="en-US" dirty="0" smtClean="0"/>
              <a:t>ensure the </a:t>
            </a:r>
            <a:r>
              <a:rPr lang="en-US" dirty="0" err="1" smtClean="0"/>
              <a:t>SubA’s</a:t>
            </a:r>
            <a:r>
              <a:rPr lang="en-US" dirty="0" smtClean="0"/>
              <a:t> </a:t>
            </a:r>
            <a:r>
              <a:rPr lang="en-US" dirty="0" err="1" smtClean="0"/>
              <a:t>ParentId</a:t>
            </a:r>
            <a:r>
              <a:rPr lang="en-US" dirty="0" smtClean="0"/>
              <a:t> is the same than ‘Project A’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Ex2.</a:t>
            </a:r>
          </a:p>
          <a:p>
            <a:pPr marL="0" indent="0">
              <a:buNone/>
            </a:pPr>
            <a:r>
              <a:rPr lang="en-US" b="1" dirty="0"/>
              <a:t>Given</a:t>
            </a:r>
            <a:r>
              <a:rPr lang="en-US" dirty="0"/>
              <a:t> </a:t>
            </a:r>
            <a:r>
              <a:rPr lang="en-US" dirty="0" smtClean="0"/>
              <a:t>I have empty </a:t>
            </a:r>
            <a:r>
              <a:rPr lang="en-US" dirty="0"/>
              <a:t>project </a:t>
            </a:r>
            <a:r>
              <a:rPr lang="en-US" dirty="0" smtClean="0"/>
              <a:t>{Content: “Project A”}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b="1" dirty="0"/>
              <a:t>When</a:t>
            </a:r>
            <a:r>
              <a:rPr lang="en-US" dirty="0"/>
              <a:t> </a:t>
            </a:r>
            <a:r>
              <a:rPr lang="en-US" dirty="0" smtClean="0"/>
              <a:t>I create a </a:t>
            </a:r>
            <a:r>
              <a:rPr lang="en-US" dirty="0"/>
              <a:t>subproject </a:t>
            </a:r>
            <a:r>
              <a:rPr lang="en-US" dirty="0" smtClean="0"/>
              <a:t>{Content:”</a:t>
            </a:r>
            <a:r>
              <a:rPr lang="en-US" dirty="0" err="1" smtClean="0"/>
              <a:t>SubA</a:t>
            </a:r>
            <a:r>
              <a:rPr lang="en-US" dirty="0" smtClean="0"/>
              <a:t>”,</a:t>
            </a:r>
            <a:r>
              <a:rPr lang="en-US" dirty="0" err="1" smtClean="0"/>
              <a:t>ParentId:ProjectA.Id</a:t>
            </a:r>
            <a:r>
              <a:rPr lang="en-US" dirty="0" smtClean="0"/>
              <a:t>}</a:t>
            </a:r>
            <a:r>
              <a:rPr lang="en-US" dirty="0"/>
              <a:t> </a:t>
            </a:r>
            <a:r>
              <a:rPr lang="en-US" dirty="0" smtClean="0"/>
              <a:t>under </a:t>
            </a:r>
            <a:r>
              <a:rPr lang="en-US" dirty="0" smtClean="0"/>
              <a:t>“Project A” </a:t>
            </a:r>
          </a:p>
          <a:p>
            <a:pPr marL="0" indent="0">
              <a:buNone/>
            </a:pPr>
            <a:r>
              <a:rPr lang="en-US" b="1" dirty="0" smtClean="0"/>
              <a:t>Then </a:t>
            </a:r>
            <a:r>
              <a:rPr lang="en-US" dirty="0" smtClean="0"/>
              <a:t>ensure the project “</a:t>
            </a:r>
            <a:r>
              <a:rPr lang="en-US" dirty="0" err="1" smtClean="0"/>
              <a:t>SubA</a:t>
            </a:r>
            <a:r>
              <a:rPr lang="en-US" dirty="0" smtClean="0"/>
              <a:t>” is a “Project A”’s child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And </a:t>
            </a:r>
            <a:r>
              <a:rPr lang="en-US" dirty="0"/>
              <a:t>ensure the </a:t>
            </a:r>
            <a:r>
              <a:rPr lang="en-US" dirty="0" err="1"/>
              <a:t>SubA’s</a:t>
            </a:r>
            <a:r>
              <a:rPr lang="en-US" dirty="0"/>
              <a:t> </a:t>
            </a:r>
            <a:r>
              <a:rPr lang="en-US" dirty="0" err="1"/>
              <a:t>ParentId</a:t>
            </a:r>
            <a:r>
              <a:rPr lang="en-US" dirty="0"/>
              <a:t> is the same than </a:t>
            </a:r>
            <a:r>
              <a:rPr lang="en-US" dirty="0" smtClean="0"/>
              <a:t>‘Project A’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575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Scenario</a:t>
            </a:r>
            <a:r>
              <a:rPr lang="en-US" dirty="0"/>
              <a:t> 1 – Examples  - Create a subproject inside an empty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Ex3.</a:t>
            </a:r>
          </a:p>
          <a:p>
            <a:pPr marL="0" indent="0">
              <a:buNone/>
            </a:pPr>
            <a:r>
              <a:rPr lang="en-US" b="1" dirty="0"/>
              <a:t>Given</a:t>
            </a:r>
            <a:r>
              <a:rPr lang="en-US" dirty="0"/>
              <a:t> </a:t>
            </a:r>
            <a:r>
              <a:rPr lang="en-US" dirty="0" smtClean="0"/>
              <a:t>I have an empty project ‘Project A’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When </a:t>
            </a:r>
            <a:r>
              <a:rPr lang="en-US" dirty="0" smtClean="0"/>
              <a:t>I create a subproject ‘</a:t>
            </a:r>
            <a:r>
              <a:rPr lang="en-US" dirty="0" err="1" smtClean="0"/>
              <a:t>SubProject</a:t>
            </a:r>
            <a:r>
              <a:rPr lang="en-US" dirty="0" smtClean="0"/>
              <a:t> B’</a:t>
            </a:r>
          </a:p>
          <a:p>
            <a:pPr marL="0" indent="0">
              <a:buNone/>
            </a:pPr>
            <a:r>
              <a:rPr lang="en-US" b="1" dirty="0" smtClean="0"/>
              <a:t>Then </a:t>
            </a:r>
            <a:r>
              <a:rPr lang="en-US" dirty="0" smtClean="0"/>
              <a:t>the ‘Project A’ becomes in parent of ‘</a:t>
            </a:r>
            <a:r>
              <a:rPr lang="en-US" dirty="0" err="1" smtClean="0"/>
              <a:t>SubProject</a:t>
            </a:r>
            <a:r>
              <a:rPr lang="en-US" dirty="0" smtClean="0"/>
              <a:t> B’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And </a:t>
            </a:r>
            <a:r>
              <a:rPr lang="en-US" dirty="0" smtClean="0"/>
              <a:t>the ‘</a:t>
            </a:r>
            <a:r>
              <a:rPr lang="en-US" dirty="0" err="1" smtClean="0"/>
              <a:t>SubProject</a:t>
            </a:r>
            <a:r>
              <a:rPr lang="en-US" dirty="0" smtClean="0"/>
              <a:t> B’ is children of ‘Project A’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And</a:t>
            </a:r>
            <a:r>
              <a:rPr lang="en-US" dirty="0" smtClean="0"/>
              <a:t> the number of children is ‘1’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030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Ex.4</a:t>
            </a:r>
          </a:p>
          <a:p>
            <a:pPr marL="0" indent="0">
              <a:buNone/>
            </a:pPr>
            <a:r>
              <a:rPr lang="en-US" b="1" dirty="0"/>
              <a:t>Given</a:t>
            </a:r>
            <a:r>
              <a:rPr lang="en-US" dirty="0"/>
              <a:t> I have empty project </a:t>
            </a:r>
            <a:r>
              <a:rPr lang="en-US" dirty="0" smtClean="0"/>
              <a:t>“</a:t>
            </a:r>
            <a:r>
              <a:rPr lang="en-US" dirty="0"/>
              <a:t>Project A</a:t>
            </a:r>
            <a:r>
              <a:rPr lang="en-US" dirty="0" smtClean="0"/>
              <a:t>”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b="1" dirty="0"/>
              <a:t>When</a:t>
            </a:r>
            <a:r>
              <a:rPr lang="en-US" dirty="0"/>
              <a:t> I </a:t>
            </a:r>
            <a:r>
              <a:rPr lang="en-US" dirty="0" smtClean="0"/>
              <a:t>send a POST request to /</a:t>
            </a:r>
            <a:r>
              <a:rPr lang="en-US" dirty="0" err="1" smtClean="0"/>
              <a:t>projects.json</a:t>
            </a:r>
            <a:r>
              <a:rPr lang="en-US" dirty="0" smtClean="0"/>
              <a:t> with the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Content</a:t>
            </a:r>
            <a:r>
              <a:rPr lang="en-US" dirty="0"/>
              <a:t>:”</a:t>
            </a:r>
            <a:r>
              <a:rPr lang="en-US" dirty="0" err="1"/>
              <a:t>SubA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ParentId</a:t>
            </a:r>
            <a:r>
              <a:rPr lang="en-US" dirty="0" smtClean="0"/>
              <a:t>:”</a:t>
            </a:r>
            <a:r>
              <a:rPr lang="en-US" dirty="0" err="1" smtClean="0"/>
              <a:t>ProjectA</a:t>
            </a:r>
            <a:r>
              <a:rPr lang="en-US" dirty="0" smtClean="0"/>
              <a:t>”.Id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b="1" dirty="0"/>
              <a:t>Then </a:t>
            </a:r>
            <a:r>
              <a:rPr lang="en-US" dirty="0"/>
              <a:t>ensure the </a:t>
            </a:r>
            <a:r>
              <a:rPr lang="en-US" dirty="0" smtClean="0"/>
              <a:t>status code is 200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	And </a:t>
            </a:r>
            <a:r>
              <a:rPr lang="en-US" dirty="0"/>
              <a:t>ensure the </a:t>
            </a:r>
            <a:r>
              <a:rPr lang="en-US" dirty="0" smtClean="0"/>
              <a:t>response contains the following information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Content: “</a:t>
            </a:r>
            <a:r>
              <a:rPr lang="en-US" dirty="0" err="1" smtClean="0"/>
              <a:t>SubA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ParentId</a:t>
            </a:r>
            <a:r>
              <a:rPr lang="en-US" dirty="0" smtClean="0"/>
              <a:t>:”</a:t>
            </a:r>
            <a:r>
              <a:rPr lang="en-US" dirty="0" err="1" smtClean="0"/>
              <a:t>ProjectA</a:t>
            </a:r>
            <a:r>
              <a:rPr lang="en-US" dirty="0" smtClean="0"/>
              <a:t>”.Id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When </a:t>
            </a:r>
            <a:r>
              <a:rPr lang="en-US" dirty="0" smtClean="0"/>
              <a:t>I send a GET request to /projects/”</a:t>
            </a:r>
            <a:r>
              <a:rPr lang="en-US" dirty="0" err="1" smtClean="0"/>
              <a:t>ProjectA</a:t>
            </a:r>
            <a:r>
              <a:rPr lang="en-US" dirty="0" smtClean="0"/>
              <a:t>”.</a:t>
            </a:r>
            <a:r>
              <a:rPr lang="en-US" dirty="0" err="1" smtClean="0"/>
              <a:t>Id.json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Then </a:t>
            </a:r>
            <a:r>
              <a:rPr lang="en-US" dirty="0" smtClean="0"/>
              <a:t>ensure the response contains the following information</a:t>
            </a:r>
          </a:p>
          <a:p>
            <a:pPr marL="0" indent="0">
              <a:buNone/>
            </a:pPr>
            <a:r>
              <a:rPr lang="en-US" b="1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	Children:	[{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Content: “</a:t>
            </a:r>
            <a:r>
              <a:rPr lang="en-US" dirty="0" err="1" smtClean="0"/>
              <a:t>SubA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dirty="0" err="1" smtClean="0"/>
              <a:t>ParentId</a:t>
            </a:r>
            <a:r>
              <a:rPr lang="en-US" dirty="0" smtClean="0"/>
              <a:t>:”</a:t>
            </a:r>
            <a:r>
              <a:rPr lang="en-US" dirty="0" err="1" smtClean="0"/>
              <a:t>ProjectA</a:t>
            </a:r>
            <a:r>
              <a:rPr lang="en-US" dirty="0" smtClean="0"/>
              <a:t>”.Id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}]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	}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0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Scenario 2 - </a:t>
            </a:r>
            <a:r>
              <a:rPr lang="en-US" dirty="0"/>
              <a:t>Create a subproject inside a project that has subprojects already created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Given</a:t>
            </a:r>
            <a:r>
              <a:rPr lang="en-US" dirty="0" smtClean="0"/>
              <a:t> I have an empty project “Project </a:t>
            </a:r>
            <a:r>
              <a:rPr lang="en-US" dirty="0"/>
              <a:t>A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And </a:t>
            </a:r>
            <a:r>
              <a:rPr lang="en-US" dirty="0" smtClean="0"/>
              <a:t> </a:t>
            </a:r>
            <a:r>
              <a:rPr lang="en-US" dirty="0" smtClean="0"/>
              <a:t>I have two </a:t>
            </a:r>
            <a:r>
              <a:rPr lang="en-US" dirty="0" smtClean="0"/>
              <a:t>subprojects </a:t>
            </a:r>
            <a:r>
              <a:rPr lang="en-US" dirty="0" smtClean="0"/>
              <a:t>created </a:t>
            </a:r>
            <a:r>
              <a:rPr lang="en-US" dirty="0" smtClean="0"/>
              <a:t>under “Project A”</a:t>
            </a:r>
          </a:p>
          <a:p>
            <a:pPr marL="0" indent="0">
              <a:buNone/>
            </a:pPr>
            <a:r>
              <a:rPr lang="en-US" b="1" dirty="0" smtClean="0"/>
              <a:t>When</a:t>
            </a:r>
            <a:r>
              <a:rPr lang="en-US" dirty="0" smtClean="0"/>
              <a:t> </a:t>
            </a:r>
            <a:r>
              <a:rPr lang="en-US" dirty="0" smtClean="0"/>
              <a:t>I create a </a:t>
            </a:r>
            <a:r>
              <a:rPr lang="en-US" dirty="0" smtClean="0"/>
              <a:t>new </a:t>
            </a:r>
            <a:r>
              <a:rPr lang="en-US" dirty="0"/>
              <a:t>subproject </a:t>
            </a:r>
            <a:r>
              <a:rPr lang="en-US" dirty="0" smtClean="0"/>
              <a:t>‘</a:t>
            </a:r>
            <a:r>
              <a:rPr lang="en-US" dirty="0" err="1" smtClean="0"/>
              <a:t>NewSubA</a:t>
            </a:r>
            <a:r>
              <a:rPr lang="en-US" dirty="0" smtClean="0"/>
              <a:t>’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Then </a:t>
            </a:r>
            <a:r>
              <a:rPr lang="en-US" dirty="0"/>
              <a:t>the ‘Project A’ becomes in parent of </a:t>
            </a:r>
            <a:r>
              <a:rPr lang="en-US" dirty="0" smtClean="0"/>
              <a:t>‘</a:t>
            </a:r>
            <a:r>
              <a:rPr lang="en-US" dirty="0" err="1" smtClean="0"/>
              <a:t>NewSubA</a:t>
            </a:r>
            <a:r>
              <a:rPr lang="en-US" dirty="0" smtClean="0"/>
              <a:t>’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And </a:t>
            </a:r>
            <a:r>
              <a:rPr lang="en-US" dirty="0"/>
              <a:t>the ‘</a:t>
            </a:r>
            <a:r>
              <a:rPr lang="en-US" dirty="0" err="1"/>
              <a:t>SubProject</a:t>
            </a:r>
            <a:r>
              <a:rPr lang="en-US" dirty="0"/>
              <a:t> B’ is children of ‘Project A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And</a:t>
            </a:r>
            <a:r>
              <a:rPr lang="en-US" dirty="0"/>
              <a:t> the number of children is </a:t>
            </a:r>
            <a:r>
              <a:rPr lang="en-US" dirty="0" smtClean="0"/>
              <a:t>‘3’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4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TodoLy</a:t>
            </a:r>
            <a:r>
              <a:rPr lang="en-US" dirty="0" smtClean="0"/>
              <a:t>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Story:</a:t>
            </a:r>
            <a:r>
              <a:rPr lang="en-US" dirty="0"/>
              <a:t> </a:t>
            </a:r>
            <a:r>
              <a:rPr lang="en-US" dirty="0" smtClean="0"/>
              <a:t>Undone items</a:t>
            </a:r>
          </a:p>
          <a:p>
            <a:pPr marL="457200" lvl="1" indent="0">
              <a:buNone/>
            </a:pPr>
            <a:r>
              <a:rPr lang="en-US" dirty="0" smtClean="0"/>
              <a:t>As employee</a:t>
            </a:r>
          </a:p>
          <a:p>
            <a:pPr marL="457200" lvl="1" indent="0">
              <a:buNone/>
            </a:pPr>
            <a:r>
              <a:rPr lang="en-US" dirty="0" smtClean="0"/>
              <a:t>I </a:t>
            </a:r>
            <a:r>
              <a:rPr lang="en-US" dirty="0"/>
              <a:t>want to </a:t>
            </a:r>
            <a:r>
              <a:rPr lang="en-US" dirty="0" smtClean="0"/>
              <a:t>undone items. </a:t>
            </a:r>
          </a:p>
          <a:p>
            <a:pPr marL="457200" lvl="1" indent="0">
              <a:buNone/>
            </a:pPr>
            <a:r>
              <a:rPr lang="en-US" dirty="0" smtClean="0"/>
              <a:t>So, </a:t>
            </a:r>
            <a:r>
              <a:rPr lang="en-US" dirty="0"/>
              <a:t>I am able to rework </a:t>
            </a:r>
            <a:r>
              <a:rPr lang="en-US" dirty="0" smtClean="0"/>
              <a:t>in the item undone</a:t>
            </a:r>
          </a:p>
          <a:p>
            <a:pPr marL="0" indent="0">
              <a:buNone/>
            </a:pPr>
            <a:r>
              <a:rPr lang="en-US" b="1" dirty="0" smtClean="0"/>
              <a:t>Scenarios:</a:t>
            </a:r>
            <a:r>
              <a:rPr lang="en-US" b="1" dirty="0"/>
              <a:t> </a:t>
            </a:r>
          </a:p>
          <a:p>
            <a:pPr marL="0" indent="0">
              <a:buNone/>
            </a:pPr>
            <a:r>
              <a:rPr lang="en-US" dirty="0"/>
              <a:t>	Scenario 1: </a:t>
            </a:r>
            <a:r>
              <a:rPr lang="en-US" dirty="0" smtClean="0"/>
              <a:t>Undone item </a:t>
            </a:r>
            <a:r>
              <a:rPr lang="en-US" dirty="0"/>
              <a:t>that was in the </a:t>
            </a:r>
            <a:r>
              <a:rPr lang="en-US" dirty="0" smtClean="0"/>
              <a:t>Inbox filter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Scenario 2: Undone item </a:t>
            </a:r>
            <a:r>
              <a:rPr lang="en-US" dirty="0"/>
              <a:t>that was in the </a:t>
            </a:r>
            <a:r>
              <a:rPr lang="en-US" dirty="0" smtClean="0"/>
              <a:t>Today’s  </a:t>
            </a:r>
            <a:r>
              <a:rPr lang="en-US" dirty="0"/>
              <a:t>filter</a:t>
            </a:r>
          </a:p>
          <a:p>
            <a:pPr marL="0" indent="0">
              <a:buNone/>
            </a:pPr>
            <a:r>
              <a:rPr lang="en-US" dirty="0"/>
              <a:t>	Scenario </a:t>
            </a:r>
            <a:r>
              <a:rPr lang="en-US" dirty="0" smtClean="0"/>
              <a:t>3: Undone item </a:t>
            </a:r>
            <a:r>
              <a:rPr lang="en-US" dirty="0"/>
              <a:t>to a subproject that it is not </a:t>
            </a:r>
            <a:r>
              <a:rPr lang="en-US" dirty="0" smtClean="0"/>
              <a:t>empty</a:t>
            </a:r>
          </a:p>
          <a:p>
            <a:pPr marL="0" indent="0">
              <a:buNone/>
            </a:pPr>
            <a:r>
              <a:rPr lang="en-US" dirty="0" smtClean="0"/>
              <a:t>	….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5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Scenario 1 – Undone item </a:t>
            </a:r>
            <a:r>
              <a:rPr lang="en-US" dirty="0"/>
              <a:t>that was in the filter Inbox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Given</a:t>
            </a:r>
            <a:r>
              <a:rPr lang="en-US" dirty="0" smtClean="0"/>
              <a:t> I have an item ‘Item01’ in the Inbox filter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the ‘Item01’ is </a:t>
            </a:r>
            <a:r>
              <a:rPr lang="en-US" dirty="0" smtClean="0"/>
              <a:t>marked as done</a:t>
            </a:r>
          </a:p>
          <a:p>
            <a:pPr marL="0" indent="0">
              <a:buNone/>
            </a:pPr>
            <a:r>
              <a:rPr lang="en-US" b="1" dirty="0" smtClean="0"/>
              <a:t>When</a:t>
            </a:r>
            <a:r>
              <a:rPr lang="en-US" dirty="0" smtClean="0"/>
              <a:t> I undone the item ‘Item01’</a:t>
            </a:r>
          </a:p>
          <a:p>
            <a:pPr marL="0" indent="0">
              <a:buNone/>
            </a:pPr>
            <a:r>
              <a:rPr lang="en-US" b="1" dirty="0" smtClean="0"/>
              <a:t>Then </a:t>
            </a:r>
            <a:r>
              <a:rPr lang="en-US" dirty="0" smtClean="0"/>
              <a:t>ensure the </a:t>
            </a:r>
            <a:r>
              <a:rPr lang="en-US" dirty="0" smtClean="0"/>
              <a:t>‘Item01’ has done enabled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ensure the </a:t>
            </a:r>
            <a:r>
              <a:rPr lang="en-US" dirty="0" smtClean="0"/>
              <a:t>‘Item01’ is no longer part of done list</a:t>
            </a:r>
          </a:p>
        </p:txBody>
      </p:sp>
    </p:spTree>
    <p:extLst>
      <p:ext uri="{BB962C8B-B14F-4D97-AF65-F5344CB8AC3E}">
        <p14:creationId xmlns:p14="http://schemas.microsoft.com/office/powerpoint/2010/main" val="78255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Scenario 3 – Undone item </a:t>
            </a:r>
            <a:r>
              <a:rPr lang="en-US" dirty="0"/>
              <a:t>to a subproject that it is not </a:t>
            </a:r>
            <a:r>
              <a:rPr lang="en-US" dirty="0" smtClean="0"/>
              <a:t>empty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Given</a:t>
            </a:r>
            <a:r>
              <a:rPr lang="en-US" dirty="0" smtClean="0"/>
              <a:t> </a:t>
            </a:r>
            <a:r>
              <a:rPr lang="en-US" dirty="0" smtClean="0"/>
              <a:t>I have the</a:t>
            </a:r>
            <a:r>
              <a:rPr lang="en-US" sz="2800" dirty="0" smtClean="0"/>
              <a:t> </a:t>
            </a:r>
            <a:r>
              <a:rPr lang="en-US" sz="2800" dirty="0" smtClean="0"/>
              <a:t>project “</a:t>
            </a:r>
            <a:r>
              <a:rPr lang="en-US" sz="2800" dirty="0" err="1" smtClean="0"/>
              <a:t>ProjectA</a:t>
            </a:r>
            <a:r>
              <a:rPr lang="en-US" sz="2800" dirty="0" smtClean="0"/>
              <a:t>”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dirty="0"/>
              <a:t>And</a:t>
            </a:r>
            <a:r>
              <a:rPr lang="en-US" sz="2800" dirty="0"/>
              <a:t> </a:t>
            </a:r>
            <a:r>
              <a:rPr lang="en-US" sz="2800" dirty="0" smtClean="0"/>
              <a:t>I have </a:t>
            </a:r>
            <a:r>
              <a:rPr lang="en-US" sz="2800" dirty="0"/>
              <a:t>subproject “</a:t>
            </a:r>
            <a:r>
              <a:rPr lang="en-US" sz="2800" dirty="0" err="1"/>
              <a:t>SubProjectB</a:t>
            </a:r>
            <a:r>
              <a:rPr lang="en-US" sz="2800" dirty="0" smtClean="0"/>
              <a:t>”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dirty="0"/>
              <a:t>And</a:t>
            </a:r>
            <a:r>
              <a:rPr lang="en-US" sz="2800" dirty="0"/>
              <a:t> </a:t>
            </a:r>
            <a:r>
              <a:rPr lang="en-US" sz="2800" dirty="0" smtClean="0"/>
              <a:t>I have items created </a:t>
            </a:r>
            <a:r>
              <a:rPr lang="en-US" sz="2800" dirty="0"/>
              <a:t>inside of the </a:t>
            </a:r>
            <a:r>
              <a:rPr lang="en-US" sz="2800" dirty="0" smtClean="0"/>
              <a:t>subproject “</a:t>
            </a:r>
            <a:r>
              <a:rPr lang="en-US" sz="2800" dirty="0" err="1" smtClean="0"/>
              <a:t>SubProjectB</a:t>
            </a:r>
            <a:r>
              <a:rPr lang="en-US" sz="2800" dirty="0" smtClean="0"/>
              <a:t>”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dirty="0"/>
              <a:t>And</a:t>
            </a:r>
            <a:r>
              <a:rPr lang="en-US" sz="2800" dirty="0"/>
              <a:t> </a:t>
            </a:r>
            <a:r>
              <a:rPr lang="en-US" sz="2800" dirty="0" smtClean="0"/>
              <a:t>the item </a:t>
            </a:r>
            <a:r>
              <a:rPr lang="en-US" sz="2800" dirty="0" smtClean="0"/>
              <a:t>“</a:t>
            </a:r>
            <a:r>
              <a:rPr lang="en-US" sz="2800" dirty="0" err="1" smtClean="0"/>
              <a:t>ItemD</a:t>
            </a:r>
            <a:r>
              <a:rPr lang="en-US" sz="2800" dirty="0" smtClean="0"/>
              <a:t>” </a:t>
            </a:r>
            <a:r>
              <a:rPr lang="en-US" sz="2800" dirty="0"/>
              <a:t>is marked as done</a:t>
            </a:r>
          </a:p>
          <a:p>
            <a:pPr marL="457200" lvl="1" indent="0">
              <a:buNone/>
            </a:pPr>
            <a:r>
              <a:rPr lang="en-US" sz="2800" b="1" dirty="0"/>
              <a:t>And</a:t>
            </a:r>
            <a:r>
              <a:rPr lang="en-US" sz="2800" dirty="0"/>
              <a:t> the </a:t>
            </a:r>
            <a:r>
              <a:rPr lang="en-US" sz="2800" dirty="0" smtClean="0"/>
              <a:t>item “</a:t>
            </a:r>
            <a:r>
              <a:rPr lang="en-US" sz="2800" dirty="0" err="1" smtClean="0"/>
              <a:t>ItemD</a:t>
            </a:r>
            <a:r>
              <a:rPr lang="en-US" sz="2800" dirty="0" smtClean="0"/>
              <a:t>” is </a:t>
            </a:r>
            <a:r>
              <a:rPr lang="en-US" sz="2800" dirty="0"/>
              <a:t>deleted</a:t>
            </a:r>
          </a:p>
          <a:p>
            <a:pPr marL="0" indent="0">
              <a:buNone/>
            </a:pPr>
            <a:r>
              <a:rPr lang="en-US" b="1" dirty="0"/>
              <a:t>When</a:t>
            </a:r>
            <a:r>
              <a:rPr lang="en-US" dirty="0"/>
              <a:t> </a:t>
            </a:r>
            <a:r>
              <a:rPr lang="en-US" dirty="0" smtClean="0"/>
              <a:t>I restore the </a:t>
            </a:r>
            <a:r>
              <a:rPr lang="en-US" dirty="0" smtClean="0"/>
              <a:t>item </a:t>
            </a:r>
            <a:r>
              <a:rPr lang="en-US" dirty="0" smtClean="0"/>
              <a:t>“</a:t>
            </a:r>
            <a:r>
              <a:rPr lang="en-US" dirty="0" err="1" smtClean="0"/>
              <a:t>ItemD</a:t>
            </a:r>
            <a:r>
              <a:rPr lang="en-US" dirty="0" smtClean="0"/>
              <a:t>” </a:t>
            </a:r>
            <a:r>
              <a:rPr lang="en-US" dirty="0" smtClean="0"/>
              <a:t>from </a:t>
            </a:r>
            <a:r>
              <a:rPr lang="en-US" dirty="0"/>
              <a:t>the Recycle Bin to the </a:t>
            </a:r>
            <a:r>
              <a:rPr lang="en-US" dirty="0" smtClean="0"/>
              <a:t>subproject “</a:t>
            </a:r>
            <a:r>
              <a:rPr lang="en-US" dirty="0" err="1" smtClean="0"/>
              <a:t>SubProjectB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dirty="0"/>
              <a:t>ensure the item </a:t>
            </a:r>
            <a:r>
              <a:rPr lang="en-US" dirty="0" smtClean="0"/>
              <a:t>“</a:t>
            </a:r>
            <a:r>
              <a:rPr lang="en-US" dirty="0" err="1" smtClean="0"/>
              <a:t>ItemD</a:t>
            </a:r>
            <a:r>
              <a:rPr lang="en-US" dirty="0" smtClean="0"/>
              <a:t>” is </a:t>
            </a:r>
            <a:r>
              <a:rPr lang="en-US" dirty="0"/>
              <a:t>displayed in the </a:t>
            </a:r>
            <a:r>
              <a:rPr lang="en-US" dirty="0" smtClean="0"/>
              <a:t>subproject “</a:t>
            </a:r>
            <a:r>
              <a:rPr lang="en-US" dirty="0" err="1" smtClean="0"/>
              <a:t>SubProjectB</a:t>
            </a:r>
            <a:r>
              <a:rPr lang="en-US" dirty="0" smtClean="0"/>
              <a:t>”'s </a:t>
            </a:r>
            <a:r>
              <a:rPr lang="en-US" dirty="0"/>
              <a:t>done list</a:t>
            </a:r>
          </a:p>
          <a:p>
            <a:pPr marL="0" indent="0">
              <a:buNone/>
            </a:pPr>
            <a:r>
              <a:rPr lang="en-US" b="1" dirty="0"/>
              <a:t>When</a:t>
            </a:r>
            <a:r>
              <a:rPr lang="en-US" dirty="0"/>
              <a:t> </a:t>
            </a:r>
            <a:r>
              <a:rPr lang="en-US" dirty="0" smtClean="0"/>
              <a:t>I unmark the </a:t>
            </a:r>
            <a:r>
              <a:rPr lang="en-US" dirty="0" smtClean="0"/>
              <a:t>item “</a:t>
            </a:r>
            <a:r>
              <a:rPr lang="en-US" dirty="0" err="1" smtClean="0"/>
              <a:t>ItemD</a:t>
            </a:r>
            <a:r>
              <a:rPr lang="en-US" dirty="0" smtClean="0"/>
              <a:t>” </a:t>
            </a:r>
            <a:r>
              <a:rPr lang="en-US" dirty="0" smtClean="0"/>
              <a:t>as </a:t>
            </a:r>
            <a:r>
              <a:rPr lang="en-US" dirty="0"/>
              <a:t>done </a:t>
            </a:r>
          </a:p>
          <a:p>
            <a:pPr marL="0" indent="0">
              <a:buNone/>
            </a:pPr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dirty="0"/>
              <a:t>ensure the item </a:t>
            </a:r>
            <a:r>
              <a:rPr lang="en-US" dirty="0" smtClean="0"/>
              <a:t>“</a:t>
            </a:r>
            <a:r>
              <a:rPr lang="en-US" dirty="0" err="1" smtClean="0"/>
              <a:t>ItemD</a:t>
            </a:r>
            <a:r>
              <a:rPr lang="en-US" dirty="0" smtClean="0"/>
              <a:t>” is </a:t>
            </a:r>
            <a:r>
              <a:rPr lang="en-US" dirty="0"/>
              <a:t>removed from the subproject's done list.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item “</a:t>
            </a:r>
            <a:r>
              <a:rPr lang="en-US" dirty="0" err="1" smtClean="0"/>
              <a:t>ItemD</a:t>
            </a:r>
            <a:r>
              <a:rPr lang="en-US" dirty="0" smtClean="0"/>
              <a:t>” </a:t>
            </a:r>
            <a:r>
              <a:rPr lang="en-US" dirty="0"/>
              <a:t>is now active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0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– Example (String Calculator)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Story</a:t>
            </a:r>
          </a:p>
          <a:p>
            <a:pPr marL="457200" lvl="1" indent="0">
              <a:buNone/>
            </a:pPr>
            <a:r>
              <a:rPr lang="en-US" dirty="0" smtClean="0"/>
              <a:t>In order to add n numbers from a string that it is delimited by a ‘,’</a:t>
            </a:r>
          </a:p>
          <a:p>
            <a:pPr marL="457200" lvl="1" indent="0">
              <a:buNone/>
            </a:pPr>
            <a:r>
              <a:rPr lang="en-US" dirty="0" smtClean="0"/>
              <a:t>As mathematician </a:t>
            </a:r>
          </a:p>
          <a:p>
            <a:pPr marL="457200" lvl="1" indent="0">
              <a:buNone/>
            </a:pPr>
            <a:r>
              <a:rPr lang="en-US" dirty="0" smtClean="0"/>
              <a:t>I want to be able to get the results by operations and accumulative ones, and when a invalid value is entered an exception should be displayed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Scenarios</a:t>
            </a:r>
          </a:p>
          <a:p>
            <a:pPr marL="457200" lvl="1" indent="0">
              <a:buNone/>
            </a:pPr>
            <a:r>
              <a:rPr lang="en-US" dirty="0" smtClean="0"/>
              <a:t>Scenario 1:</a:t>
            </a:r>
          </a:p>
          <a:p>
            <a:pPr marL="457200" lvl="1" indent="0">
              <a:buNone/>
            </a:pPr>
            <a:r>
              <a:rPr lang="en-US" dirty="0" smtClean="0"/>
              <a:t>	Given I have </a:t>
            </a:r>
            <a:r>
              <a:rPr lang="en-US" dirty="0"/>
              <a:t>string with just a number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When the string is specified in the calculator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Then the number as </a:t>
            </a:r>
            <a:r>
              <a:rPr lang="en-US" dirty="0" err="1" smtClean="0"/>
              <a:t>int</a:t>
            </a:r>
            <a:r>
              <a:rPr lang="en-US" dirty="0" smtClean="0"/>
              <a:t> is returned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and 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TDD (Test Driven Development)</a:t>
            </a:r>
          </a:p>
          <a:p>
            <a:pPr lvl="1"/>
            <a:r>
              <a:rPr lang="en-US" dirty="0" smtClean="0"/>
              <a:t>Unity/Method</a:t>
            </a:r>
          </a:p>
          <a:p>
            <a:pPr lvl="1"/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Assertion</a:t>
            </a:r>
          </a:p>
          <a:p>
            <a:pPr lvl="1"/>
            <a:r>
              <a:rPr lang="en-US" dirty="0" smtClean="0"/>
              <a:t>Setup and Teardown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BDD (Behavior Driven Development)</a:t>
            </a:r>
          </a:p>
          <a:p>
            <a:pPr lvl="1"/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Specification</a:t>
            </a:r>
          </a:p>
          <a:p>
            <a:pPr lvl="1"/>
            <a:r>
              <a:rPr lang="en-US" dirty="0" smtClean="0"/>
              <a:t>Expectation</a:t>
            </a:r>
          </a:p>
          <a:p>
            <a:pPr lvl="1"/>
            <a:r>
              <a:rPr lang="en-US" dirty="0" smtClean="0"/>
              <a:t>Before and After each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Test Driven Development(TDD) vs Behavior Driven Development(BDD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767" y="2105819"/>
            <a:ext cx="581977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97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Scenario 2:</a:t>
            </a:r>
          </a:p>
          <a:p>
            <a:pPr marL="457200" lvl="1" indent="0">
              <a:buNone/>
            </a:pPr>
            <a:r>
              <a:rPr lang="en-US" dirty="0" smtClean="0"/>
              <a:t>Given </a:t>
            </a:r>
            <a:r>
              <a:rPr lang="en-US" dirty="0"/>
              <a:t>I have a </a:t>
            </a:r>
            <a:r>
              <a:rPr lang="en-US" dirty="0" smtClean="0"/>
              <a:t>string with n numbers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When the </a:t>
            </a:r>
            <a:r>
              <a:rPr lang="en-US" dirty="0"/>
              <a:t>string </a:t>
            </a:r>
            <a:r>
              <a:rPr lang="en-US" dirty="0" smtClean="0"/>
              <a:t>is specified in the calculator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Then </a:t>
            </a:r>
            <a:r>
              <a:rPr lang="en-US" dirty="0"/>
              <a:t>the </a:t>
            </a:r>
            <a:r>
              <a:rPr lang="en-US" dirty="0" smtClean="0"/>
              <a:t>sum of numbers is returned as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Scenario 3:</a:t>
            </a:r>
          </a:p>
          <a:p>
            <a:pPr marL="457200" lvl="1" indent="0">
              <a:buNone/>
            </a:pPr>
            <a:r>
              <a:rPr lang="en-US" dirty="0"/>
              <a:t>Given I have a string with n numbers</a:t>
            </a:r>
          </a:p>
          <a:p>
            <a:pPr marL="457200" lvl="1" indent="0">
              <a:buNone/>
            </a:pPr>
            <a:r>
              <a:rPr lang="en-US" dirty="0" smtClean="0"/>
              <a:t>	And </a:t>
            </a:r>
            <a:r>
              <a:rPr lang="en-US" dirty="0" smtClean="0"/>
              <a:t>at least one number of string it is not a number</a:t>
            </a:r>
          </a:p>
          <a:p>
            <a:pPr marL="457200" lvl="1" indent="0">
              <a:buNone/>
            </a:pPr>
            <a:r>
              <a:rPr lang="en-US" dirty="0" smtClean="0"/>
              <a:t>When the string is specified in the calculator</a:t>
            </a:r>
          </a:p>
          <a:p>
            <a:pPr marL="457200" lvl="1" indent="0">
              <a:buNone/>
            </a:pPr>
            <a:r>
              <a:rPr lang="en-US" dirty="0" smtClean="0"/>
              <a:t>Then a exception should be thrown</a:t>
            </a:r>
          </a:p>
        </p:txBody>
      </p:sp>
    </p:spTree>
    <p:extLst>
      <p:ext uri="{BB962C8B-B14F-4D97-AF65-F5344CB8AC3E}">
        <p14:creationId xmlns:p14="http://schemas.microsoft.com/office/powerpoint/2010/main" val="369337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I have </a:t>
            </a:r>
            <a:r>
              <a:rPr lang="en-US" dirty="0" smtClean="0"/>
              <a:t>two strings </a:t>
            </a:r>
            <a:r>
              <a:rPr lang="en-US" dirty="0"/>
              <a:t>with n numbers</a:t>
            </a:r>
          </a:p>
          <a:p>
            <a:pPr marL="0" indent="0">
              <a:buNone/>
            </a:pPr>
            <a:r>
              <a:rPr lang="en-US" dirty="0" smtClean="0"/>
              <a:t>When the first string </a:t>
            </a:r>
            <a:r>
              <a:rPr lang="en-US" dirty="0"/>
              <a:t>is </a:t>
            </a:r>
            <a:r>
              <a:rPr lang="en-US" dirty="0" smtClean="0"/>
              <a:t>specified in the calculator </a:t>
            </a:r>
          </a:p>
          <a:p>
            <a:pPr marL="0" indent="0">
              <a:buNone/>
            </a:pPr>
            <a:r>
              <a:rPr lang="en-US" dirty="0" smtClean="0"/>
              <a:t>	And </a:t>
            </a:r>
            <a:r>
              <a:rPr lang="en-US" dirty="0" smtClean="0"/>
              <a:t>the second string is specified in the calculator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Then the sum of the first string  plus from the second string is returned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5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http://dannorth.net/whats-in-a-story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http://technologyconversations.com/2013/11/14/behavior-driven-development-bdd-value-through-collaboration-part-1-introduction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www.infoq.com/news/2013/09/care-about-bdd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0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-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Example:</a:t>
            </a:r>
            <a:r>
              <a:rPr lang="en-US" dirty="0" smtClean="0"/>
              <a:t> Create a simple String Calculator </a:t>
            </a:r>
          </a:p>
          <a:p>
            <a:pPr marL="0" indent="0">
              <a:buNone/>
            </a:pPr>
            <a:r>
              <a:rPr lang="en-US" b="1" dirty="0" smtClean="0"/>
              <a:t>Requirements: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en-US" dirty="0" smtClean="0"/>
              <a:t>Create a method </a:t>
            </a:r>
            <a:r>
              <a:rPr lang="en-US" i="1" dirty="0" smtClean="0"/>
              <a:t>add  </a:t>
            </a:r>
            <a:r>
              <a:rPr lang="en-US" dirty="0" smtClean="0"/>
              <a:t>that receives a string </a:t>
            </a:r>
            <a:r>
              <a:rPr lang="en-US" i="1" dirty="0" smtClean="0"/>
              <a:t>add(String)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n-US" i="1" dirty="0" err="1" smtClean="0"/>
              <a:t>e.g</a:t>
            </a:r>
            <a:r>
              <a:rPr lang="en-US" i="1" dirty="0" smtClean="0"/>
              <a:t> “1,2” return 3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en-US" dirty="0" smtClean="0"/>
              <a:t>Create a method </a:t>
            </a:r>
            <a:r>
              <a:rPr lang="en-US" i="1" dirty="0" smtClean="0"/>
              <a:t>multiply</a:t>
            </a:r>
            <a:r>
              <a:rPr lang="en-US" dirty="0" smtClean="0"/>
              <a:t> that receives a string multiply(String)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n-US" dirty="0" err="1" smtClean="0"/>
              <a:t>e.g</a:t>
            </a:r>
            <a:r>
              <a:rPr lang="en-US" dirty="0" smtClean="0"/>
              <a:t> “1,2,3” return 6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en-US" dirty="0" smtClean="0"/>
              <a:t>When the String is empty it should return 0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n-US" dirty="0" err="1" smtClean="0"/>
              <a:t>e.g</a:t>
            </a:r>
            <a:r>
              <a:rPr lang="en-US" dirty="0" smtClean="0"/>
              <a:t> “” return 0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en-US" dirty="0" smtClean="0"/>
              <a:t>When the String contains a character to be sum an exception should be returned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n-US" dirty="0" err="1" smtClean="0"/>
              <a:t>e.g</a:t>
            </a:r>
            <a:r>
              <a:rPr lang="en-US" dirty="0" smtClean="0"/>
              <a:t> “1,S” return exception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en-US" dirty="0"/>
              <a:t>It is possible to add previous results with current input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en-US" dirty="0" smtClean="0"/>
              <a:t>It </a:t>
            </a:r>
            <a:r>
              <a:rPr lang="en-US" dirty="0"/>
              <a:t>is possible to multiply previous results with current input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Write a Test </a:t>
            </a:r>
          </a:p>
          <a:p>
            <a:pPr marL="514350" indent="-514350">
              <a:buAutoNum type="arabicPeriod"/>
            </a:pPr>
            <a:r>
              <a:rPr lang="en-US" dirty="0" smtClean="0"/>
              <a:t>Run the Tests </a:t>
            </a:r>
          </a:p>
          <a:p>
            <a:pPr marL="514350" indent="-514350">
              <a:buAutoNum type="arabicPeriod"/>
            </a:pPr>
            <a:r>
              <a:rPr lang="en-US" dirty="0" smtClean="0"/>
              <a:t>Review the Results</a:t>
            </a:r>
          </a:p>
          <a:p>
            <a:pPr marL="514350" indent="-514350">
              <a:buAutoNum type="arabicPeriod"/>
            </a:pPr>
            <a:r>
              <a:rPr lang="en-US" dirty="0" smtClean="0"/>
              <a:t>Refactor the code </a:t>
            </a:r>
          </a:p>
          <a:p>
            <a:pPr marL="514350" indent="-514350">
              <a:buAutoNum type="arabicPeriod"/>
            </a:pPr>
            <a:r>
              <a:rPr lang="en-US" dirty="0" smtClean="0"/>
              <a:t>Repeat from 1 to 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2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BDD provides a “ubiquitous language” for analysis, that it is shared by developers and users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/>
              <a:t>It starts at the outside by identifying business outcomes, and then drills down into the feature set that will achieve those outcomes. Each feature is captured as a “story”, which defines the scope of the feature along with its acceptance </a:t>
            </a:r>
            <a:r>
              <a:rPr lang="en-US" i="1" dirty="0" smtClean="0"/>
              <a:t>criteria</a:t>
            </a:r>
            <a:endParaRPr lang="en-US" dirty="0"/>
          </a:p>
          <a:p>
            <a:pPr marL="0" indent="0">
              <a:buNone/>
            </a:pPr>
            <a:r>
              <a:rPr lang="en-US" sz="2000" i="1" dirty="0" smtClean="0"/>
              <a:t>Dan North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3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 Story </a:t>
            </a: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Even though there are different variations of the BDD story template, they all have two common elements: narrative and scenario. Each narrative is followed by one or more scenario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53" y="3400577"/>
            <a:ext cx="5032325" cy="380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6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Story Title:</a:t>
            </a:r>
            <a:r>
              <a:rPr lang="en-US" dirty="0"/>
              <a:t>  </a:t>
            </a:r>
            <a:r>
              <a:rPr lang="en-US" i="1" dirty="0"/>
              <a:t>The title of the </a:t>
            </a:r>
            <a:r>
              <a:rPr lang="en-US" i="1" dirty="0" smtClean="0"/>
              <a:t>story, </a:t>
            </a:r>
            <a:r>
              <a:rPr lang="en-US" i="1" dirty="0"/>
              <a:t>describes an activity that the account holder wants to carry out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b="1" dirty="0" smtClean="0"/>
              <a:t>Narrative:</a:t>
            </a:r>
            <a:r>
              <a:rPr lang="en-US" i="1" dirty="0" smtClean="0"/>
              <a:t> 	It should </a:t>
            </a:r>
            <a:r>
              <a:rPr lang="en-US" i="1" dirty="0"/>
              <a:t>include a role, a feature and a </a:t>
            </a:r>
            <a:r>
              <a:rPr lang="en-US" i="1" dirty="0" smtClean="0"/>
              <a:t>benefit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b="1" dirty="0" smtClean="0"/>
              <a:t>Scenario:</a:t>
            </a:r>
            <a:r>
              <a:rPr lang="en-US" i="1" dirty="0" smtClean="0"/>
              <a:t> 	Title </a:t>
            </a:r>
            <a:r>
              <a:rPr lang="en-US" i="1" dirty="0"/>
              <a:t>should say what’s </a:t>
            </a:r>
            <a:r>
              <a:rPr lang="en-US" i="1" dirty="0" smtClean="0"/>
              <a:t>different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It should be in terms of Givens</a:t>
            </a:r>
            <a:r>
              <a:rPr lang="en-US" i="1" dirty="0"/>
              <a:t>, Events and </a:t>
            </a:r>
            <a:r>
              <a:rPr lang="en-US" i="1" dirty="0" smtClean="0"/>
              <a:t>Outcomes</a:t>
            </a:r>
          </a:p>
          <a:p>
            <a:pPr marL="0" indent="0">
              <a:buNone/>
            </a:pPr>
            <a:r>
              <a:rPr lang="en-US" i="1" dirty="0" smtClean="0"/>
              <a:t>(generally defined on a 3 amigos style: PO, DEV,QA)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0132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Recommendation when the story has more than six scenarios it could be break down and grouped in similar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3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are using BDD approach to design and implement the test scenarios. So, from now on we will call this as BDT (Behavior Driven Testing)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1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Jalasof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lasoft" id="{9CC83882-0BB7-41DA-BBF9-A549FE9E2065}" vid="{398F759B-F652-4883-92BF-B8306AC173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Jalasoft</Template>
  <TotalTime>1637</TotalTime>
  <Words>762</Words>
  <Application>Microsoft Office PowerPoint</Application>
  <PresentationFormat>Widescreen</PresentationFormat>
  <Paragraphs>180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Verdana</vt:lpstr>
      <vt:lpstr>Jalasoft</vt:lpstr>
      <vt:lpstr>TDD and BDD</vt:lpstr>
      <vt:lpstr>TDD and BDD</vt:lpstr>
      <vt:lpstr>TDD - Exercise</vt:lpstr>
      <vt:lpstr>TDD Steps</vt:lpstr>
      <vt:lpstr>BDD</vt:lpstr>
      <vt:lpstr>BDD Story Format</vt:lpstr>
      <vt:lpstr>Fields </vt:lpstr>
      <vt:lpstr>Cont.</vt:lpstr>
      <vt:lpstr>BDT </vt:lpstr>
      <vt:lpstr>Example – TodoLy Projects</vt:lpstr>
      <vt:lpstr>Scenario 1 – Examples  - Create a subproject inside an empty project</vt:lpstr>
      <vt:lpstr>Scenario 1 – Examples  - Create a subproject inside an empty project</vt:lpstr>
      <vt:lpstr>Scenario 1</vt:lpstr>
      <vt:lpstr>Scenario 2 - Create a subproject inside a project that has subprojects already created</vt:lpstr>
      <vt:lpstr>Example – TodoLy Items</vt:lpstr>
      <vt:lpstr>Scenario 1 – Undone item that was in the filter Inbox filter</vt:lpstr>
      <vt:lpstr>Scenario 3 – Undone item to a subproject that it is not empty</vt:lpstr>
      <vt:lpstr>More Examples</vt:lpstr>
      <vt:lpstr>BDD – Example (String Calculator)</vt:lpstr>
      <vt:lpstr>Scenarios</vt:lpstr>
      <vt:lpstr>Scenarios 4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and BDD</dc:title>
  <dc:creator>Jimmy Vargas</dc:creator>
  <cp:lastModifiedBy>Jimmy Vargas</cp:lastModifiedBy>
  <cp:revision>74</cp:revision>
  <dcterms:created xsi:type="dcterms:W3CDTF">2015-05-22T10:58:47Z</dcterms:created>
  <dcterms:modified xsi:type="dcterms:W3CDTF">2016-03-24T10:26:28Z</dcterms:modified>
</cp:coreProperties>
</file>