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02" r:id="rId3"/>
    <p:sldId id="297" r:id="rId4"/>
    <p:sldId id="298" r:id="rId5"/>
    <p:sldId id="299" r:id="rId6"/>
    <p:sldId id="300" r:id="rId7"/>
    <p:sldId id="301" r:id="rId8"/>
    <p:sldId id="257" r:id="rId9"/>
    <p:sldId id="271" r:id="rId10"/>
    <p:sldId id="258" r:id="rId11"/>
    <p:sldId id="272" r:id="rId12"/>
    <p:sldId id="290" r:id="rId13"/>
    <p:sldId id="291" r:id="rId14"/>
    <p:sldId id="292" r:id="rId15"/>
    <p:sldId id="304" r:id="rId16"/>
    <p:sldId id="305" r:id="rId17"/>
    <p:sldId id="307" r:id="rId18"/>
    <p:sldId id="308" r:id="rId19"/>
    <p:sldId id="309" r:id="rId20"/>
    <p:sldId id="310" r:id="rId21"/>
    <p:sldId id="303" r:id="rId22"/>
    <p:sldId id="311" r:id="rId23"/>
    <p:sldId id="313" r:id="rId24"/>
    <p:sldId id="275" r:id="rId25"/>
    <p:sldId id="277" r:id="rId26"/>
    <p:sldId id="279" r:id="rId27"/>
    <p:sldId id="316" r:id="rId28"/>
    <p:sldId id="317" r:id="rId29"/>
    <p:sldId id="278" r:id="rId30"/>
    <p:sldId id="280" r:id="rId31"/>
    <p:sldId id="282" r:id="rId32"/>
    <p:sldId id="293" r:id="rId33"/>
    <p:sldId id="283" r:id="rId34"/>
    <p:sldId id="284" r:id="rId35"/>
    <p:sldId id="269" r:id="rId36"/>
    <p:sldId id="296" r:id="rId37"/>
    <p:sldId id="27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3B1063-6A1F-429E-AE10-884F9C601BBD}">
          <p14:sldIdLst>
            <p14:sldId id="256"/>
            <p14:sldId id="302"/>
            <p14:sldId id="297"/>
            <p14:sldId id="298"/>
            <p14:sldId id="299"/>
            <p14:sldId id="300"/>
            <p14:sldId id="301"/>
            <p14:sldId id="257"/>
            <p14:sldId id="271"/>
            <p14:sldId id="258"/>
            <p14:sldId id="272"/>
            <p14:sldId id="290"/>
            <p14:sldId id="291"/>
            <p14:sldId id="292"/>
            <p14:sldId id="304"/>
            <p14:sldId id="305"/>
            <p14:sldId id="307"/>
            <p14:sldId id="308"/>
            <p14:sldId id="309"/>
            <p14:sldId id="310"/>
            <p14:sldId id="303"/>
            <p14:sldId id="311"/>
            <p14:sldId id="313"/>
            <p14:sldId id="275"/>
            <p14:sldId id="277"/>
            <p14:sldId id="279"/>
            <p14:sldId id="316"/>
            <p14:sldId id="317"/>
            <p14:sldId id="278"/>
            <p14:sldId id="280"/>
            <p14:sldId id="282"/>
            <p14:sldId id="293"/>
            <p14:sldId id="283"/>
            <p14:sldId id="284"/>
            <p14:sldId id="269"/>
            <p14:sldId id="296"/>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7AD2F-1903-4732-8ACE-E047338726D0}" type="datetimeFigureOut">
              <a:rPr lang="en-US" smtClean="0"/>
              <a:t>3/16/2016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70E5D-CB94-498F-83A8-E8C18840FFDC}" type="slidenum">
              <a:rPr lang="en-US" smtClean="0"/>
              <a:t>‹#›</a:t>
            </a:fld>
            <a:endParaRPr lang="en-US"/>
          </a:p>
        </p:txBody>
      </p:sp>
    </p:spTree>
    <p:extLst>
      <p:ext uri="{BB962C8B-B14F-4D97-AF65-F5344CB8AC3E}">
        <p14:creationId xmlns:p14="http://schemas.microsoft.com/office/powerpoint/2010/main" val="39489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71CAAA-B530-4621-86F8-07C8D1D5E6A2}" type="slidenum">
              <a:rPr lang="en-US"/>
              <a:t>10</a:t>
            </a:fld>
            <a:endParaRPr lang="en-US"/>
          </a:p>
        </p:txBody>
      </p:sp>
    </p:spTree>
    <p:extLst>
      <p:ext uri="{BB962C8B-B14F-4D97-AF65-F5344CB8AC3E}">
        <p14:creationId xmlns:p14="http://schemas.microsoft.com/office/powerpoint/2010/main" val="112039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71CAAA-B530-4621-86F8-07C8D1D5E6A2}" type="slidenum">
              <a:rPr lang="en-US"/>
              <a:t>12</a:t>
            </a:fld>
            <a:endParaRPr lang="en-US"/>
          </a:p>
        </p:txBody>
      </p:sp>
    </p:spTree>
    <p:extLst>
      <p:ext uri="{BB962C8B-B14F-4D97-AF65-F5344CB8AC3E}">
        <p14:creationId xmlns:p14="http://schemas.microsoft.com/office/powerpoint/2010/main" val="33273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6027686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18880083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41758545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1088322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28295788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5996316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6050922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28997963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6FACC-2CB8-4132-8F20-FF0905D010AD}" type="slidenum">
              <a:rPr lang="en-US" smtClean="0"/>
              <a:t>‹#›</a:t>
            </a:fld>
            <a:endParaRPr lang="en-US"/>
          </a:p>
        </p:txBody>
      </p:sp>
    </p:spTree>
    <p:extLst>
      <p:ext uri="{BB962C8B-B14F-4D97-AF65-F5344CB8AC3E}">
        <p14:creationId xmlns:p14="http://schemas.microsoft.com/office/powerpoint/2010/main" val="422835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1366FACC-2CB8-4132-8F20-FF0905D010AD}"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937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earnBoost/expect.js" TargetMode="External"/><Relationship Id="rId2" Type="http://schemas.openxmlformats.org/officeDocument/2006/relationships/hyperlink" Target="https://github.com/shouldjs/should.js" TargetMode="External"/><Relationship Id="rId1" Type="http://schemas.openxmlformats.org/officeDocument/2006/relationships/slideLayout" Target="../slideLayouts/slideLayout2.xml"/><Relationship Id="rId5" Type="http://schemas.openxmlformats.org/officeDocument/2006/relationships/hyperlink" Target="https://github.com/visionmedia/better-assert" TargetMode="External"/><Relationship Id="rId4" Type="http://schemas.openxmlformats.org/officeDocument/2006/relationships/hyperlink" Target="http://chaijs.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xecutable_cod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n.wikipedia.org/wiki/XMLHttpRequest" TargetMode="External"/><Relationship Id="rId5" Type="http://schemas.openxmlformats.org/officeDocument/2006/relationships/hyperlink" Target="https://en.wikipedia.org/wiki/Ajax_(programming)" TargetMode="External"/><Relationship Id="rId4" Type="http://schemas.openxmlformats.org/officeDocument/2006/relationships/hyperlink" Target="https://en.wikipedia.org/wiki/Argument_(computer_scie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visionmedia.github.io/superagent/" TargetMode="External"/><Relationship Id="rId2" Type="http://schemas.openxmlformats.org/officeDocument/2006/relationships/hyperlink" Target="https://github.com/visionmedia/superag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TooTallNate/superagent-prox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vent-driven_architecture" TargetMode="External"/><Relationship Id="rId2" Type="http://schemas.openxmlformats.org/officeDocument/2006/relationships/hyperlink" Target="http://code.google.com/p/v8/" TargetMode="External"/><Relationship Id="rId1" Type="http://schemas.openxmlformats.org/officeDocument/2006/relationships/slideLayout" Target="../slideLayouts/slideLayout2.xml"/><Relationship Id="rId5" Type="http://schemas.openxmlformats.org/officeDocument/2006/relationships/hyperlink" Target="https://en.wikipedia.org/wiki/Application_programming_interface" TargetMode="External"/><Relationship Id="rId4" Type="http://schemas.openxmlformats.org/officeDocument/2006/relationships/hyperlink" Target="https://en.wikipedia.org/wiki/Non-blocking_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roxy.company.com:808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ochajs.org/" TargetMode="External"/><Relationship Id="rId2" Type="http://schemas.openxmlformats.org/officeDocument/2006/relationships/hyperlink" Target="http://nodejs.org/" TargetMode="External"/><Relationship Id="rId1" Type="http://schemas.openxmlformats.org/officeDocument/2006/relationships/slideLayout" Target="../slideLayouts/slideLayout2.xml"/><Relationship Id="rId4" Type="http://schemas.openxmlformats.org/officeDocument/2006/relationships/hyperlink" Target="https://github.com/mochajs/mocha/wik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Mochajs</a:t>
            </a:r>
            <a:r>
              <a:rPr lang="en-US" dirty="0" smtClean="0"/>
              <a:t/>
            </a:r>
            <a:br>
              <a:rPr lang="en-US" dirty="0" smtClean="0"/>
            </a:br>
            <a:r>
              <a:rPr lang="en-US" dirty="0"/>
              <a:t>&amp;</a:t>
            </a:r>
            <a:r>
              <a:rPr lang="en-US" dirty="0" smtClean="0"/>
              <a:t/>
            </a:r>
            <a:br>
              <a:rPr lang="en-US" dirty="0" smtClean="0"/>
            </a:br>
            <a:r>
              <a:rPr lang="en-US" dirty="0" err="1" smtClean="0"/>
              <a:t>Superagent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71631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style	</a:t>
            </a:r>
            <a:endParaRPr lang="en-US" dirty="0"/>
          </a:p>
        </p:txBody>
      </p:sp>
      <p:sp>
        <p:nvSpPr>
          <p:cNvPr id="6" name="Content Placeholder 5"/>
          <p:cNvSpPr>
            <a:spLocks noGrp="1"/>
          </p:cNvSpPr>
          <p:nvPr>
            <p:ph idx="1"/>
          </p:nvPr>
        </p:nvSpPr>
        <p:spPr>
          <a:xfrm>
            <a:off x="966216" y="1825625"/>
            <a:ext cx="4565904" cy="1463019"/>
          </a:xfrm>
        </p:spPr>
        <p:txBody>
          <a:bodyPr>
            <a:normAutofit/>
          </a:bodyPr>
          <a:lstStyle/>
          <a:p>
            <a:r>
              <a:rPr lang="en-US" dirty="0"/>
              <a:t>suite</a:t>
            </a:r>
            <a:r>
              <a:rPr lang="en-US" dirty="0" smtClean="0"/>
              <a:t>()</a:t>
            </a:r>
          </a:p>
          <a:p>
            <a:r>
              <a:rPr lang="en-US" dirty="0" smtClean="0"/>
              <a:t> </a:t>
            </a:r>
            <a:r>
              <a:rPr lang="en-US" dirty="0"/>
              <a:t>test</a:t>
            </a:r>
            <a:r>
              <a:rPr lang="en-US" dirty="0" smtClean="0"/>
              <a:t>()</a:t>
            </a:r>
          </a:p>
          <a:p>
            <a:r>
              <a:rPr lang="en-US" dirty="0" err="1" smtClean="0"/>
              <a:t>suiteSetup</a:t>
            </a:r>
            <a:r>
              <a:rPr lang="en-US" dirty="0" smtClean="0"/>
              <a:t>() </a:t>
            </a:r>
          </a:p>
          <a:p>
            <a:pPr marL="0" indent="0">
              <a:buNone/>
            </a:pPr>
            <a:endParaRPr lang="en-US" dirty="0"/>
          </a:p>
        </p:txBody>
      </p:sp>
      <p:pic>
        <p:nvPicPr>
          <p:cNvPr id="9" name="Content Placeholder 4"/>
          <p:cNvPicPr>
            <a:picLocks noChangeAspect="1"/>
          </p:cNvPicPr>
          <p:nvPr/>
        </p:nvPicPr>
        <p:blipFill>
          <a:blip r:embed="rId3"/>
          <a:stretch>
            <a:fillRect/>
          </a:stretch>
        </p:blipFill>
        <p:spPr>
          <a:xfrm>
            <a:off x="719328" y="3423581"/>
            <a:ext cx="10515600" cy="2965938"/>
          </a:xfrm>
          <a:prstGeom prst="rect">
            <a:avLst/>
          </a:prstGeom>
        </p:spPr>
      </p:pic>
      <p:sp>
        <p:nvSpPr>
          <p:cNvPr id="11" name="Content Placeholder 5"/>
          <p:cNvSpPr txBox="1">
            <a:spLocks/>
          </p:cNvSpPr>
          <p:nvPr/>
        </p:nvSpPr>
        <p:spPr>
          <a:xfrm>
            <a:off x="6531864" y="1825625"/>
            <a:ext cx="4565904" cy="14630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suiteTeardown</a:t>
            </a:r>
            <a:r>
              <a:rPr lang="en-US" dirty="0" smtClean="0"/>
              <a:t>()</a:t>
            </a:r>
          </a:p>
          <a:p>
            <a:r>
              <a:rPr lang="en-US" dirty="0" smtClean="0"/>
              <a:t>setup()</a:t>
            </a:r>
          </a:p>
          <a:p>
            <a:r>
              <a:rPr lang="en-US" dirty="0" smtClean="0"/>
              <a:t>teardown()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207536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TDD Tests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Command Line:</a:t>
            </a:r>
          </a:p>
          <a:p>
            <a:pPr marL="0" indent="0">
              <a:lnSpc>
                <a:spcPct val="110000"/>
              </a:lnSpc>
              <a:spcBef>
                <a:spcPts val="1800"/>
              </a:spcBef>
              <a:buNone/>
            </a:pPr>
            <a:r>
              <a:rPr lang="en-US" sz="1400" i="1" dirty="0"/>
              <a:t>	</a:t>
            </a:r>
            <a:r>
              <a:rPr lang="en-US" sz="1600" i="1" dirty="0" smtClean="0"/>
              <a:t>(installed globally)</a:t>
            </a:r>
          </a:p>
          <a:p>
            <a:pPr marL="0" indent="0">
              <a:buNone/>
            </a:pPr>
            <a:r>
              <a:rPr lang="en-US" dirty="0" smtClean="0"/>
              <a:t>	</a:t>
            </a:r>
            <a:r>
              <a:rPr lang="en-US" dirty="0"/>
              <a:t>mocha </a:t>
            </a:r>
            <a:r>
              <a:rPr lang="en-US" dirty="0" smtClean="0"/>
              <a:t>--</a:t>
            </a:r>
            <a:r>
              <a:rPr lang="en-US" dirty="0" err="1"/>
              <a:t>ui</a:t>
            </a:r>
            <a:r>
              <a:rPr lang="en-US" dirty="0"/>
              <a:t> </a:t>
            </a:r>
            <a:r>
              <a:rPr lang="en-US" dirty="0" err="1" smtClean="0"/>
              <a:t>tdd</a:t>
            </a:r>
            <a:endParaRPr lang="en-US" i="1" dirty="0" smtClean="0"/>
          </a:p>
          <a:p>
            <a:pPr marL="0" indent="0">
              <a:lnSpc>
                <a:spcPct val="120000"/>
              </a:lnSpc>
              <a:spcBef>
                <a:spcPts val="1800"/>
              </a:spcBef>
              <a:buNone/>
            </a:pPr>
            <a:r>
              <a:rPr lang="en-US" i="1" dirty="0" smtClean="0"/>
              <a:t>	</a:t>
            </a:r>
            <a:r>
              <a:rPr lang="en-US" sz="1600" i="1" dirty="0"/>
              <a:t>(installed locally)</a:t>
            </a:r>
          </a:p>
          <a:p>
            <a:pPr marL="0" indent="0">
              <a:buNone/>
            </a:pPr>
            <a:r>
              <a:rPr lang="en-US" dirty="0" smtClean="0"/>
              <a:t>	</a:t>
            </a:r>
            <a:r>
              <a:rPr lang="en-US" dirty="0"/>
              <a:t>node </a:t>
            </a:r>
            <a:r>
              <a:rPr lang="en-US" dirty="0" err="1"/>
              <a:t>node_modules</a:t>
            </a:r>
            <a:r>
              <a:rPr lang="en-US" dirty="0"/>
              <a:t>\mocha\bin\_mocha --</a:t>
            </a:r>
            <a:r>
              <a:rPr lang="en-US" dirty="0" err="1"/>
              <a:t>ui</a:t>
            </a:r>
            <a:r>
              <a:rPr lang="en-US" dirty="0"/>
              <a:t> </a:t>
            </a:r>
            <a:r>
              <a:rPr lang="en-US" dirty="0" err="1" smtClean="0"/>
              <a:t>tdd</a:t>
            </a:r>
            <a:endParaRPr lang="en-US" i="1" dirty="0" smtClean="0"/>
          </a:p>
          <a:p>
            <a:pPr marL="0" indent="0">
              <a:lnSpc>
                <a:spcPct val="120000"/>
              </a:lnSpc>
              <a:spcBef>
                <a:spcPts val="1800"/>
              </a:spcBef>
              <a:buNone/>
            </a:pPr>
            <a:r>
              <a:rPr lang="en-US" i="1" dirty="0"/>
              <a:t>	</a:t>
            </a:r>
            <a:r>
              <a:rPr lang="en-US" sz="1600" i="1" dirty="0" smtClean="0"/>
              <a:t>(running specific file)</a:t>
            </a:r>
            <a:endParaRPr lang="en-US" sz="1600" i="1" dirty="0"/>
          </a:p>
          <a:p>
            <a:pPr marL="0" indent="0">
              <a:buNone/>
            </a:pPr>
            <a:r>
              <a:rPr lang="en-US" dirty="0"/>
              <a:t>	</a:t>
            </a:r>
            <a:r>
              <a:rPr lang="en-US" dirty="0" smtClean="0"/>
              <a:t>mocha --</a:t>
            </a:r>
            <a:r>
              <a:rPr lang="en-US" dirty="0" err="1"/>
              <a:t>ui</a:t>
            </a:r>
            <a:r>
              <a:rPr lang="en-US" dirty="0"/>
              <a:t> </a:t>
            </a:r>
            <a:r>
              <a:rPr lang="en-US" dirty="0" err="1" smtClean="0"/>
              <a:t>tdd</a:t>
            </a:r>
            <a:r>
              <a:rPr lang="en-US" dirty="0" smtClean="0"/>
              <a:t> </a:t>
            </a:r>
            <a:r>
              <a:rPr lang="en-US" i="1" dirty="0" smtClean="0"/>
              <a:t>&lt;file&gt;</a:t>
            </a:r>
            <a:endParaRPr lang="en-US" i="1" dirty="0"/>
          </a:p>
          <a:p>
            <a:pPr marL="0" indent="0">
              <a:buNone/>
            </a:pPr>
            <a:endParaRPr lang="en-US" dirty="0" smtClean="0"/>
          </a:p>
          <a:p>
            <a:endParaRPr lang="en-US" dirty="0"/>
          </a:p>
        </p:txBody>
      </p:sp>
    </p:spTree>
    <p:extLst>
      <p:ext uri="{BB962C8B-B14F-4D97-AF65-F5344CB8AC3E}">
        <p14:creationId xmlns:p14="http://schemas.microsoft.com/office/powerpoint/2010/main" val="36458745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style	</a:t>
            </a:r>
            <a:endParaRPr lang="en-US" dirty="0"/>
          </a:p>
        </p:txBody>
      </p:sp>
      <p:sp>
        <p:nvSpPr>
          <p:cNvPr id="6" name="Content Placeholder 5"/>
          <p:cNvSpPr>
            <a:spLocks noGrp="1"/>
          </p:cNvSpPr>
          <p:nvPr>
            <p:ph idx="1"/>
          </p:nvPr>
        </p:nvSpPr>
        <p:spPr>
          <a:xfrm>
            <a:off x="966216" y="1825625"/>
            <a:ext cx="4565904" cy="1463019"/>
          </a:xfrm>
        </p:spPr>
        <p:txBody>
          <a:bodyPr>
            <a:normAutofit/>
          </a:bodyPr>
          <a:lstStyle/>
          <a:p>
            <a:r>
              <a:rPr lang="en-US" dirty="0"/>
              <a:t>describe</a:t>
            </a:r>
            <a:r>
              <a:rPr lang="en-US" dirty="0" smtClean="0"/>
              <a:t>()</a:t>
            </a:r>
          </a:p>
          <a:p>
            <a:r>
              <a:rPr lang="en-US" dirty="0" smtClean="0"/>
              <a:t>context()</a:t>
            </a:r>
          </a:p>
          <a:p>
            <a:r>
              <a:rPr lang="en-US" dirty="0" smtClean="0"/>
              <a:t>it</a:t>
            </a:r>
            <a:r>
              <a:rPr lang="en-US" dirty="0"/>
              <a:t>()</a:t>
            </a:r>
          </a:p>
        </p:txBody>
      </p:sp>
      <p:sp>
        <p:nvSpPr>
          <p:cNvPr id="11" name="Content Placeholder 5"/>
          <p:cNvSpPr txBox="1">
            <a:spLocks/>
          </p:cNvSpPr>
          <p:nvPr/>
        </p:nvSpPr>
        <p:spPr>
          <a:xfrm>
            <a:off x="6531864" y="1825625"/>
            <a:ext cx="4565904" cy="19728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a:t>
            </a:r>
            <a:r>
              <a:rPr lang="en-US" dirty="0" smtClean="0"/>
              <a:t>()</a:t>
            </a:r>
          </a:p>
          <a:p>
            <a:r>
              <a:rPr lang="en-US" dirty="0" smtClean="0"/>
              <a:t>after()</a:t>
            </a:r>
          </a:p>
          <a:p>
            <a:r>
              <a:rPr lang="en-US" dirty="0" err="1" smtClean="0"/>
              <a:t>beforeEach</a:t>
            </a:r>
            <a:r>
              <a:rPr lang="en-US" dirty="0" smtClean="0"/>
              <a:t>()</a:t>
            </a:r>
          </a:p>
          <a:p>
            <a:r>
              <a:rPr lang="en-US" dirty="0" err="1" smtClean="0"/>
              <a:t>afterEach</a:t>
            </a:r>
            <a:r>
              <a:rPr lang="en-US" dirty="0" smtClean="0"/>
              <a:t>()</a:t>
            </a:r>
            <a:endParaRPr lang="en-US" dirty="0"/>
          </a:p>
        </p:txBody>
      </p:sp>
      <p:pic>
        <p:nvPicPr>
          <p:cNvPr id="3" name="Picture 2"/>
          <p:cNvPicPr>
            <a:picLocks noChangeAspect="1"/>
          </p:cNvPicPr>
          <p:nvPr/>
        </p:nvPicPr>
        <p:blipFill>
          <a:blip r:embed="rId3"/>
          <a:stretch>
            <a:fillRect/>
          </a:stretch>
        </p:blipFill>
        <p:spPr>
          <a:xfrm>
            <a:off x="1716024" y="3798485"/>
            <a:ext cx="8229600" cy="3057525"/>
          </a:xfrm>
          <a:prstGeom prst="rect">
            <a:avLst/>
          </a:prstGeom>
        </p:spPr>
      </p:pic>
    </p:spTree>
    <p:extLst>
      <p:ext uri="{BB962C8B-B14F-4D97-AF65-F5344CB8AC3E}">
        <p14:creationId xmlns:p14="http://schemas.microsoft.com/office/powerpoint/2010/main" val="41406868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BDD Tests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Command Line:</a:t>
            </a:r>
          </a:p>
          <a:p>
            <a:pPr marL="0" indent="0">
              <a:lnSpc>
                <a:spcPct val="110000"/>
              </a:lnSpc>
              <a:spcBef>
                <a:spcPts val="1800"/>
              </a:spcBef>
              <a:buNone/>
            </a:pPr>
            <a:r>
              <a:rPr lang="en-US" sz="1400" i="1" dirty="0"/>
              <a:t>	</a:t>
            </a:r>
            <a:r>
              <a:rPr lang="en-US" sz="1600" i="1" dirty="0" smtClean="0"/>
              <a:t>(installed globally)</a:t>
            </a:r>
          </a:p>
          <a:p>
            <a:pPr marL="0" indent="0">
              <a:buNone/>
            </a:pPr>
            <a:r>
              <a:rPr lang="en-US" dirty="0" smtClean="0"/>
              <a:t>	mocha</a:t>
            </a:r>
          </a:p>
          <a:p>
            <a:pPr marL="0" indent="0">
              <a:lnSpc>
                <a:spcPct val="120000"/>
              </a:lnSpc>
              <a:spcBef>
                <a:spcPts val="1800"/>
              </a:spcBef>
              <a:buNone/>
            </a:pPr>
            <a:r>
              <a:rPr lang="en-US" i="1" dirty="0" smtClean="0"/>
              <a:t>	</a:t>
            </a:r>
            <a:r>
              <a:rPr lang="en-US" sz="1600" i="1" dirty="0"/>
              <a:t>(installed locally)</a:t>
            </a:r>
          </a:p>
          <a:p>
            <a:pPr marL="0" indent="0">
              <a:buNone/>
            </a:pPr>
            <a:r>
              <a:rPr lang="en-US" dirty="0" smtClean="0"/>
              <a:t>	</a:t>
            </a:r>
            <a:r>
              <a:rPr lang="en-US" dirty="0"/>
              <a:t>node </a:t>
            </a:r>
            <a:r>
              <a:rPr lang="en-US" dirty="0" err="1"/>
              <a:t>node_modules</a:t>
            </a:r>
            <a:r>
              <a:rPr lang="en-US" dirty="0"/>
              <a:t>\mocha\bin\_</a:t>
            </a:r>
            <a:r>
              <a:rPr lang="en-US" dirty="0" smtClean="0"/>
              <a:t>mocha</a:t>
            </a:r>
          </a:p>
          <a:p>
            <a:pPr marL="0" indent="0">
              <a:lnSpc>
                <a:spcPct val="120000"/>
              </a:lnSpc>
              <a:spcBef>
                <a:spcPts val="1800"/>
              </a:spcBef>
              <a:buNone/>
            </a:pPr>
            <a:r>
              <a:rPr lang="en-US" i="1" dirty="0"/>
              <a:t>	</a:t>
            </a:r>
            <a:r>
              <a:rPr lang="en-US" sz="1600" i="1" dirty="0" smtClean="0"/>
              <a:t>(running specific file)</a:t>
            </a:r>
            <a:endParaRPr lang="en-US" sz="1600" i="1" dirty="0"/>
          </a:p>
          <a:p>
            <a:pPr marL="0" indent="0">
              <a:buNone/>
            </a:pPr>
            <a:r>
              <a:rPr lang="en-US" dirty="0"/>
              <a:t>	</a:t>
            </a:r>
            <a:r>
              <a:rPr lang="en-US" dirty="0" smtClean="0"/>
              <a:t>mocha </a:t>
            </a:r>
            <a:r>
              <a:rPr lang="en-US" i="1" dirty="0" smtClean="0"/>
              <a:t>&lt;file&gt;</a:t>
            </a:r>
            <a:endParaRPr lang="en-US" i="1" dirty="0"/>
          </a:p>
          <a:p>
            <a:pPr marL="0" indent="0">
              <a:buNone/>
            </a:pPr>
            <a:endParaRPr lang="en-US" b="1" dirty="0" smtClean="0"/>
          </a:p>
          <a:p>
            <a:pPr marL="0" indent="0">
              <a:buNone/>
            </a:pPr>
            <a:r>
              <a:rPr lang="en-US" b="1" dirty="0" smtClean="0"/>
              <a:t>note: </a:t>
            </a:r>
            <a:r>
              <a:rPr lang="en-US" dirty="0" smtClean="0"/>
              <a:t>this is set by default</a:t>
            </a:r>
          </a:p>
          <a:p>
            <a:endParaRPr lang="en-US" dirty="0"/>
          </a:p>
        </p:txBody>
      </p:sp>
    </p:spTree>
    <p:extLst>
      <p:ext uri="{BB962C8B-B14F-4D97-AF65-F5344CB8AC3E}">
        <p14:creationId xmlns:p14="http://schemas.microsoft.com/office/powerpoint/2010/main" val="27855303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 Library	</a:t>
            </a:r>
            <a:endParaRPr lang="en-US" dirty="0"/>
          </a:p>
        </p:txBody>
      </p:sp>
      <p:sp>
        <p:nvSpPr>
          <p:cNvPr id="3" name="Content Placeholder 2"/>
          <p:cNvSpPr>
            <a:spLocks noGrp="1"/>
          </p:cNvSpPr>
          <p:nvPr>
            <p:ph idx="1"/>
          </p:nvPr>
        </p:nvSpPr>
        <p:spPr/>
        <p:txBody>
          <a:bodyPr/>
          <a:lstStyle/>
          <a:p>
            <a:r>
              <a:rPr lang="en-US" dirty="0" smtClean="0">
                <a:hlinkClick r:id="rId2"/>
              </a:rPr>
              <a:t>should.js</a:t>
            </a:r>
            <a:endParaRPr lang="en-US" dirty="0"/>
          </a:p>
          <a:p>
            <a:r>
              <a:rPr lang="en-US" dirty="0">
                <a:hlinkClick r:id="rId3"/>
              </a:rPr>
              <a:t>expect.js</a:t>
            </a:r>
            <a:r>
              <a:rPr lang="en-US" dirty="0"/>
              <a:t> expect() style assertions</a:t>
            </a:r>
          </a:p>
          <a:p>
            <a:r>
              <a:rPr lang="en-US" dirty="0">
                <a:hlinkClick r:id="rId4"/>
              </a:rPr>
              <a:t>chai</a:t>
            </a:r>
            <a:r>
              <a:rPr lang="en-US" dirty="0"/>
              <a:t> expect(), assert() and should style </a:t>
            </a:r>
            <a:r>
              <a:rPr lang="en-US" dirty="0" smtClean="0"/>
              <a:t>assertions </a:t>
            </a:r>
            <a:endParaRPr lang="en-US" dirty="0"/>
          </a:p>
          <a:p>
            <a:r>
              <a:rPr lang="en-US" dirty="0">
                <a:hlinkClick r:id="rId5"/>
              </a:rPr>
              <a:t>better-assert</a:t>
            </a:r>
            <a:r>
              <a:rPr lang="en-US" dirty="0"/>
              <a:t> c-style self-documenting assert</a:t>
            </a:r>
            <a:r>
              <a:rPr lang="en-US" dirty="0" smtClean="0"/>
              <a:t>()</a:t>
            </a:r>
          </a:p>
          <a:p>
            <a:pPr marL="0" indent="0">
              <a:buNone/>
            </a:pPr>
            <a:endParaRPr lang="en-US" dirty="0" smtClean="0"/>
          </a:p>
          <a:p>
            <a:r>
              <a:rPr lang="en-US" dirty="0" smtClean="0"/>
              <a:t>And others…</a:t>
            </a:r>
            <a:endParaRPr lang="en-US" dirty="0"/>
          </a:p>
        </p:txBody>
      </p:sp>
    </p:spTree>
    <p:extLst>
      <p:ext uri="{BB962C8B-B14F-4D97-AF65-F5344CB8AC3E}">
        <p14:creationId xmlns:p14="http://schemas.microsoft.com/office/powerpoint/2010/main" val="7668972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tests</a:t>
            </a:r>
            <a:endParaRPr lang="en-US" dirty="0"/>
          </a:p>
        </p:txBody>
      </p:sp>
      <p:pic>
        <p:nvPicPr>
          <p:cNvPr id="4" name="Content Placeholder 3"/>
          <p:cNvPicPr>
            <a:picLocks noGrp="1" noChangeAspect="1"/>
          </p:cNvPicPr>
          <p:nvPr>
            <p:ph idx="1"/>
          </p:nvPr>
        </p:nvPicPr>
        <p:blipFill>
          <a:blip r:embed="rId2"/>
          <a:stretch>
            <a:fillRect/>
          </a:stretch>
        </p:blipFill>
        <p:spPr>
          <a:xfrm>
            <a:off x="3181350" y="2233612"/>
            <a:ext cx="5829300" cy="3762375"/>
          </a:xfrm>
          <a:prstGeom prst="rect">
            <a:avLst/>
          </a:prstGeom>
        </p:spPr>
      </p:pic>
    </p:spTree>
    <p:extLst>
      <p:ext uri="{BB962C8B-B14F-4D97-AF65-F5344CB8AC3E}">
        <p14:creationId xmlns:p14="http://schemas.microsoft.com/office/powerpoint/2010/main" val="21475516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842" y="1143000"/>
            <a:ext cx="10262558" cy="838200"/>
          </a:xfrm>
        </p:spPr>
        <p:txBody>
          <a:bodyPr/>
          <a:lstStyle/>
          <a:p>
            <a:r>
              <a:rPr lang="en-US" dirty="0" smtClean="0"/>
              <a:t>Asynchronous Tests</a:t>
            </a:r>
            <a:endParaRPr lang="en-US" dirty="0"/>
          </a:p>
        </p:txBody>
      </p:sp>
      <p:pic>
        <p:nvPicPr>
          <p:cNvPr id="6" name="Content Placeholder 5"/>
          <p:cNvPicPr>
            <a:picLocks noGrp="1" noChangeAspect="1"/>
          </p:cNvPicPr>
          <p:nvPr>
            <p:ph idx="1"/>
          </p:nvPr>
        </p:nvPicPr>
        <p:blipFill>
          <a:blip r:embed="rId2"/>
          <a:stretch>
            <a:fillRect/>
          </a:stretch>
        </p:blipFill>
        <p:spPr>
          <a:xfrm>
            <a:off x="1968138" y="1143000"/>
            <a:ext cx="4702664" cy="5316056"/>
          </a:xfrm>
          <a:prstGeom prst="rect">
            <a:avLst/>
          </a:prstGeom>
        </p:spPr>
      </p:pic>
      <p:sp>
        <p:nvSpPr>
          <p:cNvPr id="3" name="TextBox 2"/>
          <p:cNvSpPr txBox="1"/>
          <p:nvPr/>
        </p:nvSpPr>
        <p:spPr>
          <a:xfrm>
            <a:off x="7539487" y="1981200"/>
            <a:ext cx="3959524" cy="4801314"/>
          </a:xfrm>
          <a:prstGeom prst="rect">
            <a:avLst/>
          </a:prstGeom>
          <a:noFill/>
        </p:spPr>
        <p:txBody>
          <a:bodyPr wrap="square" rtlCol="0">
            <a:spAutoFit/>
          </a:bodyPr>
          <a:lstStyle/>
          <a:p>
            <a:r>
              <a:rPr lang="en-US" b="1" dirty="0" smtClean="0"/>
              <a:t>Callback</a:t>
            </a:r>
            <a:r>
              <a:rPr lang="en-US" dirty="0" smtClean="0"/>
              <a:t> </a:t>
            </a:r>
            <a:r>
              <a:rPr lang="en-US" dirty="0"/>
              <a:t>is a piece of </a:t>
            </a:r>
            <a:r>
              <a:rPr lang="en-US" dirty="0">
                <a:hlinkClick r:id="rId3" tooltip="Executable code"/>
              </a:rPr>
              <a:t>executable code</a:t>
            </a:r>
            <a:r>
              <a:rPr lang="en-US" dirty="0"/>
              <a:t> that is passed as an </a:t>
            </a:r>
            <a:r>
              <a:rPr lang="en-US" dirty="0">
                <a:hlinkClick r:id="rId4" tooltip="Argument (computer science)"/>
              </a:rPr>
              <a:t>argument</a:t>
            </a:r>
            <a:r>
              <a:rPr lang="en-US" dirty="0"/>
              <a:t> to other code, which is expected to </a:t>
            </a:r>
            <a:r>
              <a:rPr lang="en-US" i="1" dirty="0"/>
              <a:t>call back</a:t>
            </a:r>
            <a:r>
              <a:rPr lang="en-US" dirty="0"/>
              <a:t> (execute) the argument at some convenient time. The invocation may be immediate as in a </a:t>
            </a:r>
            <a:r>
              <a:rPr lang="en-US" b="1" dirty="0"/>
              <a:t>synchronous callback</a:t>
            </a:r>
            <a:r>
              <a:rPr lang="en-US" dirty="0"/>
              <a:t>, or it might happen at later time as in an </a:t>
            </a:r>
            <a:r>
              <a:rPr lang="en-US" b="1" dirty="0"/>
              <a:t>asynchronous callback</a:t>
            </a:r>
            <a:r>
              <a:rPr lang="en-US" dirty="0" smtClean="0"/>
              <a:t>.</a:t>
            </a:r>
          </a:p>
          <a:p>
            <a:endParaRPr lang="en-US" dirty="0"/>
          </a:p>
          <a:p>
            <a:r>
              <a:rPr lang="en-US" b="1" dirty="0"/>
              <a:t>Callbacks</a:t>
            </a:r>
            <a:r>
              <a:rPr lang="en-US" dirty="0"/>
              <a:t> are generally useful when the function needs to perform actions before the callback is executed, or when the function does not (or cannot) have meaningful return values to act on, as is the case for </a:t>
            </a:r>
            <a:r>
              <a:rPr lang="en-US" dirty="0">
                <a:hlinkClick r:id="rId5" tooltip="Ajax (programming)"/>
              </a:rPr>
              <a:t>Asynchronous JavaScript</a:t>
            </a:r>
            <a:r>
              <a:rPr lang="en-US" dirty="0"/>
              <a:t> (based on timers) or </a:t>
            </a:r>
            <a:r>
              <a:rPr lang="en-US" dirty="0" err="1">
                <a:hlinkClick r:id="rId6" tooltip="XMLHttpRequest"/>
              </a:rPr>
              <a:t>XMLHttpRequest</a:t>
            </a:r>
            <a:r>
              <a:rPr lang="en-US" dirty="0"/>
              <a:t> requests</a:t>
            </a:r>
          </a:p>
        </p:txBody>
      </p:sp>
    </p:spTree>
    <p:extLst>
      <p:ext uri="{BB962C8B-B14F-4D97-AF65-F5344CB8AC3E}">
        <p14:creationId xmlns:p14="http://schemas.microsoft.com/office/powerpoint/2010/main" val="9881787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BDD Style</a:t>
            </a:r>
            <a:endParaRPr lang="en-US" dirty="0"/>
          </a:p>
        </p:txBody>
      </p:sp>
      <p:sp>
        <p:nvSpPr>
          <p:cNvPr id="3" name="Content Placeholder 2"/>
          <p:cNvSpPr>
            <a:spLocks noGrp="1"/>
          </p:cNvSpPr>
          <p:nvPr>
            <p:ph idx="1"/>
          </p:nvPr>
        </p:nvSpPr>
        <p:spPr>
          <a:xfrm>
            <a:off x="838200" y="1825625"/>
            <a:ext cx="4839789" cy="4351338"/>
          </a:xfrm>
        </p:spPr>
        <p:txBody>
          <a:bodyPr>
            <a:normAutofit fontScale="92500"/>
          </a:bodyPr>
          <a:lstStyle/>
          <a:p>
            <a:r>
              <a:rPr lang="en-US" dirty="0" smtClean="0"/>
              <a:t>Test and Suites</a:t>
            </a:r>
          </a:p>
          <a:p>
            <a:pPr lvl="1"/>
            <a:r>
              <a:rPr lang="en-US" dirty="0" smtClean="0"/>
              <a:t>describe() - generally used to describe the feature to be tested and actions</a:t>
            </a:r>
          </a:p>
          <a:p>
            <a:pPr lvl="1"/>
            <a:endParaRPr lang="en-US" dirty="0" smtClean="0"/>
          </a:p>
          <a:p>
            <a:pPr lvl="1"/>
            <a:r>
              <a:rPr lang="en-US" dirty="0" smtClean="0"/>
              <a:t>context() – generally used to describe the scenario to be tested</a:t>
            </a:r>
          </a:p>
          <a:p>
            <a:pPr lvl="1"/>
            <a:endParaRPr lang="en-US" dirty="0" smtClean="0"/>
          </a:p>
          <a:p>
            <a:pPr lvl="1"/>
            <a:r>
              <a:rPr lang="en-US" dirty="0" smtClean="0"/>
              <a:t>it() – generally used to the tests and assertions</a:t>
            </a:r>
            <a:endParaRPr lang="en-US" dirty="0"/>
          </a:p>
        </p:txBody>
      </p:sp>
      <p:sp>
        <p:nvSpPr>
          <p:cNvPr id="4" name="TextBox 3"/>
          <p:cNvSpPr txBox="1"/>
          <p:nvPr/>
        </p:nvSpPr>
        <p:spPr>
          <a:xfrm>
            <a:off x="6322422" y="1825625"/>
            <a:ext cx="5031377" cy="392056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t>Hooks</a:t>
            </a:r>
          </a:p>
          <a:p>
            <a:pPr marL="685800" lvl="1" indent="-228600">
              <a:lnSpc>
                <a:spcPct val="90000"/>
              </a:lnSpc>
              <a:spcBef>
                <a:spcPts val="500"/>
              </a:spcBef>
              <a:buFont typeface="Arial" panose="020B0604020202020204" pitchFamily="34" charset="0"/>
              <a:buChar char="•"/>
            </a:pPr>
            <a:r>
              <a:rPr lang="en-US" sz="2400" dirty="0"/>
              <a:t>before() – execute before all tests inside a suite</a:t>
            </a:r>
          </a:p>
          <a:p>
            <a:pPr marL="685800" lvl="1" indent="-228600">
              <a:lnSpc>
                <a:spcPct val="90000"/>
              </a:lnSpc>
              <a:spcBef>
                <a:spcPts val="500"/>
              </a:spcBef>
              <a:buFont typeface="Arial" panose="020B0604020202020204" pitchFamily="34" charset="0"/>
              <a:buChar char="•"/>
            </a:pPr>
            <a:endParaRPr lang="en-US" sz="2400" dirty="0"/>
          </a:p>
          <a:p>
            <a:pPr marL="685800" lvl="1" indent="-228600">
              <a:lnSpc>
                <a:spcPct val="90000"/>
              </a:lnSpc>
              <a:spcBef>
                <a:spcPts val="500"/>
              </a:spcBef>
              <a:buFont typeface="Arial" panose="020B0604020202020204" pitchFamily="34" charset="0"/>
              <a:buChar char="•"/>
            </a:pPr>
            <a:r>
              <a:rPr lang="en-US" sz="2400" dirty="0"/>
              <a:t>after() – execute after all tests inside a suite</a:t>
            </a:r>
          </a:p>
          <a:p>
            <a:pPr marL="685800" lvl="1" indent="-228600">
              <a:lnSpc>
                <a:spcPct val="90000"/>
              </a:lnSpc>
              <a:spcBef>
                <a:spcPts val="500"/>
              </a:spcBef>
              <a:buFont typeface="Arial" panose="020B0604020202020204" pitchFamily="34" charset="0"/>
              <a:buChar char="•"/>
            </a:pPr>
            <a:endParaRPr lang="en-US" sz="2400" dirty="0"/>
          </a:p>
          <a:p>
            <a:pPr marL="685800" lvl="1" indent="-228600">
              <a:lnSpc>
                <a:spcPct val="90000"/>
              </a:lnSpc>
              <a:spcBef>
                <a:spcPts val="500"/>
              </a:spcBef>
              <a:buFont typeface="Arial" panose="020B0604020202020204" pitchFamily="34" charset="0"/>
              <a:buChar char="•"/>
            </a:pPr>
            <a:r>
              <a:rPr lang="en-US" sz="2400" dirty="0" err="1"/>
              <a:t>beforeEach</a:t>
            </a:r>
            <a:r>
              <a:rPr lang="en-US" sz="2400" dirty="0"/>
              <a:t>()</a:t>
            </a:r>
          </a:p>
          <a:p>
            <a:pPr marL="685800" lvl="1" indent="-228600">
              <a:lnSpc>
                <a:spcPct val="90000"/>
              </a:lnSpc>
              <a:spcBef>
                <a:spcPts val="500"/>
              </a:spcBef>
              <a:buFont typeface="Arial" panose="020B0604020202020204" pitchFamily="34" charset="0"/>
              <a:buChar char="•"/>
            </a:pPr>
            <a:endParaRPr lang="en-US" sz="2400" dirty="0"/>
          </a:p>
          <a:p>
            <a:pPr marL="685800" lvl="1" indent="-228600">
              <a:lnSpc>
                <a:spcPct val="90000"/>
              </a:lnSpc>
              <a:spcBef>
                <a:spcPts val="500"/>
              </a:spcBef>
              <a:buFont typeface="Arial" panose="020B0604020202020204" pitchFamily="34" charset="0"/>
              <a:buChar char="•"/>
            </a:pPr>
            <a:r>
              <a:rPr lang="en-US" sz="2400" dirty="0" err="1"/>
              <a:t>afterEach</a:t>
            </a:r>
            <a:r>
              <a:rPr lang="en-US" sz="2400" dirty="0"/>
              <a:t>()</a:t>
            </a:r>
          </a:p>
        </p:txBody>
      </p:sp>
    </p:spTree>
    <p:extLst>
      <p:ext uri="{BB962C8B-B14F-4D97-AF65-F5344CB8AC3E}">
        <p14:creationId xmlns:p14="http://schemas.microsoft.com/office/powerpoint/2010/main" val="33713276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Suites and Hooks - example</a:t>
            </a:r>
            <a:endParaRPr lang="en-US" dirty="0"/>
          </a:p>
        </p:txBody>
      </p:sp>
      <p:pic>
        <p:nvPicPr>
          <p:cNvPr id="7" name="Content Placeholder 6"/>
          <p:cNvPicPr>
            <a:picLocks noGrp="1" noChangeAspect="1"/>
          </p:cNvPicPr>
          <p:nvPr>
            <p:ph idx="1"/>
          </p:nvPr>
        </p:nvPicPr>
        <p:blipFill>
          <a:blip r:embed="rId2"/>
          <a:stretch>
            <a:fillRect/>
          </a:stretch>
        </p:blipFill>
        <p:spPr>
          <a:xfrm>
            <a:off x="2353820" y="1747170"/>
            <a:ext cx="7173685" cy="4527653"/>
          </a:xfrm>
          <a:prstGeom prst="rect">
            <a:avLst/>
          </a:prstGeom>
        </p:spPr>
      </p:pic>
    </p:spTree>
    <p:extLst>
      <p:ext uri="{BB962C8B-B14F-4D97-AF65-F5344CB8AC3E}">
        <p14:creationId xmlns:p14="http://schemas.microsoft.com/office/powerpoint/2010/main" val="8570990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Skip and Timeout</a:t>
            </a:r>
            <a:endParaRPr lang="en-US" dirty="0"/>
          </a:p>
        </p:txBody>
      </p:sp>
      <p:sp>
        <p:nvSpPr>
          <p:cNvPr id="3" name="Content Placeholder 2"/>
          <p:cNvSpPr>
            <a:spLocks noGrp="1"/>
          </p:cNvSpPr>
          <p:nvPr>
            <p:ph idx="1"/>
          </p:nvPr>
        </p:nvSpPr>
        <p:spPr>
          <a:xfrm>
            <a:off x="838200" y="1825625"/>
            <a:ext cx="4674326" cy="4351338"/>
          </a:xfrm>
        </p:spPr>
        <p:txBody>
          <a:bodyPr/>
          <a:lstStyle/>
          <a:p>
            <a:r>
              <a:rPr lang="en-US" dirty="0" smtClean="0"/>
              <a:t>Only()-&gt; used to run only one suite or test</a:t>
            </a:r>
          </a:p>
          <a:p>
            <a:r>
              <a:rPr lang="en-US" dirty="0" smtClean="0"/>
              <a:t>Skip()-&gt; skip the execution of a suite or test</a:t>
            </a:r>
          </a:p>
          <a:p>
            <a:r>
              <a:rPr lang="en-US" dirty="0" err="1" smtClean="0"/>
              <a:t>this.timeout</a:t>
            </a:r>
            <a:r>
              <a:rPr lang="en-US" dirty="0" smtClean="0"/>
              <a:t>() -&gt; sets the timeout for the entire suite or test</a:t>
            </a:r>
            <a:endParaRPr lang="en-US" dirty="0"/>
          </a:p>
        </p:txBody>
      </p:sp>
      <p:pic>
        <p:nvPicPr>
          <p:cNvPr id="5" name="Picture 4"/>
          <p:cNvPicPr>
            <a:picLocks noChangeAspect="1"/>
          </p:cNvPicPr>
          <p:nvPr/>
        </p:nvPicPr>
        <p:blipFill>
          <a:blip r:embed="rId2"/>
          <a:stretch>
            <a:fillRect/>
          </a:stretch>
        </p:blipFill>
        <p:spPr>
          <a:xfrm>
            <a:off x="6069873" y="2068004"/>
            <a:ext cx="4441371" cy="1202402"/>
          </a:xfrm>
          <a:prstGeom prst="rect">
            <a:avLst/>
          </a:prstGeom>
        </p:spPr>
      </p:pic>
      <p:pic>
        <p:nvPicPr>
          <p:cNvPr id="6" name="Picture 5"/>
          <p:cNvPicPr>
            <a:picLocks noChangeAspect="1"/>
          </p:cNvPicPr>
          <p:nvPr/>
        </p:nvPicPr>
        <p:blipFill>
          <a:blip r:embed="rId3"/>
          <a:stretch>
            <a:fillRect/>
          </a:stretch>
        </p:blipFill>
        <p:spPr>
          <a:xfrm>
            <a:off x="6069874" y="3440778"/>
            <a:ext cx="4441371" cy="1220529"/>
          </a:xfrm>
          <a:prstGeom prst="rect">
            <a:avLst/>
          </a:prstGeom>
        </p:spPr>
      </p:pic>
      <p:pic>
        <p:nvPicPr>
          <p:cNvPr id="7" name="Picture 6"/>
          <p:cNvPicPr>
            <a:picLocks noChangeAspect="1"/>
          </p:cNvPicPr>
          <p:nvPr/>
        </p:nvPicPr>
        <p:blipFill>
          <a:blip r:embed="rId4"/>
          <a:stretch>
            <a:fillRect/>
          </a:stretch>
        </p:blipFill>
        <p:spPr>
          <a:xfrm>
            <a:off x="6069874" y="4858445"/>
            <a:ext cx="4489367" cy="826771"/>
          </a:xfrm>
          <a:prstGeom prst="rect">
            <a:avLst/>
          </a:prstGeom>
        </p:spPr>
      </p:pic>
    </p:spTree>
    <p:extLst>
      <p:ext uri="{BB962C8B-B14F-4D97-AF65-F5344CB8AC3E}">
        <p14:creationId xmlns:p14="http://schemas.microsoft.com/office/powerpoint/2010/main" val="39699162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lvl="1"/>
            <a:r>
              <a:rPr lang="en-US" sz="3600" dirty="0" smtClean="0"/>
              <a:t>TDD and BDD (quick overview)</a:t>
            </a:r>
          </a:p>
          <a:p>
            <a:pPr lvl="1"/>
            <a:r>
              <a:rPr lang="en-US" sz="3600" dirty="0" err="1" smtClean="0"/>
              <a:t>NodeJS</a:t>
            </a:r>
            <a:endParaRPr lang="en-US" sz="3600" dirty="0" smtClean="0"/>
          </a:p>
          <a:p>
            <a:pPr lvl="1"/>
            <a:r>
              <a:rPr lang="en-US" sz="3600" dirty="0" err="1" smtClean="0"/>
              <a:t>npm</a:t>
            </a:r>
            <a:endParaRPr lang="en-US" sz="3600" dirty="0" smtClean="0"/>
          </a:p>
          <a:p>
            <a:pPr lvl="1"/>
            <a:r>
              <a:rPr lang="en-US" sz="3600" dirty="0" err="1"/>
              <a:t>m</a:t>
            </a:r>
            <a:r>
              <a:rPr lang="en-US" sz="3600" dirty="0" err="1" smtClean="0"/>
              <a:t>ochajs</a:t>
            </a:r>
            <a:endParaRPr lang="en-US" sz="3600" dirty="0" smtClean="0"/>
          </a:p>
          <a:p>
            <a:pPr lvl="1"/>
            <a:r>
              <a:rPr lang="en-US" sz="3600" dirty="0" err="1" smtClean="0"/>
              <a:t>superagent</a:t>
            </a:r>
            <a:endParaRPr lang="en-US" sz="3600" dirty="0" smtClean="0"/>
          </a:p>
          <a:p>
            <a:pPr lvl="1"/>
            <a:r>
              <a:rPr lang="en-US" sz="3600" dirty="0" err="1" smtClean="0"/>
              <a:t>mochajs</a:t>
            </a:r>
            <a:r>
              <a:rPr lang="en-US" sz="3600" dirty="0" smtClean="0"/>
              <a:t>-reports</a:t>
            </a:r>
          </a:p>
          <a:p>
            <a:pPr lvl="1"/>
            <a:r>
              <a:rPr lang="en-US" sz="3600" dirty="0" smtClean="0"/>
              <a:t>debugging</a:t>
            </a:r>
            <a:endParaRPr lang="en-US" sz="3600" dirty="0"/>
          </a:p>
        </p:txBody>
      </p:sp>
    </p:spTree>
    <p:extLst>
      <p:ext uri="{BB962C8B-B14F-4D97-AF65-F5344CB8AC3E}">
        <p14:creationId xmlns:p14="http://schemas.microsoft.com/office/powerpoint/2010/main" val="3626937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Generating Test</a:t>
            </a:r>
            <a:endParaRPr lang="en-US" dirty="0"/>
          </a:p>
        </p:txBody>
      </p:sp>
      <p:sp>
        <p:nvSpPr>
          <p:cNvPr id="3" name="Content Placeholder 2"/>
          <p:cNvSpPr>
            <a:spLocks noGrp="1"/>
          </p:cNvSpPr>
          <p:nvPr>
            <p:ph idx="1"/>
          </p:nvPr>
        </p:nvSpPr>
        <p:spPr/>
        <p:txBody>
          <a:bodyPr/>
          <a:lstStyle/>
          <a:p>
            <a:r>
              <a:rPr lang="en-US" dirty="0" smtClean="0"/>
              <a:t>This can be done when executing a same with different inputs (also called </a:t>
            </a:r>
            <a:r>
              <a:rPr lang="en-US" dirty="0" err="1" smtClean="0"/>
              <a:t>DataDriven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357914" y="2866721"/>
            <a:ext cx="7177972" cy="3999988"/>
          </a:xfrm>
          <a:prstGeom prst="rect">
            <a:avLst/>
          </a:prstGeom>
        </p:spPr>
      </p:pic>
    </p:spTree>
    <p:extLst>
      <p:ext uri="{BB962C8B-B14F-4D97-AF65-F5344CB8AC3E}">
        <p14:creationId xmlns:p14="http://schemas.microsoft.com/office/powerpoint/2010/main" val="26043349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 Styles</a:t>
            </a:r>
            <a:endParaRPr lang="en-US" dirty="0"/>
          </a:p>
        </p:txBody>
      </p:sp>
      <p:sp>
        <p:nvSpPr>
          <p:cNvPr id="3" name="Content Placeholder 2"/>
          <p:cNvSpPr>
            <a:spLocks noGrp="1"/>
          </p:cNvSpPr>
          <p:nvPr>
            <p:ph sz="half" idx="1"/>
          </p:nvPr>
        </p:nvSpPr>
        <p:spPr>
          <a:xfrm>
            <a:off x="838200" y="1825625"/>
            <a:ext cx="5181600" cy="3249295"/>
          </a:xfrm>
        </p:spPr>
        <p:txBody>
          <a:bodyPr>
            <a:normAutofit/>
          </a:bodyPr>
          <a:lstStyle/>
          <a:p>
            <a:r>
              <a:rPr lang="en-US" dirty="0" smtClean="0"/>
              <a:t>spec</a:t>
            </a:r>
            <a:endParaRPr lang="en-US" dirty="0"/>
          </a:p>
          <a:p>
            <a:r>
              <a:rPr lang="en-US" dirty="0"/>
              <a:t>dot</a:t>
            </a:r>
          </a:p>
          <a:p>
            <a:r>
              <a:rPr lang="en-US" dirty="0" err="1"/>
              <a:t>nyan</a:t>
            </a:r>
            <a:endParaRPr lang="en-US" dirty="0"/>
          </a:p>
          <a:p>
            <a:r>
              <a:rPr lang="en-US" dirty="0" smtClean="0"/>
              <a:t>tap</a:t>
            </a:r>
          </a:p>
          <a:p>
            <a:r>
              <a:rPr lang="en-US" dirty="0"/>
              <a:t>landing strip</a:t>
            </a:r>
          </a:p>
          <a:p>
            <a:pPr lvl="1"/>
            <a:endParaRPr lang="en-US" dirty="0"/>
          </a:p>
        </p:txBody>
      </p:sp>
      <p:sp>
        <p:nvSpPr>
          <p:cNvPr id="4" name="Content Placeholder 3"/>
          <p:cNvSpPr>
            <a:spLocks noGrp="1"/>
          </p:cNvSpPr>
          <p:nvPr>
            <p:ph sz="half" idx="2"/>
          </p:nvPr>
        </p:nvSpPr>
        <p:spPr>
          <a:xfrm>
            <a:off x="6172200" y="1825626"/>
            <a:ext cx="5181600" cy="3249294"/>
          </a:xfrm>
        </p:spPr>
        <p:txBody>
          <a:bodyPr>
            <a:normAutofit/>
          </a:bodyPr>
          <a:lstStyle/>
          <a:p>
            <a:r>
              <a:rPr lang="en-US" dirty="0"/>
              <a:t>list</a:t>
            </a:r>
          </a:p>
          <a:p>
            <a:r>
              <a:rPr lang="en-US" dirty="0" smtClean="0"/>
              <a:t>progress</a:t>
            </a:r>
            <a:endParaRPr lang="en-US" dirty="0"/>
          </a:p>
          <a:p>
            <a:r>
              <a:rPr lang="en-US" dirty="0" smtClean="0"/>
              <a:t>…</a:t>
            </a:r>
          </a:p>
          <a:p>
            <a:r>
              <a:rPr lang="en-US" dirty="0" err="1" smtClean="0"/>
              <a:t>XUnit</a:t>
            </a:r>
            <a:r>
              <a:rPr lang="en-US" dirty="0" smtClean="0"/>
              <a:t> (</a:t>
            </a:r>
            <a:r>
              <a:rPr lang="en-US" dirty="0" err="1" smtClean="0"/>
              <a:t>xunit</a:t>
            </a:r>
            <a:r>
              <a:rPr lang="en-US" dirty="0" smtClean="0"/>
              <a:t>-file package to create the xml file)</a:t>
            </a:r>
          </a:p>
          <a:p>
            <a:r>
              <a:rPr lang="en-US" dirty="0" smtClean="0"/>
              <a:t>TeamCity</a:t>
            </a:r>
            <a:endParaRPr lang="en-US" dirty="0"/>
          </a:p>
        </p:txBody>
      </p:sp>
      <p:sp>
        <p:nvSpPr>
          <p:cNvPr id="5" name="Content Placeholder 2"/>
          <p:cNvSpPr txBox="1">
            <a:spLocks/>
          </p:cNvSpPr>
          <p:nvPr/>
        </p:nvSpPr>
        <p:spPr>
          <a:xfrm>
            <a:off x="838200" y="5166360"/>
            <a:ext cx="10107168" cy="1010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Command line: mocha --reporter </a:t>
            </a:r>
            <a:r>
              <a:rPr lang="en-US" i="1" dirty="0" smtClean="0"/>
              <a:t>&lt;style&gt;</a:t>
            </a:r>
            <a:r>
              <a:rPr lang="en-US" dirty="0" smtClean="0"/>
              <a:t> </a:t>
            </a:r>
            <a:r>
              <a:rPr lang="en-US" i="1" dirty="0" smtClean="0"/>
              <a:t>&lt;file&gt;</a:t>
            </a:r>
          </a:p>
          <a:p>
            <a:pPr marL="0" indent="0">
              <a:buFont typeface="Arial" panose="020B0604020202020204" pitchFamily="34" charset="0"/>
              <a:buNone/>
            </a:pPr>
            <a:r>
              <a:rPr lang="en-US" b="1" dirty="0" smtClean="0"/>
              <a:t>note: </a:t>
            </a:r>
            <a:r>
              <a:rPr lang="en-US" dirty="0" smtClean="0"/>
              <a:t>by default it is set the </a:t>
            </a:r>
            <a:r>
              <a:rPr lang="en-US" i="1" dirty="0" smtClean="0"/>
              <a:t>spec</a:t>
            </a:r>
            <a:endParaRPr lang="en-US" i="1" dirty="0"/>
          </a:p>
        </p:txBody>
      </p:sp>
    </p:spTree>
    <p:extLst>
      <p:ext uri="{BB962C8B-B14F-4D97-AF65-F5344CB8AC3E}">
        <p14:creationId xmlns:p14="http://schemas.microsoft.com/office/powerpoint/2010/main" val="19832867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options</a:t>
            </a:r>
            <a:endParaRPr lang="en-US" dirty="0"/>
          </a:p>
        </p:txBody>
      </p:sp>
      <p:sp>
        <p:nvSpPr>
          <p:cNvPr id="3" name="Content Placeholder 2"/>
          <p:cNvSpPr>
            <a:spLocks noGrp="1"/>
          </p:cNvSpPr>
          <p:nvPr>
            <p:ph sz="half" idx="1"/>
          </p:nvPr>
        </p:nvSpPr>
        <p:spPr>
          <a:xfrm>
            <a:off x="838199" y="1825625"/>
            <a:ext cx="10578737" cy="4351338"/>
          </a:xfrm>
        </p:spPr>
        <p:txBody>
          <a:bodyPr/>
          <a:lstStyle/>
          <a:p>
            <a:pPr marL="0" indent="0">
              <a:buNone/>
            </a:pPr>
            <a:r>
              <a:rPr lang="en-US" dirty="0" smtClean="0"/>
              <a:t> </a:t>
            </a:r>
            <a:endParaRPr lang="en-US" dirty="0"/>
          </a:p>
        </p:txBody>
      </p:sp>
      <p:sp>
        <p:nvSpPr>
          <p:cNvPr id="5" name="Content Placeholder 2"/>
          <p:cNvSpPr>
            <a:spLocks noGrp="1"/>
          </p:cNvSpPr>
          <p:nvPr>
            <p:ph sz="half" idx="2"/>
          </p:nvPr>
        </p:nvSpPr>
        <p:spPr>
          <a:xfrm>
            <a:off x="838200" y="1825625"/>
            <a:ext cx="10515600" cy="4351338"/>
          </a:xfrm>
        </p:spPr>
        <p:txBody>
          <a:bodyPr>
            <a:normAutofit/>
          </a:bodyPr>
          <a:lstStyle/>
          <a:p>
            <a:pPr marL="0" indent="0">
              <a:buNone/>
            </a:pPr>
            <a:r>
              <a:rPr lang="en-US" dirty="0" smtClean="0"/>
              <a:t>Mocha has many options, and these are some of them:</a:t>
            </a:r>
          </a:p>
          <a:p>
            <a:pPr marL="0" indent="0">
              <a:buNone/>
            </a:pPr>
            <a:endParaRPr lang="en-US" dirty="0" smtClean="0"/>
          </a:p>
          <a:p>
            <a:pPr marL="0" indent="0">
              <a:buNone/>
            </a:pPr>
            <a:r>
              <a:rPr lang="en-US" dirty="0"/>
              <a:t>--</a:t>
            </a:r>
            <a:r>
              <a:rPr lang="en-US" dirty="0" err="1"/>
              <a:t>ui</a:t>
            </a:r>
            <a:endParaRPr lang="en-US" dirty="0"/>
          </a:p>
          <a:p>
            <a:pPr marL="0" indent="0">
              <a:buNone/>
            </a:pPr>
            <a:r>
              <a:rPr lang="en-US" dirty="0" smtClean="0"/>
              <a:t>--reporter</a:t>
            </a:r>
          </a:p>
          <a:p>
            <a:pPr marL="0" indent="0">
              <a:buNone/>
            </a:pPr>
            <a:r>
              <a:rPr lang="en-US" dirty="0" smtClean="0"/>
              <a:t>--grep</a:t>
            </a:r>
          </a:p>
          <a:p>
            <a:pPr marL="0" indent="0">
              <a:buNone/>
            </a:pPr>
            <a:r>
              <a:rPr lang="en-US" dirty="0" smtClean="0"/>
              <a:t>--debug-</a:t>
            </a:r>
            <a:r>
              <a:rPr lang="en-US" dirty="0" err="1" smtClean="0"/>
              <a:t>brk</a:t>
            </a:r>
            <a:endParaRPr lang="en-US" dirty="0" smtClean="0"/>
          </a:p>
          <a:p>
            <a:pPr marL="0" indent="0">
              <a:buNone/>
            </a:pPr>
            <a:r>
              <a:rPr lang="en-US" dirty="0" smtClean="0"/>
              <a:t>--recursive</a:t>
            </a:r>
          </a:p>
          <a:p>
            <a:pPr marL="0" indent="0">
              <a:buNone/>
            </a:pPr>
            <a:r>
              <a:rPr lang="en-US" dirty="0" smtClean="0"/>
              <a:t>--watch</a:t>
            </a:r>
          </a:p>
          <a:p>
            <a:pPr marL="0" indent="0">
              <a:buNone/>
            </a:pPr>
            <a:endParaRPr lang="en-US" dirty="0"/>
          </a:p>
        </p:txBody>
      </p:sp>
    </p:spTree>
    <p:extLst>
      <p:ext uri="{BB962C8B-B14F-4D97-AF65-F5344CB8AC3E}">
        <p14:creationId xmlns:p14="http://schemas.microsoft.com/office/powerpoint/2010/main" val="40611236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 </a:t>
            </a:r>
            <a:r>
              <a:rPr lang="en-US" dirty="0" err="1" smtClean="0"/>
              <a:t>npm</a:t>
            </a:r>
            <a:endParaRPr lang="en-US" dirty="0"/>
          </a:p>
        </p:txBody>
      </p:sp>
      <p:sp>
        <p:nvSpPr>
          <p:cNvPr id="3" name="Content Placeholder 2"/>
          <p:cNvSpPr>
            <a:spLocks noGrp="1"/>
          </p:cNvSpPr>
          <p:nvPr>
            <p:ph idx="1"/>
          </p:nvPr>
        </p:nvSpPr>
        <p:spPr/>
        <p:txBody>
          <a:bodyPr>
            <a:normAutofit fontScale="92500"/>
          </a:bodyPr>
          <a:lstStyle/>
          <a:p>
            <a:r>
              <a:rPr lang="en-US" dirty="0" err="1" smtClean="0"/>
              <a:t>npm</a:t>
            </a:r>
            <a:r>
              <a:rPr lang="en-US" dirty="0" smtClean="0"/>
              <a:t> gives the possibility of running scripts</a:t>
            </a:r>
          </a:p>
          <a:p>
            <a:pPr marL="0" indent="0">
              <a:buNone/>
            </a:pPr>
            <a:r>
              <a:rPr lang="en-US" i="1" dirty="0"/>
              <a:t>	</a:t>
            </a:r>
            <a:r>
              <a:rPr lang="en-US" i="1" dirty="0" err="1" smtClean="0"/>
              <a:t>npm</a:t>
            </a:r>
            <a:r>
              <a:rPr lang="en-US" i="1" dirty="0" smtClean="0"/>
              <a:t> test -&gt; executes the tests for the project (the test folder)</a:t>
            </a:r>
          </a:p>
          <a:p>
            <a:pPr marL="0" indent="0">
              <a:buNone/>
            </a:pPr>
            <a:r>
              <a:rPr lang="en-US" i="1" dirty="0"/>
              <a:t>	</a:t>
            </a:r>
            <a:r>
              <a:rPr lang="en-US" i="1" dirty="0" err="1" smtClean="0"/>
              <a:t>npm</a:t>
            </a:r>
            <a:r>
              <a:rPr lang="en-US" i="1" dirty="0" smtClean="0"/>
              <a:t> run-script &lt;</a:t>
            </a:r>
            <a:r>
              <a:rPr lang="en-US" i="1" dirty="0" err="1" smtClean="0"/>
              <a:t>otherScript</a:t>
            </a:r>
            <a:r>
              <a:rPr lang="en-US" i="1" dirty="0" smtClean="0"/>
              <a:t>&gt; -&gt; executes other tests</a:t>
            </a:r>
          </a:p>
          <a:p>
            <a:pPr marL="0" indent="0">
              <a:buNone/>
            </a:pPr>
            <a:endParaRPr lang="en-US" i="1" dirty="0"/>
          </a:p>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i="1" dirty="0" smtClean="0"/>
          </a:p>
          <a:p>
            <a:pPr marL="0" indent="0">
              <a:buNone/>
            </a:pPr>
            <a:r>
              <a:rPr lang="en-US" dirty="0" smtClean="0"/>
              <a:t>By default the scripts under </a:t>
            </a:r>
            <a:r>
              <a:rPr lang="en-US" i="1" dirty="0" smtClean="0"/>
              <a:t>test</a:t>
            </a:r>
            <a:r>
              <a:rPr lang="en-US" dirty="0" smtClean="0"/>
              <a:t> folder are executed</a:t>
            </a:r>
          </a:p>
          <a:p>
            <a:pPr marL="0" indent="0">
              <a:buNone/>
            </a:pPr>
            <a:endParaRPr lang="en-US" i="1" dirty="0"/>
          </a:p>
          <a:p>
            <a:pPr marL="0" indent="0">
              <a:buNone/>
            </a:pPr>
            <a:endParaRPr lang="en-US" i="1" dirty="0"/>
          </a:p>
        </p:txBody>
      </p:sp>
      <p:pic>
        <p:nvPicPr>
          <p:cNvPr id="5" name="Picture 4"/>
          <p:cNvPicPr>
            <a:picLocks noChangeAspect="1"/>
          </p:cNvPicPr>
          <p:nvPr/>
        </p:nvPicPr>
        <p:blipFill>
          <a:blip r:embed="rId2"/>
          <a:stretch>
            <a:fillRect/>
          </a:stretch>
        </p:blipFill>
        <p:spPr>
          <a:xfrm>
            <a:off x="1571897" y="3798297"/>
            <a:ext cx="5791200" cy="1543050"/>
          </a:xfrm>
          <a:prstGeom prst="rect">
            <a:avLst/>
          </a:prstGeom>
        </p:spPr>
      </p:pic>
    </p:spTree>
    <p:extLst>
      <p:ext uri="{BB962C8B-B14F-4D97-AF65-F5344CB8AC3E}">
        <p14:creationId xmlns:p14="http://schemas.microsoft.com/office/powerpoint/2010/main" val="35762841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uperagent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superagent</a:t>
            </a:r>
            <a:r>
              <a:rPr lang="en-US" dirty="0" smtClean="0"/>
              <a:t> is a small progressive </a:t>
            </a:r>
            <a:r>
              <a:rPr lang="en-US" b="1" dirty="0" smtClean="0"/>
              <a:t>client-side</a:t>
            </a:r>
            <a:r>
              <a:rPr lang="en-US" dirty="0" smtClean="0"/>
              <a:t> HTTP request library, and </a:t>
            </a:r>
            <a:r>
              <a:rPr lang="en-US" b="1" dirty="0" smtClean="0"/>
              <a:t>Node.js</a:t>
            </a:r>
            <a:r>
              <a:rPr lang="en-US" dirty="0" smtClean="0"/>
              <a:t> module with the same API, sporting many high-level HTTP client features.</a:t>
            </a:r>
          </a:p>
          <a:p>
            <a:pPr marL="0" indent="0">
              <a:buNone/>
            </a:pPr>
            <a:endParaRPr lang="en-US" dirty="0" smtClean="0"/>
          </a:p>
          <a:p>
            <a:pPr marL="0" indent="0">
              <a:buNone/>
            </a:pPr>
            <a:r>
              <a:rPr lang="en-US" dirty="0" smtClean="0">
                <a:hlinkClick r:id="rId2"/>
              </a:rPr>
              <a:t>https://github.com/visionmedia/superagent</a:t>
            </a:r>
            <a:endParaRPr lang="en-US" dirty="0" smtClean="0"/>
          </a:p>
          <a:p>
            <a:pPr marL="0" indent="0">
              <a:buNone/>
            </a:pPr>
            <a:r>
              <a:rPr lang="en-US" dirty="0">
                <a:hlinkClick r:id="rId3"/>
              </a:rPr>
              <a:t>http://visionmedia.github.io/superagent</a:t>
            </a:r>
            <a:r>
              <a:rPr lang="en-US" dirty="0" smtClean="0">
                <a:hlinkClick r:id="rId3"/>
              </a:rPr>
              <a:t>/</a:t>
            </a: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sz="1800" b="1" dirty="0" smtClean="0"/>
          </a:p>
          <a:p>
            <a:pPr marL="0" indent="0">
              <a:buNone/>
            </a:pPr>
            <a:endParaRPr lang="en-US" sz="1800" b="1" dirty="0" smtClean="0"/>
          </a:p>
          <a:p>
            <a:pPr marL="0" indent="0">
              <a:buNone/>
            </a:pPr>
            <a:endParaRPr lang="en-US" dirty="0"/>
          </a:p>
        </p:txBody>
      </p:sp>
    </p:spTree>
    <p:extLst>
      <p:ext uri="{BB962C8B-B14F-4D97-AF65-F5344CB8AC3E}">
        <p14:creationId xmlns:p14="http://schemas.microsoft.com/office/powerpoint/2010/main" val="19918387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superagent</a:t>
            </a:r>
            <a:r>
              <a:rPr lang="en-US" dirty="0" smtClean="0"/>
              <a:t>-proxy</a:t>
            </a:r>
            <a:endParaRPr lang="en-US" dirty="0"/>
          </a:p>
        </p:txBody>
      </p:sp>
      <p:sp>
        <p:nvSpPr>
          <p:cNvPr id="3" name="Content Placeholder 2"/>
          <p:cNvSpPr>
            <a:spLocks noGrp="1"/>
          </p:cNvSpPr>
          <p:nvPr>
            <p:ph idx="1"/>
          </p:nvPr>
        </p:nvSpPr>
        <p:spPr/>
        <p:txBody>
          <a:bodyPr/>
          <a:lstStyle/>
          <a:p>
            <a:pPr marL="0" indent="0">
              <a:buNone/>
            </a:pPr>
            <a:r>
              <a:rPr lang="en-US" dirty="0" smtClean="0"/>
              <a:t>This module extends </a:t>
            </a:r>
            <a:r>
              <a:rPr lang="en-US" dirty="0" err="1" smtClean="0"/>
              <a:t>visionmedia</a:t>
            </a:r>
            <a:r>
              <a:rPr lang="en-US" dirty="0" smtClean="0"/>
              <a:t>/</a:t>
            </a:r>
            <a:r>
              <a:rPr lang="en-US" dirty="0" err="1" smtClean="0"/>
              <a:t>superagent's</a:t>
            </a:r>
            <a:r>
              <a:rPr lang="en-US" dirty="0" smtClean="0"/>
              <a:t> Request class with a .proxy(</a:t>
            </a:r>
            <a:r>
              <a:rPr lang="en-US" dirty="0" err="1" smtClean="0"/>
              <a:t>uri</a:t>
            </a:r>
            <a:r>
              <a:rPr lang="en-US" dirty="0" smtClean="0"/>
              <a:t>) function. This allows you to proxy the HTTP request through a proxy of some kind.</a:t>
            </a:r>
          </a:p>
          <a:p>
            <a:pPr marL="0" indent="0">
              <a:buNone/>
            </a:pPr>
            <a:r>
              <a:rPr lang="en-US" dirty="0" smtClean="0">
                <a:hlinkClick r:id="rId2"/>
              </a:rPr>
              <a:t>https://github.com/TooTallNate/superagent-proxy</a:t>
            </a:r>
            <a:endParaRPr lang="en-US" dirty="0" smtClean="0"/>
          </a:p>
          <a:p>
            <a:pPr marL="0" indent="0">
              <a:buNone/>
            </a:pPr>
            <a:endParaRPr lang="en-US" dirty="0"/>
          </a:p>
        </p:txBody>
      </p:sp>
    </p:spTree>
    <p:extLst>
      <p:ext uri="{BB962C8B-B14F-4D97-AF65-F5344CB8AC3E}">
        <p14:creationId xmlns:p14="http://schemas.microsoft.com/office/powerpoint/2010/main" val="35268796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marL="0" indent="0">
              <a:buNone/>
            </a:pPr>
            <a:r>
              <a:rPr lang="en-US" dirty="0" err="1" smtClean="0"/>
              <a:t>Supergagent</a:t>
            </a:r>
            <a:endParaRPr lang="en-US" dirty="0" smtClean="0"/>
          </a:p>
          <a:p>
            <a:pPr marL="0" indent="0">
              <a:buNone/>
            </a:pPr>
            <a:r>
              <a:rPr lang="en-US" dirty="0" smtClean="0"/>
              <a:t>	</a:t>
            </a:r>
            <a:r>
              <a:rPr lang="en-US" dirty="0" err="1" smtClean="0"/>
              <a:t>npm</a:t>
            </a:r>
            <a:r>
              <a:rPr lang="en-US" dirty="0" smtClean="0"/>
              <a:t> install </a:t>
            </a:r>
            <a:r>
              <a:rPr lang="en-US" dirty="0" err="1" smtClean="0"/>
              <a:t>superagent</a:t>
            </a:r>
            <a:endParaRPr lang="en-US" dirty="0"/>
          </a:p>
          <a:p>
            <a:pPr marL="0" indent="0">
              <a:buNone/>
            </a:pPr>
            <a:endParaRPr lang="en-US" i="1" dirty="0"/>
          </a:p>
          <a:p>
            <a:pPr marL="0" indent="0">
              <a:buNone/>
            </a:pPr>
            <a:r>
              <a:rPr lang="en-US" dirty="0" err="1" smtClean="0"/>
              <a:t>superagent</a:t>
            </a:r>
            <a:r>
              <a:rPr lang="en-US" dirty="0" smtClean="0"/>
              <a:t>-proxy</a:t>
            </a:r>
          </a:p>
          <a:p>
            <a:pPr marL="0" indent="0">
              <a:buNone/>
            </a:pPr>
            <a:r>
              <a:rPr lang="en-US" dirty="0"/>
              <a:t>	</a:t>
            </a:r>
            <a:r>
              <a:rPr lang="en-US" dirty="0" err="1" smtClean="0"/>
              <a:t>npm</a:t>
            </a:r>
            <a:r>
              <a:rPr lang="en-US" dirty="0" smtClean="0"/>
              <a:t> install </a:t>
            </a:r>
            <a:r>
              <a:rPr lang="en-US" dirty="0" err="1" smtClean="0"/>
              <a:t>superagent</a:t>
            </a:r>
            <a:r>
              <a:rPr lang="en-US" dirty="0" smtClean="0"/>
              <a:t>-proxy</a:t>
            </a:r>
            <a:endParaRPr lang="en-US" dirty="0"/>
          </a:p>
        </p:txBody>
      </p:sp>
    </p:spTree>
    <p:extLst>
      <p:ext uri="{BB962C8B-B14F-4D97-AF65-F5344CB8AC3E}">
        <p14:creationId xmlns:p14="http://schemas.microsoft.com/office/powerpoint/2010/main" val="2680420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4" name="Content Placeholder 3"/>
          <p:cNvSpPr>
            <a:spLocks noGrp="1"/>
          </p:cNvSpPr>
          <p:nvPr>
            <p:ph sz="half" idx="2"/>
          </p:nvPr>
        </p:nvSpPr>
        <p:spPr>
          <a:xfrm>
            <a:off x="613833" y="2332038"/>
            <a:ext cx="5386917" cy="3763962"/>
          </a:xfrm>
        </p:spPr>
        <p:txBody>
          <a:bodyPr>
            <a:normAutofit lnSpcReduction="10000"/>
          </a:bodyPr>
          <a:lstStyle/>
          <a:p>
            <a:r>
              <a:rPr lang="en-US" dirty="0" smtClean="0"/>
              <a:t>post(</a:t>
            </a:r>
            <a:r>
              <a:rPr lang="en-US" i="1" dirty="0" err="1" smtClean="0"/>
              <a:t>url</a:t>
            </a:r>
            <a:r>
              <a:rPr lang="en-US" dirty="0" smtClean="0"/>
              <a:t>)</a:t>
            </a:r>
            <a:endParaRPr lang="en-US" dirty="0"/>
          </a:p>
          <a:p>
            <a:r>
              <a:rPr lang="en-US" dirty="0" smtClean="0"/>
              <a:t>put(</a:t>
            </a:r>
            <a:r>
              <a:rPr lang="en-US" i="1" dirty="0" err="1" smtClean="0"/>
              <a:t>url</a:t>
            </a:r>
            <a:r>
              <a:rPr lang="en-US" dirty="0" smtClean="0"/>
              <a:t>)</a:t>
            </a:r>
          </a:p>
          <a:p>
            <a:r>
              <a:rPr lang="en-US" dirty="0" smtClean="0"/>
              <a:t>get(</a:t>
            </a:r>
            <a:r>
              <a:rPr lang="en-US" i="1" dirty="0" err="1"/>
              <a:t>url</a:t>
            </a:r>
            <a:r>
              <a:rPr lang="en-US" dirty="0" smtClean="0"/>
              <a:t>)</a:t>
            </a:r>
            <a:endParaRPr lang="en-US" dirty="0"/>
          </a:p>
          <a:p>
            <a:r>
              <a:rPr lang="en-US" dirty="0" smtClean="0"/>
              <a:t>del(</a:t>
            </a:r>
            <a:r>
              <a:rPr lang="en-US" i="1" dirty="0" err="1"/>
              <a:t>url</a:t>
            </a:r>
            <a:r>
              <a:rPr lang="en-US" dirty="0" smtClean="0"/>
              <a:t>)</a:t>
            </a:r>
            <a:endParaRPr lang="en-US" dirty="0"/>
          </a:p>
          <a:p>
            <a:r>
              <a:rPr lang="en-US" dirty="0" err="1"/>
              <a:t>auth</a:t>
            </a:r>
            <a:r>
              <a:rPr lang="en-US" dirty="0"/>
              <a:t>(</a:t>
            </a:r>
            <a:r>
              <a:rPr lang="en-US" dirty="0" err="1"/>
              <a:t>account,password</a:t>
            </a:r>
            <a:r>
              <a:rPr lang="en-US" dirty="0"/>
              <a:t>)</a:t>
            </a:r>
          </a:p>
          <a:p>
            <a:r>
              <a:rPr lang="en-US" dirty="0"/>
              <a:t>set(</a:t>
            </a:r>
            <a:r>
              <a:rPr lang="en-US" dirty="0" err="1"/>
              <a:t>header,value</a:t>
            </a:r>
            <a:r>
              <a:rPr lang="en-US" dirty="0" smtClean="0"/>
              <a:t>)</a:t>
            </a:r>
          </a:p>
          <a:p>
            <a:r>
              <a:rPr lang="en-US" dirty="0" smtClean="0"/>
              <a:t>type(type)</a:t>
            </a:r>
          </a:p>
          <a:p>
            <a:r>
              <a:rPr lang="en-US" dirty="0" smtClean="0"/>
              <a:t>accept(type)</a:t>
            </a:r>
          </a:p>
          <a:p>
            <a:r>
              <a:rPr lang="en-US" dirty="0"/>
              <a:t>e</a:t>
            </a:r>
            <a:r>
              <a:rPr lang="en-US" dirty="0" smtClean="0"/>
              <a:t>nd(callback)</a:t>
            </a:r>
          </a:p>
          <a:p>
            <a:endParaRPr lang="en-US" dirty="0"/>
          </a:p>
          <a:p>
            <a:endParaRPr lang="en-US" dirty="0"/>
          </a:p>
        </p:txBody>
      </p:sp>
      <p:sp>
        <p:nvSpPr>
          <p:cNvPr id="5" name="Text Placeholder 4"/>
          <p:cNvSpPr>
            <a:spLocks noGrp="1"/>
          </p:cNvSpPr>
          <p:nvPr>
            <p:ph type="body" sz="quarter" idx="3"/>
          </p:nvPr>
        </p:nvSpPr>
        <p:spPr>
          <a:xfrm>
            <a:off x="6193367" y="1692276"/>
            <a:ext cx="5389033" cy="639762"/>
          </a:xfrm>
        </p:spPr>
        <p:txBody>
          <a:bodyPr/>
          <a:lstStyle/>
          <a:p>
            <a:r>
              <a:rPr lang="en-US" dirty="0" smtClean="0"/>
              <a:t>Response</a:t>
            </a:r>
            <a:endParaRPr lang="en-US" dirty="0"/>
          </a:p>
        </p:txBody>
      </p:sp>
      <p:sp>
        <p:nvSpPr>
          <p:cNvPr id="6" name="Content Placeholder 5"/>
          <p:cNvSpPr>
            <a:spLocks noGrp="1"/>
          </p:cNvSpPr>
          <p:nvPr>
            <p:ph sz="quarter" idx="4"/>
          </p:nvPr>
        </p:nvSpPr>
        <p:spPr>
          <a:xfrm>
            <a:off x="6197601" y="2332039"/>
            <a:ext cx="5389033" cy="3763962"/>
          </a:xfrm>
        </p:spPr>
        <p:txBody>
          <a:bodyPr>
            <a:normAutofit lnSpcReduction="10000"/>
          </a:bodyPr>
          <a:lstStyle/>
          <a:p>
            <a:r>
              <a:rPr lang="en-US" dirty="0" err="1" smtClean="0"/>
              <a:t>res.body</a:t>
            </a:r>
            <a:endParaRPr lang="en-US" dirty="0" smtClean="0"/>
          </a:p>
          <a:p>
            <a:r>
              <a:rPr lang="en-US" dirty="0" err="1" smtClean="0"/>
              <a:t>res.files</a:t>
            </a:r>
            <a:endParaRPr lang="en-US" dirty="0" smtClean="0"/>
          </a:p>
          <a:p>
            <a:r>
              <a:rPr lang="en-US" dirty="0" err="1" smtClean="0"/>
              <a:t>res.headers</a:t>
            </a:r>
            <a:endParaRPr lang="en-US" dirty="0" smtClean="0"/>
          </a:p>
          <a:p>
            <a:r>
              <a:rPr lang="en-US" dirty="0" err="1" smtClean="0"/>
              <a:t>res.header</a:t>
            </a:r>
            <a:r>
              <a:rPr lang="en-US" dirty="0" smtClean="0"/>
              <a:t>[</a:t>
            </a:r>
            <a:r>
              <a:rPr lang="en-US" i="1" dirty="0" smtClean="0"/>
              <a:t>header</a:t>
            </a:r>
            <a:r>
              <a:rPr lang="en-US" dirty="0" smtClean="0"/>
              <a:t>]</a:t>
            </a:r>
          </a:p>
          <a:p>
            <a:r>
              <a:rPr lang="en-US" dirty="0" err="1" smtClean="0"/>
              <a:t>res.status</a:t>
            </a:r>
            <a:endParaRPr lang="en-US" dirty="0" smtClean="0"/>
          </a:p>
          <a:p>
            <a:r>
              <a:rPr lang="en-US" dirty="0" err="1" smtClean="0"/>
              <a:t>res.statusType</a:t>
            </a:r>
            <a:endParaRPr lang="en-US" dirty="0" smtClean="0"/>
          </a:p>
          <a:p>
            <a:r>
              <a:rPr lang="en-US" dirty="0" smtClean="0"/>
              <a:t>res.info</a:t>
            </a:r>
          </a:p>
          <a:p>
            <a:r>
              <a:rPr lang="en-US" dirty="0" err="1" smtClean="0"/>
              <a:t>res.ok</a:t>
            </a:r>
            <a:endParaRPr lang="en-US" dirty="0" smtClean="0"/>
          </a:p>
          <a:p>
            <a:r>
              <a:rPr lang="en-US" dirty="0" smtClean="0"/>
              <a:t>…..</a:t>
            </a:r>
            <a:endParaRPr lang="en-US" dirty="0"/>
          </a:p>
        </p:txBody>
      </p:sp>
    </p:spTree>
    <p:extLst>
      <p:ext uri="{BB962C8B-B14F-4D97-AF65-F5344CB8AC3E}">
        <p14:creationId xmlns:p14="http://schemas.microsoft.com/office/powerpoint/2010/main" val="11184724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Text Placeholder 2"/>
          <p:cNvSpPr>
            <a:spLocks noGrp="1"/>
          </p:cNvSpPr>
          <p:nvPr>
            <p:ph type="body" idx="1"/>
          </p:nvPr>
        </p:nvSpPr>
        <p:spPr/>
        <p:txBody>
          <a:bodyPr/>
          <a:lstStyle/>
          <a:p>
            <a:r>
              <a:rPr lang="en-US" dirty="0" smtClean="0"/>
              <a:t>Error</a:t>
            </a:r>
            <a:endParaRPr lang="en-US" dirty="0"/>
          </a:p>
        </p:txBody>
      </p:sp>
      <p:sp>
        <p:nvSpPr>
          <p:cNvPr id="4" name="Content Placeholder 3"/>
          <p:cNvSpPr>
            <a:spLocks noGrp="1"/>
          </p:cNvSpPr>
          <p:nvPr>
            <p:ph sz="half" idx="2"/>
          </p:nvPr>
        </p:nvSpPr>
        <p:spPr>
          <a:xfrm>
            <a:off x="613833" y="3048000"/>
            <a:ext cx="10820521" cy="3048000"/>
          </a:xfrm>
        </p:spPr>
        <p:txBody>
          <a:bodyPr/>
          <a:lstStyle/>
          <a:p>
            <a:pPr marL="0" indent="0">
              <a:buNone/>
            </a:pPr>
            <a:r>
              <a:rPr lang="en-US" dirty="0"/>
              <a:t>4xx and 5xx are considered errors by </a:t>
            </a:r>
            <a:r>
              <a:rPr lang="en-US" dirty="0" smtClean="0"/>
              <a:t>default</a:t>
            </a:r>
          </a:p>
          <a:p>
            <a:pPr marL="0" indent="0">
              <a:buNone/>
            </a:pPr>
            <a:endParaRPr lang="en-US" dirty="0"/>
          </a:p>
          <a:p>
            <a:r>
              <a:rPr lang="en-US" dirty="0" err="1"/>
              <a:t>err.status</a:t>
            </a:r>
            <a:endParaRPr lang="en-US" dirty="0"/>
          </a:p>
          <a:p>
            <a:r>
              <a:rPr lang="en-US" dirty="0" err="1"/>
              <a:t>err.response</a:t>
            </a:r>
            <a:endParaRPr lang="en-US" dirty="0"/>
          </a:p>
          <a:p>
            <a:pPr marL="0" indent="0">
              <a:buNone/>
            </a:pPr>
            <a:endParaRPr lang="en-US" dirty="0"/>
          </a:p>
          <a:p>
            <a:pPr marL="0" indent="0">
              <a:buNone/>
            </a:pPr>
            <a:r>
              <a:rPr lang="en-US" dirty="0"/>
              <a:t>Otherwise it will be null</a:t>
            </a:r>
          </a:p>
          <a:p>
            <a:endParaRPr lang="en-US" dirty="0"/>
          </a:p>
        </p:txBody>
      </p:sp>
    </p:spTree>
    <p:extLst>
      <p:ext uri="{BB962C8B-B14F-4D97-AF65-F5344CB8AC3E}">
        <p14:creationId xmlns:p14="http://schemas.microsoft.com/office/powerpoint/2010/main" val="36721020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Get Projects</a:t>
            </a:r>
            <a:endParaRPr lang="en-US" dirty="0"/>
          </a:p>
        </p:txBody>
      </p:sp>
      <p:pic>
        <p:nvPicPr>
          <p:cNvPr id="4" name="Content Placeholder 3"/>
          <p:cNvPicPr>
            <a:picLocks noGrp="1" noChangeAspect="1"/>
          </p:cNvPicPr>
          <p:nvPr>
            <p:ph idx="1"/>
          </p:nvPr>
        </p:nvPicPr>
        <p:blipFill>
          <a:blip r:embed="rId2"/>
          <a:stretch>
            <a:fillRect/>
          </a:stretch>
        </p:blipFill>
        <p:spPr>
          <a:xfrm>
            <a:off x="1696510" y="2057400"/>
            <a:ext cx="8798980" cy="4114800"/>
          </a:xfrm>
          <a:prstGeom prst="rect">
            <a:avLst/>
          </a:prstGeom>
        </p:spPr>
      </p:pic>
    </p:spTree>
    <p:extLst>
      <p:ext uri="{BB962C8B-B14F-4D97-AF65-F5344CB8AC3E}">
        <p14:creationId xmlns:p14="http://schemas.microsoft.com/office/powerpoint/2010/main" val="39447830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and BDD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TDD (Test Driven Development)</a:t>
            </a:r>
          </a:p>
          <a:p>
            <a:pPr lvl="1"/>
            <a:r>
              <a:rPr lang="en-US" dirty="0" smtClean="0"/>
              <a:t>Unity/Method</a:t>
            </a:r>
          </a:p>
          <a:p>
            <a:pPr lvl="1"/>
            <a:r>
              <a:rPr lang="en-US" dirty="0" smtClean="0"/>
              <a:t>Test</a:t>
            </a:r>
          </a:p>
          <a:p>
            <a:pPr lvl="1"/>
            <a:r>
              <a:rPr lang="en-US" dirty="0" smtClean="0"/>
              <a:t>Assertion</a:t>
            </a:r>
          </a:p>
          <a:p>
            <a:pPr lvl="1"/>
            <a:r>
              <a:rPr lang="en-US" dirty="0" smtClean="0"/>
              <a:t>Setup and Teardown</a:t>
            </a:r>
          </a:p>
          <a:p>
            <a:pPr marL="0" indent="0">
              <a:buNone/>
            </a:pPr>
            <a:endParaRPr lang="en-US" dirty="0"/>
          </a:p>
          <a:p>
            <a:pPr marL="0" indent="0">
              <a:buNone/>
            </a:pPr>
            <a:r>
              <a:rPr lang="en-US" dirty="0" smtClean="0"/>
              <a:t>BDD (Behavior Driven Development)</a:t>
            </a:r>
          </a:p>
          <a:p>
            <a:pPr lvl="1"/>
            <a:r>
              <a:rPr lang="en-US" dirty="0" smtClean="0"/>
              <a:t>Feature</a:t>
            </a:r>
          </a:p>
          <a:p>
            <a:pPr lvl="1"/>
            <a:r>
              <a:rPr lang="en-US" dirty="0" smtClean="0"/>
              <a:t>Specification</a:t>
            </a:r>
          </a:p>
          <a:p>
            <a:pPr lvl="1"/>
            <a:r>
              <a:rPr lang="en-US" dirty="0" smtClean="0"/>
              <a:t>Expectation</a:t>
            </a:r>
          </a:p>
          <a:p>
            <a:pPr lvl="1"/>
            <a:r>
              <a:rPr lang="en-US" dirty="0" smtClean="0"/>
              <a:t>Before and After</a:t>
            </a:r>
            <a:endParaRPr lang="en-US" dirty="0"/>
          </a:p>
        </p:txBody>
      </p:sp>
      <p:pic>
        <p:nvPicPr>
          <p:cNvPr id="2050" name="Picture 2" descr="Test Driven Development(TDD) vs Behavior Driven Development(B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767" y="2105819"/>
            <a:ext cx="5819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231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Create Project</a:t>
            </a:r>
            <a:endParaRPr lang="en-US" dirty="0"/>
          </a:p>
        </p:txBody>
      </p:sp>
      <p:pic>
        <p:nvPicPr>
          <p:cNvPr id="6" name="Content Placeholder 5"/>
          <p:cNvPicPr>
            <a:picLocks noGrp="1" noChangeAspect="1"/>
          </p:cNvPicPr>
          <p:nvPr>
            <p:ph idx="1"/>
          </p:nvPr>
        </p:nvPicPr>
        <p:blipFill>
          <a:blip r:embed="rId2"/>
          <a:stretch>
            <a:fillRect/>
          </a:stretch>
        </p:blipFill>
        <p:spPr>
          <a:xfrm>
            <a:off x="1024128" y="1384990"/>
            <a:ext cx="9774936" cy="5437775"/>
          </a:xfrm>
          <a:prstGeom prst="rect">
            <a:avLst/>
          </a:prstGeom>
        </p:spPr>
      </p:pic>
    </p:spTree>
    <p:extLst>
      <p:ext uri="{BB962C8B-B14F-4D97-AF65-F5344CB8AC3E}">
        <p14:creationId xmlns:p14="http://schemas.microsoft.com/office/powerpoint/2010/main" val="850762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This is the order that the proxy, authentication, set of headers and sending payload should be done</a:t>
            </a:r>
          </a:p>
          <a:p>
            <a:pPr marL="914400" lvl="1" indent="-457200">
              <a:buAutoNum type="arabicPeriod"/>
            </a:pPr>
            <a:r>
              <a:rPr lang="en-US" dirty="0" smtClean="0"/>
              <a:t>proxy</a:t>
            </a:r>
          </a:p>
          <a:p>
            <a:pPr marL="914400" lvl="1" indent="-457200">
              <a:buAutoNum type="arabicPeriod"/>
            </a:pPr>
            <a:r>
              <a:rPr lang="en-US" dirty="0" smtClean="0"/>
              <a:t>authentication (using </a:t>
            </a:r>
            <a:r>
              <a:rPr lang="en-US" dirty="0" err="1" smtClean="0"/>
              <a:t>superagent</a:t>
            </a:r>
            <a:r>
              <a:rPr lang="en-US" dirty="0" smtClean="0"/>
              <a:t> </a:t>
            </a:r>
            <a:r>
              <a:rPr lang="en-US" dirty="0" err="1" smtClean="0"/>
              <a:t>api</a:t>
            </a:r>
            <a:r>
              <a:rPr lang="en-US" dirty="0" smtClean="0"/>
              <a:t>)</a:t>
            </a:r>
          </a:p>
          <a:p>
            <a:pPr marL="914400" lvl="1" indent="-457200">
              <a:buAutoNum type="arabicPeriod"/>
            </a:pPr>
            <a:r>
              <a:rPr lang="en-US" dirty="0" smtClean="0"/>
              <a:t>set of headers (when it is really required to specify it)</a:t>
            </a:r>
          </a:p>
          <a:p>
            <a:pPr marL="914400" lvl="1" indent="-457200">
              <a:buAutoNum type="arabicPeriod"/>
            </a:pPr>
            <a:r>
              <a:rPr lang="en-US" dirty="0" smtClean="0"/>
              <a:t>payload</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1993582" y="4256777"/>
            <a:ext cx="7936802" cy="2601223"/>
          </a:xfrm>
          <a:prstGeom prst="rect">
            <a:avLst/>
          </a:prstGeom>
        </p:spPr>
      </p:pic>
    </p:spTree>
    <p:extLst>
      <p:ext uri="{BB962C8B-B14F-4D97-AF65-F5344CB8AC3E}">
        <p14:creationId xmlns:p14="http://schemas.microsoft.com/office/powerpoint/2010/main" val="2923501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a:xfrm>
            <a:off x="838200" y="1631442"/>
            <a:ext cx="10515600" cy="4851653"/>
          </a:xfrm>
        </p:spPr>
        <p:txBody>
          <a:bodyPr>
            <a:normAutofit fontScale="62500" lnSpcReduction="20000"/>
          </a:bodyPr>
          <a:lstStyle/>
          <a:p>
            <a:r>
              <a:rPr lang="en-US" sz="3100" dirty="0" smtClean="0"/>
              <a:t>Install node-inspector.</a:t>
            </a:r>
          </a:p>
          <a:p>
            <a:pPr marL="457200" lvl="1" indent="0">
              <a:buNone/>
            </a:pPr>
            <a:r>
              <a:rPr lang="en-US" sz="3100" dirty="0" err="1" smtClean="0"/>
              <a:t>npm</a:t>
            </a:r>
            <a:r>
              <a:rPr lang="en-US" sz="3100" dirty="0" smtClean="0"/>
              <a:t> </a:t>
            </a:r>
            <a:r>
              <a:rPr lang="en-US" sz="3100" dirty="0"/>
              <a:t>install -g node-inspector  </a:t>
            </a:r>
          </a:p>
          <a:p>
            <a:r>
              <a:rPr lang="en-US" sz="3100" dirty="0" smtClean="0"/>
              <a:t>In </a:t>
            </a:r>
            <a:r>
              <a:rPr lang="en-US" sz="3100" dirty="0"/>
              <a:t>a separate Terminal window, run node-inspector with no </a:t>
            </a:r>
            <a:r>
              <a:rPr lang="en-US" sz="3100" dirty="0" smtClean="0"/>
              <a:t>arguments.</a:t>
            </a:r>
          </a:p>
          <a:p>
            <a:pPr marL="457200" lvl="1" indent="0">
              <a:buNone/>
            </a:pPr>
            <a:r>
              <a:rPr lang="en-US" sz="3100" dirty="0" smtClean="0"/>
              <a:t>node-inspector  </a:t>
            </a:r>
          </a:p>
          <a:p>
            <a:r>
              <a:rPr lang="en-US" sz="3100" dirty="0" smtClean="0"/>
              <a:t>Go </a:t>
            </a:r>
            <a:r>
              <a:rPr lang="en-US" sz="3100" dirty="0"/>
              <a:t>to http://127.0.0.1:8080/debug?port=5858 in </a:t>
            </a:r>
            <a:r>
              <a:rPr lang="en-US" sz="3100" dirty="0" smtClean="0"/>
              <a:t>Chrome.</a:t>
            </a:r>
          </a:p>
          <a:p>
            <a:r>
              <a:rPr lang="en-US" sz="3100" dirty="0" smtClean="0"/>
              <a:t>Run </a:t>
            </a:r>
            <a:r>
              <a:rPr lang="en-US" sz="3100" dirty="0"/>
              <a:t>your Mocha tests.</a:t>
            </a:r>
          </a:p>
          <a:p>
            <a:pPr marL="457200" lvl="1" indent="0">
              <a:buNone/>
            </a:pPr>
            <a:r>
              <a:rPr lang="en-US" sz="3100" dirty="0" smtClean="0"/>
              <a:t>node –debug-</a:t>
            </a:r>
            <a:r>
              <a:rPr lang="en-US" sz="3100" dirty="0" err="1" smtClean="0"/>
              <a:t>brk</a:t>
            </a:r>
            <a:r>
              <a:rPr lang="en-US" sz="3100" dirty="0" smtClean="0"/>
              <a:t> </a:t>
            </a:r>
            <a:r>
              <a:rPr lang="en-US" sz="3100" dirty="0" err="1" smtClean="0"/>
              <a:t>node_modules</a:t>
            </a:r>
            <a:r>
              <a:rPr lang="en-US" sz="3100" dirty="0" smtClean="0"/>
              <a:t>/mocha/bin/_mocha </a:t>
            </a:r>
            <a:r>
              <a:rPr lang="en-US" sz="3100" i="1" dirty="0" smtClean="0"/>
              <a:t>&lt;file&gt;</a:t>
            </a:r>
            <a:endParaRPr lang="en-US" sz="3100" i="1" dirty="0"/>
          </a:p>
          <a:p>
            <a:r>
              <a:rPr lang="en-US" sz="3100" dirty="0" smtClean="0"/>
              <a:t>Go </a:t>
            </a:r>
            <a:r>
              <a:rPr lang="en-US" sz="3100" dirty="0"/>
              <a:t>back to the browser. The --debug-</a:t>
            </a:r>
            <a:r>
              <a:rPr lang="en-US" sz="3100" dirty="0" err="1"/>
              <a:t>brk</a:t>
            </a:r>
            <a:r>
              <a:rPr lang="en-US" sz="3100" dirty="0"/>
              <a:t> tells the debugger to break on the first line of the first script. </a:t>
            </a:r>
          </a:p>
          <a:p>
            <a:pPr marL="457200" lvl="1" indent="0">
              <a:buNone/>
            </a:pPr>
            <a:r>
              <a:rPr lang="en-US" sz="3100" dirty="0" smtClean="0"/>
              <a:t>In this case it is stopped in Mocha first line.</a:t>
            </a:r>
          </a:p>
          <a:p>
            <a:r>
              <a:rPr lang="en-US" sz="3400" dirty="0"/>
              <a:t>Press F10</a:t>
            </a:r>
          </a:p>
          <a:p>
            <a:r>
              <a:rPr lang="en-US" sz="3400" dirty="0" smtClean="0"/>
              <a:t>Add the breaking points</a:t>
            </a:r>
            <a:endParaRPr lang="en-US" sz="3400" dirty="0"/>
          </a:p>
          <a:p>
            <a:r>
              <a:rPr lang="en-US" sz="3400" dirty="0"/>
              <a:t>Press </a:t>
            </a:r>
            <a:r>
              <a:rPr lang="en-US" sz="3400" dirty="0" smtClean="0"/>
              <a:t>F8</a:t>
            </a:r>
          </a:p>
          <a:p>
            <a:endParaRPr lang="en-US" sz="3400" dirty="0" smtClean="0"/>
          </a:p>
          <a:p>
            <a:pPr marL="0" indent="0">
              <a:buNone/>
            </a:pPr>
            <a:r>
              <a:rPr lang="en-US" sz="3400" dirty="0">
                <a:hlinkClick r:id="rId2"/>
              </a:rPr>
              <a:t>https://</a:t>
            </a:r>
            <a:r>
              <a:rPr lang="en-US" sz="3400" dirty="0" smtClean="0">
                <a:hlinkClick r:id="rId2"/>
              </a:rPr>
              <a:t>github.com/node-inspector/node-inspector</a:t>
            </a:r>
            <a:endParaRPr lang="en-US" sz="3400" dirty="0" smtClean="0"/>
          </a:p>
          <a:p>
            <a:pPr marL="0" indent="0">
              <a:buNone/>
            </a:pPr>
            <a:endParaRPr lang="en-US" sz="3400" dirty="0"/>
          </a:p>
        </p:txBody>
      </p:sp>
    </p:spTree>
    <p:extLst>
      <p:ext uri="{BB962C8B-B14F-4D97-AF65-F5344CB8AC3E}">
        <p14:creationId xmlns:p14="http://schemas.microsoft.com/office/powerpoint/2010/main" val="20600459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Implement the smoke tests for Project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Get </a:t>
            </a:r>
            <a:r>
              <a:rPr lang="en-US" dirty="0"/>
              <a:t>All Projects</a:t>
            </a:r>
          </a:p>
          <a:p>
            <a:pPr>
              <a:buFont typeface="Wingdings" panose="05000000000000000000" pitchFamily="2" charset="2"/>
              <a:buChar char="Ø"/>
            </a:pPr>
            <a:r>
              <a:rPr lang="en-US" dirty="0" smtClean="0"/>
              <a:t>Create </a:t>
            </a:r>
            <a:r>
              <a:rPr lang="en-US" dirty="0"/>
              <a:t>New Project</a:t>
            </a:r>
          </a:p>
          <a:p>
            <a:pPr>
              <a:buFont typeface="Wingdings" panose="05000000000000000000" pitchFamily="2" charset="2"/>
              <a:buChar char="Ø"/>
            </a:pPr>
            <a:r>
              <a:rPr lang="en-US" dirty="0" smtClean="0"/>
              <a:t>Get </a:t>
            </a:r>
            <a:r>
              <a:rPr lang="en-US" dirty="0"/>
              <a:t>Project By Id</a:t>
            </a:r>
          </a:p>
          <a:p>
            <a:pPr>
              <a:buFont typeface="Wingdings" panose="05000000000000000000" pitchFamily="2" charset="2"/>
              <a:buChar char="Ø"/>
            </a:pPr>
            <a:r>
              <a:rPr lang="en-US" dirty="0" smtClean="0"/>
              <a:t>Update </a:t>
            </a:r>
            <a:r>
              <a:rPr lang="en-US" dirty="0"/>
              <a:t>Project By Id</a:t>
            </a:r>
          </a:p>
          <a:p>
            <a:pPr>
              <a:buFont typeface="Wingdings" panose="05000000000000000000" pitchFamily="2" charset="2"/>
              <a:buChar char="Ø"/>
            </a:pPr>
            <a:r>
              <a:rPr lang="en-US" dirty="0" smtClean="0"/>
              <a:t>Delete </a:t>
            </a:r>
            <a:r>
              <a:rPr lang="en-US" dirty="0"/>
              <a:t>Project By Id</a:t>
            </a:r>
          </a:p>
          <a:p>
            <a:pPr>
              <a:buFont typeface="Wingdings" panose="05000000000000000000" pitchFamily="2" charset="2"/>
              <a:buChar char="Ø"/>
            </a:pPr>
            <a:r>
              <a:rPr lang="en-US" dirty="0" smtClean="0"/>
              <a:t>Get </a:t>
            </a:r>
            <a:r>
              <a:rPr lang="en-US" dirty="0"/>
              <a:t>Items of a Project</a:t>
            </a:r>
          </a:p>
          <a:p>
            <a:pPr>
              <a:buFont typeface="Wingdings" panose="05000000000000000000" pitchFamily="2" charset="2"/>
              <a:buChar char="Ø"/>
            </a:pPr>
            <a:r>
              <a:rPr lang="en-US" dirty="0" smtClean="0"/>
              <a:t>Get </a:t>
            </a:r>
            <a:r>
              <a:rPr lang="en-US" dirty="0"/>
              <a:t>Done Items of a </a:t>
            </a:r>
            <a:r>
              <a:rPr lang="en-US" dirty="0" smtClean="0"/>
              <a:t>Project</a:t>
            </a:r>
          </a:p>
          <a:p>
            <a:pPr>
              <a:buFont typeface="Wingdings" panose="05000000000000000000" pitchFamily="2" charset="2"/>
              <a:buChar char="Ø"/>
            </a:pPr>
            <a:endParaRPr lang="en-US" dirty="0"/>
          </a:p>
          <a:p>
            <a:pPr marL="0" indent="0">
              <a:buNone/>
            </a:pPr>
            <a:r>
              <a:rPr lang="en-US" b="1" dirty="0" smtClean="0"/>
              <a:t>note: </a:t>
            </a:r>
            <a:r>
              <a:rPr lang="en-US" dirty="0" smtClean="0"/>
              <a:t>Remember </a:t>
            </a:r>
            <a:r>
              <a:rPr lang="en-US" dirty="0"/>
              <a:t>Smoke Test verifies the API is present in the application</a:t>
            </a:r>
          </a:p>
          <a:p>
            <a:pPr marL="0" indent="0">
              <a:buNone/>
            </a:pPr>
            <a:endParaRPr lang="en-US" dirty="0"/>
          </a:p>
        </p:txBody>
      </p:sp>
    </p:spTree>
    <p:extLst>
      <p:ext uri="{BB962C8B-B14F-4D97-AF65-F5344CB8AC3E}">
        <p14:creationId xmlns:p14="http://schemas.microsoft.com/office/powerpoint/2010/main" val="40444792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t>
            </a:r>
            <a:r>
              <a:rPr lang="en-US" dirty="0"/>
              <a:t>Implement the smoke tests for </a:t>
            </a:r>
            <a:r>
              <a:rPr lang="en-US" dirty="0" smtClean="0"/>
              <a:t>Items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Get </a:t>
            </a:r>
            <a:r>
              <a:rPr lang="en-US" dirty="0"/>
              <a:t>All </a:t>
            </a:r>
            <a:r>
              <a:rPr lang="en-US" dirty="0" smtClean="0"/>
              <a:t>Items</a:t>
            </a:r>
          </a:p>
          <a:p>
            <a:pPr>
              <a:buFont typeface="Wingdings" panose="05000000000000000000" pitchFamily="2" charset="2"/>
              <a:buChar char="Ø"/>
            </a:pPr>
            <a:r>
              <a:rPr lang="en-US" dirty="0" smtClean="0"/>
              <a:t>Create </a:t>
            </a:r>
            <a:r>
              <a:rPr lang="en-US" dirty="0"/>
              <a:t>new Item</a:t>
            </a:r>
          </a:p>
          <a:p>
            <a:pPr>
              <a:buFont typeface="Wingdings" panose="05000000000000000000" pitchFamily="2" charset="2"/>
              <a:buChar char="Ø"/>
            </a:pPr>
            <a:r>
              <a:rPr lang="en-US" dirty="0" smtClean="0"/>
              <a:t>Get </a:t>
            </a:r>
            <a:r>
              <a:rPr lang="en-US" dirty="0"/>
              <a:t>Item By Id</a:t>
            </a:r>
          </a:p>
          <a:p>
            <a:pPr>
              <a:buFont typeface="Wingdings" panose="05000000000000000000" pitchFamily="2" charset="2"/>
              <a:buChar char="Ø"/>
            </a:pPr>
            <a:r>
              <a:rPr lang="en-US" dirty="0" smtClean="0"/>
              <a:t>Update </a:t>
            </a:r>
            <a:r>
              <a:rPr lang="en-US" dirty="0"/>
              <a:t>Item By Id</a:t>
            </a:r>
          </a:p>
          <a:p>
            <a:pPr>
              <a:buFont typeface="Wingdings" panose="05000000000000000000" pitchFamily="2" charset="2"/>
              <a:buChar char="Ø"/>
            </a:pPr>
            <a:r>
              <a:rPr lang="en-US" dirty="0" smtClean="0"/>
              <a:t>Delete </a:t>
            </a:r>
            <a:r>
              <a:rPr lang="en-US" dirty="0"/>
              <a:t>Item By Id</a:t>
            </a:r>
          </a:p>
          <a:p>
            <a:pPr>
              <a:buFont typeface="Wingdings" panose="05000000000000000000" pitchFamily="2" charset="2"/>
              <a:buChar char="Ø"/>
            </a:pPr>
            <a:r>
              <a:rPr lang="en-US" dirty="0" smtClean="0"/>
              <a:t>Get </a:t>
            </a:r>
            <a:r>
              <a:rPr lang="en-US" dirty="0"/>
              <a:t>Root Item By child Id</a:t>
            </a:r>
          </a:p>
          <a:p>
            <a:pPr>
              <a:buFont typeface="Wingdings" panose="05000000000000000000" pitchFamily="2" charset="2"/>
              <a:buChar char="Ø"/>
            </a:pPr>
            <a:r>
              <a:rPr lang="en-US" dirty="0" smtClean="0"/>
              <a:t>Get </a:t>
            </a:r>
            <a:r>
              <a:rPr lang="en-US" dirty="0"/>
              <a:t>Done Root Item By child </a:t>
            </a:r>
            <a:r>
              <a:rPr lang="en-US" dirty="0" smtClean="0"/>
              <a:t>Id</a:t>
            </a:r>
          </a:p>
          <a:p>
            <a:pPr>
              <a:buFont typeface="Wingdings" panose="05000000000000000000" pitchFamily="2" charset="2"/>
              <a:buChar char="Ø"/>
            </a:pPr>
            <a:endParaRPr lang="en-US" dirty="0"/>
          </a:p>
          <a:p>
            <a:pPr marL="0" indent="0">
              <a:buNone/>
            </a:pPr>
            <a:r>
              <a:rPr lang="en-US" b="1" dirty="0"/>
              <a:t>note: </a:t>
            </a:r>
            <a:r>
              <a:rPr lang="en-US" dirty="0"/>
              <a:t>Remember Smoke Test verifies the API is present in the application</a:t>
            </a:r>
          </a:p>
          <a:p>
            <a:pPr marL="0" indent="0">
              <a:buNone/>
            </a:pPr>
            <a:endParaRPr lang="en-US" dirty="0"/>
          </a:p>
          <a:p>
            <a:endParaRPr lang="en-US" dirty="0"/>
          </a:p>
        </p:txBody>
      </p:sp>
    </p:spTree>
    <p:extLst>
      <p:ext uri="{BB962C8B-B14F-4D97-AF65-F5344CB8AC3E}">
        <p14:creationId xmlns:p14="http://schemas.microsoft.com/office/powerpoint/2010/main" val="39193918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Acceptance Test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Test Case: Verify that an empty project’s name can be edited</a:t>
            </a:r>
          </a:p>
          <a:p>
            <a:pPr marL="0" indent="0">
              <a:buNone/>
            </a:pPr>
            <a:r>
              <a:rPr lang="en-US" dirty="0" smtClean="0"/>
              <a:t>Pre Condition: </a:t>
            </a:r>
          </a:p>
          <a:p>
            <a:pPr marL="0" indent="0">
              <a:buNone/>
            </a:pPr>
            <a:r>
              <a:rPr lang="en-US" dirty="0"/>
              <a:t>	</a:t>
            </a:r>
            <a:r>
              <a:rPr lang="en-US" dirty="0" smtClean="0"/>
              <a:t>Create a project</a:t>
            </a:r>
          </a:p>
          <a:p>
            <a:pPr marL="0" indent="0">
              <a:buNone/>
            </a:pPr>
            <a:r>
              <a:rPr lang="en-US" dirty="0" smtClean="0"/>
              <a:t>Test Case:</a:t>
            </a:r>
          </a:p>
          <a:p>
            <a:pPr marL="0" indent="0">
              <a:buNone/>
            </a:pPr>
            <a:r>
              <a:rPr lang="en-US" dirty="0"/>
              <a:t>	</a:t>
            </a:r>
            <a:r>
              <a:rPr lang="en-US" dirty="0" smtClean="0"/>
              <a:t>Edit the project</a:t>
            </a:r>
          </a:p>
          <a:p>
            <a:pPr marL="0" indent="0">
              <a:buNone/>
            </a:pPr>
            <a:r>
              <a:rPr lang="en-US" dirty="0"/>
              <a:t>	</a:t>
            </a:r>
            <a:r>
              <a:rPr lang="en-US" dirty="0" smtClean="0"/>
              <a:t>Verify the edited name was applied to the project</a:t>
            </a:r>
          </a:p>
          <a:p>
            <a:pPr marL="0" indent="0">
              <a:buNone/>
            </a:pPr>
            <a:r>
              <a:rPr lang="en-US" dirty="0" smtClean="0"/>
              <a:t>Post Condition:</a:t>
            </a:r>
          </a:p>
          <a:p>
            <a:pPr marL="0" indent="0">
              <a:buNone/>
            </a:pPr>
            <a:r>
              <a:rPr lang="en-US" dirty="0"/>
              <a:t>	</a:t>
            </a:r>
            <a:r>
              <a:rPr lang="en-US" dirty="0" smtClean="0"/>
              <a:t>Delete the project</a:t>
            </a:r>
          </a:p>
        </p:txBody>
      </p:sp>
    </p:spTree>
    <p:extLst>
      <p:ext uri="{BB962C8B-B14F-4D97-AF65-F5344CB8AC3E}">
        <p14:creationId xmlns:p14="http://schemas.microsoft.com/office/powerpoint/2010/main" val="3445894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Acceptance Test</a:t>
            </a:r>
            <a:endParaRPr lang="en-US" dirty="0"/>
          </a:p>
        </p:txBody>
      </p:sp>
      <p:sp>
        <p:nvSpPr>
          <p:cNvPr id="3" name="Content Placeholder 2"/>
          <p:cNvSpPr>
            <a:spLocks noGrp="1"/>
          </p:cNvSpPr>
          <p:nvPr>
            <p:ph idx="1"/>
          </p:nvPr>
        </p:nvSpPr>
        <p:spPr/>
        <p:txBody>
          <a:bodyPr/>
          <a:lstStyle/>
          <a:p>
            <a:pPr marL="0" indent="0">
              <a:buNone/>
            </a:pPr>
            <a:r>
              <a:rPr lang="en-US" dirty="0" smtClean="0"/>
              <a:t>Test Case: Verify that an project’s name with subprojects can be edited</a:t>
            </a:r>
          </a:p>
          <a:p>
            <a:pPr marL="0" indent="0">
              <a:buNone/>
            </a:pPr>
            <a:r>
              <a:rPr lang="en-US" dirty="0" smtClean="0"/>
              <a:t>Pre Condition:</a:t>
            </a:r>
          </a:p>
          <a:p>
            <a:pPr marL="0" indent="0">
              <a:buNone/>
            </a:pPr>
            <a:endParaRPr lang="en-US" dirty="0"/>
          </a:p>
          <a:p>
            <a:pPr marL="0" indent="0">
              <a:buNone/>
            </a:pPr>
            <a:r>
              <a:rPr lang="en-US" dirty="0" smtClean="0"/>
              <a:t>Test Case:</a:t>
            </a:r>
          </a:p>
          <a:p>
            <a:pPr marL="0" indent="0">
              <a:buNone/>
            </a:pPr>
            <a:endParaRPr lang="en-US" dirty="0"/>
          </a:p>
          <a:p>
            <a:pPr marL="0" indent="0">
              <a:buNone/>
            </a:pPr>
            <a:r>
              <a:rPr lang="en-US" dirty="0" smtClean="0"/>
              <a:t>Post Condition:</a:t>
            </a:r>
          </a:p>
          <a:p>
            <a:pPr marL="0" indent="0">
              <a:buNone/>
            </a:pPr>
            <a:endParaRPr lang="en-US" dirty="0"/>
          </a:p>
        </p:txBody>
      </p:sp>
    </p:spTree>
    <p:extLst>
      <p:ext uri="{BB962C8B-B14F-4D97-AF65-F5344CB8AC3E}">
        <p14:creationId xmlns:p14="http://schemas.microsoft.com/office/powerpoint/2010/main" val="25243360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Before a test case execution all the prerequisites have to be set.</a:t>
            </a:r>
          </a:p>
          <a:p>
            <a:r>
              <a:rPr lang="en-US" sz="3200" dirty="0" smtClean="0"/>
              <a:t>After a test cases execution finishes it has to do a clean up over the SUT</a:t>
            </a:r>
          </a:p>
          <a:p>
            <a:r>
              <a:rPr lang="en-US" dirty="0" smtClean="0"/>
              <a:t>The Pre (before) and Post(after) conditions can be done by</a:t>
            </a:r>
          </a:p>
          <a:p>
            <a:pPr lvl="1"/>
            <a:r>
              <a:rPr lang="en-US" sz="2800" dirty="0" smtClean="0"/>
              <a:t>DB</a:t>
            </a:r>
          </a:p>
          <a:p>
            <a:pPr lvl="1"/>
            <a:r>
              <a:rPr lang="en-US" sz="2800" dirty="0" smtClean="0"/>
              <a:t>Creating objects in the product domain using external tools</a:t>
            </a:r>
          </a:p>
          <a:p>
            <a:pPr lvl="1"/>
            <a:r>
              <a:rPr lang="en-US" sz="2800" dirty="0" smtClean="0"/>
              <a:t>API</a:t>
            </a:r>
          </a:p>
          <a:p>
            <a:pPr marL="457200" lvl="1" indent="0">
              <a:buNone/>
            </a:pPr>
            <a:r>
              <a:rPr lang="en-US" sz="2800" dirty="0" smtClean="0"/>
              <a:t>All the methods depends on the accessibility to the resources, or architecture of the SUT</a:t>
            </a:r>
          </a:p>
          <a:p>
            <a:endParaRPr lang="en-US" sz="3200" dirty="0"/>
          </a:p>
        </p:txBody>
      </p:sp>
    </p:spTree>
    <p:extLst>
      <p:ext uri="{BB962C8B-B14F-4D97-AF65-F5344CB8AC3E}">
        <p14:creationId xmlns:p14="http://schemas.microsoft.com/office/powerpoint/2010/main" val="14403516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pPr marL="0" indent="0">
              <a:buNone/>
            </a:pPr>
            <a:r>
              <a:rPr lang="en-US" dirty="0" smtClean="0"/>
              <a:t>It is a </a:t>
            </a:r>
            <a:r>
              <a:rPr lang="en-US" dirty="0"/>
              <a:t>server-side solution for </a:t>
            </a:r>
            <a:r>
              <a:rPr lang="en-US" dirty="0" smtClean="0"/>
              <a:t>JavaScript</a:t>
            </a:r>
          </a:p>
          <a:p>
            <a:pPr marL="0" indent="0">
              <a:buNone/>
            </a:pPr>
            <a:endParaRPr lang="en-US" dirty="0" smtClean="0"/>
          </a:p>
          <a:p>
            <a:pPr marL="0" indent="0">
              <a:buNone/>
            </a:pPr>
            <a:r>
              <a:rPr lang="en-US" dirty="0" smtClean="0"/>
              <a:t>Built on </a:t>
            </a:r>
            <a:r>
              <a:rPr lang="en-US" dirty="0">
                <a:hlinkClick r:id="rId2"/>
              </a:rPr>
              <a:t>Chrome's JavaScript </a:t>
            </a:r>
            <a:r>
              <a:rPr lang="en-US" dirty="0" smtClean="0">
                <a:hlinkClick r:id="rId2"/>
              </a:rPr>
              <a:t>runtime</a:t>
            </a:r>
            <a:r>
              <a:rPr lang="en-US" dirty="0" smtClean="0"/>
              <a:t> (Java script engine)</a:t>
            </a:r>
          </a:p>
          <a:p>
            <a:pPr marL="0" indent="0">
              <a:buNone/>
            </a:pPr>
            <a:endParaRPr lang="en-US" dirty="0"/>
          </a:p>
          <a:p>
            <a:pPr marL="0" indent="0">
              <a:buNone/>
            </a:pPr>
            <a:r>
              <a:rPr lang="en-US" dirty="0"/>
              <a:t>Node.js provides an </a:t>
            </a:r>
            <a:r>
              <a:rPr lang="en-US" dirty="0">
                <a:hlinkClick r:id="rId3" tooltip="Event-driven architecture"/>
              </a:rPr>
              <a:t>event-driven architecture</a:t>
            </a:r>
            <a:r>
              <a:rPr lang="en-US" dirty="0"/>
              <a:t> and a </a:t>
            </a:r>
            <a:r>
              <a:rPr lang="en-US" dirty="0">
                <a:hlinkClick r:id="rId4" tooltip="Non-blocking I/O"/>
              </a:rPr>
              <a:t>non-blocking I/O</a:t>
            </a:r>
            <a:r>
              <a:rPr lang="en-US" dirty="0"/>
              <a:t> </a:t>
            </a:r>
            <a:r>
              <a:rPr lang="en-US" dirty="0">
                <a:hlinkClick r:id="rId5" tooltip="Application programming interface"/>
              </a:rPr>
              <a:t>API</a:t>
            </a:r>
            <a:r>
              <a:rPr lang="en-US" dirty="0"/>
              <a:t> that optimizes an application's throughput and scalability.</a:t>
            </a: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5378832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Npm</a:t>
            </a:r>
            <a:r>
              <a:rPr lang="en-US" dirty="0" smtClean="0"/>
              <a:t>  </a:t>
            </a:r>
            <a:endParaRPr lang="en-US" dirty="0"/>
          </a:p>
        </p:txBody>
      </p:sp>
      <p:sp>
        <p:nvSpPr>
          <p:cNvPr id="3" name="Content Placeholder 2"/>
          <p:cNvSpPr>
            <a:spLocks noGrp="1"/>
          </p:cNvSpPr>
          <p:nvPr>
            <p:ph idx="1"/>
          </p:nvPr>
        </p:nvSpPr>
        <p:spPr/>
        <p:txBody>
          <a:bodyPr/>
          <a:lstStyle/>
          <a:p>
            <a:r>
              <a:rPr lang="en-US" dirty="0" smtClean="0"/>
              <a:t>Package Manager for </a:t>
            </a:r>
            <a:r>
              <a:rPr lang="en-US" dirty="0" err="1" smtClean="0"/>
              <a:t>Javascript</a:t>
            </a:r>
            <a:endParaRPr lang="en-US" dirty="0" smtClean="0"/>
          </a:p>
          <a:p>
            <a:r>
              <a:rPr lang="en-US" dirty="0" smtClean="0"/>
              <a:t>Makes </a:t>
            </a:r>
            <a:r>
              <a:rPr lang="en-US" dirty="0"/>
              <a:t>it easy for JavaScript developers to share and reuse code, and it makes it easy to update the code that you're sharing</a:t>
            </a:r>
          </a:p>
        </p:txBody>
      </p:sp>
    </p:spTree>
    <p:extLst>
      <p:ext uri="{BB962C8B-B14F-4D97-AF65-F5344CB8AC3E}">
        <p14:creationId xmlns:p14="http://schemas.microsoft.com/office/powerpoint/2010/main" val="2003176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npm</a:t>
            </a:r>
            <a:r>
              <a:rPr lang="en-US" dirty="0" smtClean="0"/>
              <a:t> – Command lines</a:t>
            </a:r>
            <a:endParaRPr lang="en-US" dirty="0"/>
          </a:p>
        </p:txBody>
      </p:sp>
      <p:sp>
        <p:nvSpPr>
          <p:cNvPr id="3" name="Content Placeholder 2"/>
          <p:cNvSpPr>
            <a:spLocks noGrp="1"/>
          </p:cNvSpPr>
          <p:nvPr>
            <p:ph idx="1"/>
          </p:nvPr>
        </p:nvSpPr>
        <p:spPr>
          <a:xfrm>
            <a:off x="838200" y="1560449"/>
            <a:ext cx="10515600" cy="4351338"/>
          </a:xfrm>
        </p:spPr>
        <p:txBody>
          <a:bodyPr>
            <a:normAutofit fontScale="25000" lnSpcReduction="20000"/>
          </a:bodyPr>
          <a:lstStyle/>
          <a:p>
            <a:pPr marL="0" indent="0">
              <a:spcBef>
                <a:spcPts val="600"/>
              </a:spcBef>
              <a:spcAft>
                <a:spcPts val="600"/>
              </a:spcAft>
              <a:buNone/>
            </a:pPr>
            <a:r>
              <a:rPr lang="en-US" sz="6400" dirty="0" smtClean="0"/>
              <a:t>list modules installed</a:t>
            </a:r>
          </a:p>
          <a:p>
            <a:pPr marL="0" indent="0">
              <a:spcBef>
                <a:spcPts val="600"/>
              </a:spcBef>
              <a:spcAft>
                <a:spcPts val="600"/>
              </a:spcAft>
              <a:buNone/>
            </a:pPr>
            <a:r>
              <a:rPr lang="en-US" sz="6400" dirty="0"/>
              <a:t>	</a:t>
            </a:r>
            <a:r>
              <a:rPr lang="en-US" sz="6400" dirty="0" err="1" smtClean="0"/>
              <a:t>npm</a:t>
            </a:r>
            <a:r>
              <a:rPr lang="en-US" sz="6400" dirty="0" smtClean="0"/>
              <a:t> list --depth=0</a:t>
            </a:r>
          </a:p>
          <a:p>
            <a:pPr marL="457200" lvl="1" indent="0">
              <a:spcBef>
                <a:spcPts val="600"/>
              </a:spcBef>
              <a:spcAft>
                <a:spcPts val="600"/>
              </a:spcAft>
              <a:buNone/>
            </a:pPr>
            <a:endParaRPr lang="en-US" sz="6400" dirty="0" smtClean="0"/>
          </a:p>
          <a:p>
            <a:pPr marL="0" indent="0">
              <a:spcBef>
                <a:spcPts val="600"/>
              </a:spcBef>
              <a:spcAft>
                <a:spcPts val="600"/>
              </a:spcAft>
              <a:buNone/>
            </a:pPr>
            <a:r>
              <a:rPr lang="en-US" sz="6400" dirty="0" smtClean="0"/>
              <a:t>uninstall module</a:t>
            </a:r>
          </a:p>
          <a:p>
            <a:pPr marL="0" indent="0">
              <a:spcBef>
                <a:spcPts val="600"/>
              </a:spcBef>
              <a:spcAft>
                <a:spcPts val="600"/>
              </a:spcAft>
              <a:buNone/>
            </a:pPr>
            <a:r>
              <a:rPr lang="en-US" sz="6400" dirty="0"/>
              <a:t>	</a:t>
            </a:r>
            <a:r>
              <a:rPr lang="en-US" sz="6400" dirty="0" err="1" smtClean="0"/>
              <a:t>npm</a:t>
            </a:r>
            <a:r>
              <a:rPr lang="en-US" sz="6400" dirty="0" smtClean="0"/>
              <a:t> uninstall </a:t>
            </a:r>
            <a:r>
              <a:rPr lang="en-US" sz="6400" i="1" dirty="0" smtClean="0"/>
              <a:t>&lt;package&gt;</a:t>
            </a:r>
          </a:p>
          <a:p>
            <a:pPr marL="457200" lvl="1" indent="0">
              <a:spcBef>
                <a:spcPts val="600"/>
              </a:spcBef>
              <a:spcAft>
                <a:spcPts val="600"/>
              </a:spcAft>
              <a:buNone/>
            </a:pPr>
            <a:endParaRPr lang="en-US" sz="6400" i="1" dirty="0"/>
          </a:p>
          <a:p>
            <a:pPr marL="0" indent="0">
              <a:spcBef>
                <a:spcPts val="600"/>
              </a:spcBef>
              <a:spcAft>
                <a:spcPts val="600"/>
              </a:spcAft>
              <a:buNone/>
            </a:pPr>
            <a:r>
              <a:rPr lang="en-US" sz="6400" dirty="0" smtClean="0"/>
              <a:t>install module and adding it to the </a:t>
            </a:r>
            <a:r>
              <a:rPr lang="en-US" sz="6400" dirty="0" err="1" smtClean="0"/>
              <a:t>package.json</a:t>
            </a:r>
            <a:r>
              <a:rPr lang="en-US" sz="6400" dirty="0" smtClean="0"/>
              <a:t> as dependency</a:t>
            </a:r>
          </a:p>
          <a:p>
            <a:pPr marL="0" indent="0">
              <a:spcBef>
                <a:spcPts val="600"/>
              </a:spcBef>
              <a:spcAft>
                <a:spcPts val="600"/>
              </a:spcAft>
              <a:buNone/>
            </a:pPr>
            <a:r>
              <a:rPr lang="en-US" sz="6400" dirty="0" smtClean="0"/>
              <a:t>	install </a:t>
            </a:r>
            <a:r>
              <a:rPr lang="en-US" sz="6400" i="1" dirty="0" smtClean="0"/>
              <a:t>&lt;package&gt; --save</a:t>
            </a:r>
          </a:p>
          <a:p>
            <a:pPr marL="0" indent="0">
              <a:spcBef>
                <a:spcPts val="600"/>
              </a:spcBef>
              <a:spcAft>
                <a:spcPts val="600"/>
              </a:spcAft>
              <a:buNone/>
            </a:pPr>
            <a:endParaRPr lang="en-US" sz="6400" i="1" dirty="0" smtClean="0"/>
          </a:p>
          <a:p>
            <a:pPr marL="0" indent="0">
              <a:spcBef>
                <a:spcPts val="600"/>
              </a:spcBef>
              <a:spcAft>
                <a:spcPts val="600"/>
              </a:spcAft>
              <a:buNone/>
            </a:pPr>
            <a:r>
              <a:rPr lang="en-US" sz="6400" dirty="0" smtClean="0"/>
              <a:t>Create </a:t>
            </a:r>
            <a:r>
              <a:rPr lang="en-US" sz="6400" dirty="0"/>
              <a:t>package </a:t>
            </a:r>
            <a:r>
              <a:rPr lang="en-US" sz="6400" dirty="0" err="1"/>
              <a:t>json</a:t>
            </a:r>
            <a:r>
              <a:rPr lang="en-US" sz="6400" dirty="0"/>
              <a:t> by </a:t>
            </a:r>
            <a:r>
              <a:rPr lang="en-US" sz="6400" dirty="0" smtClean="0"/>
              <a:t>command </a:t>
            </a:r>
            <a:r>
              <a:rPr lang="en-US" sz="6400" dirty="0"/>
              <a:t>and enter the info for the project</a:t>
            </a:r>
          </a:p>
          <a:p>
            <a:pPr marL="0" indent="0">
              <a:spcBef>
                <a:spcPts val="600"/>
              </a:spcBef>
              <a:spcAft>
                <a:spcPts val="600"/>
              </a:spcAft>
              <a:buNone/>
            </a:pPr>
            <a:r>
              <a:rPr lang="en-US" sz="6400" i="1" dirty="0"/>
              <a:t>	</a:t>
            </a:r>
            <a:r>
              <a:rPr lang="en-US" sz="6400" i="1" dirty="0" err="1"/>
              <a:t>npm</a:t>
            </a:r>
            <a:r>
              <a:rPr lang="en-US" sz="6400" i="1" dirty="0"/>
              <a:t> </a:t>
            </a:r>
            <a:r>
              <a:rPr lang="en-US" sz="6400" i="1" dirty="0" err="1"/>
              <a:t>init</a:t>
            </a:r>
            <a:endParaRPr lang="en-US" sz="6400" i="1" dirty="0"/>
          </a:p>
          <a:p>
            <a:pPr marL="0" indent="0">
              <a:spcBef>
                <a:spcPts val="600"/>
              </a:spcBef>
              <a:spcAft>
                <a:spcPts val="600"/>
              </a:spcAft>
              <a:buNone/>
            </a:pPr>
            <a:endParaRPr lang="en-US" sz="6400" dirty="0" smtClean="0"/>
          </a:p>
          <a:p>
            <a:pPr marL="0" indent="0">
              <a:spcBef>
                <a:spcPts val="600"/>
              </a:spcBef>
              <a:spcAft>
                <a:spcPts val="600"/>
              </a:spcAft>
              <a:buNone/>
            </a:pPr>
            <a:r>
              <a:rPr lang="en-US" sz="6400" dirty="0" smtClean="0"/>
              <a:t>Behind </a:t>
            </a:r>
            <a:r>
              <a:rPr lang="en-US" sz="6400" dirty="0"/>
              <a:t>a </a:t>
            </a:r>
            <a:r>
              <a:rPr lang="en-US" sz="6400" dirty="0" smtClean="0"/>
              <a:t>proxy</a:t>
            </a:r>
          </a:p>
          <a:p>
            <a:pPr marL="0" indent="0">
              <a:spcBef>
                <a:spcPts val="600"/>
              </a:spcBef>
              <a:spcAft>
                <a:spcPts val="600"/>
              </a:spcAft>
              <a:buNone/>
            </a:pPr>
            <a:r>
              <a:rPr lang="en-US" sz="6400" dirty="0" smtClean="0"/>
              <a:t>	</a:t>
            </a:r>
            <a:r>
              <a:rPr lang="en-US" sz="6400" dirty="0" err="1" smtClean="0"/>
              <a:t>npm</a:t>
            </a:r>
            <a:r>
              <a:rPr lang="en-US" sz="6400" dirty="0" smtClean="0"/>
              <a:t> </a:t>
            </a:r>
            <a:r>
              <a:rPr lang="en-US" sz="6400" dirty="0" err="1" smtClean="0"/>
              <a:t>config</a:t>
            </a:r>
            <a:r>
              <a:rPr lang="en-US" sz="6400" dirty="0" smtClean="0"/>
              <a:t> set proxy </a:t>
            </a:r>
            <a:r>
              <a:rPr lang="en-US" sz="6400" dirty="0" smtClean="0">
                <a:hlinkClick r:id="rId2"/>
              </a:rPr>
              <a:t>http://proxy.company.com:8080</a:t>
            </a:r>
            <a:endParaRPr lang="en-US" sz="6400" dirty="0" smtClean="0"/>
          </a:p>
          <a:p>
            <a:pPr marL="457200" lvl="1" indent="0">
              <a:spcBef>
                <a:spcPts val="600"/>
              </a:spcBef>
              <a:spcAft>
                <a:spcPts val="600"/>
              </a:spcAft>
              <a:buNone/>
            </a:pPr>
            <a:endParaRPr lang="en-US" sz="7600" dirty="0"/>
          </a:p>
          <a:p>
            <a:endParaRPr lang="en-US" dirty="0"/>
          </a:p>
        </p:txBody>
      </p:sp>
    </p:spTree>
    <p:extLst>
      <p:ext uri="{BB962C8B-B14F-4D97-AF65-F5344CB8AC3E}">
        <p14:creationId xmlns:p14="http://schemas.microsoft.com/office/powerpoint/2010/main" val="39113604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pm</a:t>
            </a:r>
            <a:r>
              <a:rPr lang="en-US" dirty="0" smtClean="0"/>
              <a:t> - </a:t>
            </a:r>
            <a:r>
              <a:rPr lang="en-US" dirty="0" err="1"/>
              <a:t>p</a:t>
            </a:r>
            <a:r>
              <a:rPr lang="en-US" dirty="0" err="1" smtClean="0"/>
              <a:t>ackage.json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Holds the metadata for the project</a:t>
            </a:r>
          </a:p>
          <a:p>
            <a:pPr marL="0" indent="0">
              <a:buNone/>
            </a:pPr>
            <a:endParaRPr lang="en-US" dirty="0" smtClean="0"/>
          </a:p>
          <a:p>
            <a:pPr marL="0" indent="0">
              <a:buNone/>
            </a:pPr>
            <a:r>
              <a:rPr lang="en-US" dirty="0" smtClean="0"/>
              <a:t>Gives information to </a:t>
            </a:r>
            <a:r>
              <a:rPr lang="en-US" dirty="0" err="1" smtClean="0"/>
              <a:t>npm</a:t>
            </a:r>
            <a:r>
              <a:rPr lang="en-US" dirty="0" smtClean="0"/>
              <a:t> that allows it to identify the project and its dependencies</a:t>
            </a:r>
          </a:p>
          <a:p>
            <a:pPr marL="0" indent="0">
              <a:buNone/>
            </a:pPr>
            <a:endParaRPr lang="en-US" dirty="0" smtClean="0"/>
          </a:p>
          <a:p>
            <a:pPr marL="0" indent="0">
              <a:buNone/>
            </a:pPr>
            <a:endParaRPr lang="en-US" dirty="0" smtClean="0"/>
          </a:p>
          <a:p>
            <a:pPr marL="0" indent="0">
              <a:buNone/>
            </a:pPr>
            <a:endParaRPr lang="en-US" dirty="0" smtClean="0"/>
          </a:p>
        </p:txBody>
      </p:sp>
      <p:pic>
        <p:nvPicPr>
          <p:cNvPr id="6" name="Picture 5"/>
          <p:cNvPicPr>
            <a:picLocks noChangeAspect="1"/>
          </p:cNvPicPr>
          <p:nvPr/>
        </p:nvPicPr>
        <p:blipFill>
          <a:blip r:embed="rId2"/>
          <a:stretch>
            <a:fillRect/>
          </a:stretch>
        </p:blipFill>
        <p:spPr>
          <a:xfrm>
            <a:off x="3970020" y="3935158"/>
            <a:ext cx="3886200" cy="2809875"/>
          </a:xfrm>
          <a:prstGeom prst="rect">
            <a:avLst/>
          </a:prstGeom>
        </p:spPr>
      </p:pic>
    </p:spTree>
    <p:extLst>
      <p:ext uri="{BB962C8B-B14F-4D97-AF65-F5344CB8AC3E}">
        <p14:creationId xmlns:p14="http://schemas.microsoft.com/office/powerpoint/2010/main" val="1439703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Mochajs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Mocha is a feature-rich JavaScript test framework running on </a:t>
            </a:r>
            <a:r>
              <a:rPr lang="en-US" dirty="0">
                <a:hlinkClick r:id="rId2"/>
              </a:rPr>
              <a:t>Node.js</a:t>
            </a:r>
            <a:r>
              <a:rPr lang="en-US" dirty="0"/>
              <a:t> and the browser, making asynchronous testing simple and </a:t>
            </a:r>
            <a:r>
              <a:rPr lang="en-US" dirty="0" smtClean="0"/>
              <a:t>fun.</a:t>
            </a:r>
          </a:p>
          <a:p>
            <a:pPr marL="0" indent="0">
              <a:buNone/>
            </a:pPr>
            <a:endParaRPr lang="en-US" dirty="0" smtClean="0"/>
          </a:p>
          <a:p>
            <a:pPr marL="0" indent="0">
              <a:buNone/>
            </a:pPr>
            <a:r>
              <a:rPr lang="en-US" b="1" dirty="0" smtClean="0"/>
              <a:t>Features</a:t>
            </a:r>
          </a:p>
          <a:p>
            <a:r>
              <a:rPr lang="en-US" dirty="0" smtClean="0"/>
              <a:t>Interface</a:t>
            </a:r>
            <a:r>
              <a:rPr lang="en-US" b="1" dirty="0" smtClean="0"/>
              <a:t> (</a:t>
            </a:r>
            <a:r>
              <a:rPr lang="en-US" b="1" u="sng" dirty="0" smtClean="0"/>
              <a:t>BDD</a:t>
            </a:r>
            <a:r>
              <a:rPr lang="en-US" b="1" dirty="0" smtClean="0"/>
              <a:t>, </a:t>
            </a:r>
            <a:r>
              <a:rPr lang="en-US" b="1" u="sng" dirty="0" err="1" smtClean="0"/>
              <a:t>TDD</a:t>
            </a:r>
            <a:r>
              <a:rPr lang="en-US" dirty="0" err="1" smtClean="0"/>
              <a:t>,Exports</a:t>
            </a:r>
            <a:r>
              <a:rPr lang="en-US" dirty="0" smtClean="0"/>
              <a:t>, </a:t>
            </a:r>
            <a:r>
              <a:rPr lang="en-US" dirty="0" err="1" smtClean="0"/>
              <a:t>Qunit</a:t>
            </a:r>
            <a:r>
              <a:rPr lang="en-US" b="1" dirty="0" smtClean="0"/>
              <a:t>)</a:t>
            </a:r>
          </a:p>
          <a:p>
            <a:r>
              <a:rPr lang="en-US" dirty="0" smtClean="0"/>
              <a:t>Assertions</a:t>
            </a:r>
            <a:endParaRPr lang="en-US" dirty="0"/>
          </a:p>
          <a:p>
            <a:r>
              <a:rPr lang="en-US" dirty="0" smtClean="0"/>
              <a:t>Hooks</a:t>
            </a:r>
            <a:endParaRPr lang="en-US" dirty="0"/>
          </a:p>
          <a:p>
            <a:r>
              <a:rPr lang="en-US" dirty="0" smtClean="0"/>
              <a:t>Timeouts</a:t>
            </a:r>
          </a:p>
          <a:p>
            <a:r>
              <a:rPr lang="en-US" dirty="0" smtClean="0"/>
              <a:t>Reporters</a:t>
            </a:r>
          </a:p>
          <a:p>
            <a:endParaRPr lang="en-US" b="1" dirty="0" smtClean="0"/>
          </a:p>
          <a:p>
            <a:pPr marL="0" indent="0">
              <a:buNone/>
            </a:pPr>
            <a:r>
              <a:rPr lang="en-US" dirty="0" smtClean="0">
                <a:hlinkClick r:id="rId3"/>
              </a:rPr>
              <a:t>http</a:t>
            </a:r>
            <a:r>
              <a:rPr lang="en-US" dirty="0">
                <a:hlinkClick r:id="rId3"/>
              </a:rPr>
              <a:t>://mochajs.org</a:t>
            </a:r>
            <a:r>
              <a:rPr lang="en-US" dirty="0" smtClean="0">
                <a:hlinkClick r:id="rId3"/>
              </a:rPr>
              <a:t>/</a:t>
            </a:r>
            <a:endParaRPr lang="en-US" dirty="0" smtClean="0"/>
          </a:p>
          <a:p>
            <a:pPr marL="0" lvl="1" indent="0">
              <a:spcBef>
                <a:spcPts val="1000"/>
              </a:spcBef>
              <a:buNone/>
            </a:pPr>
            <a:r>
              <a:rPr lang="en-US" sz="2900" dirty="0" smtClean="0">
                <a:hlinkClick r:id="rId4"/>
              </a:rPr>
              <a:t>https</a:t>
            </a:r>
            <a:r>
              <a:rPr lang="en-US" sz="2900" dirty="0">
                <a:hlinkClick r:id="rId4"/>
              </a:rPr>
              <a:t>://</a:t>
            </a:r>
            <a:r>
              <a:rPr lang="en-US" sz="2900" dirty="0" smtClean="0">
                <a:hlinkClick r:id="rId4"/>
              </a:rPr>
              <a:t>github.com/mochajs/mocha/wiki</a:t>
            </a:r>
            <a:endParaRPr lang="en-US" sz="2900" dirty="0" smtClean="0"/>
          </a:p>
          <a:p>
            <a:pPr marL="0" lvl="1" indent="0">
              <a:spcBef>
                <a:spcPts val="1000"/>
              </a:spcBef>
              <a:buNone/>
            </a:pPr>
            <a:endParaRPr lang="en-US" sz="2900" dirty="0" smtClean="0"/>
          </a:p>
          <a:p>
            <a:pPr marL="0" lvl="1" indent="0">
              <a:spcBef>
                <a:spcPts val="1000"/>
              </a:spcBef>
              <a:buNone/>
            </a:pPr>
            <a:r>
              <a:rPr lang="en-US" sz="2900" b="1" dirty="0"/>
              <a:t>note: </a:t>
            </a:r>
            <a:r>
              <a:rPr lang="en-US" sz="2900" dirty="0"/>
              <a:t>It is similar to jasmine</a:t>
            </a:r>
          </a:p>
          <a:p>
            <a:pPr marL="0" lvl="1" indent="0">
              <a:spcBef>
                <a:spcPts val="1000"/>
              </a:spcBef>
              <a:buNone/>
            </a:pPr>
            <a:endParaRPr lang="en-US" sz="2900" dirty="0"/>
          </a:p>
          <a:p>
            <a:pPr marL="0"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6238885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Installation</a:t>
            </a:r>
            <a:endParaRPr lang="en-US" dirty="0"/>
          </a:p>
        </p:txBody>
      </p:sp>
      <p:sp>
        <p:nvSpPr>
          <p:cNvPr id="3" name="Content Placeholder 2"/>
          <p:cNvSpPr>
            <a:spLocks noGrp="1"/>
          </p:cNvSpPr>
          <p:nvPr>
            <p:ph idx="1"/>
          </p:nvPr>
        </p:nvSpPr>
        <p:spPr>
          <a:xfrm>
            <a:off x="838200" y="1481328"/>
            <a:ext cx="10515600" cy="4695635"/>
          </a:xfrm>
        </p:spPr>
        <p:txBody>
          <a:bodyPr>
            <a:normAutofit fontScale="32500" lnSpcReduction="20000"/>
          </a:bodyPr>
          <a:lstStyle/>
          <a:p>
            <a:pPr marL="0" indent="0">
              <a:spcBef>
                <a:spcPts val="600"/>
              </a:spcBef>
              <a:spcAft>
                <a:spcPts val="600"/>
              </a:spcAft>
              <a:buNone/>
            </a:pPr>
            <a:r>
              <a:rPr lang="en-US" sz="8000" dirty="0" smtClean="0"/>
              <a:t>Prerequisites</a:t>
            </a:r>
          </a:p>
          <a:p>
            <a:pPr marL="0" indent="0">
              <a:spcBef>
                <a:spcPts val="600"/>
              </a:spcBef>
              <a:spcAft>
                <a:spcPts val="600"/>
              </a:spcAft>
              <a:buNone/>
            </a:pPr>
            <a:r>
              <a:rPr lang="en-US" sz="8000" dirty="0"/>
              <a:t>	</a:t>
            </a:r>
            <a:r>
              <a:rPr lang="en-US" sz="8000" dirty="0" err="1" smtClean="0"/>
              <a:t>NodeJS</a:t>
            </a:r>
            <a:r>
              <a:rPr lang="en-US" sz="8000" dirty="0" smtClean="0"/>
              <a:t> installed</a:t>
            </a:r>
          </a:p>
          <a:p>
            <a:pPr marL="0" indent="0">
              <a:spcBef>
                <a:spcPts val="600"/>
              </a:spcBef>
              <a:spcAft>
                <a:spcPts val="600"/>
              </a:spcAft>
              <a:buNone/>
            </a:pPr>
            <a:endParaRPr lang="en-US" sz="8000" dirty="0"/>
          </a:p>
          <a:p>
            <a:pPr marL="0" indent="0">
              <a:spcBef>
                <a:spcPts val="600"/>
              </a:spcBef>
              <a:spcAft>
                <a:spcPts val="600"/>
              </a:spcAft>
              <a:buNone/>
            </a:pPr>
            <a:r>
              <a:rPr lang="en-US" sz="8000" dirty="0" smtClean="0"/>
              <a:t>Installation</a:t>
            </a:r>
          </a:p>
          <a:p>
            <a:pPr marL="0" indent="0">
              <a:spcBef>
                <a:spcPts val="600"/>
              </a:spcBef>
              <a:spcAft>
                <a:spcPts val="600"/>
              </a:spcAft>
              <a:buNone/>
            </a:pPr>
            <a:r>
              <a:rPr lang="en-US" sz="8000" dirty="0" smtClean="0"/>
              <a:t>	local:</a:t>
            </a:r>
            <a:r>
              <a:rPr lang="en-US" sz="8000" dirty="0"/>
              <a:t>	</a:t>
            </a:r>
            <a:r>
              <a:rPr lang="en-US" sz="8000" dirty="0" err="1" smtClean="0"/>
              <a:t>npm</a:t>
            </a:r>
            <a:r>
              <a:rPr lang="en-US" sz="8000" dirty="0" smtClean="0"/>
              <a:t> install mocha</a:t>
            </a:r>
          </a:p>
          <a:p>
            <a:pPr marL="0" indent="0">
              <a:spcBef>
                <a:spcPts val="600"/>
              </a:spcBef>
              <a:spcAft>
                <a:spcPts val="600"/>
              </a:spcAft>
              <a:buNone/>
            </a:pPr>
            <a:r>
              <a:rPr lang="en-US" sz="8000" dirty="0"/>
              <a:t>	</a:t>
            </a:r>
            <a:r>
              <a:rPr lang="en-US" sz="8000" dirty="0" smtClean="0"/>
              <a:t>global: </a:t>
            </a:r>
            <a:r>
              <a:rPr lang="en-US" sz="8000" dirty="0" err="1" smtClean="0"/>
              <a:t>npm</a:t>
            </a:r>
            <a:r>
              <a:rPr lang="en-US" sz="8000" dirty="0" smtClean="0"/>
              <a:t> install mocha –g</a:t>
            </a:r>
          </a:p>
          <a:p>
            <a:pPr marL="0" indent="0">
              <a:spcBef>
                <a:spcPts val="600"/>
              </a:spcBef>
              <a:spcAft>
                <a:spcPts val="600"/>
              </a:spcAft>
              <a:buNone/>
            </a:pPr>
            <a:endParaRPr lang="en-US" sz="8000" dirty="0" smtClean="0"/>
          </a:p>
          <a:p>
            <a:pPr marL="0" indent="0">
              <a:spcBef>
                <a:spcPts val="600"/>
              </a:spcBef>
              <a:spcAft>
                <a:spcPts val="600"/>
              </a:spcAft>
              <a:buNone/>
            </a:pPr>
            <a:r>
              <a:rPr lang="en-US" sz="8000" dirty="0" smtClean="0"/>
              <a:t>Folder with the tests</a:t>
            </a:r>
          </a:p>
          <a:p>
            <a:pPr marL="0" indent="0">
              <a:spcBef>
                <a:spcPts val="600"/>
              </a:spcBef>
              <a:spcAft>
                <a:spcPts val="600"/>
              </a:spcAft>
              <a:buNone/>
            </a:pPr>
            <a:r>
              <a:rPr lang="en-US" sz="8000" dirty="0"/>
              <a:t>	</a:t>
            </a:r>
            <a:r>
              <a:rPr lang="en-US" sz="8000" dirty="0" err="1" smtClean="0"/>
              <a:t>mkdir</a:t>
            </a:r>
            <a:r>
              <a:rPr lang="en-US" sz="8000" dirty="0" smtClean="0"/>
              <a:t> test</a:t>
            </a:r>
          </a:p>
          <a:p>
            <a:pPr marL="0" indent="0">
              <a:spcBef>
                <a:spcPts val="600"/>
              </a:spcBef>
              <a:spcAft>
                <a:spcPts val="600"/>
              </a:spcAft>
              <a:buNone/>
            </a:pPr>
            <a:endParaRPr lang="en-US" sz="8000" dirty="0" smtClean="0"/>
          </a:p>
          <a:p>
            <a:endParaRPr lang="en-US" dirty="0"/>
          </a:p>
        </p:txBody>
      </p:sp>
    </p:spTree>
    <p:extLst>
      <p:ext uri="{BB962C8B-B14F-4D97-AF65-F5344CB8AC3E}">
        <p14:creationId xmlns:p14="http://schemas.microsoft.com/office/powerpoint/2010/main" val="1861257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Jalaso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Jalasoft" id="{9CC83882-0BB7-41DA-BBF9-A549FE9E2065}" vid="{398F759B-F652-4883-92BF-B8306AC173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05_ClientRequest</Template>
  <TotalTime>4394</TotalTime>
  <Words>1049</Words>
  <Application>Microsoft Office PowerPoint</Application>
  <PresentationFormat>Custom</PresentationFormat>
  <Paragraphs>291</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Jalasoft</vt:lpstr>
      <vt:lpstr>Mochajs &amp; Superagent</vt:lpstr>
      <vt:lpstr>Agenda</vt:lpstr>
      <vt:lpstr>TDD and BDD</vt:lpstr>
      <vt:lpstr>NodeJS</vt:lpstr>
      <vt:lpstr>Npm  </vt:lpstr>
      <vt:lpstr>npm – Command lines</vt:lpstr>
      <vt:lpstr>npm - package.json</vt:lpstr>
      <vt:lpstr>Mochajs</vt:lpstr>
      <vt:lpstr>Mocha - Installation</vt:lpstr>
      <vt:lpstr>TDD style </vt:lpstr>
      <vt:lpstr>Running TDD Tests</vt:lpstr>
      <vt:lpstr>BDD style </vt:lpstr>
      <vt:lpstr>Running BDD Tests</vt:lpstr>
      <vt:lpstr>Assertions Library </vt:lpstr>
      <vt:lpstr>Synchronous tests</vt:lpstr>
      <vt:lpstr>Asynchronous Tests</vt:lpstr>
      <vt:lpstr>More BDD Style</vt:lpstr>
      <vt:lpstr>Suites and Hooks - example</vt:lpstr>
      <vt:lpstr>Only, Skip and Timeout</vt:lpstr>
      <vt:lpstr>Dynamically Generating Test</vt:lpstr>
      <vt:lpstr>Reports - Styles</vt:lpstr>
      <vt:lpstr>Mocha options</vt:lpstr>
      <vt:lpstr>Extra - npm</vt:lpstr>
      <vt:lpstr>superagent</vt:lpstr>
      <vt:lpstr>superagent-proxy</vt:lpstr>
      <vt:lpstr>Installation</vt:lpstr>
      <vt:lpstr>API</vt:lpstr>
      <vt:lpstr>API</vt:lpstr>
      <vt:lpstr>Example -  Get Projects</vt:lpstr>
      <vt:lpstr>Example – Create Project</vt:lpstr>
      <vt:lpstr>Usage</vt:lpstr>
      <vt:lpstr>Debugging</vt:lpstr>
      <vt:lpstr>Tasks– Implement the smoke tests for Project</vt:lpstr>
      <vt:lpstr>Tasks– Implement the smoke tests for Items</vt:lpstr>
      <vt:lpstr>Exercises – Acceptance Test </vt:lpstr>
      <vt:lpstr>Exercise – Acceptance Test</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Jasmine-Node &amp; Superagent</dc:title>
  <dc:creator>Jimmy Vargas</dc:creator>
  <cp:lastModifiedBy>Jimmy Vargas Fernandez</cp:lastModifiedBy>
  <cp:revision>135</cp:revision>
  <dcterms:created xsi:type="dcterms:W3CDTF">2015-05-02T22:09:24Z</dcterms:created>
  <dcterms:modified xsi:type="dcterms:W3CDTF">2016-03-16T13:39:57Z</dcterms:modified>
</cp:coreProperties>
</file>