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3" r:id="rId3"/>
    <p:sldId id="292" r:id="rId4"/>
    <p:sldId id="257" r:id="rId5"/>
    <p:sldId id="264" r:id="rId6"/>
    <p:sldId id="265" r:id="rId7"/>
    <p:sldId id="266" r:id="rId8"/>
    <p:sldId id="268" r:id="rId9"/>
    <p:sldId id="267" r:id="rId10"/>
    <p:sldId id="269" r:id="rId11"/>
    <p:sldId id="270" r:id="rId12"/>
    <p:sldId id="271" r:id="rId13"/>
    <p:sldId id="272" r:id="rId14"/>
    <p:sldId id="280" r:id="rId15"/>
    <p:sldId id="278" r:id="rId16"/>
    <p:sldId id="283" r:id="rId17"/>
    <p:sldId id="279" r:id="rId18"/>
    <p:sldId id="281" r:id="rId19"/>
    <p:sldId id="282" r:id="rId20"/>
    <p:sldId id="289" r:id="rId21"/>
    <p:sldId id="285" r:id="rId22"/>
    <p:sldId id="286" r:id="rId23"/>
    <p:sldId id="287" r:id="rId24"/>
    <p:sldId id="290"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752601"/>
            <a:ext cx="10363200" cy="1470025"/>
          </a:xfrm>
        </p:spPr>
        <p:txBody>
          <a:bodyPr/>
          <a:lstStyle>
            <a:lvl1pPr>
              <a:defRPr sz="2800"/>
            </a:lvl1pPr>
          </a:lstStyle>
          <a:p>
            <a:r>
              <a:rPr lang="en-US" smtClean="0"/>
              <a:t>Click to edit Master title style</a:t>
            </a:r>
            <a:endParaRPr lang="en-US" dirty="0"/>
          </a:p>
        </p:txBody>
      </p:sp>
      <p:sp>
        <p:nvSpPr>
          <p:cNvPr id="3" name="Subtitle 2"/>
          <p:cNvSpPr>
            <a:spLocks noGrp="1"/>
          </p:cNvSpPr>
          <p:nvPr>
            <p:ph type="subTitle" idx="1"/>
          </p:nvPr>
        </p:nvSpPr>
        <p:spPr>
          <a:xfrm>
            <a:off x="1828800" y="3352800"/>
            <a:ext cx="8534400" cy="2743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E22E1-2193-4082-BB10-C0607E5D2A98}" type="slidenum">
              <a:rPr lang="en-US" smtClean="0"/>
              <a:t>‹#›</a:t>
            </a:fld>
            <a:endParaRPr lang="en-US"/>
          </a:p>
        </p:txBody>
      </p:sp>
    </p:spTree>
    <p:extLst>
      <p:ext uri="{BB962C8B-B14F-4D97-AF65-F5344CB8AC3E}">
        <p14:creationId xmlns:p14="http://schemas.microsoft.com/office/powerpoint/2010/main" val="22956771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E22E1-2193-4082-BB10-C0607E5D2A98}" type="slidenum">
              <a:rPr lang="en-US" smtClean="0"/>
              <a:t>‹#›</a:t>
            </a:fld>
            <a:endParaRPr lang="en-US"/>
          </a:p>
        </p:txBody>
      </p:sp>
    </p:spTree>
    <p:extLst>
      <p:ext uri="{BB962C8B-B14F-4D97-AF65-F5344CB8AC3E}">
        <p14:creationId xmlns:p14="http://schemas.microsoft.com/office/powerpoint/2010/main" val="371150936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266700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5E22E1-2193-4082-BB10-C0607E5D2A98}" type="slidenum">
              <a:rPr lang="en-US" smtClean="0"/>
              <a:t>‹#›</a:t>
            </a:fld>
            <a:endParaRPr lang="en-US"/>
          </a:p>
        </p:txBody>
      </p:sp>
    </p:spTree>
    <p:extLst>
      <p:ext uri="{BB962C8B-B14F-4D97-AF65-F5344CB8AC3E}">
        <p14:creationId xmlns:p14="http://schemas.microsoft.com/office/powerpoint/2010/main" val="16503030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2133601"/>
            <a:ext cx="5384800" cy="396239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2133601"/>
            <a:ext cx="5384800" cy="3962399"/>
          </a:xfrm>
        </p:spPr>
        <p:txBody>
          <a:bodyPr/>
          <a:lstStyle>
            <a:lvl1pPr>
              <a:defRPr sz="2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E22E1-2193-4082-BB10-C0607E5D2A98}" type="slidenum">
              <a:rPr lang="en-US" smtClean="0"/>
              <a:t>‹#›</a:t>
            </a:fld>
            <a:endParaRPr lang="en-US"/>
          </a:p>
        </p:txBody>
      </p:sp>
    </p:spTree>
    <p:extLst>
      <p:ext uri="{BB962C8B-B14F-4D97-AF65-F5344CB8AC3E}">
        <p14:creationId xmlns:p14="http://schemas.microsoft.com/office/powerpoint/2010/main" val="19042689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Text Placeholder 2"/>
          <p:cNvSpPr>
            <a:spLocks noGrp="1"/>
          </p:cNvSpPr>
          <p:nvPr>
            <p:ph type="body" idx="1"/>
          </p:nvPr>
        </p:nvSpPr>
        <p:spPr>
          <a:xfrm>
            <a:off x="613833" y="233203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3833" y="3048000"/>
            <a:ext cx="5386917" cy="304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1" y="233203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7601" y="3048000"/>
            <a:ext cx="5389033" cy="30480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5E22E1-2193-4082-BB10-C0607E5D2A98}" type="slidenum">
              <a:rPr lang="en-US" smtClean="0"/>
              <a:t>‹#›</a:t>
            </a:fld>
            <a:endParaRPr lang="en-US"/>
          </a:p>
        </p:txBody>
      </p:sp>
    </p:spTree>
    <p:extLst>
      <p:ext uri="{BB962C8B-B14F-4D97-AF65-F5344CB8AC3E}">
        <p14:creationId xmlns:p14="http://schemas.microsoft.com/office/powerpoint/2010/main" val="85611524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5E22E1-2193-4082-BB10-C0607E5D2A98}" type="slidenum">
              <a:rPr lang="en-US" smtClean="0"/>
              <a:t>‹#›</a:t>
            </a:fld>
            <a:endParaRPr lang="en-US"/>
          </a:p>
        </p:txBody>
      </p:sp>
    </p:spTree>
    <p:extLst>
      <p:ext uri="{BB962C8B-B14F-4D97-AF65-F5344CB8AC3E}">
        <p14:creationId xmlns:p14="http://schemas.microsoft.com/office/powerpoint/2010/main" val="69180849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5E22E1-2193-4082-BB10-C0607E5D2A98}" type="slidenum">
              <a:rPr lang="en-US" smtClean="0"/>
              <a:t>‹#›</a:t>
            </a:fld>
            <a:endParaRPr lang="en-US"/>
          </a:p>
        </p:txBody>
      </p:sp>
    </p:spTree>
    <p:extLst>
      <p:ext uri="{BB962C8B-B14F-4D97-AF65-F5344CB8AC3E}">
        <p14:creationId xmlns:p14="http://schemas.microsoft.com/office/powerpoint/2010/main" val="80822105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7201" y="1371601"/>
            <a:ext cx="3173988" cy="919535"/>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5011254" y="1371600"/>
            <a:ext cx="5501335" cy="4724400"/>
          </a:xfrm>
        </p:spPr>
        <p:txBody>
          <a:bodyPr/>
          <a:lstStyle>
            <a:lvl1pPr>
              <a:defRPr sz="26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35667" y="2367336"/>
            <a:ext cx="3173988" cy="371205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E22E1-2193-4082-BB10-C0607E5D2A98}" type="slidenum">
              <a:rPr lang="en-US" smtClean="0"/>
              <a:t>‹#›</a:t>
            </a:fld>
            <a:endParaRPr lang="en-US"/>
          </a:p>
        </p:txBody>
      </p:sp>
    </p:spTree>
    <p:extLst>
      <p:ext uri="{BB962C8B-B14F-4D97-AF65-F5344CB8AC3E}">
        <p14:creationId xmlns:p14="http://schemas.microsoft.com/office/powerpoint/2010/main" val="237436432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43200" y="4834576"/>
            <a:ext cx="6876656" cy="532762"/>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2743201" y="1143000"/>
            <a:ext cx="6876652" cy="3584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743200" y="5415589"/>
            <a:ext cx="6876656" cy="7566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5E22E1-2193-4082-BB10-C0607E5D2A98}" type="slidenum">
              <a:rPr lang="en-US" smtClean="0"/>
              <a:t>‹#›</a:t>
            </a:fld>
            <a:endParaRPr lang="en-US"/>
          </a:p>
        </p:txBody>
      </p:sp>
    </p:spTree>
    <p:extLst>
      <p:ext uri="{BB962C8B-B14F-4D97-AF65-F5344CB8AC3E}">
        <p14:creationId xmlns:p14="http://schemas.microsoft.com/office/powerpoint/2010/main" val="289482266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Rest-of-pages-02-10-11without-Logo.png"/>
          <p:cNvPicPr>
            <a:picLocks noChangeAspect="1"/>
          </p:cNvPicPr>
          <p:nvPr/>
        </p:nvPicPr>
        <p:blipFill>
          <a:blip r:embed="rId11"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2641600" y="1143000"/>
            <a:ext cx="8940800" cy="838200"/>
          </a:xfrm>
          <a:prstGeom prst="rect">
            <a:avLst/>
          </a:prstGeom>
        </p:spPr>
        <p:txBody>
          <a:bodyPr vert="horz" lIns="91440" tIns="45720" rIns="91440" bIns="45720" rtlCol="0" anchor="ctr">
            <a:noAutofit/>
          </a:bodyPr>
          <a:lstStyle/>
          <a:p>
            <a:r>
              <a:rPr lang="es-ES" dirty="0" err="1" smtClean="0"/>
              <a:t>Main</a:t>
            </a:r>
            <a:r>
              <a:rPr lang="es-ES" dirty="0" smtClean="0"/>
              <a:t> </a:t>
            </a:r>
            <a:r>
              <a:rPr lang="es-ES" dirty="0" err="1" smtClean="0"/>
              <a:t>Title</a:t>
            </a:r>
            <a:r>
              <a:rPr lang="es-ES" dirty="0" smtClean="0"/>
              <a:t> </a:t>
            </a:r>
            <a:r>
              <a:rPr lang="es-ES" dirty="0" err="1" smtClean="0"/>
              <a:t>that</a:t>
            </a:r>
            <a:r>
              <a:rPr lang="es-ES" dirty="0" smtClean="0"/>
              <a:t> </a:t>
            </a:r>
            <a:r>
              <a:rPr lang="es-ES" dirty="0" err="1" smtClean="0"/>
              <a:t>may</a:t>
            </a:r>
            <a:r>
              <a:rPr lang="es-ES" dirty="0" smtClean="0"/>
              <a:t> </a:t>
            </a:r>
            <a:r>
              <a:rPr lang="es-ES" dirty="0" err="1" smtClean="0"/>
              <a:t>be</a:t>
            </a:r>
            <a:r>
              <a:rPr lang="es-ES" dirty="0" smtClean="0"/>
              <a:t> quite </a:t>
            </a:r>
            <a:r>
              <a:rPr lang="es-ES" dirty="0" err="1" smtClean="0"/>
              <a:t>long</a:t>
            </a:r>
            <a:r>
              <a:rPr lang="es-ES" dirty="0" smtClean="0"/>
              <a:t>- </a:t>
            </a:r>
            <a:r>
              <a:rPr lang="es-ES" dirty="0" err="1" smtClean="0"/>
              <a:t>even</a:t>
            </a:r>
            <a:r>
              <a:rPr lang="es-ES" dirty="0" smtClean="0"/>
              <a:t> up </a:t>
            </a:r>
            <a:r>
              <a:rPr lang="es-ES" dirty="0" err="1" smtClean="0"/>
              <a:t>to</a:t>
            </a:r>
            <a:r>
              <a:rPr lang="es-ES" dirty="0" smtClean="0"/>
              <a:t> </a:t>
            </a:r>
            <a:r>
              <a:rPr lang="es-ES" dirty="0" err="1" smtClean="0"/>
              <a:t>two</a:t>
            </a:r>
            <a:r>
              <a:rPr lang="es-ES" dirty="0" smtClean="0"/>
              <a:t> </a:t>
            </a:r>
            <a:r>
              <a:rPr lang="es-ES" dirty="0" err="1" smtClean="0"/>
              <a:t>rows</a:t>
            </a:r>
            <a:r>
              <a:rPr lang="es-ES" dirty="0" smtClean="0"/>
              <a:t>………</a:t>
            </a:r>
            <a:endParaRPr lang="en-US" dirty="0"/>
          </a:p>
        </p:txBody>
      </p:sp>
      <p:sp>
        <p:nvSpPr>
          <p:cNvPr id="3" name="Text Placeholder 2"/>
          <p:cNvSpPr>
            <a:spLocks noGrp="1"/>
          </p:cNvSpPr>
          <p:nvPr>
            <p:ph type="body" idx="1"/>
          </p:nvPr>
        </p:nvSpPr>
        <p:spPr>
          <a:xfrm>
            <a:off x="609600" y="2057400"/>
            <a:ext cx="109728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251200" y="6340476"/>
            <a:ext cx="3860800" cy="365125"/>
          </a:xfrm>
          <a:prstGeom prst="rect">
            <a:avLst/>
          </a:prstGeom>
        </p:spPr>
        <p:txBody>
          <a:bodyPr vert="horz" lIns="91440" tIns="45720" rIns="91440" bIns="45720" rtlCol="0" anchor="ctr"/>
          <a:lstStyle>
            <a:lvl1pPr algn="ctr">
              <a:defRPr sz="1000">
                <a:solidFill>
                  <a:schemeClr val="tx1">
                    <a:tint val="75000"/>
                  </a:schemeClr>
                </a:solidFill>
                <a:latin typeface="Verdana" pitchFamily="34" charset="0"/>
              </a:defRPr>
            </a:lvl1pPr>
          </a:lstStyle>
          <a:p>
            <a:endParaRPr lang="en-US"/>
          </a:p>
        </p:txBody>
      </p:sp>
      <p:sp>
        <p:nvSpPr>
          <p:cNvPr id="6" name="Slide Number Placeholder 5"/>
          <p:cNvSpPr>
            <a:spLocks noGrp="1"/>
          </p:cNvSpPr>
          <p:nvPr>
            <p:ph type="sldNum" sz="quarter" idx="4"/>
          </p:nvPr>
        </p:nvSpPr>
        <p:spPr>
          <a:xfrm>
            <a:off x="7213600" y="6340476"/>
            <a:ext cx="609600" cy="365125"/>
          </a:xfrm>
          <a:prstGeom prst="rect">
            <a:avLst/>
          </a:prstGeom>
        </p:spPr>
        <p:txBody>
          <a:bodyPr vert="horz" lIns="91440" tIns="45720" rIns="91440" bIns="45720" rtlCol="0" anchor="ctr"/>
          <a:lstStyle>
            <a:lvl1pPr algn="r">
              <a:defRPr sz="1000">
                <a:solidFill>
                  <a:schemeClr val="tx1">
                    <a:tint val="75000"/>
                  </a:schemeClr>
                </a:solidFill>
                <a:latin typeface="Verdana" pitchFamily="34" charset="0"/>
              </a:defRPr>
            </a:lvl1pPr>
          </a:lstStyle>
          <a:p>
            <a:fld id="{825E22E1-2193-4082-BB10-C0607E5D2A98}" type="slidenum">
              <a:rPr lang="en-US" smtClean="0"/>
              <a:t>‹#›</a:t>
            </a:fld>
            <a:endParaRPr lang="en-US"/>
          </a:p>
        </p:txBody>
      </p:sp>
      <p:pic>
        <p:nvPicPr>
          <p:cNvPr id="7" name="Picture 4" descr="J:\jalasoft\logos\logo white-0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177638"/>
            <a:ext cx="2641600" cy="66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163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marL="0" marR="0" indent="0" algn="l" defTabSz="914400" rtl="0" eaLnBrk="1" fontAlgn="auto" latinLnBrk="0" hangingPunct="1">
        <a:lnSpc>
          <a:spcPct val="100000"/>
        </a:lnSpc>
        <a:spcBef>
          <a:spcPct val="0"/>
        </a:spcBef>
        <a:spcAft>
          <a:spcPts val="0"/>
        </a:spcAft>
        <a:buClrTx/>
        <a:buSzTx/>
        <a:buFontTx/>
        <a:buNone/>
        <a:tabLst/>
        <a:defRPr lang="en-US" sz="2800" b="1" kern="1200" baseline="0" smtClean="0">
          <a:solidFill>
            <a:schemeClr val="tx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600" kern="1200">
          <a:solidFill>
            <a:schemeClr val="tx1"/>
          </a:solidFill>
          <a:latin typeface="Verdan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mn-cs"/>
        </a:defRPr>
      </a:lvl2pPr>
      <a:lvl3pPr marL="1143000" indent="-228600" algn="l" defTabSz="914400" rtl="0" eaLnBrk="1" latinLnBrk="0" hangingPunct="1">
        <a:spcBef>
          <a:spcPct val="20000"/>
        </a:spcBef>
        <a:buFont typeface="Arial" pitchFamily="34" charset="0"/>
        <a:buChar char="•"/>
        <a:defRPr sz="2200" kern="1200">
          <a:solidFill>
            <a:schemeClr val="tx1"/>
          </a:solidFill>
          <a:latin typeface="Verdana"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JVJala/ExamplesTodoLy.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mirrors.jenkins-ci.org/windows/late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Continuous Integration</a:t>
            </a:r>
            <a:endParaRPr lang="en-US" dirty="0"/>
          </a:p>
        </p:txBody>
      </p:sp>
      <p:sp>
        <p:nvSpPr>
          <p:cNvPr id="3" name="Subtitle 2"/>
          <p:cNvSpPr>
            <a:spLocks noGrp="1"/>
          </p:cNvSpPr>
          <p:nvPr>
            <p:ph type="subTitle" idx="1"/>
          </p:nvPr>
        </p:nvSpPr>
        <p:spPr/>
        <p:txBody>
          <a:bodyPr/>
          <a:lstStyle/>
          <a:p>
            <a:r>
              <a:rPr lang="en-US" dirty="0" smtClean="0"/>
              <a:t>Using Jenkins - Basic</a:t>
            </a:r>
            <a:endParaRPr lang="en-US" dirty="0"/>
          </a:p>
        </p:txBody>
      </p:sp>
    </p:spTree>
    <p:extLst>
      <p:ext uri="{BB962C8B-B14F-4D97-AF65-F5344CB8AC3E}">
        <p14:creationId xmlns:p14="http://schemas.microsoft.com/office/powerpoint/2010/main" val="213680471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Simple Job cont.</a:t>
            </a:r>
            <a:endParaRPr lang="en-US" dirty="0"/>
          </a:p>
        </p:txBody>
      </p:sp>
      <p:sp>
        <p:nvSpPr>
          <p:cNvPr id="3" name="Content Placeholder 2"/>
          <p:cNvSpPr>
            <a:spLocks noGrp="1"/>
          </p:cNvSpPr>
          <p:nvPr>
            <p:ph idx="1"/>
          </p:nvPr>
        </p:nvSpPr>
        <p:spPr/>
        <p:txBody>
          <a:bodyPr/>
          <a:lstStyle/>
          <a:p>
            <a:pPr marL="0" indent="0">
              <a:buNone/>
            </a:pPr>
            <a:r>
              <a:rPr lang="en-US" dirty="0" smtClean="0"/>
              <a:t>Enter a name for the Job</a:t>
            </a:r>
          </a:p>
          <a:p>
            <a:pPr marL="0" indent="0">
              <a:buNone/>
            </a:pPr>
            <a:r>
              <a:rPr lang="en-US" dirty="0" smtClean="0"/>
              <a:t>Select Freestyle job and Click Ok button</a:t>
            </a:r>
          </a:p>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838200" y="3049715"/>
            <a:ext cx="9464393" cy="4091749"/>
          </a:xfrm>
          <a:prstGeom prst="rect">
            <a:avLst/>
          </a:prstGeom>
        </p:spPr>
      </p:pic>
    </p:spTree>
    <p:extLst>
      <p:ext uri="{BB962C8B-B14F-4D97-AF65-F5344CB8AC3E}">
        <p14:creationId xmlns:p14="http://schemas.microsoft.com/office/powerpoint/2010/main" val="19700153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Simple Job cont.</a:t>
            </a:r>
          </a:p>
        </p:txBody>
      </p:sp>
      <p:sp>
        <p:nvSpPr>
          <p:cNvPr id="3" name="Content Placeholder 2"/>
          <p:cNvSpPr>
            <a:spLocks noGrp="1"/>
          </p:cNvSpPr>
          <p:nvPr>
            <p:ph idx="1"/>
          </p:nvPr>
        </p:nvSpPr>
        <p:spPr/>
        <p:txBody>
          <a:bodyPr/>
          <a:lstStyle/>
          <a:p>
            <a:pPr marL="0" indent="0">
              <a:buNone/>
            </a:pPr>
            <a:r>
              <a:rPr lang="en-US" dirty="0" smtClean="0"/>
              <a:t>Select </a:t>
            </a:r>
            <a:r>
              <a:rPr lang="en-US" i="1" dirty="0" err="1" smtClean="0"/>
              <a:t>Git</a:t>
            </a:r>
            <a:endParaRPr lang="en-US" i="1" dirty="0" smtClean="0"/>
          </a:p>
          <a:p>
            <a:pPr marL="457200" lvl="1" indent="0">
              <a:buNone/>
            </a:pPr>
            <a:r>
              <a:rPr lang="en-US" dirty="0" smtClean="0"/>
              <a:t>Enter the </a:t>
            </a:r>
            <a:r>
              <a:rPr lang="en-US" dirty="0" err="1" smtClean="0"/>
              <a:t>Git</a:t>
            </a:r>
            <a:r>
              <a:rPr lang="en-US" dirty="0" smtClean="0"/>
              <a:t> repository </a:t>
            </a:r>
            <a:r>
              <a:rPr lang="en-US" dirty="0"/>
              <a:t>: </a:t>
            </a:r>
            <a:r>
              <a:rPr lang="en-US" dirty="0">
                <a:hlinkClick r:id="rId2"/>
              </a:rPr>
              <a:t>https://</a:t>
            </a:r>
            <a:r>
              <a:rPr lang="en-US" dirty="0" smtClean="0">
                <a:hlinkClick r:id="rId2"/>
              </a:rPr>
              <a:t>github.com/JVJala/ExamplesTodoLy.git</a:t>
            </a:r>
            <a:endParaRPr lang="en-US" dirty="0" smtClean="0"/>
          </a:p>
          <a:p>
            <a:pPr marL="457200" lvl="1" indent="0">
              <a:buNone/>
            </a:pPr>
            <a:r>
              <a:rPr lang="en-US" dirty="0" smtClean="0"/>
              <a:t>Enter the Credentials to access the repository</a:t>
            </a:r>
          </a:p>
          <a:p>
            <a:pPr marL="457200" lvl="1" indent="0">
              <a:buNone/>
            </a:pPr>
            <a:endParaRPr lang="en-US" dirty="0" smtClean="0"/>
          </a:p>
          <a:p>
            <a:pPr marL="457200" lvl="1" indent="0">
              <a:buNone/>
            </a:pPr>
            <a:r>
              <a:rPr lang="en-US" dirty="0" smtClean="0"/>
              <a:t>Probably you will get an error notifying that it could not be initiated, this indicates that the Jenkins couldn’t find </a:t>
            </a:r>
            <a:r>
              <a:rPr lang="en-US" b="1" i="1" dirty="0" smtClean="0"/>
              <a:t>git.exe</a:t>
            </a:r>
          </a:p>
          <a:p>
            <a:pPr marL="0" indent="0">
              <a:buNone/>
            </a:pPr>
            <a:endParaRPr lang="en-US" b="1" i="1" dirty="0"/>
          </a:p>
          <a:p>
            <a:pPr marL="0" indent="0">
              <a:buNone/>
            </a:pPr>
            <a:endParaRPr lang="en-US" b="1" i="1" dirty="0" smtClean="0"/>
          </a:p>
          <a:p>
            <a:pPr marL="0" indent="0">
              <a:buNone/>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523303" y="4169665"/>
            <a:ext cx="11401425" cy="1593532"/>
          </a:xfrm>
          <a:prstGeom prst="rect">
            <a:avLst/>
          </a:prstGeom>
        </p:spPr>
      </p:pic>
    </p:spTree>
    <p:extLst>
      <p:ext uri="{BB962C8B-B14F-4D97-AF65-F5344CB8AC3E}">
        <p14:creationId xmlns:p14="http://schemas.microsoft.com/office/powerpoint/2010/main" val="379820597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Simple Job cont.</a:t>
            </a:r>
          </a:p>
        </p:txBody>
      </p:sp>
      <p:sp>
        <p:nvSpPr>
          <p:cNvPr id="3" name="Content Placeholder 2"/>
          <p:cNvSpPr>
            <a:spLocks noGrp="1"/>
          </p:cNvSpPr>
          <p:nvPr>
            <p:ph idx="1"/>
          </p:nvPr>
        </p:nvSpPr>
        <p:spPr/>
        <p:txBody>
          <a:bodyPr/>
          <a:lstStyle/>
          <a:p>
            <a:pPr marL="0" indent="0">
              <a:buNone/>
            </a:pPr>
            <a:r>
              <a:rPr lang="en-US" dirty="0" smtClean="0"/>
              <a:t>if </a:t>
            </a:r>
            <a:r>
              <a:rPr lang="en-US" dirty="0" err="1" smtClean="0"/>
              <a:t>Git</a:t>
            </a:r>
            <a:r>
              <a:rPr lang="en-US" dirty="0" smtClean="0"/>
              <a:t> is already installed it is need to specify where it is located</a:t>
            </a:r>
          </a:p>
          <a:p>
            <a:pPr marL="0" indent="0">
              <a:buNone/>
            </a:pPr>
            <a:r>
              <a:rPr lang="en-US" dirty="0" smtClean="0"/>
              <a:t>if not installed with a simple installation could fix it, if not it is need to specify where it is specified</a:t>
            </a:r>
          </a:p>
          <a:p>
            <a:pPr marL="0" indent="0">
              <a:buNone/>
            </a:pPr>
            <a:r>
              <a:rPr lang="en-US" i="1" dirty="0"/>
              <a:t>	</a:t>
            </a:r>
            <a:r>
              <a:rPr lang="en-US" i="1" dirty="0" smtClean="0"/>
              <a:t>Manage Jenkins-&gt;Configure System-&gt; </a:t>
            </a:r>
            <a:r>
              <a:rPr lang="en-US" i="1" dirty="0" err="1" smtClean="0"/>
              <a:t>Git</a:t>
            </a:r>
            <a:endParaRPr lang="en-US" i="1" dirty="0" smtClean="0"/>
          </a:p>
          <a:p>
            <a:pPr marL="0" indent="0">
              <a:buNone/>
            </a:pPr>
            <a:endParaRPr lang="en-US" i="1" dirty="0"/>
          </a:p>
        </p:txBody>
      </p:sp>
      <p:pic>
        <p:nvPicPr>
          <p:cNvPr id="4" name="Picture 3"/>
          <p:cNvPicPr>
            <a:picLocks noChangeAspect="1"/>
          </p:cNvPicPr>
          <p:nvPr/>
        </p:nvPicPr>
        <p:blipFill>
          <a:blip r:embed="rId2"/>
          <a:stretch>
            <a:fillRect/>
          </a:stretch>
        </p:blipFill>
        <p:spPr>
          <a:xfrm>
            <a:off x="973400" y="3927483"/>
            <a:ext cx="9677400" cy="2867025"/>
          </a:xfrm>
          <a:prstGeom prst="rect">
            <a:avLst/>
          </a:prstGeom>
        </p:spPr>
      </p:pic>
    </p:spTree>
    <p:extLst>
      <p:ext uri="{BB962C8B-B14F-4D97-AF65-F5344CB8AC3E}">
        <p14:creationId xmlns:p14="http://schemas.microsoft.com/office/powerpoint/2010/main" val="2795580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Simple Job cont.</a:t>
            </a:r>
          </a:p>
        </p:txBody>
      </p:sp>
      <p:sp>
        <p:nvSpPr>
          <p:cNvPr id="5" name="Content Placeholder 4"/>
          <p:cNvSpPr>
            <a:spLocks noGrp="1"/>
          </p:cNvSpPr>
          <p:nvPr>
            <p:ph idx="1"/>
          </p:nvPr>
        </p:nvSpPr>
        <p:spPr/>
        <p:txBody>
          <a:bodyPr>
            <a:normAutofit/>
          </a:bodyPr>
          <a:lstStyle/>
          <a:p>
            <a:pPr marL="0" indent="0">
              <a:buNone/>
            </a:pPr>
            <a:r>
              <a:rPr lang="en-US" dirty="0" smtClean="0"/>
              <a:t>After configured the </a:t>
            </a:r>
            <a:r>
              <a:rPr lang="en-US" i="1" dirty="0"/>
              <a:t>Manage Jenkins-&gt;Configure System-&gt; </a:t>
            </a:r>
            <a:r>
              <a:rPr lang="en-US" i="1" dirty="0" err="1"/>
              <a:t>Git</a:t>
            </a:r>
            <a:endParaRPr lang="en-US" i="1"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r>
              <a:rPr lang="en-US" dirty="0" smtClean="0"/>
              <a:t>Configured the Job</a:t>
            </a:r>
          </a:p>
          <a:p>
            <a:pPr marL="0" indent="0">
              <a:buNone/>
            </a:pPr>
            <a:endParaRPr lang="en-US" dirty="0" smtClean="0"/>
          </a:p>
          <a:p>
            <a:pPr marL="0" indent="0">
              <a:buNone/>
            </a:pPr>
            <a:endParaRPr lang="en-US" dirty="0" smtClean="0"/>
          </a:p>
          <a:p>
            <a:endParaRPr lang="en-US" dirty="0" smtClean="0"/>
          </a:p>
          <a:p>
            <a:endParaRPr lang="en-US" dirty="0"/>
          </a:p>
        </p:txBody>
      </p:sp>
      <p:pic>
        <p:nvPicPr>
          <p:cNvPr id="6" name="Picture 5"/>
          <p:cNvPicPr>
            <a:picLocks noChangeAspect="1"/>
          </p:cNvPicPr>
          <p:nvPr/>
        </p:nvPicPr>
        <p:blipFill>
          <a:blip r:embed="rId2"/>
          <a:stretch>
            <a:fillRect/>
          </a:stretch>
        </p:blipFill>
        <p:spPr>
          <a:xfrm>
            <a:off x="838200" y="2495550"/>
            <a:ext cx="9229725" cy="1619250"/>
          </a:xfrm>
          <a:prstGeom prst="rect">
            <a:avLst/>
          </a:prstGeom>
        </p:spPr>
      </p:pic>
      <p:pic>
        <p:nvPicPr>
          <p:cNvPr id="8" name="Picture 7"/>
          <p:cNvPicPr>
            <a:picLocks noChangeAspect="1"/>
          </p:cNvPicPr>
          <p:nvPr/>
        </p:nvPicPr>
        <p:blipFill>
          <a:blip r:embed="rId3"/>
          <a:stretch>
            <a:fillRect/>
          </a:stretch>
        </p:blipFill>
        <p:spPr>
          <a:xfrm>
            <a:off x="920878" y="4980274"/>
            <a:ext cx="9147047" cy="1191926"/>
          </a:xfrm>
          <a:prstGeom prst="rect">
            <a:avLst/>
          </a:prstGeom>
        </p:spPr>
      </p:pic>
    </p:spTree>
    <p:extLst>
      <p:ext uri="{BB962C8B-B14F-4D97-AF65-F5344CB8AC3E}">
        <p14:creationId xmlns:p14="http://schemas.microsoft.com/office/powerpoint/2010/main" val="13675044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Workspace – By Default</a:t>
            </a:r>
            <a:endParaRPr lang="en-US" dirty="0"/>
          </a:p>
        </p:txBody>
      </p:sp>
      <p:sp>
        <p:nvSpPr>
          <p:cNvPr id="5" name="Content Placeholder 4"/>
          <p:cNvSpPr>
            <a:spLocks noGrp="1"/>
          </p:cNvSpPr>
          <p:nvPr>
            <p:ph idx="1"/>
          </p:nvPr>
        </p:nvSpPr>
        <p:spPr/>
        <p:txBody>
          <a:bodyPr>
            <a:normAutofit lnSpcReduction="1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r>
              <a:rPr lang="en-US" dirty="0" smtClean="0"/>
              <a:t>To make this easier we are going to specify a different path</a:t>
            </a:r>
            <a:endParaRPr lang="en-US" dirty="0"/>
          </a:p>
          <a:p>
            <a:endParaRPr lang="en-US" dirty="0" smtClean="0"/>
          </a:p>
          <a:p>
            <a:endParaRPr lang="en-US" dirty="0"/>
          </a:p>
          <a:p>
            <a:endParaRPr lang="en-US" dirty="0"/>
          </a:p>
        </p:txBody>
      </p:sp>
      <p:pic>
        <p:nvPicPr>
          <p:cNvPr id="6" name="Content Placeholder 3"/>
          <p:cNvPicPr>
            <a:picLocks noChangeAspect="1"/>
          </p:cNvPicPr>
          <p:nvPr/>
        </p:nvPicPr>
        <p:blipFill>
          <a:blip r:embed="rId2"/>
          <a:stretch>
            <a:fillRect/>
          </a:stretch>
        </p:blipFill>
        <p:spPr>
          <a:xfrm>
            <a:off x="3191256" y="1690688"/>
            <a:ext cx="3602736" cy="3572205"/>
          </a:xfrm>
          <a:prstGeom prst="rect">
            <a:avLst/>
          </a:prstGeom>
        </p:spPr>
      </p:pic>
    </p:spTree>
    <p:extLst>
      <p:ext uri="{BB962C8B-B14F-4D97-AF65-F5344CB8AC3E}">
        <p14:creationId xmlns:p14="http://schemas.microsoft.com/office/powerpoint/2010/main" val="3301929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Simple Job </a:t>
            </a:r>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smtClean="0"/>
              <a:t>Configuring the workspace</a:t>
            </a:r>
          </a:p>
          <a:p>
            <a:pPr marL="0" indent="0">
              <a:buNone/>
            </a:pPr>
            <a:endParaRPr lang="en-US" dirty="0"/>
          </a:p>
        </p:txBody>
      </p:sp>
      <p:pic>
        <p:nvPicPr>
          <p:cNvPr id="4" name="Picture 3"/>
          <p:cNvPicPr>
            <a:picLocks noChangeAspect="1"/>
          </p:cNvPicPr>
          <p:nvPr/>
        </p:nvPicPr>
        <p:blipFill>
          <a:blip r:embed="rId2"/>
          <a:stretch>
            <a:fillRect/>
          </a:stretch>
        </p:blipFill>
        <p:spPr>
          <a:xfrm>
            <a:off x="2409825" y="2587534"/>
            <a:ext cx="7372350" cy="4191000"/>
          </a:xfrm>
          <a:prstGeom prst="rect">
            <a:avLst/>
          </a:prstGeom>
        </p:spPr>
      </p:pic>
    </p:spTree>
    <p:extLst>
      <p:ext uri="{BB962C8B-B14F-4D97-AF65-F5344CB8AC3E}">
        <p14:creationId xmlns:p14="http://schemas.microsoft.com/office/powerpoint/2010/main" val="135264341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Simple Job cont.	</a:t>
            </a:r>
            <a:endParaRPr lang="en-US" dirty="0"/>
          </a:p>
        </p:txBody>
      </p:sp>
      <p:sp>
        <p:nvSpPr>
          <p:cNvPr id="5" name="Content Placeholder 4"/>
          <p:cNvSpPr>
            <a:spLocks noGrp="1"/>
          </p:cNvSpPr>
          <p:nvPr>
            <p:ph idx="1"/>
          </p:nvPr>
        </p:nvSpPr>
        <p:spPr/>
        <p:txBody>
          <a:bodyPr/>
          <a:lstStyle/>
          <a:p>
            <a:pPr marL="0" indent="0">
              <a:buNone/>
            </a:pPr>
            <a:r>
              <a:rPr lang="en-US" dirty="0" smtClean="0"/>
              <a:t>Specifies the Build steps</a:t>
            </a:r>
          </a:p>
          <a:p>
            <a:pPr marL="0" indent="0">
              <a:buNone/>
            </a:pPr>
            <a:endParaRPr lang="en-US" dirty="0"/>
          </a:p>
        </p:txBody>
      </p:sp>
      <p:pic>
        <p:nvPicPr>
          <p:cNvPr id="3" name="Picture 2"/>
          <p:cNvPicPr>
            <a:picLocks noChangeAspect="1"/>
          </p:cNvPicPr>
          <p:nvPr/>
        </p:nvPicPr>
        <p:blipFill>
          <a:blip r:embed="rId2"/>
          <a:stretch>
            <a:fillRect/>
          </a:stretch>
        </p:blipFill>
        <p:spPr>
          <a:xfrm>
            <a:off x="975360" y="2612764"/>
            <a:ext cx="8708571" cy="4548372"/>
          </a:xfrm>
          <a:prstGeom prst="rect">
            <a:avLst/>
          </a:prstGeom>
        </p:spPr>
      </p:pic>
    </p:spTree>
    <p:extLst>
      <p:ext uri="{BB962C8B-B14F-4D97-AF65-F5344CB8AC3E}">
        <p14:creationId xmlns:p14="http://schemas.microsoft.com/office/powerpoint/2010/main" val="325094338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Simple Job </a:t>
            </a:r>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smtClean="0"/>
              <a:t>Publishing the report</a:t>
            </a:r>
          </a:p>
          <a:p>
            <a:pPr marL="0" indent="0">
              <a:buNone/>
            </a:pPr>
            <a:endParaRPr lang="en-US" dirty="0"/>
          </a:p>
        </p:txBody>
      </p:sp>
      <p:pic>
        <p:nvPicPr>
          <p:cNvPr id="4" name="Picture 3"/>
          <p:cNvPicPr>
            <a:picLocks noChangeAspect="1"/>
          </p:cNvPicPr>
          <p:nvPr/>
        </p:nvPicPr>
        <p:blipFill>
          <a:blip r:embed="rId2"/>
          <a:stretch>
            <a:fillRect/>
          </a:stretch>
        </p:blipFill>
        <p:spPr>
          <a:xfrm>
            <a:off x="533400" y="2587125"/>
            <a:ext cx="11125200" cy="2066925"/>
          </a:xfrm>
          <a:prstGeom prst="rect">
            <a:avLst/>
          </a:prstGeom>
        </p:spPr>
      </p:pic>
    </p:spTree>
    <p:extLst>
      <p:ext uri="{BB962C8B-B14F-4D97-AF65-F5344CB8AC3E}">
        <p14:creationId xmlns:p14="http://schemas.microsoft.com/office/powerpoint/2010/main" val="316135339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Simple Job Cont.</a:t>
            </a:r>
            <a:endParaRPr lang="en-US" dirty="0"/>
          </a:p>
        </p:txBody>
      </p:sp>
      <p:sp>
        <p:nvSpPr>
          <p:cNvPr id="3" name="Content Placeholder 2"/>
          <p:cNvSpPr>
            <a:spLocks noGrp="1"/>
          </p:cNvSpPr>
          <p:nvPr>
            <p:ph idx="1"/>
          </p:nvPr>
        </p:nvSpPr>
        <p:spPr/>
        <p:txBody>
          <a:bodyPr/>
          <a:lstStyle/>
          <a:p>
            <a:pPr marL="0" indent="0">
              <a:buNone/>
            </a:pPr>
            <a:r>
              <a:rPr lang="en-US" dirty="0" smtClean="0"/>
              <a:t>Save all the configuration</a:t>
            </a:r>
          </a:p>
          <a:p>
            <a:pPr marL="0" indent="0">
              <a:buNone/>
            </a:pPr>
            <a:r>
              <a:rPr lang="en-US" dirty="0" smtClean="0"/>
              <a:t>Execute it</a:t>
            </a:r>
          </a:p>
          <a:p>
            <a:pPr marL="0" indent="0">
              <a:buNone/>
            </a:pPr>
            <a:endParaRPr lang="en-US" dirty="0"/>
          </a:p>
        </p:txBody>
      </p:sp>
      <p:pic>
        <p:nvPicPr>
          <p:cNvPr id="4" name="Picture 3"/>
          <p:cNvPicPr>
            <a:picLocks noChangeAspect="1"/>
          </p:cNvPicPr>
          <p:nvPr/>
        </p:nvPicPr>
        <p:blipFill>
          <a:blip r:embed="rId2"/>
          <a:stretch>
            <a:fillRect/>
          </a:stretch>
        </p:blipFill>
        <p:spPr>
          <a:xfrm>
            <a:off x="3361944" y="3046149"/>
            <a:ext cx="4319330" cy="2906617"/>
          </a:xfrm>
          <a:prstGeom prst="rect">
            <a:avLst/>
          </a:prstGeom>
        </p:spPr>
      </p:pic>
    </p:spTree>
    <p:extLst>
      <p:ext uri="{BB962C8B-B14F-4D97-AF65-F5344CB8AC3E}">
        <p14:creationId xmlns:p14="http://schemas.microsoft.com/office/powerpoint/2010/main" val="54655318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Reviewing Results</a:t>
            </a:r>
            <a:endParaRPr lang="en-US" dirty="0"/>
          </a:p>
        </p:txBody>
      </p:sp>
      <p:sp>
        <p:nvSpPr>
          <p:cNvPr id="3" name="Content Placeholder 2"/>
          <p:cNvSpPr>
            <a:spLocks noGrp="1"/>
          </p:cNvSpPr>
          <p:nvPr>
            <p:ph idx="1"/>
          </p:nvPr>
        </p:nvSpPr>
        <p:spPr/>
        <p:txBody>
          <a:bodyPr/>
          <a:lstStyle/>
          <a:p>
            <a:pPr marL="0" indent="0">
              <a:buNone/>
            </a:pPr>
            <a:r>
              <a:rPr lang="en-US" dirty="0" smtClean="0"/>
              <a:t>Click on the link that represents the execution  </a:t>
            </a:r>
          </a:p>
          <a:p>
            <a:pPr marL="0" indent="0">
              <a:buNone/>
            </a:pPr>
            <a:r>
              <a:rPr lang="en-US" dirty="0" smtClean="0"/>
              <a:t>Click on </a:t>
            </a:r>
            <a:r>
              <a:rPr lang="en-US" i="1" dirty="0" smtClean="0"/>
              <a:t>Test Results </a:t>
            </a:r>
            <a:r>
              <a:rPr lang="en-US" dirty="0" smtClean="0"/>
              <a:t>link</a:t>
            </a:r>
          </a:p>
          <a:p>
            <a:pPr marL="0" indent="0">
              <a:buNone/>
            </a:pPr>
            <a:endParaRPr lang="en-US" dirty="0"/>
          </a:p>
        </p:txBody>
      </p:sp>
      <p:pic>
        <p:nvPicPr>
          <p:cNvPr id="4" name="Picture 3"/>
          <p:cNvPicPr>
            <a:picLocks noChangeAspect="1"/>
          </p:cNvPicPr>
          <p:nvPr/>
        </p:nvPicPr>
        <p:blipFill>
          <a:blip r:embed="rId2"/>
          <a:stretch>
            <a:fillRect/>
          </a:stretch>
        </p:blipFill>
        <p:spPr>
          <a:xfrm>
            <a:off x="8797643" y="1981200"/>
            <a:ext cx="1304925" cy="876300"/>
          </a:xfrm>
          <a:prstGeom prst="rect">
            <a:avLst/>
          </a:prstGeom>
        </p:spPr>
      </p:pic>
      <p:pic>
        <p:nvPicPr>
          <p:cNvPr id="5" name="Picture 4"/>
          <p:cNvPicPr>
            <a:picLocks noChangeAspect="1"/>
          </p:cNvPicPr>
          <p:nvPr/>
        </p:nvPicPr>
        <p:blipFill>
          <a:blip r:embed="rId3"/>
          <a:stretch>
            <a:fillRect/>
          </a:stretch>
        </p:blipFill>
        <p:spPr>
          <a:xfrm>
            <a:off x="838200" y="2962655"/>
            <a:ext cx="10756392" cy="3520441"/>
          </a:xfrm>
          <a:prstGeom prst="rect">
            <a:avLst/>
          </a:prstGeom>
        </p:spPr>
      </p:pic>
    </p:spTree>
    <p:extLst>
      <p:ext uri="{BB962C8B-B14F-4D97-AF65-F5344CB8AC3E}">
        <p14:creationId xmlns:p14="http://schemas.microsoft.com/office/powerpoint/2010/main" val="365894116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3" name="Content Placeholder 2"/>
          <p:cNvSpPr>
            <a:spLocks noGrp="1"/>
          </p:cNvSpPr>
          <p:nvPr>
            <p:ph idx="1"/>
          </p:nvPr>
        </p:nvSpPr>
        <p:spPr/>
        <p:txBody>
          <a:bodyPr/>
          <a:lstStyle/>
          <a:p>
            <a:r>
              <a:rPr lang="en-US" i="1" dirty="0"/>
              <a:t>Continuous Integration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 Many teams find that this approach leads to significantly reduced integration problems and allows a team to develop cohesive software more rapidly</a:t>
            </a:r>
            <a:endParaRPr lang="en-US" dirty="0"/>
          </a:p>
        </p:txBody>
      </p:sp>
    </p:spTree>
    <p:extLst>
      <p:ext uri="{BB962C8B-B14F-4D97-AF65-F5344CB8AC3E}">
        <p14:creationId xmlns:p14="http://schemas.microsoft.com/office/powerpoint/2010/main" val="29647661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the following jobs</a:t>
            </a:r>
            <a:endParaRPr lang="en-US" dirty="0"/>
          </a:p>
        </p:txBody>
      </p:sp>
      <p:sp>
        <p:nvSpPr>
          <p:cNvPr id="3" name="Content Placeholder 2"/>
          <p:cNvSpPr>
            <a:spLocks noGrp="1"/>
          </p:cNvSpPr>
          <p:nvPr>
            <p:ph idx="1"/>
          </p:nvPr>
        </p:nvSpPr>
        <p:spPr/>
        <p:txBody>
          <a:bodyPr/>
          <a:lstStyle/>
          <a:p>
            <a:r>
              <a:rPr lang="en-US" dirty="0" smtClean="0"/>
              <a:t>Smoke Test</a:t>
            </a:r>
          </a:p>
          <a:p>
            <a:r>
              <a:rPr lang="en-US" dirty="0" smtClean="0"/>
              <a:t>Acceptance Test</a:t>
            </a:r>
          </a:p>
          <a:p>
            <a:r>
              <a:rPr lang="en-US" dirty="0" smtClean="0"/>
              <a:t>Functional - BDT</a:t>
            </a:r>
            <a:endParaRPr lang="en-US" dirty="0"/>
          </a:p>
        </p:txBody>
      </p:sp>
    </p:spTree>
    <p:extLst>
      <p:ext uri="{BB962C8B-B14F-4D97-AF65-F5344CB8AC3E}">
        <p14:creationId xmlns:p14="http://schemas.microsoft.com/office/powerpoint/2010/main" val="75358148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3" name="Content Placeholder 2"/>
          <p:cNvSpPr>
            <a:spLocks noGrp="1"/>
          </p:cNvSpPr>
          <p:nvPr>
            <p:ph idx="1"/>
          </p:nvPr>
        </p:nvSpPr>
        <p:spPr/>
        <p:txBody>
          <a:bodyPr/>
          <a:lstStyle/>
          <a:p>
            <a:pPr marL="0" indent="0">
              <a:buNone/>
            </a:pPr>
            <a:r>
              <a:rPr lang="en-US" dirty="0" smtClean="0"/>
              <a:t>Pipelines makes reference to the execution of different jobs for a determined flow for instance:</a:t>
            </a:r>
          </a:p>
          <a:p>
            <a:pPr marL="971550" lvl="1" indent="-514350">
              <a:buAutoNum type="arabicPeriod"/>
            </a:pPr>
            <a:r>
              <a:rPr lang="en-US" dirty="0" smtClean="0"/>
              <a:t>Build-&gt; Install-&gt; Smoke Test-&gt; Acceptance Test-&gt; BDT</a:t>
            </a:r>
          </a:p>
          <a:p>
            <a:pPr marL="971550" lvl="1" indent="-514350">
              <a:buFont typeface="Arial" panose="020B0604020202020204" pitchFamily="34" charset="0"/>
              <a:buAutoNum type="arabicPeriod"/>
            </a:pPr>
            <a:r>
              <a:rPr lang="en-US" dirty="0" smtClean="0"/>
              <a:t>Build-</a:t>
            </a:r>
            <a:r>
              <a:rPr lang="en-US" dirty="0"/>
              <a:t>&gt; Install-&gt; </a:t>
            </a:r>
            <a:r>
              <a:rPr lang="en-US" dirty="0" smtClean="0"/>
              <a:t>Smoke Test -&gt; Performance Test</a:t>
            </a:r>
            <a:endParaRPr lang="en-US" dirty="0"/>
          </a:p>
          <a:p>
            <a:pPr marL="514350" indent="-514350">
              <a:buAutoNum type="arabicPeriod"/>
            </a:pPr>
            <a:endParaRPr lang="en-US" dirty="0" smtClean="0"/>
          </a:p>
          <a:p>
            <a:pPr marL="0" indent="0">
              <a:buNone/>
            </a:pPr>
            <a:r>
              <a:rPr lang="en-US" dirty="0" smtClean="0"/>
              <a:t>And, the Delivery Pipeline Plugin helps on the visualization of pipelines created</a:t>
            </a:r>
          </a:p>
          <a:p>
            <a:pPr>
              <a:buFontTx/>
              <a:buChar char="-"/>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3554288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3" name="Content Placeholder 2"/>
          <p:cNvSpPr>
            <a:spLocks noGrp="1"/>
          </p:cNvSpPr>
          <p:nvPr>
            <p:ph idx="1"/>
          </p:nvPr>
        </p:nvSpPr>
        <p:spPr/>
        <p:txBody>
          <a:bodyPr/>
          <a:lstStyle/>
          <a:p>
            <a:pPr marL="0" indent="0">
              <a:buNone/>
            </a:pPr>
            <a:r>
              <a:rPr lang="en-US" dirty="0" smtClean="0"/>
              <a:t>Follow the next steps to build a pipeline with the corresponding rendering:</a:t>
            </a:r>
          </a:p>
          <a:p>
            <a:pPr marL="514350" indent="-514350">
              <a:buAutoNum type="arabicPeriod"/>
            </a:pPr>
            <a:r>
              <a:rPr lang="en-US" dirty="0" smtClean="0"/>
              <a:t>Create two jobs</a:t>
            </a:r>
          </a:p>
          <a:p>
            <a:pPr marL="971550" lvl="1" indent="-514350">
              <a:buAutoNum type="arabicPeriod"/>
            </a:pPr>
            <a:r>
              <a:rPr lang="en-US" dirty="0" smtClean="0"/>
              <a:t>Smoke Test</a:t>
            </a:r>
          </a:p>
          <a:p>
            <a:pPr marL="971550" lvl="1" indent="-514350">
              <a:buAutoNum type="arabicPeriod"/>
            </a:pPr>
            <a:r>
              <a:rPr lang="en-US" dirty="0" smtClean="0"/>
              <a:t>Acceptance Test</a:t>
            </a:r>
          </a:p>
          <a:p>
            <a:pPr marL="971550" lvl="1" indent="-514350">
              <a:buAutoNum type="arabicPeriod"/>
            </a:pPr>
            <a:r>
              <a:rPr lang="en-US" dirty="0" smtClean="0"/>
              <a:t>Configure the Smoke </a:t>
            </a:r>
            <a:r>
              <a:rPr lang="en-US" dirty="0"/>
              <a:t>T</a:t>
            </a:r>
            <a:r>
              <a:rPr lang="en-US" dirty="0" smtClean="0"/>
              <a:t>est job to start the Acceptance Test job</a:t>
            </a:r>
          </a:p>
          <a:p>
            <a:pPr marL="514350" indent="-514350">
              <a:buAutoNum type="arabicPeriod"/>
            </a:pPr>
            <a:r>
              <a:rPr lang="en-US" dirty="0" smtClean="0"/>
              <a:t>Install the Delivery Pipeline Plugin</a:t>
            </a:r>
          </a:p>
          <a:p>
            <a:pPr marL="514350" indent="-514350">
              <a:buAutoNum type="arabicPeriod"/>
            </a:pPr>
            <a:r>
              <a:rPr lang="en-US" dirty="0" smtClean="0"/>
              <a:t>Go to the Jenkins Dashboard</a:t>
            </a:r>
          </a:p>
          <a:p>
            <a:pPr marL="514350" indent="-514350">
              <a:buAutoNum type="arabicPeriod"/>
            </a:pPr>
            <a:r>
              <a:rPr lang="en-US" dirty="0" smtClean="0"/>
              <a:t>Create the Delivery Pipeline View</a:t>
            </a:r>
          </a:p>
          <a:p>
            <a:pPr marL="514350" indent="-514350">
              <a:buAutoNum type="arabicPeriod"/>
            </a:pPr>
            <a:endParaRPr lang="en-US" dirty="0" smtClean="0"/>
          </a:p>
          <a:p>
            <a:pPr marL="514350" indent="-514350">
              <a:buAutoNum type="arabicPeriod"/>
            </a:pPr>
            <a:endParaRPr lang="en-US" dirty="0" smtClean="0"/>
          </a:p>
          <a:p>
            <a:pPr marL="514350" indent="-514350">
              <a:buAutoNum type="arabicPeriod"/>
            </a:pPr>
            <a:endParaRPr lang="en-US" dirty="0"/>
          </a:p>
        </p:txBody>
      </p:sp>
    </p:spTree>
    <p:extLst>
      <p:ext uri="{BB962C8B-B14F-4D97-AF65-F5344CB8AC3E}">
        <p14:creationId xmlns:p14="http://schemas.microsoft.com/office/powerpoint/2010/main" val="11439773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5. Open the Pipeline created in the step 4.</a:t>
            </a:r>
          </a:p>
          <a:p>
            <a:pPr marL="0" indent="0">
              <a:buNone/>
            </a:pPr>
            <a:r>
              <a:rPr lang="en-US" dirty="0" smtClean="0"/>
              <a:t>And something to the picture would be displayed </a:t>
            </a:r>
          </a:p>
          <a:p>
            <a:pPr marL="0" indent="0">
              <a:buNone/>
            </a:pPr>
            <a:endParaRPr lang="en-US" dirty="0"/>
          </a:p>
        </p:txBody>
      </p:sp>
      <p:pic>
        <p:nvPicPr>
          <p:cNvPr id="5" name="Picture 4"/>
          <p:cNvPicPr>
            <a:picLocks noChangeAspect="1"/>
          </p:cNvPicPr>
          <p:nvPr/>
        </p:nvPicPr>
        <p:blipFill>
          <a:blip r:embed="rId2"/>
          <a:stretch>
            <a:fillRect/>
          </a:stretch>
        </p:blipFill>
        <p:spPr>
          <a:xfrm>
            <a:off x="1086122" y="3035754"/>
            <a:ext cx="4324350" cy="1657350"/>
          </a:xfrm>
          <a:prstGeom prst="rect">
            <a:avLst/>
          </a:prstGeom>
        </p:spPr>
      </p:pic>
    </p:spTree>
    <p:extLst>
      <p:ext uri="{BB962C8B-B14F-4D97-AF65-F5344CB8AC3E}">
        <p14:creationId xmlns:p14="http://schemas.microsoft.com/office/powerpoint/2010/main" val="48877493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3" name="Content Placeholder 2"/>
          <p:cNvSpPr>
            <a:spLocks noGrp="1"/>
          </p:cNvSpPr>
          <p:nvPr>
            <p:ph idx="1"/>
          </p:nvPr>
        </p:nvSpPr>
        <p:spPr/>
        <p:txBody>
          <a:bodyPr/>
          <a:lstStyle/>
          <a:p>
            <a:r>
              <a:rPr lang="en-US" dirty="0" smtClean="0"/>
              <a:t>Configure the </a:t>
            </a:r>
            <a:r>
              <a:rPr lang="en-US" dirty="0" err="1" smtClean="0"/>
              <a:t>SmokeTest</a:t>
            </a:r>
            <a:r>
              <a:rPr lang="en-US" dirty="0" smtClean="0"/>
              <a:t> to be triggered whenever there is a change in the code</a:t>
            </a:r>
          </a:p>
          <a:p>
            <a:r>
              <a:rPr lang="en-US" dirty="0" smtClean="0"/>
              <a:t>Configure the </a:t>
            </a:r>
            <a:r>
              <a:rPr lang="en-US" dirty="0" err="1" smtClean="0"/>
              <a:t>SmokeTest</a:t>
            </a:r>
            <a:r>
              <a:rPr lang="en-US" dirty="0" smtClean="0"/>
              <a:t> to be triggered in a determined scheduled </a:t>
            </a:r>
            <a:endParaRPr lang="en-US" dirty="0"/>
          </a:p>
        </p:txBody>
      </p:sp>
    </p:spTree>
    <p:extLst>
      <p:ext uri="{BB962C8B-B14F-4D97-AF65-F5344CB8AC3E}">
        <p14:creationId xmlns:p14="http://schemas.microsoft.com/office/powerpoint/2010/main" val="194112446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381731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41600" y="650586"/>
            <a:ext cx="6925208" cy="5842498"/>
          </a:xfrm>
          <a:prstGeom prst="rect">
            <a:avLst/>
          </a:prstGeom>
        </p:spPr>
      </p:pic>
    </p:spTree>
    <p:extLst>
      <p:ext uri="{BB962C8B-B14F-4D97-AF65-F5344CB8AC3E}">
        <p14:creationId xmlns:p14="http://schemas.microsoft.com/office/powerpoint/2010/main" val="134216885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 - Setup</a:t>
            </a:r>
            <a:endParaRPr lang="en-US" dirty="0"/>
          </a:p>
        </p:txBody>
      </p:sp>
      <p:sp>
        <p:nvSpPr>
          <p:cNvPr id="3" name="Content Placeholder 2"/>
          <p:cNvSpPr>
            <a:spLocks noGrp="1"/>
          </p:cNvSpPr>
          <p:nvPr>
            <p:ph idx="1"/>
          </p:nvPr>
        </p:nvSpPr>
        <p:spPr/>
        <p:txBody>
          <a:bodyPr>
            <a:normAutofit fontScale="92500" lnSpcReduction="10000"/>
          </a:bodyPr>
          <a:lstStyle/>
          <a:p>
            <a:pPr marL="0" indent="0">
              <a:lnSpc>
                <a:spcPct val="100000"/>
              </a:lnSpc>
              <a:spcBef>
                <a:spcPts val="600"/>
              </a:spcBef>
              <a:spcAft>
                <a:spcPts val="600"/>
              </a:spcAft>
              <a:buNone/>
            </a:pPr>
            <a:r>
              <a:rPr lang="en-US" dirty="0" smtClean="0"/>
              <a:t>Jenkins Installation</a:t>
            </a:r>
          </a:p>
          <a:p>
            <a:pPr marL="0" indent="0">
              <a:lnSpc>
                <a:spcPct val="100000"/>
              </a:lnSpc>
              <a:spcBef>
                <a:spcPts val="600"/>
              </a:spcBef>
              <a:spcAft>
                <a:spcPts val="600"/>
              </a:spcAft>
              <a:buNone/>
            </a:pPr>
            <a:r>
              <a:rPr lang="en-US" dirty="0"/>
              <a:t>Install </a:t>
            </a:r>
            <a:r>
              <a:rPr lang="en-US" dirty="0" err="1"/>
              <a:t>Git</a:t>
            </a:r>
            <a:r>
              <a:rPr lang="en-US" dirty="0"/>
              <a:t> </a:t>
            </a:r>
            <a:r>
              <a:rPr lang="en-US" dirty="0" smtClean="0"/>
              <a:t>Plugin</a:t>
            </a:r>
            <a:endParaRPr lang="en-US" dirty="0"/>
          </a:p>
          <a:p>
            <a:pPr marL="0" indent="0">
              <a:lnSpc>
                <a:spcPct val="100000"/>
              </a:lnSpc>
              <a:spcBef>
                <a:spcPts val="600"/>
              </a:spcBef>
              <a:spcAft>
                <a:spcPts val="600"/>
              </a:spcAft>
              <a:buNone/>
            </a:pPr>
            <a:r>
              <a:rPr lang="en-US" dirty="0" smtClean="0"/>
              <a:t>Create the Job</a:t>
            </a:r>
          </a:p>
          <a:p>
            <a:pPr marL="457200" lvl="2" indent="0">
              <a:lnSpc>
                <a:spcPct val="100000"/>
              </a:lnSpc>
              <a:spcBef>
                <a:spcPts val="600"/>
              </a:spcBef>
              <a:spcAft>
                <a:spcPts val="600"/>
              </a:spcAft>
              <a:buNone/>
            </a:pPr>
            <a:r>
              <a:rPr lang="en-US" sz="2600" dirty="0"/>
              <a:t>Connection to GitHub</a:t>
            </a:r>
          </a:p>
          <a:p>
            <a:pPr marL="457200" lvl="2" indent="0">
              <a:lnSpc>
                <a:spcPct val="100000"/>
              </a:lnSpc>
              <a:spcBef>
                <a:spcPts val="600"/>
              </a:spcBef>
              <a:spcAft>
                <a:spcPts val="600"/>
              </a:spcAft>
              <a:buNone/>
            </a:pPr>
            <a:r>
              <a:rPr lang="en-US" sz="2600" dirty="0"/>
              <a:t>Build</a:t>
            </a:r>
          </a:p>
          <a:p>
            <a:pPr marL="457200" lvl="2" indent="0">
              <a:lnSpc>
                <a:spcPct val="100000"/>
              </a:lnSpc>
              <a:spcBef>
                <a:spcPts val="600"/>
              </a:spcBef>
              <a:spcAft>
                <a:spcPts val="600"/>
              </a:spcAft>
              <a:buNone/>
            </a:pPr>
            <a:r>
              <a:rPr lang="en-US" sz="2600" dirty="0"/>
              <a:t>Post Build</a:t>
            </a:r>
          </a:p>
          <a:p>
            <a:pPr marL="0" indent="0">
              <a:lnSpc>
                <a:spcPct val="100000"/>
              </a:lnSpc>
              <a:spcBef>
                <a:spcPts val="600"/>
              </a:spcBef>
              <a:spcAft>
                <a:spcPts val="600"/>
              </a:spcAft>
              <a:buNone/>
            </a:pPr>
            <a:r>
              <a:rPr lang="en-US" dirty="0" smtClean="0"/>
              <a:t>Reports</a:t>
            </a:r>
          </a:p>
          <a:p>
            <a:endParaRPr lang="en-US" dirty="0" smtClean="0"/>
          </a:p>
          <a:p>
            <a:pPr marL="0" indent="0">
              <a:buNone/>
            </a:pPr>
            <a:r>
              <a:rPr lang="en-US" sz="1800" b="1" dirty="0" smtClean="0"/>
              <a:t>Note:</a:t>
            </a:r>
            <a:r>
              <a:rPr lang="en-US" sz="1800" dirty="0" smtClean="0"/>
              <a:t> The Build, Post Build and Reports are being done based on the work that we are doing.</a:t>
            </a:r>
            <a:endParaRPr lang="en-US" dirty="0"/>
          </a:p>
        </p:txBody>
      </p:sp>
    </p:spTree>
    <p:extLst>
      <p:ext uri="{BB962C8B-B14F-4D97-AF65-F5344CB8AC3E}">
        <p14:creationId xmlns:p14="http://schemas.microsoft.com/office/powerpoint/2010/main" val="101264989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On Windows</a:t>
            </a:r>
          </a:p>
          <a:p>
            <a:pPr marL="0" indent="0">
              <a:buNone/>
            </a:pPr>
            <a:r>
              <a:rPr lang="en-US" dirty="0"/>
              <a:t>	</a:t>
            </a:r>
            <a:r>
              <a:rPr lang="en-US" dirty="0" smtClean="0"/>
              <a:t>download the </a:t>
            </a:r>
            <a:r>
              <a:rPr lang="en-US" dirty="0">
                <a:hlinkClick r:id="rId2"/>
              </a:rPr>
              <a:t>http://</a:t>
            </a:r>
            <a:r>
              <a:rPr lang="en-US" dirty="0" smtClean="0">
                <a:hlinkClick r:id="rId2"/>
              </a:rPr>
              <a:t>mirrors.jenkins-ci.org/windows/latest</a:t>
            </a:r>
            <a:endParaRPr lang="en-US" dirty="0"/>
          </a:p>
          <a:p>
            <a:pPr marL="0" indent="0">
              <a:buNone/>
            </a:pPr>
            <a:r>
              <a:rPr lang="en-US" dirty="0" smtClean="0"/>
              <a:t>	uncompressed the .zip file</a:t>
            </a:r>
          </a:p>
          <a:p>
            <a:pPr marL="0" indent="0">
              <a:buNone/>
            </a:pPr>
            <a:r>
              <a:rPr lang="en-US" dirty="0"/>
              <a:t>	</a:t>
            </a:r>
            <a:r>
              <a:rPr lang="en-US" dirty="0" smtClean="0"/>
              <a:t>Installing and execute the setup file</a:t>
            </a:r>
          </a:p>
          <a:p>
            <a:pPr marL="0" indent="0">
              <a:buNone/>
            </a:pPr>
            <a:r>
              <a:rPr lang="en-US" dirty="0" smtClean="0"/>
              <a:t>	Once installed a service called “Jenkins” is created</a:t>
            </a:r>
          </a:p>
          <a:p>
            <a:pPr marL="0" indent="0">
              <a:buNone/>
            </a:pPr>
            <a:endParaRPr lang="en-US" dirty="0" smtClean="0"/>
          </a:p>
          <a:p>
            <a:pPr marL="0" indent="0">
              <a:buNone/>
            </a:pPr>
            <a:r>
              <a:rPr lang="en-US" dirty="0" smtClean="0"/>
              <a:t>Or Download the Jenkins war and execute it with the command:</a:t>
            </a:r>
          </a:p>
          <a:p>
            <a:pPr marL="0" indent="0">
              <a:buNone/>
            </a:pPr>
            <a:r>
              <a:rPr lang="en-US" dirty="0"/>
              <a:t>	</a:t>
            </a:r>
            <a:r>
              <a:rPr lang="en-US" dirty="0" smtClean="0"/>
              <a:t>java –jar </a:t>
            </a:r>
            <a:r>
              <a:rPr lang="en-US" smtClean="0"/>
              <a:t>Jenkins.war</a:t>
            </a:r>
            <a:endParaRPr lang="en-US" dirty="0" smtClean="0"/>
          </a:p>
          <a:p>
            <a:pPr marL="0" indent="0">
              <a:buNone/>
            </a:pPr>
            <a:endParaRPr lang="en-US" dirty="0"/>
          </a:p>
          <a:p>
            <a:pPr marL="0" indent="0">
              <a:buNone/>
            </a:pPr>
            <a:endParaRPr lang="en-US" dirty="0" smtClean="0"/>
          </a:p>
          <a:p>
            <a:pPr marL="0" indent="0">
              <a:buNone/>
            </a:pPr>
            <a:r>
              <a:rPr lang="en-US" sz="1800" b="1" dirty="0" smtClean="0"/>
              <a:t>note</a:t>
            </a:r>
            <a:r>
              <a:rPr lang="en-US" sz="1800" dirty="0" smtClean="0"/>
              <a:t>: Install it as administrator</a:t>
            </a:r>
          </a:p>
        </p:txBody>
      </p:sp>
    </p:spTree>
    <p:extLst>
      <p:ext uri="{BB962C8B-B14F-4D97-AF65-F5344CB8AC3E}">
        <p14:creationId xmlns:p14="http://schemas.microsoft.com/office/powerpoint/2010/main" val="16615593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dirty="0" err="1" smtClean="0"/>
              <a:t>Git</a:t>
            </a:r>
            <a:r>
              <a:rPr lang="en-US" dirty="0" smtClean="0"/>
              <a:t> Plugin</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Manage Jenkins-&gt; Manage Plugins</a:t>
            </a:r>
          </a:p>
          <a:p>
            <a:pPr marL="0" indent="0">
              <a:buNone/>
            </a:pPr>
            <a:endParaRPr lang="en-US" dirty="0"/>
          </a:p>
        </p:txBody>
      </p:sp>
      <p:pic>
        <p:nvPicPr>
          <p:cNvPr id="6" name="Picture 5"/>
          <p:cNvPicPr>
            <a:picLocks noChangeAspect="1"/>
          </p:cNvPicPr>
          <p:nvPr/>
        </p:nvPicPr>
        <p:blipFill>
          <a:blip r:embed="rId2"/>
          <a:stretch>
            <a:fillRect/>
          </a:stretch>
        </p:blipFill>
        <p:spPr>
          <a:xfrm>
            <a:off x="1621345" y="2606948"/>
            <a:ext cx="8162925" cy="3905250"/>
          </a:xfrm>
          <a:prstGeom prst="rect">
            <a:avLst/>
          </a:prstGeom>
        </p:spPr>
      </p:pic>
    </p:spTree>
    <p:extLst>
      <p:ext uri="{BB962C8B-B14F-4D97-AF65-F5344CB8AC3E}">
        <p14:creationId xmlns:p14="http://schemas.microsoft.com/office/powerpoint/2010/main" val="372858883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Git</a:t>
            </a:r>
            <a:r>
              <a:rPr lang="en-US" dirty="0" smtClean="0"/>
              <a:t> Plugin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Click </a:t>
            </a:r>
            <a:r>
              <a:rPr lang="en-US" i="1" dirty="0" smtClean="0"/>
              <a:t>Available</a:t>
            </a:r>
            <a:r>
              <a:rPr lang="en-US" dirty="0" smtClean="0"/>
              <a:t> tab</a:t>
            </a:r>
          </a:p>
          <a:p>
            <a:pPr marL="0" indent="0">
              <a:buNone/>
            </a:pPr>
            <a:r>
              <a:rPr lang="en-US" dirty="0" smtClean="0"/>
              <a:t>Search for the plugin called </a:t>
            </a:r>
            <a:r>
              <a:rPr lang="en-US" dirty="0" err="1" smtClean="0"/>
              <a:t>Git</a:t>
            </a:r>
            <a:endParaRPr lang="en-US" dirty="0"/>
          </a:p>
          <a:p>
            <a:pPr marL="0" indent="0">
              <a:buNone/>
            </a:pPr>
            <a:r>
              <a:rPr lang="en-US" dirty="0" smtClean="0"/>
              <a:t>Check the plugin and install it</a:t>
            </a: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Once installed it should be displayed in the </a:t>
            </a:r>
            <a:r>
              <a:rPr lang="en-US" i="1" dirty="0" smtClean="0"/>
              <a:t>Installed</a:t>
            </a:r>
            <a:r>
              <a:rPr lang="en-US" dirty="0" smtClean="0"/>
              <a:t> tab.</a:t>
            </a:r>
          </a:p>
          <a:p>
            <a:pPr marL="0" indent="0">
              <a:buNone/>
            </a:pPr>
            <a:endParaRPr lang="en-US" dirty="0" smtClean="0"/>
          </a:p>
          <a:p>
            <a:pPr marL="0" indent="0">
              <a:buNone/>
            </a:pPr>
            <a:r>
              <a:rPr lang="en-US" dirty="0" smtClean="0"/>
              <a:t>When behind a proxy this tab will be empty, so it is need to configure the proxy in the Jenkins	</a:t>
            </a:r>
          </a:p>
          <a:p>
            <a:pPr marL="0" indent="0">
              <a:buNone/>
            </a:pPr>
            <a:endParaRPr lang="en-US" dirty="0"/>
          </a:p>
        </p:txBody>
      </p:sp>
      <p:pic>
        <p:nvPicPr>
          <p:cNvPr id="4" name="Picture 3"/>
          <p:cNvPicPr>
            <a:picLocks noChangeAspect="1"/>
          </p:cNvPicPr>
          <p:nvPr/>
        </p:nvPicPr>
        <p:blipFill>
          <a:blip r:embed="rId2"/>
          <a:stretch>
            <a:fillRect/>
          </a:stretch>
        </p:blipFill>
        <p:spPr>
          <a:xfrm>
            <a:off x="609600" y="3409841"/>
            <a:ext cx="10863071" cy="1094232"/>
          </a:xfrm>
          <a:prstGeom prst="rect">
            <a:avLst/>
          </a:prstGeom>
        </p:spPr>
      </p:pic>
    </p:spTree>
    <p:extLst>
      <p:ext uri="{BB962C8B-B14F-4D97-AF65-F5344CB8AC3E}">
        <p14:creationId xmlns:p14="http://schemas.microsoft.com/office/powerpoint/2010/main" val="77281808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dirty="0" err="1"/>
              <a:t>Git</a:t>
            </a:r>
            <a:r>
              <a:rPr lang="en-US" dirty="0"/>
              <a:t> </a:t>
            </a:r>
            <a:r>
              <a:rPr lang="en-US" dirty="0" smtClean="0"/>
              <a:t>Plugin - proxy</a:t>
            </a:r>
            <a:endParaRPr lang="en-US" dirty="0"/>
          </a:p>
        </p:txBody>
      </p:sp>
      <p:sp>
        <p:nvSpPr>
          <p:cNvPr id="3" name="Content Placeholder 2"/>
          <p:cNvSpPr>
            <a:spLocks noGrp="1"/>
          </p:cNvSpPr>
          <p:nvPr>
            <p:ph idx="1"/>
          </p:nvPr>
        </p:nvSpPr>
        <p:spPr/>
        <p:txBody>
          <a:bodyPr/>
          <a:lstStyle/>
          <a:p>
            <a:pPr marL="0" indent="0">
              <a:buNone/>
            </a:pPr>
            <a:r>
              <a:rPr lang="en-US" dirty="0"/>
              <a:t>Click Advanced </a:t>
            </a:r>
            <a:r>
              <a:rPr lang="en-US" dirty="0" smtClean="0"/>
              <a:t>tab</a:t>
            </a:r>
          </a:p>
          <a:p>
            <a:pPr marL="0" indent="0">
              <a:buNone/>
            </a:pPr>
            <a:r>
              <a:rPr lang="en-US" dirty="0" smtClean="0"/>
              <a:t>Enter the information for the proxy</a:t>
            </a:r>
          </a:p>
          <a:p>
            <a:pPr marL="0" indent="0">
              <a:buNone/>
            </a:pPr>
            <a:endParaRPr lang="en-US" dirty="0"/>
          </a:p>
        </p:txBody>
      </p:sp>
      <p:pic>
        <p:nvPicPr>
          <p:cNvPr id="4" name="Picture 3"/>
          <p:cNvPicPr>
            <a:picLocks noChangeAspect="1"/>
          </p:cNvPicPr>
          <p:nvPr/>
        </p:nvPicPr>
        <p:blipFill>
          <a:blip r:embed="rId2"/>
          <a:stretch>
            <a:fillRect/>
          </a:stretch>
        </p:blipFill>
        <p:spPr>
          <a:xfrm>
            <a:off x="959576" y="3127738"/>
            <a:ext cx="10420350" cy="2914650"/>
          </a:xfrm>
          <a:prstGeom prst="rect">
            <a:avLst/>
          </a:prstGeom>
        </p:spPr>
      </p:pic>
    </p:spTree>
    <p:extLst>
      <p:ext uri="{BB962C8B-B14F-4D97-AF65-F5344CB8AC3E}">
        <p14:creationId xmlns:p14="http://schemas.microsoft.com/office/powerpoint/2010/main" val="185120228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Simple Job</a:t>
            </a:r>
            <a:endParaRPr lang="en-US" dirty="0"/>
          </a:p>
        </p:txBody>
      </p:sp>
      <p:sp>
        <p:nvSpPr>
          <p:cNvPr id="3" name="Content Placeholder 2"/>
          <p:cNvSpPr>
            <a:spLocks noGrp="1"/>
          </p:cNvSpPr>
          <p:nvPr>
            <p:ph idx="1"/>
          </p:nvPr>
        </p:nvSpPr>
        <p:spPr/>
        <p:txBody>
          <a:bodyPr/>
          <a:lstStyle/>
          <a:p>
            <a:pPr marL="0" indent="0">
              <a:buNone/>
            </a:pPr>
            <a:r>
              <a:rPr lang="en-US" dirty="0" smtClean="0"/>
              <a:t> Click </a:t>
            </a:r>
            <a:r>
              <a:rPr lang="en-US" i="1" dirty="0" smtClean="0"/>
              <a:t>New Item</a:t>
            </a:r>
            <a:r>
              <a:rPr lang="en-US" dirty="0" smtClean="0"/>
              <a:t> or </a:t>
            </a:r>
            <a:r>
              <a:rPr lang="en-US" i="1" dirty="0" smtClean="0"/>
              <a:t>Create New Jobs</a:t>
            </a:r>
          </a:p>
          <a:p>
            <a:pPr marL="0" indent="0">
              <a:buNone/>
            </a:pPr>
            <a:endParaRPr lang="en-US" i="1" dirty="0"/>
          </a:p>
        </p:txBody>
      </p:sp>
      <p:pic>
        <p:nvPicPr>
          <p:cNvPr id="5" name="Picture 4"/>
          <p:cNvPicPr>
            <a:picLocks noChangeAspect="1"/>
          </p:cNvPicPr>
          <p:nvPr/>
        </p:nvPicPr>
        <p:blipFill>
          <a:blip r:embed="rId2"/>
          <a:stretch>
            <a:fillRect/>
          </a:stretch>
        </p:blipFill>
        <p:spPr>
          <a:xfrm>
            <a:off x="1843087" y="2476500"/>
            <a:ext cx="8505825" cy="1905000"/>
          </a:xfrm>
          <a:prstGeom prst="rect">
            <a:avLst/>
          </a:prstGeom>
        </p:spPr>
      </p:pic>
    </p:spTree>
    <p:extLst>
      <p:ext uri="{BB962C8B-B14F-4D97-AF65-F5344CB8AC3E}">
        <p14:creationId xmlns:p14="http://schemas.microsoft.com/office/powerpoint/2010/main" val="321888351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Jalasof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Jalasoft" id="{9CC83882-0BB7-41DA-BBF9-A549FE9E2065}" vid="{398F759B-F652-4883-92BF-B8306AC173F7}"/>
    </a:ext>
  </a:extLst>
</a:theme>
</file>

<file path=docProps/app.xml><?xml version="1.0" encoding="utf-8"?>
<Properties xmlns="http://schemas.openxmlformats.org/officeDocument/2006/extended-properties" xmlns:vt="http://schemas.openxmlformats.org/officeDocument/2006/docPropsVTypes">
  <Template>Jalasoft</Template>
  <TotalTime>1325</TotalTime>
  <Words>552</Words>
  <Application>Microsoft Office PowerPoint</Application>
  <PresentationFormat>Widescreen</PresentationFormat>
  <Paragraphs>120</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Verdana</vt:lpstr>
      <vt:lpstr>Jalasoft</vt:lpstr>
      <vt:lpstr>Continuous Integration</vt:lpstr>
      <vt:lpstr>Continuous Integration</vt:lpstr>
      <vt:lpstr>PowerPoint Presentation</vt:lpstr>
      <vt:lpstr>Jenkins - Setup</vt:lpstr>
      <vt:lpstr>Installation</vt:lpstr>
      <vt:lpstr>Install Git Plugin</vt:lpstr>
      <vt:lpstr>Install Git Plugin</vt:lpstr>
      <vt:lpstr>Install Git Plugin - proxy</vt:lpstr>
      <vt:lpstr>Create a Simple Job</vt:lpstr>
      <vt:lpstr>Create a Simple Job cont.</vt:lpstr>
      <vt:lpstr>Create a Simple Job cont.</vt:lpstr>
      <vt:lpstr>Create a Simple Job cont.</vt:lpstr>
      <vt:lpstr>Create a Simple Job cont.</vt:lpstr>
      <vt:lpstr>Workspace – By Default</vt:lpstr>
      <vt:lpstr>Create a Simple Job cont.</vt:lpstr>
      <vt:lpstr>Create a Simple Job cont. </vt:lpstr>
      <vt:lpstr>Create a Simple Job cont.</vt:lpstr>
      <vt:lpstr>Create a Simple Job Cont.</vt:lpstr>
      <vt:lpstr>Reviewing Results</vt:lpstr>
      <vt:lpstr>Create the following jobs</vt:lpstr>
      <vt:lpstr>Pipelines</vt:lpstr>
      <vt:lpstr>Pipelines</vt:lpstr>
      <vt:lpstr>PowerPoint Presentation</vt:lpstr>
      <vt:lpstr>Task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dc:title>
  <dc:creator>Jimmy Vargas</dc:creator>
  <cp:lastModifiedBy>Jimmy Vargas</cp:lastModifiedBy>
  <cp:revision>43</cp:revision>
  <dcterms:created xsi:type="dcterms:W3CDTF">2015-05-16T10:25:36Z</dcterms:created>
  <dcterms:modified xsi:type="dcterms:W3CDTF">2016-03-23T07:37:57Z</dcterms:modified>
</cp:coreProperties>
</file>