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47"/>
  </p:notesMasterIdLst>
  <p:handoutMasterIdLst>
    <p:handoutMasterId r:id="rId48"/>
  </p:handoutMasterIdLst>
  <p:sldIdLst>
    <p:sldId id="271" r:id="rId6"/>
    <p:sldId id="352" r:id="rId7"/>
    <p:sldId id="276" r:id="rId8"/>
    <p:sldId id="348" r:id="rId9"/>
    <p:sldId id="317" r:id="rId10"/>
    <p:sldId id="318" r:id="rId11"/>
    <p:sldId id="349" r:id="rId12"/>
    <p:sldId id="298" r:id="rId13"/>
    <p:sldId id="299" r:id="rId14"/>
    <p:sldId id="319" r:id="rId15"/>
    <p:sldId id="320" r:id="rId16"/>
    <p:sldId id="321" r:id="rId17"/>
    <p:sldId id="322" r:id="rId18"/>
    <p:sldId id="323" r:id="rId19"/>
    <p:sldId id="324" r:id="rId20"/>
    <p:sldId id="305" r:id="rId21"/>
    <p:sldId id="350" r:id="rId22"/>
    <p:sldId id="307" r:id="rId23"/>
    <p:sldId id="308" r:id="rId24"/>
    <p:sldId id="325" r:id="rId25"/>
    <p:sldId id="326" r:id="rId26"/>
    <p:sldId id="327" r:id="rId27"/>
    <p:sldId id="328" r:id="rId28"/>
    <p:sldId id="309" r:id="rId29"/>
    <p:sldId id="345" r:id="rId30"/>
    <p:sldId id="351" r:id="rId31"/>
    <p:sldId id="329" r:id="rId32"/>
    <p:sldId id="330" r:id="rId33"/>
    <p:sldId id="332" r:id="rId34"/>
    <p:sldId id="333" r:id="rId35"/>
    <p:sldId id="334" r:id="rId36"/>
    <p:sldId id="337" r:id="rId37"/>
    <p:sldId id="335" r:id="rId38"/>
    <p:sldId id="338" r:id="rId39"/>
    <p:sldId id="339" r:id="rId40"/>
    <p:sldId id="343" r:id="rId41"/>
    <p:sldId id="340" r:id="rId42"/>
    <p:sldId id="331" r:id="rId43"/>
    <p:sldId id="306" r:id="rId44"/>
    <p:sldId id="347" r:id="rId45"/>
    <p:sldId id="26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691" autoAdjust="0"/>
    <p:restoredTop sz="68803" autoAdjust="0"/>
  </p:normalViewPr>
  <p:slideViewPr>
    <p:cSldViewPr snapToGrid="0">
      <p:cViewPr varScale="1">
        <p:scale>
          <a:sx n="76" d="100"/>
          <a:sy n="76" d="100"/>
        </p:scale>
        <p:origin x="1776" y="96"/>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63700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52073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511028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4250315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82607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258629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28726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567400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340462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72495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102232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006670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1831663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545846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225737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323315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760834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327177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1126520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4062720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104979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3513108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1371263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639225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441996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744351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471307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2424986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3352339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57202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1827312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34829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70951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19235598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2441552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949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814692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7427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8935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809797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899" y="2130426"/>
            <a:ext cx="10818415" cy="1470025"/>
          </a:xfrm>
          <a:prstGeom prst="rect">
            <a:avLst/>
          </a:prstGeom>
        </p:spPr>
        <p:txBody>
          <a:bodyPr anchor="b" anchorCtr="0">
            <a:noAutofit/>
          </a:bodyPr>
          <a:lstStyle>
            <a:lvl1pPr algn="l">
              <a:defRPr sz="7200"/>
            </a:lvl1pPr>
          </a:lstStyle>
          <a:p>
            <a:r>
              <a:rPr lang="en-US" dirty="0" smtClean="0"/>
              <a:t>Presentation Title</a:t>
            </a:r>
            <a:endParaRPr lang="en-US" dirty="0"/>
          </a:p>
        </p:txBody>
      </p:sp>
      <p:sp>
        <p:nvSpPr>
          <p:cNvPr id="3" name="Subtitle 2"/>
          <p:cNvSpPr>
            <a:spLocks noGrp="1"/>
          </p:cNvSpPr>
          <p:nvPr>
            <p:ph type="subTitle" idx="1" hasCustomPrompt="1"/>
          </p:nvPr>
        </p:nvSpPr>
        <p:spPr>
          <a:xfrm>
            <a:off x="676900" y="3837951"/>
            <a:ext cx="8534400" cy="2273883"/>
          </a:xfrm>
          <a:prstGeom prst="rect">
            <a:avLst/>
          </a:prstGeom>
        </p:spPr>
        <p:txBody>
          <a:bodyPr>
            <a:normAutofit/>
          </a:bodyPr>
          <a:lstStyle>
            <a:lvl1pPr marL="0" indent="0" algn="l">
              <a:buNone/>
              <a:defRPr sz="3200" b="0">
                <a:solidFill>
                  <a:schemeClr val="bg1"/>
                </a:solidFill>
                <a:latin typeface="Segoe UI Light" panose="020B0502040204020203" pitchFamily="34" charset="0"/>
                <a:cs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Presenter Name(s)</a:t>
            </a:r>
            <a:endParaRPr lang="en-US" dirty="0"/>
          </a:p>
        </p:txBody>
      </p:sp>
    </p:spTree>
    <p:extLst>
      <p:ext uri="{BB962C8B-B14F-4D97-AF65-F5344CB8AC3E}">
        <p14:creationId xmlns:p14="http://schemas.microsoft.com/office/powerpoint/2010/main" val="46943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52972"/>
            <a:ext cx="11234057" cy="104564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609600" y="1557867"/>
            <a:ext cx="11234057" cy="5060648"/>
          </a:xfrm>
          <a:prstGeom prst="rect">
            <a:avLst/>
          </a:prstGeom>
        </p:spPr>
        <p:txBody>
          <a:bodyPr/>
          <a:lstStyle>
            <a:lvl1pPr marL="457189" indent="-457189">
              <a:spcBef>
                <a:spcPts val="2400"/>
              </a:spcBef>
              <a:buClr>
                <a:schemeClr val="bg1"/>
              </a:buClr>
              <a:buSzPct val="75000"/>
              <a:buFont typeface="Lucida Grande"/>
              <a:buChar char="▪"/>
              <a:defRPr sz="3200" baseline="0">
                <a:solidFill>
                  <a:schemeClr val="bg1"/>
                </a:solidFill>
              </a:defRPr>
            </a:lvl1pPr>
            <a:lvl2pPr marL="990575" indent="-380990">
              <a:spcBef>
                <a:spcPts val="267"/>
              </a:spcBef>
              <a:spcAft>
                <a:spcPts val="0"/>
              </a:spcAft>
              <a:buClr>
                <a:schemeClr val="bg1"/>
              </a:buClr>
              <a:buSzPct val="75000"/>
              <a:buFont typeface="Segoe UI" panose="020B0502040204020203" pitchFamily="34" charset="0"/>
              <a:buChar char="‒"/>
              <a:defRPr sz="2667">
                <a:solidFill>
                  <a:schemeClr val="accent3">
                    <a:lumMod val="20000"/>
                    <a:lumOff val="80000"/>
                  </a:schemeClr>
                </a:solidFill>
              </a:defRPr>
            </a:lvl2pPr>
            <a:lvl3pPr marL="1600160" indent="-380990">
              <a:spcBef>
                <a:spcPts val="0"/>
              </a:spcBef>
              <a:buClr>
                <a:schemeClr val="bg1"/>
              </a:buClr>
              <a:buSzPct val="75000"/>
              <a:buFont typeface="Arial" panose="020B0604020202020204" pitchFamily="34" charset="0"/>
              <a:buChar char="•"/>
              <a:defRPr sz="2400">
                <a:solidFill>
                  <a:schemeClr val="bg1"/>
                </a:solidFill>
              </a:defRPr>
            </a:lvl3pPr>
            <a:lvl4pPr marL="2133547" indent="-304792">
              <a:spcBef>
                <a:spcPts val="0"/>
              </a:spcBef>
              <a:buClr>
                <a:schemeClr val="bg1"/>
              </a:buClr>
              <a:buSzPct val="75000"/>
              <a:buFont typeface="Lucida Grande"/>
              <a:buChar char="▪"/>
              <a:defRPr sz="2133">
                <a:solidFill>
                  <a:schemeClr val="bg1"/>
                </a:solidFill>
              </a:defRPr>
            </a:lvl4pPr>
            <a:lvl5pPr marL="2743131" indent="-304792">
              <a:spcBef>
                <a:spcPts val="0"/>
              </a:spcBef>
              <a:buClr>
                <a:schemeClr val="bg1"/>
              </a:buClr>
              <a:buSzPct val="75000"/>
              <a:buFont typeface="Lucida Grande"/>
              <a:buChar char="▪"/>
              <a:defRPr sz="2133">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2531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18651" y="1680634"/>
            <a:ext cx="538234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7" name="Content Placeholder 3"/>
          <p:cNvSpPr>
            <a:spLocks noGrp="1"/>
          </p:cNvSpPr>
          <p:nvPr>
            <p:ph sz="half" idx="2"/>
          </p:nvPr>
        </p:nvSpPr>
        <p:spPr>
          <a:xfrm>
            <a:off x="618651" y="2506134"/>
            <a:ext cx="5382347" cy="3969877"/>
          </a:xfrm>
          <a:prstGeom prst="rect">
            <a:avLst/>
          </a:prstGeom>
        </p:spPr>
        <p:txBody>
          <a:bodyPr/>
          <a:lstStyle>
            <a:lvl1pPr>
              <a:defRPr sz="3200">
                <a:solidFill>
                  <a:schemeClr val="bg1"/>
                </a:solidFill>
              </a:defRPr>
            </a:lvl1pPr>
            <a:lvl2pPr>
              <a:spcBef>
                <a:spcPts val="267"/>
              </a:spcBef>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6317674" y="1680634"/>
            <a:ext cx="552909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9" name="Content Placeholder 5"/>
          <p:cNvSpPr>
            <a:spLocks noGrp="1"/>
          </p:cNvSpPr>
          <p:nvPr>
            <p:ph sz="quarter" idx="4"/>
          </p:nvPr>
        </p:nvSpPr>
        <p:spPr>
          <a:xfrm>
            <a:off x="6317674" y="2506134"/>
            <a:ext cx="5529097" cy="3969877"/>
          </a:xfrm>
          <a:prstGeom prst="rect">
            <a:avLst/>
          </a:prstGeom>
        </p:spPr>
        <p:txBody>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609600" y="52972"/>
            <a:ext cx="11234057" cy="121372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84883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99398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 y="1536701"/>
            <a:ext cx="11234056" cy="4349751"/>
          </a:xfrm>
          <a:prstGeom prst="rect">
            <a:avLst/>
          </a:prstGeom>
        </p:spPr>
        <p:txBody>
          <a:bodyPr vert="horz"/>
          <a:lstStyle>
            <a:lvl1pPr marL="457189" indent="-457189">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87274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703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ctr" defTabSz="609585" rtl="0" eaLnBrk="1" latinLnBrk="0" hangingPunct="1">
        <a:spcBef>
          <a:spcPct val="0"/>
        </a:spcBef>
        <a:buNone/>
        <a:defRPr sz="5867" kern="1200">
          <a:solidFill>
            <a:schemeClr val="bg1"/>
          </a:solidFill>
          <a:latin typeface="Segoe UI Ligh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85000"/>
              <a:lumOff val="15000"/>
            </a:schemeClr>
          </a:solidFill>
          <a:latin typeface="Segoe UI"/>
          <a:ea typeface="+mn-ea"/>
          <a:cs typeface="+mn-cs"/>
        </a:defRPr>
      </a:lvl1pPr>
      <a:lvl2pPr marL="990575" indent="-380990" algn="l" defTabSz="609585" rtl="0" eaLnBrk="1" latinLnBrk="0" hangingPunct="1">
        <a:spcBef>
          <a:spcPct val="20000"/>
        </a:spcBef>
        <a:buFont typeface="Arial"/>
        <a:buChar char="–"/>
        <a:defRPr sz="3733" kern="1200">
          <a:solidFill>
            <a:schemeClr val="tx1">
              <a:lumMod val="85000"/>
              <a:lumOff val="15000"/>
            </a:schemeClr>
          </a:solidFill>
          <a:latin typeface="Segoe UI"/>
          <a:ea typeface="+mn-ea"/>
          <a:cs typeface="+mn-cs"/>
        </a:defRPr>
      </a:lvl2pPr>
      <a:lvl3pPr marL="1523962" indent="-304792" algn="l" defTabSz="609585"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3pPr>
      <a:lvl4pPr marL="2133547"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4pPr>
      <a:lvl5pPr marL="2743131"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channel9.msdn.com/Series/Visual-Studio-2012-%20Premium-and-Ultimate-Overview/Visual-Studio-Ultimate-2012-%20Easily-reproducing-issues-through-manual-testing"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certiport.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hyperlink" Target="http://www.prometric.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microsoft.com/learning/en-us/book.aspx?ID=11240&amp;locale=en-us"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channel9.msdn.com/Series/Visual-Studio-2012-%20Premium-and-Ultimate-Overview/Visual-Studio-Ultimate-2012-%20Easily-reproducing-issues-through-manual-testing"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channel9.msdn.com/Series/Visual-Studio-2012-%20Premium-and-Ultimate-Overview/Visual-Studio-Ultimate-2012-%20Easily-reproducing-issues-through-manual-testing" TargetMode="External"/><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www.microsoft.com/learning/en-us/mcsd-application-lifecycle-management.aspx"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 Id="rId5" Type="http://schemas.openxmlformats.org/officeDocument/2006/relationships/hyperlink" Target="http://aka.ms/ClassLocator" TargetMode="External"/><Relationship Id="rId4" Type="http://schemas.openxmlformats.org/officeDocument/2006/relationships/hyperlink" Target="http://aka.ms/CPL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en-US" dirty="0" smtClean="0"/>
              <a:t>Thomas Dawkins | Senior Product Manager</a:t>
            </a:r>
          </a:p>
          <a:p>
            <a:r>
              <a:rPr lang="en-US" dirty="0" smtClean="0"/>
              <a:t>Erik Downing | </a:t>
            </a:r>
            <a:r>
              <a:rPr lang="en-US" dirty="0"/>
              <a:t>Senior </a:t>
            </a:r>
            <a:r>
              <a:rPr lang="en-US" dirty="0" smtClean="0"/>
              <a:t>Software Development Engineer in Test (SDET)</a:t>
            </a:r>
            <a:endParaRPr lang="en-US" dirty="0"/>
          </a:p>
        </p:txBody>
      </p:sp>
      <p:sp>
        <p:nvSpPr>
          <p:cNvPr id="2" name="Title 1"/>
          <p:cNvSpPr>
            <a:spLocks noGrp="1"/>
          </p:cNvSpPr>
          <p:nvPr>
            <p:ph type="ctrTitle"/>
          </p:nvPr>
        </p:nvSpPr>
        <p:spPr/>
        <p:txBody>
          <a:bodyPr/>
          <a:lstStyle/>
          <a:p>
            <a:r>
              <a:rPr lang="en-US" sz="4000" dirty="0" smtClean="0"/>
              <a:t>Software Testing Fundamentals</a:t>
            </a:r>
            <a:endParaRPr lang="en-US" sz="4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6504" y="2415641"/>
            <a:ext cx="1126653" cy="1126653"/>
          </a:xfrm>
          <a:prstGeom prst="rect">
            <a:avLst/>
          </a:prstGeom>
        </p:spPr>
      </p:pic>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Testing</a:t>
            </a:r>
            <a:endParaRPr lang="en-US" dirty="0"/>
          </a:p>
        </p:txBody>
      </p:sp>
      <p:sp>
        <p:nvSpPr>
          <p:cNvPr id="3" name="Content Placeholder 2"/>
          <p:cNvSpPr>
            <a:spLocks noGrp="1"/>
          </p:cNvSpPr>
          <p:nvPr>
            <p:ph sz="quarter" idx="10"/>
          </p:nvPr>
        </p:nvSpPr>
        <p:spPr>
          <a:xfrm>
            <a:off x="378696" y="1245702"/>
            <a:ext cx="11525250" cy="5290388"/>
          </a:xfrm>
        </p:spPr>
        <p:txBody>
          <a:bodyPr/>
          <a:lstStyle/>
          <a:p>
            <a:pPr marL="0" indent="0">
              <a:spcBef>
                <a:spcPts val="1800"/>
              </a:spcBef>
              <a:buNone/>
            </a:pPr>
            <a:r>
              <a:rPr lang="en-US" dirty="0" smtClean="0"/>
              <a:t>The </a:t>
            </a:r>
            <a:r>
              <a:rPr lang="en-US" dirty="0"/>
              <a:t>first testing we experience when we learn to program is manual testing: try the program and see if it </a:t>
            </a:r>
            <a:r>
              <a:rPr lang="en-US" dirty="0" smtClean="0"/>
              <a:t>works!</a:t>
            </a:r>
          </a:p>
          <a:p>
            <a:pPr marL="0" indent="0">
              <a:spcBef>
                <a:spcPts val="1800"/>
              </a:spcBef>
              <a:buNone/>
            </a:pPr>
            <a:r>
              <a:rPr lang="en-US" dirty="0" smtClean="0"/>
              <a:t>In </a:t>
            </a:r>
            <a:r>
              <a:rPr lang="en-US" dirty="0"/>
              <a:t>manual testing, the tester plays the role of a user and check to see if there is any unexpected or undesirable </a:t>
            </a:r>
            <a:r>
              <a:rPr lang="en-US" dirty="0" smtClean="0"/>
              <a:t>behavior.</a:t>
            </a:r>
          </a:p>
          <a:p>
            <a:pPr marL="0" indent="0">
              <a:spcBef>
                <a:spcPts val="1800"/>
              </a:spcBef>
              <a:buNone/>
            </a:pPr>
            <a:r>
              <a:rPr lang="en-US" dirty="0" smtClean="0"/>
              <a:t>Often</a:t>
            </a:r>
            <a:r>
              <a:rPr lang="en-US" dirty="0"/>
              <a:t>, manual testers will use a test plan with specified test cases to ensure a thorough exploration of the </a:t>
            </a:r>
            <a:r>
              <a:rPr lang="en-US" dirty="0" smtClean="0"/>
              <a:t>project.</a:t>
            </a:r>
          </a:p>
          <a:p>
            <a:pPr marL="0" indent="0">
              <a:spcBef>
                <a:spcPts val="1800"/>
              </a:spcBef>
              <a:buNone/>
            </a:pPr>
            <a:r>
              <a:rPr lang="en-US" dirty="0" smtClean="0"/>
              <a:t>The </a:t>
            </a:r>
            <a:r>
              <a:rPr lang="en-US" dirty="0"/>
              <a:t>tester may or may not be part of the programming team that created the code.</a:t>
            </a:r>
          </a:p>
        </p:txBody>
      </p:sp>
    </p:spTree>
    <p:extLst>
      <p:ext uri="{BB962C8B-B14F-4D97-AF65-F5344CB8AC3E}">
        <p14:creationId xmlns:p14="http://schemas.microsoft.com/office/powerpoint/2010/main" val="155751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sz="quarter" idx="10"/>
          </p:nvPr>
        </p:nvSpPr>
        <p:spPr>
          <a:xfrm>
            <a:off x="379514" y="1454487"/>
            <a:ext cx="11525250" cy="5290388"/>
          </a:xfrm>
        </p:spPr>
        <p:txBody>
          <a:bodyPr/>
          <a:lstStyle/>
          <a:p>
            <a:pPr marL="0" indent="0">
              <a:buNone/>
            </a:pPr>
            <a:r>
              <a:rPr lang="en-US" dirty="0" smtClean="0"/>
              <a:t>Automated </a:t>
            </a:r>
            <a:r>
              <a:rPr lang="en-US" dirty="0"/>
              <a:t>tests use testing software (such as Microsoft® Test Manager in Microsoft Visual Studio®) to control and track one or more automatically executed </a:t>
            </a:r>
            <a:r>
              <a:rPr lang="en-US" dirty="0" smtClean="0"/>
              <a:t>tests.</a:t>
            </a:r>
          </a:p>
          <a:p>
            <a:pPr marL="0" indent="0">
              <a:buNone/>
            </a:pPr>
            <a:r>
              <a:rPr lang="en-US" dirty="0" smtClean="0"/>
              <a:t>Automated </a:t>
            </a:r>
            <a:r>
              <a:rPr lang="en-US" dirty="0"/>
              <a:t>tests can be created and configured to run each time a new version of the project (or a segment of source code) is </a:t>
            </a:r>
            <a:r>
              <a:rPr lang="en-US" dirty="0" smtClean="0"/>
              <a:t>created.</a:t>
            </a:r>
          </a:p>
          <a:p>
            <a:pPr marL="0" indent="0">
              <a:buNone/>
            </a:pPr>
            <a:r>
              <a:rPr lang="en-US" dirty="0" smtClean="0"/>
              <a:t>Microsoft </a:t>
            </a:r>
            <a:r>
              <a:rPr lang="en-US" dirty="0"/>
              <a:t>Test Manager will provide detailed reporting on the test results for each automated test.</a:t>
            </a:r>
          </a:p>
        </p:txBody>
      </p:sp>
    </p:spTree>
    <p:extLst>
      <p:ext uri="{BB962C8B-B14F-4D97-AF65-F5344CB8AC3E}">
        <p14:creationId xmlns:p14="http://schemas.microsoft.com/office/powerpoint/2010/main" val="242701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vs. Automated Testing</a:t>
            </a:r>
            <a:endParaRPr lang="en-US" dirty="0"/>
          </a:p>
        </p:txBody>
      </p:sp>
      <p:sp>
        <p:nvSpPr>
          <p:cNvPr id="3" name="Content Placeholder 2"/>
          <p:cNvSpPr>
            <a:spLocks noGrp="1"/>
          </p:cNvSpPr>
          <p:nvPr>
            <p:ph sz="quarter" idx="10"/>
          </p:nvPr>
        </p:nvSpPr>
        <p:spPr>
          <a:xfrm>
            <a:off x="378696" y="871391"/>
            <a:ext cx="11525250" cy="5290388"/>
          </a:xfrm>
        </p:spPr>
        <p:txBody>
          <a:bodyPr/>
          <a:lstStyle/>
          <a:p>
            <a:pPr marL="0" indent="0">
              <a:buNone/>
            </a:pPr>
            <a:r>
              <a:rPr lang="en-US" dirty="0"/>
              <a:t>Manual and automated test cases are complementary; both types of tests are important for ensuring high quality </a:t>
            </a:r>
            <a:r>
              <a:rPr lang="en-US" dirty="0" smtClean="0"/>
              <a:t>software.</a:t>
            </a:r>
          </a:p>
          <a:p>
            <a:pPr marL="0" indent="0">
              <a:buNone/>
            </a:pPr>
            <a:r>
              <a:rPr lang="en-US" dirty="0" smtClean="0"/>
              <a:t>Automation </a:t>
            </a:r>
            <a:r>
              <a:rPr lang="en-US" dirty="0"/>
              <a:t>is quick and can test many subtle variations in data; it can also easily repeat tests as software evolves. And because it is executed by a computer, the fatigue and mistakes that sometimes accompany repetitive tasks is </a:t>
            </a:r>
            <a:r>
              <a:rPr lang="en-US" dirty="0" smtClean="0"/>
              <a:t>negated.</a:t>
            </a:r>
          </a:p>
          <a:p>
            <a:pPr marL="0" indent="0">
              <a:buNone/>
            </a:pPr>
            <a:r>
              <a:rPr lang="en-US" dirty="0" smtClean="0"/>
              <a:t>Although </a:t>
            </a:r>
            <a:r>
              <a:rPr lang="en-US" dirty="0"/>
              <a:t>manual testing typically takes longer to execute (since it’s conducted by a person), it often requires far less set-up time. It is a good choice for tests that only need to be run occasionally, or cases when cost/time of automation setup would outweigh the benefits.</a:t>
            </a:r>
          </a:p>
        </p:txBody>
      </p:sp>
    </p:spTree>
    <p:extLst>
      <p:ext uri="{BB962C8B-B14F-4D97-AF65-F5344CB8AC3E}">
        <p14:creationId xmlns:p14="http://schemas.microsoft.com/office/powerpoint/2010/main" val="65092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a:t>
            </a:r>
            <a:endParaRPr lang="en-US" dirty="0"/>
          </a:p>
        </p:txBody>
      </p:sp>
      <p:sp>
        <p:nvSpPr>
          <p:cNvPr id="3" name="Content Placeholder 2"/>
          <p:cNvSpPr>
            <a:spLocks noGrp="1"/>
          </p:cNvSpPr>
          <p:nvPr>
            <p:ph sz="quarter" idx="10"/>
          </p:nvPr>
        </p:nvSpPr>
        <p:spPr>
          <a:xfrm>
            <a:off x="378696" y="990662"/>
            <a:ext cx="11525250" cy="5290388"/>
          </a:xfrm>
        </p:spPr>
        <p:txBody>
          <a:bodyPr/>
          <a:lstStyle/>
          <a:p>
            <a:pPr marL="0" indent="0">
              <a:buNone/>
            </a:pPr>
            <a:r>
              <a:rPr lang="en-US" sz="2800" dirty="0" smtClean="0"/>
              <a:t>Black </a:t>
            </a:r>
            <a:r>
              <a:rPr lang="en-US" sz="2800" dirty="0"/>
              <a:t>box testing is testing conducted without knowledge of the internal workings of the system that is being </a:t>
            </a:r>
            <a:r>
              <a:rPr lang="en-US" sz="2800" dirty="0" smtClean="0"/>
              <a:t>tested.</a:t>
            </a:r>
          </a:p>
          <a:p>
            <a:pPr marL="0" indent="0">
              <a:buNone/>
            </a:pPr>
            <a:r>
              <a:rPr lang="en-US" sz="2800" dirty="0" smtClean="0"/>
              <a:t>This </a:t>
            </a:r>
            <a:r>
              <a:rPr lang="en-US" sz="2800" dirty="0"/>
              <a:t>type of testing simulates end-user </a:t>
            </a:r>
            <a:r>
              <a:rPr lang="en-US" sz="2800" dirty="0" smtClean="0"/>
              <a:t>experience.</a:t>
            </a:r>
          </a:p>
          <a:p>
            <a:pPr marL="0" indent="0">
              <a:buNone/>
            </a:pPr>
            <a:r>
              <a:rPr lang="en-US" sz="2800" dirty="0" smtClean="0"/>
              <a:t>In </a:t>
            </a:r>
            <a:r>
              <a:rPr lang="en-US" sz="2800" dirty="0"/>
              <a:t>general, the tester does not know how the code works—she or he is providing input and examining the output. This person does not necessarily need to know how to </a:t>
            </a:r>
            <a:r>
              <a:rPr lang="en-US" sz="2800" dirty="0" smtClean="0"/>
              <a:t>program.</a:t>
            </a:r>
          </a:p>
          <a:p>
            <a:pPr marL="0" indent="0">
              <a:buNone/>
            </a:pPr>
            <a:r>
              <a:rPr lang="en-US" sz="2800" dirty="0" smtClean="0"/>
              <a:t>Example </a:t>
            </a:r>
            <a:r>
              <a:rPr lang="en-US" sz="2800" dirty="0"/>
              <a:t>scenarios for black box testing </a:t>
            </a:r>
            <a:r>
              <a:rPr lang="en-US" sz="2800" dirty="0" smtClean="0"/>
              <a:t>include:</a:t>
            </a:r>
          </a:p>
          <a:p>
            <a:pPr marL="857115" lvl="1" indent="-457200">
              <a:buFont typeface="Wingdings" panose="05000000000000000000" pitchFamily="2" charset="2"/>
              <a:buChar char="ü"/>
            </a:pPr>
            <a:r>
              <a:rPr lang="en-US" sz="2400" dirty="0" smtClean="0"/>
              <a:t>Testing </a:t>
            </a:r>
            <a:r>
              <a:rPr lang="en-US" sz="2400" dirty="0"/>
              <a:t>that the user interface meets all requirements and is </a:t>
            </a:r>
            <a:r>
              <a:rPr lang="en-US" sz="2400" dirty="0" smtClean="0"/>
              <a:t>functional.</a:t>
            </a:r>
          </a:p>
          <a:p>
            <a:pPr marL="857115" lvl="1" indent="-457200">
              <a:buFont typeface="Wingdings" panose="05000000000000000000" pitchFamily="2" charset="2"/>
              <a:buChar char="ü"/>
            </a:pPr>
            <a:r>
              <a:rPr lang="en-US" sz="2400" dirty="0" smtClean="0"/>
              <a:t>Testing </a:t>
            </a:r>
            <a:r>
              <a:rPr lang="en-US" sz="2400" dirty="0"/>
              <a:t>for a variety of input types (including input outside the expected range, such as entering a negative number for a weight</a:t>
            </a:r>
            <a:r>
              <a:rPr lang="en-US" sz="2400" dirty="0" smtClean="0"/>
              <a:t>).</a:t>
            </a:r>
          </a:p>
          <a:p>
            <a:pPr marL="857115" lvl="1" indent="-457200">
              <a:buFont typeface="Wingdings" panose="05000000000000000000" pitchFamily="2" charset="2"/>
              <a:buChar char="ü"/>
            </a:pPr>
            <a:r>
              <a:rPr lang="en-US" sz="2400" dirty="0" smtClean="0"/>
              <a:t>Load </a:t>
            </a:r>
            <a:r>
              <a:rPr lang="en-US" sz="2400" dirty="0"/>
              <a:t>or stress testing a </a:t>
            </a:r>
            <a:r>
              <a:rPr lang="en-US" sz="2400" dirty="0" smtClean="0"/>
              <a:t>system.</a:t>
            </a:r>
          </a:p>
          <a:p>
            <a:pPr marL="857115" lvl="1" indent="-457200">
              <a:buFont typeface="Wingdings" panose="05000000000000000000" pitchFamily="2" charset="2"/>
              <a:buChar char="ü"/>
            </a:pPr>
            <a:r>
              <a:rPr lang="en-US" sz="2400" dirty="0" smtClean="0"/>
              <a:t>Testing </a:t>
            </a:r>
            <a:r>
              <a:rPr lang="en-US" sz="2400" dirty="0"/>
              <a:t>the security of a project or system.</a:t>
            </a:r>
          </a:p>
        </p:txBody>
      </p:sp>
    </p:spTree>
    <p:extLst>
      <p:ext uri="{BB962C8B-B14F-4D97-AF65-F5344CB8AC3E}">
        <p14:creationId xmlns:p14="http://schemas.microsoft.com/office/powerpoint/2010/main" val="2160561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a:t>
            </a:r>
            <a:endParaRPr lang="en-US" dirty="0"/>
          </a:p>
        </p:txBody>
      </p:sp>
      <p:sp>
        <p:nvSpPr>
          <p:cNvPr id="3" name="Content Placeholder 2"/>
          <p:cNvSpPr>
            <a:spLocks noGrp="1"/>
          </p:cNvSpPr>
          <p:nvPr>
            <p:ph sz="quarter" idx="10"/>
          </p:nvPr>
        </p:nvSpPr>
        <p:spPr>
          <a:xfrm>
            <a:off x="379413" y="964156"/>
            <a:ext cx="11525250" cy="5290388"/>
          </a:xfrm>
        </p:spPr>
        <p:txBody>
          <a:bodyPr/>
          <a:lstStyle/>
          <a:p>
            <a:pPr marL="0" indent="0">
              <a:spcBef>
                <a:spcPts val="1800"/>
              </a:spcBef>
              <a:buNone/>
            </a:pPr>
            <a:r>
              <a:rPr lang="en-US" dirty="0" smtClean="0"/>
              <a:t>Also </a:t>
            </a:r>
            <a:r>
              <a:rPr lang="en-US" dirty="0"/>
              <a:t>know as glass box, clear box, and open box </a:t>
            </a:r>
            <a:r>
              <a:rPr lang="en-US" dirty="0" smtClean="0"/>
              <a:t>testing.</a:t>
            </a:r>
          </a:p>
          <a:p>
            <a:pPr marL="0" indent="0">
              <a:spcBef>
                <a:spcPts val="1800"/>
              </a:spcBef>
              <a:buNone/>
            </a:pPr>
            <a:r>
              <a:rPr lang="en-US" dirty="0" smtClean="0"/>
              <a:t>White </a:t>
            </a:r>
            <a:r>
              <a:rPr lang="en-US" dirty="0"/>
              <a:t>box testing is conducted by examining code for potential failure </a:t>
            </a:r>
            <a:r>
              <a:rPr lang="en-US" dirty="0" smtClean="0"/>
              <a:t>scenarios.</a:t>
            </a:r>
          </a:p>
          <a:p>
            <a:pPr marL="0" indent="0">
              <a:spcBef>
                <a:spcPts val="1800"/>
              </a:spcBef>
              <a:buNone/>
            </a:pPr>
            <a:r>
              <a:rPr lang="en-US" dirty="0" smtClean="0"/>
              <a:t>White </a:t>
            </a:r>
            <a:r>
              <a:rPr lang="en-US" dirty="0"/>
              <a:t>box test cases are created by someone who analyzes the code of the application block and prepares test cases to ensure that the class is behaving in accordance with the </a:t>
            </a:r>
            <a:r>
              <a:rPr lang="en-US" dirty="0" smtClean="0"/>
              <a:t>specifications.</a:t>
            </a:r>
          </a:p>
          <a:p>
            <a:pPr marL="0" indent="0">
              <a:buNone/>
            </a:pPr>
            <a:r>
              <a:rPr lang="en-US" dirty="0" smtClean="0"/>
              <a:t>White </a:t>
            </a:r>
            <a:r>
              <a:rPr lang="en-US" dirty="0"/>
              <a:t>box scenarios </a:t>
            </a:r>
            <a:r>
              <a:rPr lang="en-US" dirty="0" smtClean="0"/>
              <a:t>include:</a:t>
            </a:r>
          </a:p>
          <a:p>
            <a:pPr marL="857115" lvl="1" indent="-457200">
              <a:buFont typeface="Wingdings" panose="05000000000000000000" pitchFamily="2" charset="2"/>
              <a:buChar char="ü"/>
            </a:pPr>
            <a:r>
              <a:rPr lang="en-US" dirty="0" smtClean="0"/>
              <a:t>Testing </a:t>
            </a:r>
            <a:r>
              <a:rPr lang="en-US" dirty="0"/>
              <a:t>internal subroutines that are used “behind the scenes</a:t>
            </a:r>
            <a:r>
              <a:rPr lang="en-US" dirty="0" smtClean="0"/>
              <a:t>.”</a:t>
            </a:r>
          </a:p>
          <a:p>
            <a:pPr marL="857115" lvl="1" indent="-457200">
              <a:buFont typeface="Wingdings" panose="05000000000000000000" pitchFamily="2" charset="2"/>
              <a:buChar char="ü"/>
            </a:pPr>
            <a:r>
              <a:rPr lang="en-US" dirty="0" smtClean="0"/>
              <a:t>Testing </a:t>
            </a:r>
            <a:r>
              <a:rPr lang="en-US" dirty="0"/>
              <a:t>loops and conditional statements for </a:t>
            </a:r>
            <a:r>
              <a:rPr lang="en-US" dirty="0" smtClean="0"/>
              <a:t>accuracy.</a:t>
            </a:r>
          </a:p>
          <a:p>
            <a:pPr marL="857115" lvl="1" indent="-457200">
              <a:buFont typeface="Wingdings" panose="05000000000000000000" pitchFamily="2" charset="2"/>
              <a:buChar char="ü"/>
            </a:pPr>
            <a:r>
              <a:rPr lang="en-US" dirty="0" smtClean="0"/>
              <a:t>Performance </a:t>
            </a:r>
            <a:r>
              <a:rPr lang="en-US" dirty="0"/>
              <a:t>testing of a code path or algorithm</a:t>
            </a:r>
          </a:p>
        </p:txBody>
      </p:sp>
    </p:spTree>
    <p:extLst>
      <p:ext uri="{BB962C8B-B14F-4D97-AF65-F5344CB8AC3E}">
        <p14:creationId xmlns:p14="http://schemas.microsoft.com/office/powerpoint/2010/main" val="296311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6104" y="5479755"/>
            <a:ext cx="11234057" cy="2756490"/>
          </a:xfrm>
        </p:spPr>
        <p:txBody>
          <a:bodyPr>
            <a:normAutofit fontScale="90000"/>
          </a:bodyPr>
          <a:lstStyle/>
          <a:p>
            <a:r>
              <a:rPr lang="en-US" sz="6700" b="1" i="1" dirty="0" smtClean="0"/>
              <a:t>VIDEO</a:t>
            </a:r>
            <a:r>
              <a:rPr lang="en-US" dirty="0" smtClean="0"/>
              <a:t/>
            </a:r>
            <a:br>
              <a:rPr lang="en-US" dirty="0" smtClean="0"/>
            </a:br>
            <a:r>
              <a:rPr lang="en-US" dirty="0" smtClean="0"/>
              <a:t/>
            </a:r>
            <a:br>
              <a:rPr lang="en-US" dirty="0" smtClean="0"/>
            </a:br>
            <a:r>
              <a:rPr lang="en-US" sz="4400" dirty="0" smtClean="0"/>
              <a:t>Overview of Manual Testing with Microsoft Test</a:t>
            </a:r>
            <a:r>
              <a:rPr lang="en-US" dirty="0" smtClean="0"/>
              <a:t/>
            </a:r>
            <a:br>
              <a:rPr lang="en-US" dirty="0" smtClean="0"/>
            </a:br>
            <a:r>
              <a:rPr lang="en-US" dirty="0"/>
              <a:t/>
            </a:r>
            <a:br>
              <a:rPr lang="en-US" dirty="0"/>
            </a:br>
            <a:r>
              <a:rPr lang="en-US" sz="1100" dirty="0">
                <a:hlinkClick r:id="rId3"/>
              </a:rPr>
              <a:t>http://channel9.msdn.com/Series/Visual-Studio-2012-Premium-and-Ultimate-Overview/Visual-Studio-Ultimate-2012-Easily-reproducing-issues-through-manual-testing</a:t>
            </a:r>
            <a:r>
              <a:rPr lang="en-US" sz="1100" dirty="0" smtClean="0">
                <a:hlinkClick r:id="rId3"/>
              </a:rPr>
              <a:t/>
            </a:r>
            <a:br>
              <a:rPr lang="en-US" sz="1100" dirty="0" smtClean="0">
                <a:hlinkClick r:id="rId3"/>
              </a:rPr>
            </a:br>
            <a:r>
              <a:rPr lang="en-US" dirty="0" smtClean="0"/>
              <a:t/>
            </a:r>
            <a:br>
              <a:rPr lang="en-US" dirty="0" smtClean="0"/>
            </a:br>
            <a:r>
              <a:rPr lang="en-US" dirty="0"/>
              <a:t/>
            </a:r>
            <a:br>
              <a:rPr lang="en-US" dirty="0"/>
            </a:br>
            <a:endParaRPr lang="en-US" dirty="0"/>
          </a:p>
        </p:txBody>
      </p:sp>
      <p:sp>
        <p:nvSpPr>
          <p:cNvPr id="5" name="Rectangle 4"/>
          <p:cNvSpPr/>
          <p:nvPr/>
        </p:nvSpPr>
        <p:spPr>
          <a:xfrm>
            <a:off x="6158474" y="251791"/>
            <a:ext cx="5711687" cy="3843130"/>
          </a:xfrm>
          <a:prstGeom prst="rect">
            <a:avLst/>
          </a:prstGeom>
          <a:solidFill>
            <a:srgbClr val="0070C0"/>
          </a:solidFill>
        </p:spPr>
        <p:style>
          <a:lnRef idx="1">
            <a:schemeClr val="accent2"/>
          </a:lnRef>
          <a:fillRef idx="3">
            <a:schemeClr val="accent2"/>
          </a:fillRef>
          <a:effectRef idx="2">
            <a:schemeClr val="accent2"/>
          </a:effectRef>
          <a:fontRef idx="minor">
            <a:schemeClr val="lt1"/>
          </a:fontRef>
        </p:style>
        <p:txBody>
          <a:bodyPr rtlCol="0" anchor="ctr"/>
          <a:lstStyle/>
          <a:p>
            <a:r>
              <a:rPr lang="en-US" sz="2800" b="1" i="1" dirty="0"/>
              <a:t>Scenario: </a:t>
            </a:r>
            <a:endParaRPr lang="en-US" sz="2800" b="1" i="1" dirty="0" smtClean="0"/>
          </a:p>
          <a:p>
            <a:r>
              <a:rPr lang="en-US" dirty="0" smtClean="0"/>
              <a:t>Jay </a:t>
            </a:r>
            <a:r>
              <a:rPr lang="en-US" dirty="0" err="1"/>
              <a:t>Henningsen</a:t>
            </a:r>
            <a:r>
              <a:rPr lang="en-US" dirty="0"/>
              <a:t> is leading a team of developers working on a web application that will help people organize and manage recreational basketball leagues. Jay’s manager wants him to use an agile model with his team. He has been discussing the project with the testing team and wants to be sure they are able to communicate effectively and efficiently with the developers about any bugs they find in the application using the tools in Visual Studio</a:t>
            </a:r>
            <a:r>
              <a:rPr lang="en-US" dirty="0" smtClean="0"/>
              <a:t>.</a:t>
            </a:r>
          </a:p>
          <a:p>
            <a:endParaRPr lang="en-US" dirty="0"/>
          </a:p>
          <a:p>
            <a:r>
              <a:rPr lang="en-US" dirty="0" smtClean="0"/>
              <a:t>Action:  </a:t>
            </a:r>
            <a:r>
              <a:rPr lang="en-US" dirty="0"/>
              <a:t>List three techniques that can be used to accurately describe the discovered bugs and communicate all of the important details regarding the problems</a:t>
            </a:r>
            <a:r>
              <a:rPr lang="en-US" dirty="0" smtClean="0"/>
              <a:t>.</a:t>
            </a:r>
            <a:endParaRPr lang="en-US" dirty="0"/>
          </a:p>
        </p:txBody>
      </p:sp>
    </p:spTree>
    <p:extLst>
      <p:ext uri="{BB962C8B-B14F-4D97-AF65-F5344CB8AC3E}">
        <p14:creationId xmlns:p14="http://schemas.microsoft.com/office/powerpoint/2010/main" val="128970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marL="0" indent="0">
              <a:buNone/>
            </a:pPr>
            <a:endParaRPr lang="en-US" sz="1400" dirty="0" smtClean="0"/>
          </a:p>
          <a:p>
            <a:pPr marL="857115" lvl="1" indent="-457200">
              <a:spcBef>
                <a:spcPts val="1800"/>
              </a:spcBef>
              <a:spcAft>
                <a:spcPts val="0"/>
              </a:spcAft>
              <a:buFont typeface="Wingdings" panose="05000000000000000000" pitchFamily="2" charset="2"/>
              <a:buChar char="ü"/>
            </a:pPr>
            <a:r>
              <a:rPr lang="en-US" dirty="0"/>
              <a:t>What is manual software testing? </a:t>
            </a:r>
          </a:p>
          <a:p>
            <a:pPr marL="857115" lvl="1" indent="-457200">
              <a:spcBef>
                <a:spcPts val="1800"/>
              </a:spcBef>
              <a:spcAft>
                <a:spcPts val="0"/>
              </a:spcAft>
              <a:buFont typeface="Wingdings" panose="05000000000000000000" pitchFamily="2" charset="2"/>
              <a:buChar char="ü"/>
            </a:pPr>
            <a:r>
              <a:rPr lang="en-US" dirty="0"/>
              <a:t>What is a benefit of automated testing? </a:t>
            </a:r>
          </a:p>
          <a:p>
            <a:pPr marL="857115" lvl="1" indent="-457200">
              <a:spcBef>
                <a:spcPts val="1800"/>
              </a:spcBef>
              <a:spcAft>
                <a:spcPts val="0"/>
              </a:spcAft>
              <a:buFont typeface="Wingdings" panose="05000000000000000000" pitchFamily="2" charset="2"/>
              <a:buChar char="ü"/>
            </a:pPr>
            <a:r>
              <a:rPr lang="en-US" dirty="0"/>
              <a:t>How is black box testing different from white box testing?</a:t>
            </a:r>
          </a:p>
        </p:txBody>
      </p:sp>
    </p:spTree>
    <p:extLst>
      <p:ext uri="{BB962C8B-B14F-4D97-AF65-F5344CB8AC3E}">
        <p14:creationId xmlns:p14="http://schemas.microsoft.com/office/powerpoint/2010/main" val="322043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590550" y="326707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599887"/>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2.2 Testing Levels</a:t>
              </a:r>
            </a:p>
          </p:txBody>
        </p:sp>
      </p:grpSp>
      <p:sp>
        <p:nvSpPr>
          <p:cNvPr id="11" name="Text Placeholder 4"/>
          <p:cNvSpPr txBox="1">
            <a:spLocks/>
          </p:cNvSpPr>
          <p:nvPr/>
        </p:nvSpPr>
        <p:spPr>
          <a:xfrm>
            <a:off x="763508" y="423309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02 | Testing Methodologies</a:t>
            </a:r>
            <a:endParaRPr lang="en-US" dirty="0">
              <a:solidFill>
                <a:schemeClr val="bg1"/>
              </a:solidFill>
            </a:endParaRPr>
          </a:p>
        </p:txBody>
      </p:sp>
    </p:spTree>
    <p:extLst>
      <p:ext uri="{BB962C8B-B14F-4D97-AF65-F5344CB8AC3E}">
        <p14:creationId xmlns:p14="http://schemas.microsoft.com/office/powerpoint/2010/main" val="14352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Unit Testing</a:t>
            </a:r>
          </a:p>
          <a:p>
            <a:pPr lvl="1"/>
            <a:r>
              <a:rPr lang="en-US" dirty="0" smtClean="0"/>
              <a:t>Component </a:t>
            </a:r>
            <a:r>
              <a:rPr lang="en-US" dirty="0"/>
              <a:t>and </a:t>
            </a:r>
            <a:r>
              <a:rPr lang="en-US" dirty="0" smtClean="0"/>
              <a:t>Integration </a:t>
            </a:r>
            <a:r>
              <a:rPr lang="en-US" dirty="0"/>
              <a:t>T</a:t>
            </a:r>
            <a:r>
              <a:rPr lang="en-US" dirty="0" smtClean="0"/>
              <a:t>esting</a:t>
            </a:r>
            <a:endParaRPr lang="en-US" dirty="0"/>
          </a:p>
        </p:txBody>
      </p:sp>
    </p:spTree>
    <p:extLst>
      <p:ext uri="{BB962C8B-B14F-4D97-AF65-F5344CB8AC3E}">
        <p14:creationId xmlns:p14="http://schemas.microsoft.com/office/powerpoint/2010/main" val="673494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399915" lvl="1" indent="0">
              <a:buNone/>
            </a:pPr>
            <a:r>
              <a:rPr lang="en-US" dirty="0" smtClean="0"/>
              <a:t>What </a:t>
            </a:r>
            <a:r>
              <a:rPr lang="en-US" dirty="0"/>
              <a:t>is it called when a developer tests an individual </a:t>
            </a:r>
            <a:r>
              <a:rPr lang="en-US" dirty="0" smtClean="0"/>
              <a:t>method?</a:t>
            </a:r>
          </a:p>
          <a:p>
            <a:pPr marL="399915" lvl="1" indent="0">
              <a:buNone/>
            </a:pPr>
            <a:endParaRPr lang="en-US" dirty="0"/>
          </a:p>
          <a:p>
            <a:pPr marL="399915" lvl="1" indent="0">
              <a:buNone/>
            </a:pPr>
            <a:r>
              <a:rPr lang="en-US" dirty="0" smtClean="0"/>
              <a:t>What </a:t>
            </a:r>
            <a:r>
              <a:rPr lang="en-US" dirty="0"/>
              <a:t>is integration </a:t>
            </a:r>
            <a:r>
              <a:rPr lang="en-US" dirty="0" smtClean="0"/>
              <a:t>testing?</a:t>
            </a:r>
          </a:p>
          <a:p>
            <a:pPr marL="399915" lvl="1" indent="0">
              <a:buNone/>
            </a:pPr>
            <a:endParaRPr lang="en-US" dirty="0"/>
          </a:p>
          <a:p>
            <a:pPr marL="399915" lvl="1" indent="0">
              <a:buNone/>
            </a:pPr>
            <a:r>
              <a:rPr lang="en-US" dirty="0" smtClean="0"/>
              <a:t>What </a:t>
            </a:r>
            <a:r>
              <a:rPr lang="en-US" dirty="0"/>
              <a:t>is another name for integration testing?</a:t>
            </a:r>
          </a:p>
        </p:txBody>
      </p:sp>
    </p:spTree>
    <p:extLst>
      <p:ext uri="{BB962C8B-B14F-4D97-AF65-F5344CB8AC3E}">
        <p14:creationId xmlns:p14="http://schemas.microsoft.com/office/powerpoint/2010/main" val="2758531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the Exam </a:t>
            </a:r>
            <a:endParaRPr lang="en-US" dirty="0"/>
          </a:p>
        </p:txBody>
      </p:sp>
      <p:sp>
        <p:nvSpPr>
          <p:cNvPr id="5" name="Text Placeholder 4"/>
          <p:cNvSpPr>
            <a:spLocks noGrp="1"/>
          </p:cNvSpPr>
          <p:nvPr>
            <p:ph type="body" sz="quarter" idx="10"/>
          </p:nvPr>
        </p:nvSpPr>
        <p:spPr/>
        <p:txBody>
          <a:bodyPr/>
          <a:lstStyle/>
          <a:p>
            <a:pPr marL="0" indent="0">
              <a:buNone/>
            </a:pPr>
            <a:r>
              <a:rPr lang="en-US" dirty="0" smtClean="0"/>
              <a:t>98-379 – Software Testing Fundamentals</a:t>
            </a:r>
          </a:p>
          <a:p>
            <a:r>
              <a:rPr lang="en-US" dirty="0" err="1" smtClean="0"/>
              <a:t>Certiport</a:t>
            </a:r>
            <a:endParaRPr lang="en-US" dirty="0" smtClean="0"/>
          </a:p>
          <a:p>
            <a:pPr lvl="1"/>
            <a:r>
              <a:rPr lang="en-US" dirty="0" smtClean="0">
                <a:hlinkClick r:id="rId3"/>
              </a:rPr>
              <a:t>http://www.certiport.com</a:t>
            </a:r>
            <a:endParaRPr lang="en-US" dirty="0" smtClean="0"/>
          </a:p>
          <a:p>
            <a:r>
              <a:rPr lang="en-US" dirty="0" err="1" smtClean="0"/>
              <a:t>Prometric</a:t>
            </a:r>
            <a:endParaRPr lang="en-US" dirty="0" smtClean="0"/>
          </a:p>
          <a:p>
            <a:pPr lvl="1"/>
            <a:r>
              <a:rPr lang="en-US" dirty="0" smtClean="0">
                <a:hlinkClick r:id="rId4"/>
              </a:rPr>
              <a:t>http://www.prometric.com</a:t>
            </a:r>
            <a:endParaRPr lang="en-US" dirty="0" smtClean="0"/>
          </a:p>
          <a:p>
            <a:pPr lvl="1"/>
            <a:endParaRPr lang="en-US" dirty="0" smtClean="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6478" y="2513177"/>
            <a:ext cx="2071015" cy="2071015"/>
          </a:xfrm>
          <a:prstGeom prst="rect">
            <a:avLst/>
          </a:prstGeom>
        </p:spPr>
      </p:pic>
    </p:spTree>
    <p:extLst>
      <p:ext uri="{BB962C8B-B14F-4D97-AF65-F5344CB8AC3E}">
        <p14:creationId xmlns:p14="http://schemas.microsoft.com/office/powerpoint/2010/main" val="3887705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sz="quarter" idx="10"/>
          </p:nvPr>
        </p:nvSpPr>
        <p:spPr>
          <a:xfrm>
            <a:off x="379514" y="1123187"/>
            <a:ext cx="11525250" cy="5290388"/>
          </a:xfrm>
        </p:spPr>
        <p:txBody>
          <a:bodyPr/>
          <a:lstStyle/>
          <a:p>
            <a:pPr marL="0" indent="0">
              <a:buNone/>
            </a:pPr>
            <a:r>
              <a:rPr lang="en-US" sz="3100" dirty="0"/>
              <a:t>Unit tests are automated tests that verify functionality at the component, class, method, or property </a:t>
            </a:r>
            <a:r>
              <a:rPr lang="en-US" sz="3100" dirty="0" smtClean="0"/>
              <a:t>level.</a:t>
            </a:r>
          </a:p>
          <a:p>
            <a:pPr marL="0" indent="0">
              <a:buNone/>
            </a:pPr>
            <a:r>
              <a:rPr lang="en-US" sz="3100" dirty="0" smtClean="0"/>
              <a:t>The </a:t>
            </a:r>
            <a:r>
              <a:rPr lang="en-US" sz="3100" dirty="0"/>
              <a:t>primary goal of unit testing is to take the smallest piece of testable software in the application, isolate it from the remainder of the code, and determine whether it behaves exactly as you </a:t>
            </a:r>
            <a:r>
              <a:rPr lang="en-US" sz="3100" dirty="0" smtClean="0"/>
              <a:t>expect.</a:t>
            </a:r>
          </a:p>
          <a:p>
            <a:pPr marL="0" indent="0">
              <a:buNone/>
            </a:pPr>
            <a:r>
              <a:rPr lang="en-US" sz="3100" dirty="0" smtClean="0"/>
              <a:t>Each </a:t>
            </a:r>
            <a:r>
              <a:rPr lang="en-US" sz="3100" dirty="0"/>
              <a:t>unit is tested separately before integrating them into components to test the interfaces between </a:t>
            </a:r>
            <a:r>
              <a:rPr lang="en-US" sz="3100" dirty="0" smtClean="0"/>
              <a:t>units.</a:t>
            </a:r>
          </a:p>
          <a:p>
            <a:pPr marL="0" indent="0">
              <a:buNone/>
            </a:pPr>
            <a:r>
              <a:rPr lang="en-US" sz="3100" dirty="0" smtClean="0"/>
              <a:t>Unit </a:t>
            </a:r>
            <a:r>
              <a:rPr lang="en-US" sz="3100" dirty="0"/>
              <a:t>tests should be written before (or very soon after) a method is written. Often, developers building the class or method designs the unit test themselves.</a:t>
            </a:r>
          </a:p>
        </p:txBody>
      </p:sp>
    </p:spTree>
    <p:extLst>
      <p:ext uri="{BB962C8B-B14F-4D97-AF65-F5344CB8AC3E}">
        <p14:creationId xmlns:p14="http://schemas.microsoft.com/office/powerpoint/2010/main" val="2502172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Examples</a:t>
            </a:r>
            <a:endParaRPr lang="en-US" dirty="0"/>
          </a:p>
        </p:txBody>
      </p:sp>
      <p:sp>
        <p:nvSpPr>
          <p:cNvPr id="3" name="Content Placeholder 2"/>
          <p:cNvSpPr>
            <a:spLocks noGrp="1"/>
          </p:cNvSpPr>
          <p:nvPr>
            <p:ph sz="quarter" idx="10"/>
          </p:nvPr>
        </p:nvSpPr>
        <p:spPr>
          <a:xfrm>
            <a:off x="379514" y="1192692"/>
            <a:ext cx="11525250" cy="5290388"/>
          </a:xfrm>
        </p:spPr>
        <p:txBody>
          <a:bodyPr/>
          <a:lstStyle/>
          <a:p>
            <a:pPr marL="0" indent="0">
              <a:spcBef>
                <a:spcPts val="1800"/>
              </a:spcBef>
              <a:buNone/>
            </a:pPr>
            <a:r>
              <a:rPr lang="en-US" sz="2800" dirty="0"/>
              <a:t>Consider a mobile app that accepts a person’s height and weight,  then calculates their Body Mass Index (BMI) and makes recommendations for improving health and fitness. The BMI calculation uses height in inches, but the user inputs feet plus inches (e.g. 5’6</a:t>
            </a:r>
            <a:r>
              <a:rPr lang="en-US" sz="2800" dirty="0" smtClean="0"/>
              <a:t>”).</a:t>
            </a:r>
          </a:p>
          <a:p>
            <a:pPr marL="0" indent="0">
              <a:spcBef>
                <a:spcPts val="1800"/>
              </a:spcBef>
              <a:buNone/>
            </a:pPr>
            <a:r>
              <a:rPr lang="en-US" sz="2800" dirty="0" smtClean="0"/>
              <a:t>Unit </a:t>
            </a:r>
            <a:r>
              <a:rPr lang="en-US" sz="2800" dirty="0"/>
              <a:t>testing would include testing the method or function that converts feet plus inches into total </a:t>
            </a:r>
            <a:r>
              <a:rPr lang="en-US" sz="2800" dirty="0" smtClean="0"/>
              <a:t>inches.</a:t>
            </a:r>
          </a:p>
          <a:p>
            <a:pPr marL="0" indent="0">
              <a:spcBef>
                <a:spcPts val="1800"/>
              </a:spcBef>
              <a:buNone/>
            </a:pPr>
            <a:r>
              <a:rPr lang="en-US" sz="2800" dirty="0" smtClean="0"/>
              <a:t>The </a:t>
            </a:r>
            <a:r>
              <a:rPr lang="en-US" sz="2800" dirty="0"/>
              <a:t>method that calculates BMI with weight and total inches could be another unit </a:t>
            </a:r>
            <a:r>
              <a:rPr lang="en-US" sz="2800" dirty="0" smtClean="0"/>
              <a:t>test.</a:t>
            </a:r>
          </a:p>
          <a:p>
            <a:pPr lvl="1">
              <a:buFont typeface="Wingdings" panose="05000000000000000000" pitchFamily="2" charset="2"/>
              <a:buChar char="ü"/>
            </a:pPr>
            <a:r>
              <a:rPr lang="en-US" sz="2400" dirty="0" smtClean="0"/>
              <a:t>Note </a:t>
            </a:r>
            <a:r>
              <a:rPr lang="en-US" sz="2400" dirty="0"/>
              <a:t>that unit tests cover code that is not necessarily visible to the user—they probably don’t realize that height is getting converted.</a:t>
            </a:r>
          </a:p>
        </p:txBody>
      </p:sp>
    </p:spTree>
    <p:extLst>
      <p:ext uri="{BB962C8B-B14F-4D97-AF65-F5344CB8AC3E}">
        <p14:creationId xmlns:p14="http://schemas.microsoft.com/office/powerpoint/2010/main" val="2983730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and Integration Testing</a:t>
            </a:r>
            <a:endParaRPr lang="en-US" dirty="0"/>
          </a:p>
        </p:txBody>
      </p:sp>
      <p:sp>
        <p:nvSpPr>
          <p:cNvPr id="3" name="Content Placeholder 2"/>
          <p:cNvSpPr>
            <a:spLocks noGrp="1"/>
          </p:cNvSpPr>
          <p:nvPr>
            <p:ph sz="quarter" idx="10"/>
          </p:nvPr>
        </p:nvSpPr>
        <p:spPr>
          <a:xfrm>
            <a:off x="378696" y="1123182"/>
            <a:ext cx="11525250" cy="5290388"/>
          </a:xfrm>
        </p:spPr>
        <p:txBody>
          <a:bodyPr/>
          <a:lstStyle/>
          <a:p>
            <a:pPr marL="0" indent="0">
              <a:spcBef>
                <a:spcPts val="1800"/>
              </a:spcBef>
              <a:buNone/>
            </a:pPr>
            <a:r>
              <a:rPr lang="en-US" dirty="0" smtClean="0"/>
              <a:t>From </a:t>
            </a:r>
            <a:r>
              <a:rPr lang="en-US" dirty="0"/>
              <a:t>a testing perspective, individual units are integrated together to form larger components. In its simplest form, two units that have already been tested are combined into an integrated component and the interface between them is </a:t>
            </a:r>
            <a:r>
              <a:rPr lang="en-US" dirty="0" smtClean="0"/>
              <a:t>tested. </a:t>
            </a:r>
          </a:p>
          <a:p>
            <a:pPr marL="0" indent="0">
              <a:spcBef>
                <a:spcPts val="1800"/>
              </a:spcBef>
              <a:buNone/>
            </a:pPr>
            <a:r>
              <a:rPr lang="en-US" dirty="0" smtClean="0"/>
              <a:t>This </a:t>
            </a:r>
            <a:r>
              <a:rPr lang="en-US" dirty="0"/>
              <a:t>testing is called integration testing (or “component testing</a:t>
            </a:r>
            <a:r>
              <a:rPr lang="en-US" dirty="0" smtClean="0"/>
              <a:t>”).</a:t>
            </a:r>
          </a:p>
          <a:p>
            <a:pPr marL="0" indent="0">
              <a:spcBef>
                <a:spcPts val="1800"/>
              </a:spcBef>
              <a:buNone/>
            </a:pPr>
            <a:r>
              <a:rPr lang="en-US" dirty="0" smtClean="0"/>
              <a:t>Integration </a:t>
            </a:r>
            <a:r>
              <a:rPr lang="en-US" dirty="0"/>
              <a:t>testing identifies problems that occur when units are combined. New errors that arise are likely related to the interface between units rather than within the units themselves—this simplifies the task for finding and correcting the defects.</a:t>
            </a:r>
          </a:p>
          <a:p>
            <a:endParaRPr lang="en-US" dirty="0"/>
          </a:p>
        </p:txBody>
      </p:sp>
    </p:spTree>
    <p:extLst>
      <p:ext uri="{BB962C8B-B14F-4D97-AF65-F5344CB8AC3E}">
        <p14:creationId xmlns:p14="http://schemas.microsoft.com/office/powerpoint/2010/main" val="25460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Examples</a:t>
            </a:r>
            <a:endParaRPr lang="en-US" dirty="0"/>
          </a:p>
        </p:txBody>
      </p:sp>
      <p:sp>
        <p:nvSpPr>
          <p:cNvPr id="3" name="Content Placeholder 2"/>
          <p:cNvSpPr>
            <a:spLocks noGrp="1"/>
          </p:cNvSpPr>
          <p:nvPr>
            <p:ph sz="quarter" idx="10"/>
          </p:nvPr>
        </p:nvSpPr>
        <p:spPr/>
        <p:txBody>
          <a:bodyPr/>
          <a:lstStyle/>
          <a:p>
            <a:pPr marL="0" indent="0">
              <a:spcBef>
                <a:spcPts val="1800"/>
              </a:spcBef>
              <a:buNone/>
            </a:pPr>
            <a:r>
              <a:rPr lang="en-US" dirty="0" smtClean="0"/>
              <a:t>In </a:t>
            </a:r>
            <a:r>
              <a:rPr lang="en-US" dirty="0"/>
              <a:t>our BMI example, assume that we have written a method that converts a person’s height into inches, and that we’ve written a separate method that uses the appropriate formula to calculate BMI. </a:t>
            </a:r>
            <a:endParaRPr lang="en-US" dirty="0" smtClean="0"/>
          </a:p>
          <a:p>
            <a:pPr marL="0" indent="0">
              <a:spcBef>
                <a:spcPts val="1800"/>
              </a:spcBef>
              <a:buNone/>
            </a:pPr>
            <a:endParaRPr lang="en-US" sz="1050" dirty="0"/>
          </a:p>
          <a:p>
            <a:pPr marL="0" indent="0">
              <a:spcBef>
                <a:spcPts val="1800"/>
              </a:spcBef>
              <a:buNone/>
            </a:pPr>
            <a:r>
              <a:rPr lang="en-US" dirty="0" smtClean="0"/>
              <a:t>When </a:t>
            </a:r>
            <a:r>
              <a:rPr lang="en-US" dirty="0"/>
              <a:t>we write a third method that retrieves the user’s input, calls the conversion method and uses the results to call the calculation method, we need to test the integration between these pieces</a:t>
            </a:r>
          </a:p>
        </p:txBody>
      </p:sp>
    </p:spTree>
    <p:extLst>
      <p:ext uri="{BB962C8B-B14F-4D97-AF65-F5344CB8AC3E}">
        <p14:creationId xmlns:p14="http://schemas.microsoft.com/office/powerpoint/2010/main" val="44627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marL="0" indent="0">
              <a:buNone/>
            </a:pPr>
            <a:endParaRPr lang="en-US" sz="1400" dirty="0" smtClean="0"/>
          </a:p>
          <a:p>
            <a:pPr marL="857115" lvl="1" indent="-457200">
              <a:spcBef>
                <a:spcPts val="1800"/>
              </a:spcBef>
              <a:spcAft>
                <a:spcPts val="0"/>
              </a:spcAft>
              <a:buFont typeface="Wingdings" panose="05000000000000000000" pitchFamily="2" charset="2"/>
              <a:buChar char="ü"/>
            </a:pPr>
            <a:r>
              <a:rPr lang="en-US" dirty="0"/>
              <a:t>What is it called when a developer tests an individual method?</a:t>
            </a:r>
          </a:p>
          <a:p>
            <a:pPr marL="857115" lvl="1" indent="-457200">
              <a:spcBef>
                <a:spcPts val="1800"/>
              </a:spcBef>
              <a:spcAft>
                <a:spcPts val="0"/>
              </a:spcAft>
              <a:buFont typeface="Wingdings" panose="05000000000000000000" pitchFamily="2" charset="2"/>
              <a:buChar char="ü"/>
            </a:pPr>
            <a:endParaRPr lang="en-US" dirty="0"/>
          </a:p>
          <a:p>
            <a:pPr marL="857115" lvl="1" indent="-457200">
              <a:spcBef>
                <a:spcPts val="1800"/>
              </a:spcBef>
              <a:spcAft>
                <a:spcPts val="0"/>
              </a:spcAft>
              <a:buFont typeface="Wingdings" panose="05000000000000000000" pitchFamily="2" charset="2"/>
              <a:buChar char="ü"/>
            </a:pPr>
            <a:r>
              <a:rPr lang="en-US" dirty="0"/>
              <a:t>What is integration testing?</a:t>
            </a:r>
          </a:p>
          <a:p>
            <a:pPr marL="857115" lvl="1" indent="-457200">
              <a:spcBef>
                <a:spcPts val="1800"/>
              </a:spcBef>
              <a:spcAft>
                <a:spcPts val="0"/>
              </a:spcAft>
              <a:buFont typeface="Wingdings" panose="05000000000000000000" pitchFamily="2" charset="2"/>
              <a:buChar char="ü"/>
            </a:pPr>
            <a:endParaRPr lang="en-US" dirty="0"/>
          </a:p>
          <a:p>
            <a:pPr marL="857115" lvl="1" indent="-457200">
              <a:spcBef>
                <a:spcPts val="1800"/>
              </a:spcBef>
              <a:spcAft>
                <a:spcPts val="0"/>
              </a:spcAft>
              <a:buFont typeface="Wingdings" panose="05000000000000000000" pitchFamily="2" charset="2"/>
              <a:buChar char="ü"/>
            </a:pPr>
            <a:r>
              <a:rPr lang="en-US" dirty="0"/>
              <a:t>What is another name for integration testing?</a:t>
            </a:r>
          </a:p>
        </p:txBody>
      </p:sp>
    </p:spTree>
    <p:extLst>
      <p:ext uri="{BB962C8B-B14F-4D97-AF65-F5344CB8AC3E}">
        <p14:creationId xmlns:p14="http://schemas.microsoft.com/office/powerpoint/2010/main" val="1819618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MSPress Books </a:t>
            </a:r>
            <a:endParaRPr lang="en-US" dirty="0"/>
          </a:p>
        </p:txBody>
      </p:sp>
      <p:sp>
        <p:nvSpPr>
          <p:cNvPr id="5" name="Text Placeholder 4"/>
          <p:cNvSpPr>
            <a:spLocks noGrp="1"/>
          </p:cNvSpPr>
          <p:nvPr>
            <p:ph type="body" sz="quarter" idx="10"/>
          </p:nvPr>
        </p:nvSpPr>
        <p:spPr/>
        <p:txBody>
          <a:bodyPr/>
          <a:lstStyle/>
          <a:p>
            <a:r>
              <a:rPr lang="en-US" dirty="0" smtClean="0"/>
              <a:t>How We Test Software at Microsoft</a:t>
            </a:r>
          </a:p>
          <a:p>
            <a:pPr lvl="1"/>
            <a:r>
              <a:rPr lang="en-US" dirty="0">
                <a:hlinkClick r:id="rId3"/>
              </a:rPr>
              <a:t>http://</a:t>
            </a:r>
            <a:r>
              <a:rPr lang="en-US" dirty="0" smtClean="0">
                <a:hlinkClick r:id="rId3"/>
              </a:rPr>
              <a:t>www.microsoft.com/learning/en-us/book.aspx?ID=11240&amp;locale=en-us</a:t>
            </a:r>
            <a:endParaRPr lang="en-US" dirty="0" smtClean="0"/>
          </a:p>
          <a:p>
            <a:pPr lvl="1"/>
            <a:endParaRPr lang="en-US" dirty="0" smtClean="0"/>
          </a:p>
        </p:txBody>
      </p:sp>
      <p:pic>
        <p:nvPicPr>
          <p:cNvPr id="4" name="Picture 3"/>
          <p:cNvPicPr>
            <a:picLocks noChangeAspect="1"/>
          </p:cNvPicPr>
          <p:nvPr/>
        </p:nvPicPr>
        <p:blipFill>
          <a:blip r:embed="rId4"/>
          <a:stretch>
            <a:fillRect/>
          </a:stretch>
        </p:blipFill>
        <p:spPr>
          <a:xfrm>
            <a:off x="8878843" y="2688070"/>
            <a:ext cx="2093955" cy="2521593"/>
          </a:xfrm>
          <a:prstGeom prst="rect">
            <a:avLst/>
          </a:prstGeom>
        </p:spPr>
      </p:pic>
      <p:sp>
        <p:nvSpPr>
          <p:cNvPr id="6" name="TextBox 5"/>
          <p:cNvSpPr txBox="1"/>
          <p:nvPr/>
        </p:nvSpPr>
        <p:spPr>
          <a:xfrm>
            <a:off x="7170839" y="5860739"/>
            <a:ext cx="4672818" cy="461665"/>
          </a:xfrm>
          <a:prstGeom prst="rect">
            <a:avLst/>
          </a:prstGeom>
          <a:noFill/>
        </p:spPr>
        <p:txBody>
          <a:bodyPr wrap="none" rtlCol="0">
            <a:spAutoFit/>
          </a:bodyPr>
          <a:lstStyle/>
          <a:p>
            <a:r>
              <a:rPr lang="en-US" sz="2400" dirty="0"/>
              <a:t>Alan </a:t>
            </a:r>
            <a:r>
              <a:rPr lang="en-US" sz="2400" dirty="0" smtClean="0"/>
              <a:t>Page, </a:t>
            </a:r>
            <a:r>
              <a:rPr lang="en-US" sz="2400" dirty="0"/>
              <a:t>Ken </a:t>
            </a:r>
            <a:r>
              <a:rPr lang="en-US" sz="2400" dirty="0" smtClean="0"/>
              <a:t>Johnston, </a:t>
            </a:r>
            <a:r>
              <a:rPr lang="en-US" sz="2400" dirty="0"/>
              <a:t>RJ </a:t>
            </a:r>
            <a:r>
              <a:rPr lang="en-US" sz="2400" dirty="0" err="1" smtClean="0"/>
              <a:t>Rollison</a:t>
            </a:r>
            <a:endParaRPr lang="en-US" sz="2400" dirty="0"/>
          </a:p>
        </p:txBody>
      </p:sp>
    </p:spTree>
    <p:extLst>
      <p:ext uri="{BB962C8B-B14F-4D97-AF65-F5344CB8AC3E}">
        <p14:creationId xmlns:p14="http://schemas.microsoft.com/office/powerpoint/2010/main" val="1168663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590550" y="326707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599887"/>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2.3 Testing Types</a:t>
              </a:r>
            </a:p>
          </p:txBody>
        </p:sp>
      </p:grpSp>
      <p:sp>
        <p:nvSpPr>
          <p:cNvPr id="11" name="Text Placeholder 4"/>
          <p:cNvSpPr txBox="1">
            <a:spLocks/>
          </p:cNvSpPr>
          <p:nvPr/>
        </p:nvSpPr>
        <p:spPr>
          <a:xfrm>
            <a:off x="763508" y="423309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02 | Testing Methodologies</a:t>
            </a:r>
            <a:endParaRPr lang="en-US" dirty="0">
              <a:solidFill>
                <a:schemeClr val="bg1"/>
              </a:solidFill>
            </a:endParaRPr>
          </a:p>
        </p:txBody>
      </p:sp>
    </p:spTree>
    <p:extLst>
      <p:ext uri="{BB962C8B-B14F-4D97-AF65-F5344CB8AC3E}">
        <p14:creationId xmlns:p14="http://schemas.microsoft.com/office/powerpoint/2010/main" val="2287426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a:xfrm>
            <a:off x="379514" y="1017165"/>
            <a:ext cx="11525250" cy="5290388"/>
          </a:xfrm>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a:t>T</a:t>
            </a:r>
            <a:r>
              <a:rPr lang="en-US" dirty="0" smtClean="0"/>
              <a:t>esting Types </a:t>
            </a:r>
          </a:p>
          <a:p>
            <a:pPr lvl="1"/>
            <a:r>
              <a:rPr lang="en-US" dirty="0" smtClean="0"/>
              <a:t>Topics </a:t>
            </a:r>
            <a:r>
              <a:rPr lang="en-US" dirty="0"/>
              <a:t>included: </a:t>
            </a:r>
            <a:endParaRPr lang="en-US" dirty="0" smtClean="0"/>
          </a:p>
          <a:p>
            <a:pPr lvl="3">
              <a:buFont typeface="Wingdings" panose="05000000000000000000" pitchFamily="2" charset="2"/>
              <a:buChar char="ü"/>
            </a:pPr>
            <a:r>
              <a:rPr lang="en-US" dirty="0" smtClean="0"/>
              <a:t>Functional</a:t>
            </a:r>
          </a:p>
          <a:p>
            <a:pPr lvl="3">
              <a:buFont typeface="Wingdings" panose="05000000000000000000" pitchFamily="2" charset="2"/>
              <a:buChar char="ü"/>
            </a:pPr>
            <a:r>
              <a:rPr lang="en-US" dirty="0" smtClean="0"/>
              <a:t>performance structural</a:t>
            </a:r>
          </a:p>
          <a:p>
            <a:pPr lvl="3">
              <a:buFont typeface="Wingdings" panose="05000000000000000000" pitchFamily="2" charset="2"/>
              <a:buChar char="ü"/>
            </a:pPr>
            <a:r>
              <a:rPr lang="en-US" dirty="0" smtClean="0"/>
              <a:t>Regression</a:t>
            </a:r>
          </a:p>
          <a:p>
            <a:pPr lvl="3">
              <a:buFont typeface="Wingdings" panose="05000000000000000000" pitchFamily="2" charset="2"/>
              <a:buChar char="ü"/>
            </a:pPr>
            <a:r>
              <a:rPr lang="en-US" dirty="0" smtClean="0"/>
              <a:t>Security</a:t>
            </a:r>
          </a:p>
          <a:p>
            <a:pPr lvl="3">
              <a:buFont typeface="Wingdings" panose="05000000000000000000" pitchFamily="2" charset="2"/>
              <a:buChar char="ü"/>
            </a:pPr>
            <a:r>
              <a:rPr lang="en-US" dirty="0" smtClean="0"/>
              <a:t>Stress</a:t>
            </a:r>
          </a:p>
          <a:p>
            <a:pPr lvl="3">
              <a:buFont typeface="Wingdings" panose="05000000000000000000" pitchFamily="2" charset="2"/>
              <a:buChar char="ü"/>
            </a:pPr>
            <a:r>
              <a:rPr lang="en-US" dirty="0" smtClean="0"/>
              <a:t>Accessibility</a:t>
            </a:r>
          </a:p>
          <a:p>
            <a:pPr lvl="3">
              <a:buFont typeface="Wingdings" panose="05000000000000000000" pitchFamily="2" charset="2"/>
              <a:buChar char="ü"/>
            </a:pPr>
            <a:r>
              <a:rPr lang="en-US" dirty="0" smtClean="0"/>
              <a:t>Usability</a:t>
            </a:r>
          </a:p>
          <a:p>
            <a:pPr lvl="3">
              <a:buFont typeface="Wingdings" panose="05000000000000000000" pitchFamily="2" charset="2"/>
              <a:buChar char="ü"/>
            </a:pPr>
            <a:r>
              <a:rPr lang="en-US" dirty="0"/>
              <a:t>L</a:t>
            </a:r>
            <a:r>
              <a:rPr lang="en-US" dirty="0" smtClean="0"/>
              <a:t>ocalization testing</a:t>
            </a:r>
            <a:endParaRPr lang="en-US" dirty="0"/>
          </a:p>
        </p:txBody>
      </p:sp>
    </p:spTree>
    <p:extLst>
      <p:ext uri="{BB962C8B-B14F-4D97-AF65-F5344CB8AC3E}">
        <p14:creationId xmlns:p14="http://schemas.microsoft.com/office/powerpoint/2010/main" val="28375672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399915" lvl="1" indent="0">
              <a:buNone/>
            </a:pPr>
            <a:r>
              <a:rPr lang="en-US" dirty="0" smtClean="0"/>
              <a:t>What </a:t>
            </a:r>
            <a:r>
              <a:rPr lang="en-US" dirty="0"/>
              <a:t>is regression in software development? </a:t>
            </a:r>
            <a:endParaRPr lang="en-US" dirty="0" smtClean="0"/>
          </a:p>
          <a:p>
            <a:pPr marL="399915" lvl="1" indent="0">
              <a:buNone/>
            </a:pPr>
            <a:endParaRPr lang="en-US" dirty="0" smtClean="0"/>
          </a:p>
          <a:p>
            <a:pPr marL="399915" lvl="1" indent="0">
              <a:buNone/>
            </a:pPr>
            <a:r>
              <a:rPr lang="en-US" dirty="0" smtClean="0"/>
              <a:t>What is </a:t>
            </a:r>
            <a:r>
              <a:rPr lang="en-US" dirty="0"/>
              <a:t>an example of a situation that might stress a software </a:t>
            </a:r>
            <a:r>
              <a:rPr lang="en-US" dirty="0" smtClean="0"/>
              <a:t>system?</a:t>
            </a:r>
          </a:p>
          <a:p>
            <a:pPr marL="399915" lvl="1" indent="0">
              <a:buNone/>
            </a:pPr>
            <a:endParaRPr lang="en-US" dirty="0" smtClean="0"/>
          </a:p>
          <a:p>
            <a:pPr marL="399915" lvl="1" indent="0">
              <a:buNone/>
            </a:pPr>
            <a:r>
              <a:rPr lang="en-US" dirty="0" smtClean="0"/>
              <a:t>What </a:t>
            </a:r>
            <a:r>
              <a:rPr lang="en-US" dirty="0"/>
              <a:t>type of testing helps to ensure support for users with disabilities? </a:t>
            </a:r>
          </a:p>
        </p:txBody>
      </p:sp>
    </p:spTree>
    <p:extLst>
      <p:ext uri="{BB962C8B-B14F-4D97-AF65-F5344CB8AC3E}">
        <p14:creationId xmlns:p14="http://schemas.microsoft.com/office/powerpoint/2010/main" val="1718741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sz="quarter" idx="10"/>
          </p:nvPr>
        </p:nvSpPr>
        <p:spPr/>
        <p:txBody>
          <a:bodyPr/>
          <a:lstStyle/>
          <a:p>
            <a:pPr marL="0" indent="0">
              <a:buNone/>
            </a:pPr>
            <a:r>
              <a:rPr lang="en-US" dirty="0" smtClean="0"/>
              <a:t>Whenever </a:t>
            </a:r>
            <a:r>
              <a:rPr lang="en-US" dirty="0"/>
              <a:t>any changes are made to a project, it is possible that existing code may no longer work properly, or that previously undiscovered bugs will present themselves. This kind of bug is called a </a:t>
            </a:r>
            <a:r>
              <a:rPr lang="en-US" dirty="0" smtClean="0"/>
              <a:t>regression.</a:t>
            </a:r>
          </a:p>
          <a:p>
            <a:pPr marL="0" indent="0">
              <a:buNone/>
            </a:pPr>
            <a:endParaRPr lang="en-US" sz="1100" dirty="0"/>
          </a:p>
          <a:p>
            <a:pPr marL="0" indent="0">
              <a:buNone/>
            </a:pPr>
            <a:r>
              <a:rPr lang="en-US" dirty="0" smtClean="0"/>
              <a:t>To </a:t>
            </a:r>
            <a:r>
              <a:rPr lang="en-US" dirty="0"/>
              <a:t>catch these defects, the entire project must be regression tested: a complete retesting of a modified program, rather than a test of only the modified units, to ensure that no errors have been introduced with the modifications.</a:t>
            </a:r>
          </a:p>
        </p:txBody>
      </p:sp>
    </p:spTree>
    <p:extLst>
      <p:ext uri="{BB962C8B-B14F-4D97-AF65-F5344CB8AC3E}">
        <p14:creationId xmlns:p14="http://schemas.microsoft.com/office/powerpoint/2010/main" val="37166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a:t>
            </a:r>
          </a:p>
          <a:p>
            <a:pPr marL="457046" lvl="1" indent="0">
              <a:buNone/>
            </a:pPr>
            <a:endParaRPr lang="en-US" dirty="0"/>
          </a:p>
          <a:p>
            <a:pPr marL="457046" lvl="1" indent="0">
              <a:buNone/>
            </a:pPr>
            <a:r>
              <a:rPr lang="en-US" dirty="0" smtClean="0">
                <a:hlinkClick r:id="rId3"/>
              </a:rPr>
              <a:t>http://www.microsoftvirtualacademy.com</a:t>
            </a:r>
            <a:endParaRPr lang="en-US" dirty="0" smtClean="0"/>
          </a:p>
          <a:p>
            <a:pPr marL="457046" lvl="1" indent="0">
              <a:buNone/>
            </a:pPr>
            <a:endParaRPr lang="en-US" dirty="0" smtClean="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Testing</a:t>
            </a:r>
            <a:endParaRPr lang="en-US" dirty="0"/>
          </a:p>
        </p:txBody>
      </p:sp>
      <p:sp>
        <p:nvSpPr>
          <p:cNvPr id="3" name="Content Placeholder 2"/>
          <p:cNvSpPr>
            <a:spLocks noGrp="1"/>
          </p:cNvSpPr>
          <p:nvPr>
            <p:ph sz="quarter" idx="10"/>
          </p:nvPr>
        </p:nvSpPr>
        <p:spPr>
          <a:xfrm>
            <a:off x="379514" y="937652"/>
            <a:ext cx="11525250" cy="5290388"/>
          </a:xfrm>
        </p:spPr>
        <p:txBody>
          <a:bodyPr/>
          <a:lstStyle/>
          <a:p>
            <a:pPr marL="0" indent="0">
              <a:buNone/>
            </a:pPr>
            <a:r>
              <a:rPr lang="en-US" dirty="0" smtClean="0"/>
              <a:t>Testing </a:t>
            </a:r>
            <a:r>
              <a:rPr lang="en-US" dirty="0"/>
              <a:t>on a small scale, such as a single user running a web application or a database with only a handful of records, may not reveal problems that may occur when the application is used in “real world” </a:t>
            </a:r>
            <a:r>
              <a:rPr lang="en-US" dirty="0" smtClean="0"/>
              <a:t>conditions.</a:t>
            </a:r>
          </a:p>
          <a:p>
            <a:pPr marL="0" indent="0">
              <a:buNone/>
            </a:pPr>
            <a:r>
              <a:rPr lang="en-US" dirty="0" smtClean="0"/>
              <a:t>Stress </a:t>
            </a:r>
            <a:r>
              <a:rPr lang="en-US" dirty="0"/>
              <a:t>testing pushes a system’s functional limits. It is performed by subjecting the system to extreme conditions, such as peak volumes of data or a large number of simultaneous </a:t>
            </a:r>
            <a:r>
              <a:rPr lang="en-US" dirty="0" smtClean="0"/>
              <a:t>users.</a:t>
            </a:r>
          </a:p>
          <a:p>
            <a:pPr marL="857115" lvl="1" indent="-457200">
              <a:buFont typeface="Wingdings" panose="05000000000000000000" pitchFamily="2" charset="2"/>
              <a:buChar char="ü"/>
            </a:pPr>
            <a:r>
              <a:rPr lang="en-US" dirty="0" smtClean="0"/>
              <a:t>These </a:t>
            </a:r>
            <a:r>
              <a:rPr lang="en-US" dirty="0"/>
              <a:t>tests are also referred to as load tests, since they test a system under heavy </a:t>
            </a:r>
            <a:r>
              <a:rPr lang="en-US" dirty="0" smtClean="0"/>
              <a:t>loads.</a:t>
            </a:r>
          </a:p>
          <a:p>
            <a:pPr marL="0" indent="0">
              <a:buNone/>
            </a:pPr>
            <a:r>
              <a:rPr lang="en-US" dirty="0" smtClean="0"/>
              <a:t>Test </a:t>
            </a:r>
            <a:r>
              <a:rPr lang="en-US" dirty="0"/>
              <a:t>automation allows rigorous stress testing without a minimal amount of manual labor.</a:t>
            </a:r>
          </a:p>
          <a:p>
            <a:endParaRPr lang="en-US" dirty="0"/>
          </a:p>
        </p:txBody>
      </p:sp>
    </p:spTree>
    <p:extLst>
      <p:ext uri="{BB962C8B-B14F-4D97-AF65-F5344CB8AC3E}">
        <p14:creationId xmlns:p14="http://schemas.microsoft.com/office/powerpoint/2010/main" val="1397740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sz="quarter" idx="10"/>
          </p:nvPr>
        </p:nvSpPr>
        <p:spPr/>
        <p:txBody>
          <a:bodyPr/>
          <a:lstStyle/>
          <a:p>
            <a:pPr marL="0" indent="0">
              <a:buNone/>
            </a:pPr>
            <a:r>
              <a:rPr lang="en-US" dirty="0" smtClean="0"/>
              <a:t>Performance </a:t>
            </a:r>
            <a:r>
              <a:rPr lang="en-US" dirty="0"/>
              <a:t>testing determines responsiveness, throughput, reliability, and/or scalability of a system under a given </a:t>
            </a:r>
            <a:r>
              <a:rPr lang="en-US" dirty="0" smtClean="0"/>
              <a:t>workload.</a:t>
            </a:r>
          </a:p>
          <a:p>
            <a:pPr marL="0" indent="0">
              <a:buNone/>
            </a:pPr>
            <a:r>
              <a:rPr lang="en-US" dirty="0" smtClean="0"/>
              <a:t>In </a:t>
            </a:r>
            <a:r>
              <a:rPr lang="en-US" dirty="0"/>
              <a:t>web applications, performance testing is often closely related to stress testing, measuring lag and responsiveness under a heavy </a:t>
            </a:r>
            <a:r>
              <a:rPr lang="en-US" dirty="0" smtClean="0"/>
              <a:t>load.</a:t>
            </a:r>
          </a:p>
          <a:p>
            <a:pPr marL="0" indent="0">
              <a:buNone/>
            </a:pPr>
            <a:r>
              <a:rPr lang="en-US" dirty="0" smtClean="0"/>
              <a:t>In </a:t>
            </a:r>
            <a:r>
              <a:rPr lang="en-US" dirty="0"/>
              <a:t>other applications (desktop and mobile apps, for example), performance testing measures speed and resource utilization, such as disk space and memory.</a:t>
            </a:r>
          </a:p>
        </p:txBody>
      </p:sp>
    </p:spTree>
    <p:extLst>
      <p:ext uri="{BB962C8B-B14F-4D97-AF65-F5344CB8AC3E}">
        <p14:creationId xmlns:p14="http://schemas.microsoft.com/office/powerpoint/2010/main" val="1800475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58474" y="251791"/>
            <a:ext cx="5711687" cy="3843130"/>
          </a:xfrm>
          <a:prstGeom prst="rect">
            <a:avLst/>
          </a:prstGeom>
          <a:solidFill>
            <a:srgbClr val="0070C0"/>
          </a:solidFill>
        </p:spPr>
        <p:style>
          <a:lnRef idx="1">
            <a:schemeClr val="accent2"/>
          </a:lnRef>
          <a:fillRef idx="3">
            <a:schemeClr val="accent2"/>
          </a:fillRef>
          <a:effectRef idx="2">
            <a:schemeClr val="accent2"/>
          </a:effectRef>
          <a:fontRef idx="minor">
            <a:schemeClr val="lt1"/>
          </a:fontRef>
        </p:style>
        <p:txBody>
          <a:bodyPr rtlCol="0" anchor="ctr"/>
          <a:lstStyle/>
          <a:p>
            <a:r>
              <a:rPr lang="en-US" sz="2800" b="1" i="1" dirty="0"/>
              <a:t>Scenario: </a:t>
            </a:r>
            <a:endParaRPr lang="en-US" sz="2800" b="1" i="1" dirty="0" smtClean="0"/>
          </a:p>
          <a:p>
            <a:r>
              <a:rPr lang="en-US" dirty="0"/>
              <a:t>As Jay continues to plan development of an application to organize and manage recreational basketball leagues, team members are brainstorming a thorough plan for testing their work. Jay wants to make sure that every aspect of the application is able to be tested efficiently, including the ability to re-test code throughout the full development cycle. He has asked his team members to view two videos to review testing techniques</a:t>
            </a:r>
            <a:r>
              <a:rPr lang="en-US" dirty="0" smtClean="0"/>
              <a:t>.</a:t>
            </a:r>
          </a:p>
          <a:p>
            <a:endParaRPr lang="en-US" dirty="0"/>
          </a:p>
          <a:p>
            <a:r>
              <a:rPr lang="en-US" dirty="0" smtClean="0"/>
              <a:t>Action:  Review the testing techniques from the video.</a:t>
            </a:r>
            <a:endParaRPr lang="en-US" dirty="0"/>
          </a:p>
        </p:txBody>
      </p:sp>
      <p:sp>
        <p:nvSpPr>
          <p:cNvPr id="11" name="Title 3"/>
          <p:cNvSpPr>
            <a:spLocks noGrp="1"/>
          </p:cNvSpPr>
          <p:nvPr>
            <p:ph type="title"/>
          </p:nvPr>
        </p:nvSpPr>
        <p:spPr>
          <a:xfrm>
            <a:off x="636104" y="6023094"/>
            <a:ext cx="11234057" cy="2756490"/>
          </a:xfrm>
        </p:spPr>
        <p:txBody>
          <a:bodyPr>
            <a:normAutofit fontScale="90000"/>
          </a:bodyPr>
          <a:lstStyle/>
          <a:p>
            <a:r>
              <a:rPr lang="en-US" sz="6700" b="1" i="1" dirty="0" smtClean="0"/>
              <a:t>VIDEO</a:t>
            </a:r>
            <a:r>
              <a:rPr lang="en-US" dirty="0" smtClean="0"/>
              <a:t/>
            </a:r>
            <a:br>
              <a:rPr lang="en-US" dirty="0" smtClean="0"/>
            </a:br>
            <a:r>
              <a:rPr lang="en-US" dirty="0" smtClean="0"/>
              <a:t/>
            </a:r>
            <a:br>
              <a:rPr lang="en-US" dirty="0" smtClean="0"/>
            </a:br>
            <a:r>
              <a:rPr lang="en-US" sz="4000" dirty="0" smtClean="0"/>
              <a:t>Performance and Stress Testing with Visual Studio</a:t>
            </a:r>
            <a:r>
              <a:rPr lang="en-US" dirty="0" smtClean="0"/>
              <a:t/>
            </a:r>
            <a:br>
              <a:rPr lang="en-US" dirty="0" smtClean="0"/>
            </a:br>
            <a:r>
              <a:rPr lang="en-US" dirty="0"/>
              <a:t/>
            </a:r>
            <a:br>
              <a:rPr lang="en-US" dirty="0"/>
            </a:br>
            <a:r>
              <a:rPr lang="en-US" sz="1100" dirty="0">
                <a:hlinkClick r:id="rId3"/>
              </a:rPr>
              <a:t>http://channel9.msdn.com/Series/Visual-Studio-2012-Premium-and-Ultimate-Overview/Visual-Studio-Ultimate-2012-Load-testing-applications-in-Visual-Studio</a:t>
            </a:r>
            <a:r>
              <a:rPr lang="en-US" sz="1100" dirty="0" smtClean="0">
                <a:hlinkClick r:id="rId3"/>
              </a:rPr>
              <a:t/>
            </a:r>
            <a:br>
              <a:rPr lang="en-US" sz="1100" dirty="0" smtClean="0">
                <a:hlinkClick r:id="rId3"/>
              </a:rPr>
            </a:br>
            <a:r>
              <a:rPr lang="en-US" sz="1100" dirty="0" smtClean="0">
                <a:hlinkClick r:id="rId3"/>
              </a:rPr>
              <a:t/>
            </a:r>
            <a:br>
              <a:rPr lang="en-US" sz="1100" dirty="0" smtClean="0">
                <a:hlinkClick r:id="rId3"/>
              </a:rPr>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20329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a:t>
            </a:r>
            <a:endParaRPr lang="en-US" dirty="0"/>
          </a:p>
        </p:txBody>
      </p:sp>
      <p:sp>
        <p:nvSpPr>
          <p:cNvPr id="3" name="Content Placeholder 2"/>
          <p:cNvSpPr>
            <a:spLocks noGrp="1"/>
          </p:cNvSpPr>
          <p:nvPr>
            <p:ph sz="quarter" idx="10"/>
          </p:nvPr>
        </p:nvSpPr>
        <p:spPr/>
        <p:txBody>
          <a:bodyPr/>
          <a:lstStyle/>
          <a:p>
            <a:pPr marL="0" indent="0">
              <a:buNone/>
            </a:pPr>
            <a:r>
              <a:rPr lang="en-US" dirty="0" smtClean="0"/>
              <a:t>Security </a:t>
            </a:r>
            <a:r>
              <a:rPr lang="en-US" dirty="0"/>
              <a:t>testing validates an application's security services and identifies potential security </a:t>
            </a:r>
            <a:r>
              <a:rPr lang="en-US" dirty="0" smtClean="0"/>
              <a:t>flaws.</a:t>
            </a:r>
          </a:p>
          <a:p>
            <a:pPr marL="0" indent="0">
              <a:buNone/>
            </a:pPr>
            <a:r>
              <a:rPr lang="en-US" dirty="0" smtClean="0"/>
              <a:t>Many </a:t>
            </a:r>
            <a:r>
              <a:rPr lang="en-US" dirty="0"/>
              <a:t>projects use a black box approach to security testing, allowing security experts with no knowledge of the software to probe the application for holes and weaknesses.</a:t>
            </a:r>
          </a:p>
        </p:txBody>
      </p:sp>
    </p:spTree>
    <p:extLst>
      <p:ext uri="{BB962C8B-B14F-4D97-AF65-F5344CB8AC3E}">
        <p14:creationId xmlns:p14="http://schemas.microsoft.com/office/powerpoint/2010/main" val="729968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a:t>
            </a:r>
            <a:endParaRPr lang="en-US" dirty="0"/>
          </a:p>
        </p:txBody>
      </p:sp>
      <p:sp>
        <p:nvSpPr>
          <p:cNvPr id="3" name="Content Placeholder 2"/>
          <p:cNvSpPr>
            <a:spLocks noGrp="1"/>
          </p:cNvSpPr>
          <p:nvPr>
            <p:ph sz="quarter" idx="10"/>
          </p:nvPr>
        </p:nvSpPr>
        <p:spPr/>
        <p:txBody>
          <a:bodyPr/>
          <a:lstStyle/>
          <a:p>
            <a:pPr marL="0" indent="0">
              <a:spcBef>
                <a:spcPts val="1800"/>
              </a:spcBef>
              <a:buNone/>
            </a:pPr>
            <a:r>
              <a:rPr lang="en-US" dirty="0" smtClean="0"/>
              <a:t>Usability </a:t>
            </a:r>
            <a:r>
              <a:rPr lang="en-US" dirty="0"/>
              <a:t>testing evaluates a project by studying how real users actually use the </a:t>
            </a:r>
            <a:r>
              <a:rPr lang="en-US" dirty="0" smtClean="0"/>
              <a:t>software.</a:t>
            </a:r>
          </a:p>
          <a:p>
            <a:pPr marL="0" indent="0">
              <a:spcBef>
                <a:spcPts val="1800"/>
              </a:spcBef>
              <a:buNone/>
            </a:pPr>
            <a:r>
              <a:rPr lang="en-US" dirty="0" smtClean="0"/>
              <a:t>Examples include:</a:t>
            </a:r>
          </a:p>
          <a:p>
            <a:pPr marL="857115" lvl="1" indent="-457200">
              <a:buFont typeface="Wingdings" panose="05000000000000000000" pitchFamily="2" charset="2"/>
              <a:buChar char="ü"/>
            </a:pPr>
            <a:r>
              <a:rPr lang="en-US" dirty="0"/>
              <a:t>Measuring how long it takes a user to complete a task.</a:t>
            </a:r>
          </a:p>
          <a:p>
            <a:pPr marL="857115" lvl="1" indent="-457200">
              <a:buFont typeface="Wingdings" panose="05000000000000000000" pitchFamily="2" charset="2"/>
              <a:buChar char="ü"/>
            </a:pPr>
            <a:r>
              <a:rPr lang="en-US" dirty="0"/>
              <a:t>Tracking how many “clicks” or user actions it takes to complete a task or access a feature.</a:t>
            </a:r>
          </a:p>
        </p:txBody>
      </p:sp>
    </p:spTree>
    <p:extLst>
      <p:ext uri="{BB962C8B-B14F-4D97-AF65-F5344CB8AC3E}">
        <p14:creationId xmlns:p14="http://schemas.microsoft.com/office/powerpoint/2010/main" val="332761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 Testing</a:t>
            </a:r>
            <a:endParaRPr lang="en-US" dirty="0"/>
          </a:p>
        </p:txBody>
      </p:sp>
      <p:sp>
        <p:nvSpPr>
          <p:cNvPr id="3" name="Content Placeholder 2"/>
          <p:cNvSpPr>
            <a:spLocks noGrp="1"/>
          </p:cNvSpPr>
          <p:nvPr>
            <p:ph sz="quarter" idx="10"/>
          </p:nvPr>
        </p:nvSpPr>
        <p:spPr/>
        <p:txBody>
          <a:bodyPr/>
          <a:lstStyle/>
          <a:p>
            <a:pPr marL="0" indent="0">
              <a:buNone/>
            </a:pPr>
            <a:r>
              <a:rPr lang="en-US" dirty="0" smtClean="0"/>
              <a:t>Localization </a:t>
            </a:r>
            <a:r>
              <a:rPr lang="en-US" dirty="0"/>
              <a:t>translates the product UI and occasionally changes some initial settings to make it suitable for another </a:t>
            </a:r>
            <a:r>
              <a:rPr lang="en-US" dirty="0" smtClean="0"/>
              <a:t>region.</a:t>
            </a:r>
          </a:p>
          <a:p>
            <a:pPr marL="0" indent="0">
              <a:buNone/>
            </a:pPr>
            <a:endParaRPr lang="en-US" sz="100" dirty="0" smtClean="0"/>
          </a:p>
          <a:p>
            <a:pPr marL="857115" lvl="1" indent="-457200">
              <a:buFont typeface="Wingdings" panose="05000000000000000000" pitchFamily="2" charset="2"/>
              <a:buChar char="ü"/>
            </a:pPr>
            <a:r>
              <a:rPr lang="en-US" dirty="0" smtClean="0"/>
              <a:t>For </a:t>
            </a:r>
            <a:r>
              <a:rPr lang="en-US" dirty="0"/>
              <a:t>example, a project localized for France might change the language to French and units of measurement to the metric </a:t>
            </a:r>
            <a:r>
              <a:rPr lang="en-US" dirty="0" smtClean="0"/>
              <a:t>system.</a:t>
            </a:r>
          </a:p>
          <a:p>
            <a:pPr marL="0" indent="0">
              <a:buNone/>
            </a:pPr>
            <a:r>
              <a:rPr lang="en-US" dirty="0" smtClean="0"/>
              <a:t>Localization </a:t>
            </a:r>
            <a:r>
              <a:rPr lang="en-US" dirty="0"/>
              <a:t>testing checks the quality of a product's localization for a particular target </a:t>
            </a:r>
            <a:r>
              <a:rPr lang="en-US" dirty="0" smtClean="0"/>
              <a:t>culture/locale.</a:t>
            </a:r>
          </a:p>
          <a:p>
            <a:pPr marL="0" indent="0">
              <a:buNone/>
            </a:pPr>
            <a:r>
              <a:rPr lang="en-US" dirty="0" smtClean="0"/>
              <a:t>Localization </a:t>
            </a:r>
            <a:r>
              <a:rPr lang="en-US" dirty="0"/>
              <a:t>testing focuses on the UI and other areas affected by localization (setup and upgrade in localized environments, hardware compatibility based on the target region, etc</a:t>
            </a:r>
            <a:r>
              <a:rPr lang="en-US" dirty="0" smtClean="0"/>
              <a:t>.).</a:t>
            </a:r>
            <a:endParaRPr lang="en-US" dirty="0"/>
          </a:p>
        </p:txBody>
      </p:sp>
    </p:spTree>
    <p:extLst>
      <p:ext uri="{BB962C8B-B14F-4D97-AF65-F5344CB8AC3E}">
        <p14:creationId xmlns:p14="http://schemas.microsoft.com/office/powerpoint/2010/main" val="2726422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t>
            </a:r>
            <a:r>
              <a:rPr lang="en-US" dirty="0" smtClean="0"/>
              <a:t>Testing</a:t>
            </a:r>
            <a:endParaRPr lang="en-US" dirty="0"/>
          </a:p>
        </p:txBody>
      </p:sp>
      <p:sp>
        <p:nvSpPr>
          <p:cNvPr id="3" name="Content Placeholder 2"/>
          <p:cNvSpPr>
            <a:spLocks noGrp="1"/>
          </p:cNvSpPr>
          <p:nvPr>
            <p:ph sz="quarter" idx="10"/>
          </p:nvPr>
        </p:nvSpPr>
        <p:spPr>
          <a:xfrm>
            <a:off x="379514" y="937652"/>
            <a:ext cx="11525250" cy="5290388"/>
          </a:xfrm>
        </p:spPr>
        <p:txBody>
          <a:bodyPr/>
          <a:lstStyle/>
          <a:p>
            <a:pPr marL="0" indent="0">
              <a:buNone/>
            </a:pPr>
            <a:r>
              <a:rPr lang="en-US" dirty="0" smtClean="0"/>
              <a:t>Accessibility </a:t>
            </a:r>
            <a:r>
              <a:rPr lang="en-US" dirty="0"/>
              <a:t>testing validates an application’s support for users with </a:t>
            </a:r>
            <a:r>
              <a:rPr lang="en-US" dirty="0" smtClean="0"/>
              <a:t>disabilities.</a:t>
            </a:r>
          </a:p>
          <a:p>
            <a:pPr marL="0" indent="0">
              <a:buNone/>
            </a:pPr>
            <a:r>
              <a:rPr lang="en-US" dirty="0" smtClean="0"/>
              <a:t>Accessibility </a:t>
            </a:r>
            <a:r>
              <a:rPr lang="en-US" dirty="0"/>
              <a:t>testing may </a:t>
            </a:r>
            <a:r>
              <a:rPr lang="en-US" dirty="0" smtClean="0"/>
              <a:t>include:</a:t>
            </a:r>
          </a:p>
          <a:p>
            <a:pPr marL="857115" lvl="1" indent="-457200">
              <a:buFont typeface="Wingdings" panose="05000000000000000000" pitchFamily="2" charset="2"/>
              <a:buChar char="ü"/>
            </a:pPr>
            <a:r>
              <a:rPr lang="en-US" b="1" i="1" dirty="0" smtClean="0"/>
              <a:t>Compliance</a:t>
            </a:r>
            <a:r>
              <a:rPr lang="en-US" b="1" i="1" dirty="0"/>
              <a:t>: </a:t>
            </a:r>
            <a:r>
              <a:rPr lang="en-US" dirty="0"/>
              <a:t>Does it comply with legal requirements regarding </a:t>
            </a:r>
            <a:r>
              <a:rPr lang="en-US" dirty="0" smtClean="0"/>
              <a:t>accessibility?</a:t>
            </a:r>
          </a:p>
          <a:p>
            <a:pPr marL="857115" lvl="1" indent="-457200">
              <a:buFont typeface="Wingdings" panose="05000000000000000000" pitchFamily="2" charset="2"/>
              <a:buChar char="ü"/>
            </a:pPr>
            <a:r>
              <a:rPr lang="en-US" b="1" i="1" dirty="0" smtClean="0"/>
              <a:t>Effectiveness</a:t>
            </a:r>
            <a:r>
              <a:rPr lang="en-US" b="1" i="1" dirty="0"/>
              <a:t>: </a:t>
            </a:r>
            <a:r>
              <a:rPr lang="en-US" dirty="0"/>
              <a:t>Can users with disabilities use the </a:t>
            </a:r>
            <a:r>
              <a:rPr lang="en-US" dirty="0" smtClean="0"/>
              <a:t>application?</a:t>
            </a:r>
          </a:p>
          <a:p>
            <a:pPr marL="857115" lvl="1" indent="-457200">
              <a:buFont typeface="Wingdings" panose="05000000000000000000" pitchFamily="2" charset="2"/>
              <a:buChar char="ü"/>
            </a:pPr>
            <a:r>
              <a:rPr lang="en-US" b="1" i="1" dirty="0" smtClean="0"/>
              <a:t>Usefulness</a:t>
            </a:r>
            <a:r>
              <a:rPr lang="en-US" b="1" i="1" dirty="0"/>
              <a:t>: </a:t>
            </a:r>
            <a:r>
              <a:rPr lang="en-US" dirty="0"/>
              <a:t>Does the application expose adequate functionality for users with </a:t>
            </a:r>
            <a:r>
              <a:rPr lang="en-US" dirty="0" smtClean="0"/>
              <a:t>disabilities?</a:t>
            </a:r>
          </a:p>
          <a:p>
            <a:pPr marL="857115" lvl="1" indent="-457200">
              <a:buFont typeface="Wingdings" panose="05000000000000000000" pitchFamily="2" charset="2"/>
              <a:buChar char="ü"/>
            </a:pPr>
            <a:r>
              <a:rPr lang="en-US" b="1" i="1" dirty="0" smtClean="0"/>
              <a:t>Satisfaction</a:t>
            </a:r>
            <a:r>
              <a:rPr lang="en-US" b="1" i="1" dirty="0"/>
              <a:t>: </a:t>
            </a:r>
            <a:r>
              <a:rPr lang="en-US" dirty="0"/>
              <a:t>How is the application perceived by users with </a:t>
            </a:r>
            <a:r>
              <a:rPr lang="en-US" dirty="0" smtClean="0"/>
              <a:t>disabilities?</a:t>
            </a:r>
          </a:p>
          <a:p>
            <a:pPr marL="0" indent="0">
              <a:buNone/>
            </a:pPr>
            <a:r>
              <a:rPr lang="en-US" dirty="0" smtClean="0"/>
              <a:t>Accessibility </a:t>
            </a:r>
            <a:r>
              <a:rPr lang="en-US" dirty="0"/>
              <a:t>testing may include usability tests with disables users and assistive technology devices.</a:t>
            </a:r>
          </a:p>
        </p:txBody>
      </p:sp>
    </p:spTree>
    <p:extLst>
      <p:ext uri="{BB962C8B-B14F-4D97-AF65-F5344CB8AC3E}">
        <p14:creationId xmlns:p14="http://schemas.microsoft.com/office/powerpoint/2010/main" val="938591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58474" y="251791"/>
            <a:ext cx="5711687" cy="3843130"/>
          </a:xfrm>
          <a:prstGeom prst="rect">
            <a:avLst/>
          </a:prstGeom>
          <a:solidFill>
            <a:srgbClr val="0070C0"/>
          </a:solidFill>
        </p:spPr>
        <p:style>
          <a:lnRef idx="1">
            <a:schemeClr val="accent2"/>
          </a:lnRef>
          <a:fillRef idx="3">
            <a:schemeClr val="accent2"/>
          </a:fillRef>
          <a:effectRef idx="2">
            <a:schemeClr val="accent2"/>
          </a:effectRef>
          <a:fontRef idx="minor">
            <a:schemeClr val="lt1"/>
          </a:fontRef>
        </p:style>
        <p:txBody>
          <a:bodyPr rtlCol="0" anchor="ctr"/>
          <a:lstStyle/>
          <a:p>
            <a:r>
              <a:rPr lang="en-US" sz="2800" b="1" i="1" dirty="0">
                <a:solidFill>
                  <a:prstClr val="white"/>
                </a:solidFill>
              </a:rPr>
              <a:t>Scenario: </a:t>
            </a:r>
            <a:endParaRPr lang="en-US" sz="2800" b="1" i="1" dirty="0" smtClean="0">
              <a:solidFill>
                <a:prstClr val="white"/>
              </a:solidFill>
            </a:endParaRPr>
          </a:p>
          <a:p>
            <a:r>
              <a:rPr lang="en-US" dirty="0">
                <a:solidFill>
                  <a:prstClr val="white"/>
                </a:solidFill>
              </a:rPr>
              <a:t>As Jay continues to plan development of an application to organize and manage recreational basketball leagues, team members are brainstorming a thorough plan for testing their work. Jay wants to make sure that every aspect of the application is able to be tested efficiently, including the ability to re-test code throughout the full development cycle. He has asked his team members to view two videos to review testing techniques</a:t>
            </a:r>
            <a:r>
              <a:rPr lang="en-US" dirty="0" smtClean="0">
                <a:solidFill>
                  <a:prstClr val="white"/>
                </a:solidFill>
              </a:rPr>
              <a:t>.</a:t>
            </a:r>
          </a:p>
          <a:p>
            <a:endParaRPr lang="en-US" dirty="0">
              <a:solidFill>
                <a:prstClr val="white"/>
              </a:solidFill>
            </a:endParaRPr>
          </a:p>
          <a:p>
            <a:r>
              <a:rPr lang="en-US" dirty="0" smtClean="0">
                <a:solidFill>
                  <a:prstClr val="white"/>
                </a:solidFill>
              </a:rPr>
              <a:t>Action:  Review the testing techniques from the video.</a:t>
            </a:r>
            <a:endParaRPr lang="en-US" dirty="0">
              <a:solidFill>
                <a:prstClr val="white"/>
              </a:solidFill>
            </a:endParaRPr>
          </a:p>
        </p:txBody>
      </p:sp>
      <p:sp>
        <p:nvSpPr>
          <p:cNvPr id="11" name="Title 3"/>
          <p:cNvSpPr>
            <a:spLocks noGrp="1"/>
          </p:cNvSpPr>
          <p:nvPr>
            <p:ph type="title"/>
          </p:nvPr>
        </p:nvSpPr>
        <p:spPr>
          <a:xfrm>
            <a:off x="636104" y="6023094"/>
            <a:ext cx="11234057" cy="2756490"/>
          </a:xfrm>
        </p:spPr>
        <p:txBody>
          <a:bodyPr>
            <a:normAutofit fontScale="90000"/>
          </a:bodyPr>
          <a:lstStyle/>
          <a:p>
            <a:r>
              <a:rPr lang="en-US" sz="6700" b="1" i="1" dirty="0" smtClean="0"/>
              <a:t>VIDEO</a:t>
            </a:r>
            <a:r>
              <a:rPr lang="en-US" dirty="0" smtClean="0"/>
              <a:t/>
            </a:r>
            <a:br>
              <a:rPr lang="en-US" dirty="0" smtClean="0"/>
            </a:br>
            <a:r>
              <a:rPr lang="en-US" dirty="0" smtClean="0"/>
              <a:t/>
            </a:r>
            <a:br>
              <a:rPr lang="en-US" dirty="0" smtClean="0"/>
            </a:br>
            <a:r>
              <a:rPr lang="en-US" sz="3600" dirty="0" smtClean="0"/>
              <a:t>How to Test an Application for Localization Compatibility</a:t>
            </a:r>
            <a:r>
              <a:rPr lang="en-US" dirty="0" smtClean="0"/>
              <a:t/>
            </a:r>
            <a:br>
              <a:rPr lang="en-US" dirty="0" smtClean="0"/>
            </a:br>
            <a:r>
              <a:rPr lang="en-US" dirty="0"/>
              <a:t/>
            </a:r>
            <a:br>
              <a:rPr lang="en-US" dirty="0"/>
            </a:br>
            <a:r>
              <a:rPr lang="en-US" sz="1100" dirty="0">
                <a:hlinkClick r:id="rId3"/>
              </a:rPr>
              <a:t>http://channel9.msdn.com/Series/Introducing-Windows-8/Test-Multi-language-apps-using-the-Multilingual-App-Toolkit</a:t>
            </a:r>
            <a:r>
              <a:rPr lang="en-US" sz="1100" dirty="0" smtClean="0">
                <a:hlinkClick r:id="rId3"/>
              </a:rPr>
              <a:t/>
            </a:r>
            <a:br>
              <a:rPr lang="en-US" sz="1100" dirty="0" smtClean="0">
                <a:hlinkClick r:id="rId3"/>
              </a:rPr>
            </a:br>
            <a:r>
              <a:rPr lang="en-US" sz="1100" dirty="0" smtClean="0">
                <a:hlinkClick r:id="rId3"/>
              </a:rPr>
              <a:t/>
            </a:r>
            <a:br>
              <a:rPr lang="en-US" sz="1100" dirty="0" smtClean="0">
                <a:hlinkClick r:id="rId3"/>
              </a:rPr>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4159799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193166" y="1245702"/>
            <a:ext cx="11525250" cy="5290388"/>
          </a:xfrm>
        </p:spPr>
        <p:txBody>
          <a:bodyPr/>
          <a:lstStyle/>
          <a:p>
            <a:pPr marL="0" indent="0">
              <a:buNone/>
            </a:pPr>
            <a:endParaRPr lang="en-US" sz="1400" dirty="0" smtClean="0"/>
          </a:p>
          <a:p>
            <a:pPr marL="857115" lvl="1" indent="-457200">
              <a:spcBef>
                <a:spcPts val="1800"/>
              </a:spcBef>
              <a:spcAft>
                <a:spcPts val="0"/>
              </a:spcAft>
              <a:buFont typeface="Wingdings" panose="05000000000000000000" pitchFamily="2" charset="2"/>
              <a:buChar char="ü"/>
            </a:pPr>
            <a:r>
              <a:rPr lang="en-US" dirty="0"/>
              <a:t>What is regression in software development? </a:t>
            </a:r>
          </a:p>
          <a:p>
            <a:pPr marL="857115" lvl="1" indent="-457200">
              <a:spcBef>
                <a:spcPts val="1800"/>
              </a:spcBef>
              <a:spcAft>
                <a:spcPts val="0"/>
              </a:spcAft>
              <a:buFont typeface="Wingdings" panose="05000000000000000000" pitchFamily="2" charset="2"/>
              <a:buChar char="ü"/>
            </a:pPr>
            <a:endParaRPr lang="en-US" dirty="0"/>
          </a:p>
          <a:p>
            <a:pPr marL="857115" lvl="1" indent="-457200">
              <a:spcBef>
                <a:spcPts val="1800"/>
              </a:spcBef>
              <a:spcAft>
                <a:spcPts val="0"/>
              </a:spcAft>
              <a:buFont typeface="Wingdings" panose="05000000000000000000" pitchFamily="2" charset="2"/>
              <a:buChar char="ü"/>
            </a:pPr>
            <a:r>
              <a:rPr lang="en-US" dirty="0"/>
              <a:t>What is an example of a situation that might stress a software system?</a:t>
            </a:r>
          </a:p>
          <a:p>
            <a:pPr marL="857115" lvl="1" indent="-457200">
              <a:spcBef>
                <a:spcPts val="1800"/>
              </a:spcBef>
              <a:spcAft>
                <a:spcPts val="0"/>
              </a:spcAft>
              <a:buFont typeface="Wingdings" panose="05000000000000000000" pitchFamily="2" charset="2"/>
              <a:buChar char="ü"/>
            </a:pPr>
            <a:endParaRPr lang="en-US" dirty="0"/>
          </a:p>
          <a:p>
            <a:pPr marL="857115" lvl="1" indent="-457200">
              <a:spcBef>
                <a:spcPts val="1800"/>
              </a:spcBef>
              <a:spcAft>
                <a:spcPts val="0"/>
              </a:spcAft>
              <a:buFont typeface="Wingdings" panose="05000000000000000000" pitchFamily="2" charset="2"/>
              <a:buChar char="ü"/>
            </a:pPr>
            <a:r>
              <a:rPr lang="en-US" dirty="0"/>
              <a:t>What type of testing helps to ensure support for users with disabilities? </a:t>
            </a:r>
          </a:p>
        </p:txBody>
      </p:sp>
    </p:spTree>
    <p:extLst>
      <p:ext uri="{BB962C8B-B14F-4D97-AF65-F5344CB8AC3E}">
        <p14:creationId xmlns:p14="http://schemas.microsoft.com/office/powerpoint/2010/main" val="789022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for this Module</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48621588"/>
              </p:ext>
            </p:extLst>
          </p:nvPr>
        </p:nvGraphicFramePr>
        <p:xfrm>
          <a:off x="379514" y="952734"/>
          <a:ext cx="11525250" cy="5847080"/>
        </p:xfrm>
        <a:graphic>
          <a:graphicData uri="http://schemas.openxmlformats.org/drawingml/2006/table">
            <a:tbl>
              <a:tblPr firstRow="1" bandRow="1">
                <a:tableStyleId>{5C22544A-7EE6-4342-B048-85BDC9FD1C3A}</a:tableStyleId>
              </a:tblPr>
              <a:tblGrid>
                <a:gridCol w="4855095"/>
                <a:gridCol w="6670155"/>
              </a:tblGrid>
              <a:tr h="370840">
                <a:tc gridSpan="2">
                  <a:txBody>
                    <a:bodyPr/>
                    <a:lstStyle/>
                    <a:p>
                      <a:r>
                        <a:rPr lang="en-US" dirty="0" smtClean="0"/>
                        <a:t>MSDN Software Testing Resources</a:t>
                      </a:r>
                      <a:endParaRPr lang="en-US" dirty="0"/>
                    </a:p>
                  </a:txBody>
                  <a:tcPr/>
                </a:tc>
                <a:tc hMerge="1">
                  <a:txBody>
                    <a:bodyPr/>
                    <a:lstStyle/>
                    <a:p>
                      <a:endParaRPr lang="en-US" dirty="0"/>
                    </a:p>
                  </a:txBody>
                  <a:tcPr/>
                </a:tc>
              </a:tr>
              <a:tr h="370840">
                <a:tc>
                  <a:txBody>
                    <a:bodyPr/>
                    <a:lstStyle/>
                    <a:p>
                      <a:r>
                        <a:rPr lang="en-US" sz="1700" dirty="0" smtClean="0"/>
                        <a:t>Testing Process for Application Blocks</a:t>
                      </a:r>
                      <a:endParaRPr lang="en-US" sz="1700" dirty="0"/>
                    </a:p>
                  </a:txBody>
                  <a:tcPr/>
                </a:tc>
                <a:tc>
                  <a:txBody>
                    <a:bodyPr/>
                    <a:lstStyle/>
                    <a:p>
                      <a:r>
                        <a:rPr lang="en-US" sz="1700" dirty="0" smtClean="0"/>
                        <a:t>http://msdn.microsoft.com/en- us/library/ff649517.aspx</a:t>
                      </a:r>
                      <a:endParaRPr lang="en-US" sz="1700" dirty="0"/>
                    </a:p>
                  </a:txBody>
                  <a:tcPr/>
                </a:tc>
              </a:tr>
              <a:tr h="370840">
                <a:tc>
                  <a:txBody>
                    <a:bodyPr/>
                    <a:lstStyle/>
                    <a:p>
                      <a:r>
                        <a:rPr lang="en-US" sz="1700" dirty="0" smtClean="0"/>
                        <a:t>Black Box &amp; White Box Testing for Application Blocks</a:t>
                      </a:r>
                      <a:endParaRPr lang="en-US" sz="1700" dirty="0"/>
                    </a:p>
                  </a:txBody>
                  <a:tcPr/>
                </a:tc>
                <a:tc>
                  <a:txBody>
                    <a:bodyPr/>
                    <a:lstStyle/>
                    <a:p>
                      <a:r>
                        <a:rPr lang="en-US" sz="1700" dirty="0" smtClean="0"/>
                        <a:t>http://msdn.microsoft.com/en- us/library/ff649503.aspx</a:t>
                      </a:r>
                      <a:endParaRPr lang="en-US" sz="1700" dirty="0"/>
                    </a:p>
                  </a:txBody>
                  <a:tcPr/>
                </a:tc>
              </a:tr>
              <a:tr h="370840">
                <a:tc>
                  <a:txBody>
                    <a:bodyPr/>
                    <a:lstStyle/>
                    <a:p>
                      <a:r>
                        <a:rPr lang="en-US" sz="1700" dirty="0" smtClean="0"/>
                        <a:t>Patterns and Practices: Manual System Tests</a:t>
                      </a:r>
                      <a:endParaRPr lang="en-US" sz="1700" dirty="0"/>
                    </a:p>
                  </a:txBody>
                  <a:tcPr/>
                </a:tc>
                <a:tc>
                  <a:txBody>
                    <a:bodyPr/>
                    <a:lstStyle/>
                    <a:p>
                      <a:r>
                        <a:rPr lang="en-US" sz="1700" dirty="0" smtClean="0"/>
                        <a:t>http://msdn.microsoft.com/en- us/library/jj159334.aspx</a:t>
                      </a:r>
                      <a:endParaRPr lang="en-US" sz="1700" dirty="0"/>
                    </a:p>
                  </a:txBody>
                  <a:tcPr/>
                </a:tc>
              </a:tr>
              <a:tr h="370840">
                <a:tc>
                  <a:txBody>
                    <a:bodyPr/>
                    <a:lstStyle/>
                    <a:p>
                      <a:r>
                        <a:rPr lang="en-US" sz="1700" dirty="0" smtClean="0"/>
                        <a:t>Test Early and Often</a:t>
                      </a:r>
                      <a:endParaRPr lang="en-US" sz="1700" dirty="0"/>
                    </a:p>
                  </a:txBody>
                  <a:tcPr/>
                </a:tc>
                <a:tc>
                  <a:txBody>
                    <a:bodyPr/>
                    <a:lstStyle/>
                    <a:p>
                      <a:r>
                        <a:rPr lang="en-US" sz="1700" dirty="0" smtClean="0"/>
                        <a:t>http://msdn.microsoft.com/en- us/library/</a:t>
                      </a:r>
                      <a:r>
                        <a:rPr lang="en-US" sz="1700" dirty="0" err="1" smtClean="0"/>
                        <a:t>vstudio</a:t>
                      </a:r>
                      <a:r>
                        <a:rPr lang="en-US" sz="1700" dirty="0" smtClean="0"/>
                        <a:t>/ee330950.aspx</a:t>
                      </a:r>
                      <a:endParaRPr lang="en-US" sz="1700" dirty="0"/>
                    </a:p>
                  </a:txBody>
                  <a:tcPr/>
                </a:tc>
              </a:tr>
              <a:tr h="370840">
                <a:tc>
                  <a:txBody>
                    <a:bodyPr/>
                    <a:lstStyle/>
                    <a:p>
                      <a:r>
                        <a:rPr lang="en-US" sz="1700" dirty="0" smtClean="0"/>
                        <a:t>Unit</a:t>
                      </a:r>
                      <a:r>
                        <a:rPr lang="en-US" sz="1700" baseline="0" dirty="0" smtClean="0"/>
                        <a:t> Testing</a:t>
                      </a:r>
                      <a:endParaRPr lang="en-US" sz="1700" dirty="0" smtClean="0"/>
                    </a:p>
                  </a:txBody>
                  <a:tcPr/>
                </a:tc>
                <a:tc>
                  <a:txBody>
                    <a:bodyPr/>
                    <a:lstStyle/>
                    <a:p>
                      <a:r>
                        <a:rPr lang="en-US" sz="1700" dirty="0" smtClean="0"/>
                        <a:t>http://msdn.microsoft.com/en- us/library/aa292197.aspx</a:t>
                      </a:r>
                      <a:endParaRPr lang="en-US" sz="1700" dirty="0"/>
                    </a:p>
                  </a:txBody>
                  <a:tcPr/>
                </a:tc>
              </a:tr>
              <a:tr h="370840">
                <a:tc>
                  <a:txBody>
                    <a:bodyPr/>
                    <a:lstStyle/>
                    <a:p>
                      <a:r>
                        <a:rPr lang="en-US" sz="1700" dirty="0" smtClean="0"/>
                        <a:t>Unit Testing:</a:t>
                      </a:r>
                      <a:r>
                        <a:rPr lang="en-US" sz="1700" baseline="0" dirty="0" smtClean="0"/>
                        <a:t> Testing the Inside</a:t>
                      </a:r>
                      <a:endParaRPr lang="en-US" sz="1700" dirty="0"/>
                    </a:p>
                  </a:txBody>
                  <a:tcPr/>
                </a:tc>
                <a:tc>
                  <a:txBody>
                    <a:bodyPr/>
                    <a:lstStyle/>
                    <a:p>
                      <a:r>
                        <a:rPr lang="en-US" sz="1700" dirty="0" smtClean="0"/>
                        <a:t>http://msdn.microsoft.com/en- us/library/jj159340.aspx </a:t>
                      </a:r>
                      <a:endParaRPr lang="en-US" sz="1700" dirty="0"/>
                    </a:p>
                  </a:txBody>
                  <a:tcPr/>
                </a:tc>
              </a:tr>
              <a:tr h="370840">
                <a:tc>
                  <a:txBody>
                    <a:bodyPr/>
                    <a:lstStyle/>
                    <a:p>
                      <a:r>
                        <a:rPr lang="en-US" sz="1700" dirty="0" smtClean="0"/>
                        <a:t>Integration</a:t>
                      </a:r>
                      <a:r>
                        <a:rPr lang="en-US" sz="1700" baseline="0" dirty="0" smtClean="0"/>
                        <a:t> Testing</a:t>
                      </a:r>
                      <a:endParaRPr lang="en-US" sz="1700" dirty="0"/>
                    </a:p>
                  </a:txBody>
                  <a:tcPr/>
                </a:tc>
                <a:tc>
                  <a:txBody>
                    <a:bodyPr/>
                    <a:lstStyle/>
                    <a:p>
                      <a:r>
                        <a:rPr lang="en-US" sz="1700" dirty="0" smtClean="0"/>
                        <a:t> http://msdn.microsoft.com/en- us/library/aa292128.aspx </a:t>
                      </a:r>
                      <a:endParaRPr lang="en-US" sz="1700" dirty="0"/>
                    </a:p>
                  </a:txBody>
                  <a:tcPr/>
                </a:tc>
              </a:tr>
              <a:tr h="288826">
                <a:tc>
                  <a:txBody>
                    <a:bodyPr/>
                    <a:lstStyle/>
                    <a:p>
                      <a:r>
                        <a:rPr lang="en-US" sz="1700" dirty="0" smtClean="0"/>
                        <a:t>Unit testing, component level testing and UI testing, what to use and when</a:t>
                      </a:r>
                      <a:endParaRPr lang="en-US" sz="1700" dirty="0"/>
                    </a:p>
                  </a:txBody>
                  <a:tcPr/>
                </a:tc>
                <a:tc>
                  <a:txBody>
                    <a:bodyPr/>
                    <a:lstStyle/>
                    <a:p>
                      <a:r>
                        <a:rPr lang="en-US" sz="1700" dirty="0" smtClean="0"/>
                        <a:t>http://blogs.msdn.com/b/raulperez/archive /2010/04/29/unit-testing-component- level-testing-and-</a:t>
                      </a:r>
                      <a:r>
                        <a:rPr lang="en-US" sz="1700" dirty="0" err="1" smtClean="0"/>
                        <a:t>ui</a:t>
                      </a:r>
                      <a:r>
                        <a:rPr lang="en-US" sz="1700" dirty="0" smtClean="0"/>
                        <a:t>-testing-what-to-use- and-when.aspx</a:t>
                      </a:r>
                      <a:endParaRPr lang="en-US" sz="1700" dirty="0"/>
                    </a:p>
                  </a:txBody>
                  <a:tcPr/>
                </a:tc>
              </a:tr>
              <a:tr h="288826">
                <a:tc>
                  <a:txBody>
                    <a:bodyPr/>
                    <a:lstStyle/>
                    <a:p>
                      <a:r>
                        <a:rPr lang="en-US" sz="1700" dirty="0" smtClean="0"/>
                        <a:t>Regression Testing</a:t>
                      </a:r>
                      <a:endParaRPr lang="en-US" sz="1700" dirty="0"/>
                    </a:p>
                  </a:txBody>
                  <a:tcPr/>
                </a:tc>
                <a:tc>
                  <a:txBody>
                    <a:bodyPr/>
                    <a:lstStyle/>
                    <a:p>
                      <a:r>
                        <a:rPr lang="en-US" sz="1700" dirty="0" smtClean="0"/>
                        <a:t>http://blogs.msdn.com/b/narendra_parihar </a:t>
                      </a:r>
                      <a:r>
                        <a:rPr lang="en-US" sz="1700" dirty="0" err="1" smtClean="0"/>
                        <a:t>s_blog</a:t>
                      </a:r>
                      <a:r>
                        <a:rPr lang="en-US" sz="1700" dirty="0" smtClean="0"/>
                        <a:t>/archive/2012/04/20/regression- testing.aspx</a:t>
                      </a:r>
                      <a:endParaRPr lang="en-US" sz="1700" dirty="0"/>
                    </a:p>
                  </a:txBody>
                  <a:tcPr/>
                </a:tc>
              </a:tr>
              <a:tr h="288826">
                <a:tc>
                  <a:txBody>
                    <a:bodyPr/>
                    <a:lstStyle/>
                    <a:p>
                      <a:r>
                        <a:rPr lang="en-US" sz="1700" dirty="0" smtClean="0"/>
                        <a:t>Performance</a:t>
                      </a:r>
                      <a:r>
                        <a:rPr lang="en-US" sz="1700" baseline="0" dirty="0" smtClean="0"/>
                        <a:t> and Stress Testing</a:t>
                      </a:r>
                      <a:endParaRPr lang="en-US" sz="1700" dirty="0"/>
                    </a:p>
                  </a:txBody>
                  <a:tcPr/>
                </a:tc>
                <a:tc>
                  <a:txBody>
                    <a:bodyPr/>
                    <a:lstStyle/>
                    <a:p>
                      <a:r>
                        <a:rPr lang="en-US" sz="1700" dirty="0" smtClean="0"/>
                        <a:t>http://msdn.microsoft.com/library/dd2935 40.aspx</a:t>
                      </a:r>
                      <a:endParaRPr lang="en-US" sz="1700" dirty="0"/>
                    </a:p>
                  </a:txBody>
                  <a:tcPr/>
                </a:tc>
              </a:tr>
              <a:tr h="288826">
                <a:tc>
                  <a:txBody>
                    <a:bodyPr/>
                    <a:lstStyle/>
                    <a:p>
                      <a:r>
                        <a:rPr lang="en-US" sz="1700" dirty="0" smtClean="0"/>
                        <a:t>Security Testing</a:t>
                      </a:r>
                      <a:endParaRPr lang="en-US" sz="1700" dirty="0"/>
                    </a:p>
                  </a:txBody>
                  <a:tcPr/>
                </a:tc>
                <a:tc>
                  <a:txBody>
                    <a:bodyPr/>
                    <a:lstStyle/>
                    <a:p>
                      <a:r>
                        <a:rPr lang="en-US" sz="1700" dirty="0" smtClean="0"/>
                        <a:t>http://msdn.microsoft.com/en- us/library/aa292190.aspx </a:t>
                      </a:r>
                      <a:endParaRPr lang="en-US" sz="1700" dirty="0"/>
                    </a:p>
                  </a:txBody>
                  <a:tcPr/>
                </a:tc>
              </a:tr>
              <a:tr h="288826">
                <a:tc>
                  <a:txBody>
                    <a:bodyPr/>
                    <a:lstStyle/>
                    <a:p>
                      <a:r>
                        <a:rPr lang="en-US" sz="1700" dirty="0" smtClean="0"/>
                        <a:t>Localization Testing</a:t>
                      </a:r>
                      <a:endParaRPr lang="en-US" sz="1700" dirty="0"/>
                    </a:p>
                  </a:txBody>
                  <a:tcPr/>
                </a:tc>
                <a:tc>
                  <a:txBody>
                    <a:bodyPr/>
                    <a:lstStyle/>
                    <a:p>
                      <a:r>
                        <a:rPr lang="en-US" sz="1700" dirty="0" smtClean="0"/>
                        <a:t>http://msdn.microsoft.com/en- us/library/aa292138.aspx</a:t>
                      </a:r>
                      <a:endParaRPr lang="en-US" sz="1700" dirty="0"/>
                    </a:p>
                  </a:txBody>
                  <a:tcPr/>
                </a:tc>
              </a:tr>
              <a:tr h="288826">
                <a:tc>
                  <a:txBody>
                    <a:bodyPr/>
                    <a:lstStyle/>
                    <a:p>
                      <a:r>
                        <a:rPr lang="en-US" sz="1700" dirty="0" smtClean="0"/>
                        <a:t>Testing a User Interface (UI)</a:t>
                      </a:r>
                      <a:endParaRPr lang="en-US" sz="1700" dirty="0"/>
                    </a:p>
                  </a:txBody>
                  <a:tcPr/>
                </a:tc>
                <a:tc>
                  <a:txBody>
                    <a:bodyPr/>
                    <a:lstStyle/>
                    <a:p>
                      <a:r>
                        <a:rPr lang="en-US" sz="1700" dirty="0" smtClean="0"/>
                        <a:t>http://msdn.microsoft.com/en- us/library/windows/desktop/ff728827.aspx</a:t>
                      </a:r>
                      <a:endParaRPr lang="en-US" sz="1700" dirty="0"/>
                    </a:p>
                  </a:txBody>
                  <a:tcPr/>
                </a:tc>
              </a:tr>
            </a:tbl>
          </a:graphicData>
        </a:graphic>
      </p:graphicFrame>
    </p:spTree>
    <p:extLst>
      <p:ext uri="{BB962C8B-B14F-4D97-AF65-F5344CB8AC3E}">
        <p14:creationId xmlns:p14="http://schemas.microsoft.com/office/powerpoint/2010/main" val="1529957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95470033"/>
              </p:ext>
            </p:extLst>
          </p:nvPr>
        </p:nvGraphicFramePr>
        <p:xfrm>
          <a:off x="379514" y="858342"/>
          <a:ext cx="11525250" cy="579683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Software</a:t>
                      </a:r>
                      <a:r>
                        <a:rPr lang="en-US" sz="3600" baseline="0" dirty="0" smtClean="0">
                          <a:latin typeface="Segoe UI Light" panose="020B0502040204020203" pitchFamily="34" charset="0"/>
                          <a:cs typeface="Segoe UI Light" panose="020B0502040204020203" pitchFamily="34" charset="0"/>
                        </a:rPr>
                        <a:t> Testing Fundamentals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b="1" dirty="0" smtClean="0">
                          <a:solidFill>
                            <a:schemeClr val="bg1">
                              <a:lumMod val="50000"/>
                            </a:schemeClr>
                          </a:solidFill>
                          <a:latin typeface="Segoe UI Light" panose="020B0502040204020203" pitchFamily="34" charset="0"/>
                          <a:cs typeface="Segoe UI Light" panose="020B0502040204020203" pitchFamily="34" charset="0"/>
                        </a:rPr>
                        <a:t>01 | Testing Fundamentals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1.1</a:t>
                      </a: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  Software Testing</a:t>
                      </a:r>
                      <a:endParaRPr lang="en-US" sz="2000" dirty="0" smtClean="0">
                        <a:solidFill>
                          <a:schemeClr val="bg1">
                            <a:lumMod val="50000"/>
                          </a:schemeClr>
                        </a:solidFill>
                        <a:latin typeface="Segoe UI Light" panose="020B0502040204020203" pitchFamily="34" charset="0"/>
                        <a:cs typeface="Segoe UI Light" panose="020B0502040204020203" pitchFamily="34" charset="0"/>
                      </a:endParaRP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1.2  Software and Hardware Components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1.3  Fundamentals of Programming</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1.4  Application Lifecycle Management</a:t>
                      </a:r>
                      <a:endParaRPr lang="en-US" sz="2000" dirty="0">
                        <a:solidFill>
                          <a:schemeClr val="bg1">
                            <a:lumMod val="50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50000"/>
                            </a:schemeClr>
                          </a:solidFill>
                          <a:latin typeface="Segoe UI Light" panose="020B0502040204020203" pitchFamily="34" charset="0"/>
                          <a:cs typeface="Segoe UI Light" panose="020B0502040204020203" pitchFamily="34" charset="0"/>
                        </a:rPr>
                        <a:t>04 | Managing Software Testing Projects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4.1  Testing Milestones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4.2  The Agile Process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4.3  Working with Distributed Teams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4.4  </a:t>
                      </a:r>
                      <a:endParaRPr lang="en-US" sz="2000" dirty="0">
                        <a:solidFill>
                          <a:schemeClr val="bg1">
                            <a:lumMod val="50000"/>
                          </a:schemeClr>
                        </a:solidFill>
                        <a:latin typeface="Segoe UI Light" panose="020B0502040204020203" pitchFamily="34" charset="0"/>
                        <a:cs typeface="Segoe UI Light" panose="020B0502040204020203" pitchFamily="34" charset="0"/>
                      </a:endParaRPr>
                    </a:p>
                  </a:txBody>
                  <a:tcPr/>
                </a:tc>
              </a:tr>
              <a:tr h="767632">
                <a:tc>
                  <a:txBody>
                    <a:bodyPr/>
                    <a:lstStyle/>
                    <a:p>
                      <a:r>
                        <a:rPr lang="en-US" sz="2400" b="1" dirty="0" smtClean="0">
                          <a:solidFill>
                            <a:schemeClr val="tx1"/>
                          </a:solidFill>
                          <a:latin typeface="Segoe UI Light" panose="020B0502040204020203" pitchFamily="34" charset="0"/>
                          <a:cs typeface="Segoe UI Light" panose="020B0502040204020203" pitchFamily="34" charset="0"/>
                        </a:rPr>
                        <a:t>02 | Testing Methodologies</a:t>
                      </a:r>
                    </a:p>
                    <a:p>
                      <a:pPr lvl="1"/>
                      <a:r>
                        <a:rPr lang="en-US" sz="2000" dirty="0" smtClean="0">
                          <a:solidFill>
                            <a:schemeClr val="tx1"/>
                          </a:solidFill>
                          <a:latin typeface="Segoe UI Light" panose="020B0502040204020203" pitchFamily="34" charset="0"/>
                          <a:cs typeface="Segoe UI Light" panose="020B0502040204020203" pitchFamily="34" charset="0"/>
                        </a:rPr>
                        <a:t>2.1  Testing</a:t>
                      </a:r>
                      <a:r>
                        <a:rPr lang="en-US" sz="2000" baseline="0" dirty="0" smtClean="0">
                          <a:solidFill>
                            <a:schemeClr val="tx1"/>
                          </a:solidFill>
                          <a:latin typeface="Segoe UI Light" panose="020B0502040204020203" pitchFamily="34" charset="0"/>
                          <a:cs typeface="Segoe UI Light" panose="020B0502040204020203" pitchFamily="34" charset="0"/>
                        </a:rPr>
                        <a:t> Techniques</a:t>
                      </a:r>
                      <a:endParaRPr lang="en-US" sz="2000" dirty="0" smtClean="0">
                        <a:solidFill>
                          <a:schemeClr val="tx1"/>
                        </a:solidFill>
                        <a:latin typeface="Segoe UI Light" panose="020B0502040204020203" pitchFamily="34" charset="0"/>
                        <a:cs typeface="Segoe UI Light" panose="020B0502040204020203" pitchFamily="34" charset="0"/>
                      </a:endParaRPr>
                    </a:p>
                    <a:p>
                      <a:pPr lvl="1"/>
                      <a:r>
                        <a:rPr lang="en-US" sz="2000" dirty="0" smtClean="0">
                          <a:solidFill>
                            <a:schemeClr val="tx1"/>
                          </a:solidFill>
                          <a:latin typeface="Segoe UI Light" panose="020B0502040204020203" pitchFamily="34" charset="0"/>
                          <a:cs typeface="Segoe UI Light" panose="020B0502040204020203" pitchFamily="34" charset="0"/>
                        </a:rPr>
                        <a:t>2.2  Testing</a:t>
                      </a:r>
                      <a:r>
                        <a:rPr lang="en-US" sz="2000" baseline="0" dirty="0" smtClean="0">
                          <a:solidFill>
                            <a:schemeClr val="tx1"/>
                          </a:solidFill>
                          <a:latin typeface="Segoe UI Light" panose="020B0502040204020203" pitchFamily="34" charset="0"/>
                          <a:cs typeface="Segoe UI Light" panose="020B0502040204020203" pitchFamily="34" charset="0"/>
                        </a:rPr>
                        <a:t> Levels</a:t>
                      </a:r>
                      <a:endParaRPr lang="en-US" sz="2000" dirty="0" smtClean="0">
                        <a:solidFill>
                          <a:schemeClr val="tx1"/>
                        </a:solidFill>
                        <a:latin typeface="Segoe UI Light" panose="020B0502040204020203" pitchFamily="34" charset="0"/>
                        <a:cs typeface="Segoe UI Light" panose="020B0502040204020203" pitchFamily="34" charset="0"/>
                      </a:endParaRPr>
                    </a:p>
                    <a:p>
                      <a:pPr lvl="1"/>
                      <a:r>
                        <a:rPr lang="en-US" sz="2000" dirty="0" smtClean="0">
                          <a:solidFill>
                            <a:schemeClr val="tx1"/>
                          </a:solidFill>
                          <a:latin typeface="Segoe UI Light" panose="020B0502040204020203" pitchFamily="34" charset="0"/>
                          <a:cs typeface="Segoe UI Light" panose="020B0502040204020203" pitchFamily="34" charset="0"/>
                        </a:rPr>
                        <a:t>2.3  Testing</a:t>
                      </a:r>
                      <a:r>
                        <a:rPr lang="en-US" sz="2000" baseline="0" dirty="0" smtClean="0">
                          <a:solidFill>
                            <a:schemeClr val="tx1"/>
                          </a:solidFill>
                          <a:latin typeface="Segoe UI Light" panose="020B0502040204020203" pitchFamily="34" charset="0"/>
                          <a:cs typeface="Segoe UI Light" panose="020B0502040204020203" pitchFamily="34" charset="0"/>
                        </a:rPr>
                        <a:t> Types</a:t>
                      </a:r>
                      <a:endParaRPr lang="en-US" sz="2000" dirty="0" smtClean="0">
                        <a:solidFill>
                          <a:schemeClr val="tx1"/>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50000"/>
                            </a:schemeClr>
                          </a:solidFill>
                          <a:latin typeface="Segoe UI Light" panose="020B0502040204020203" pitchFamily="34" charset="0"/>
                          <a:cs typeface="Segoe UI Light" panose="020B0502040204020203" pitchFamily="34" charset="0"/>
                        </a:rPr>
                        <a:t>05 | Working with Bugs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5.1  Detecting Software Defects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5.2  Logging Bugs</a:t>
                      </a:r>
                    </a:p>
                    <a:p>
                      <a:pPr lvl="1"/>
                      <a:r>
                        <a:rPr lang="en-US" sz="2000" dirty="0" smtClean="0">
                          <a:solidFill>
                            <a:schemeClr val="bg1">
                              <a:lumMod val="50000"/>
                            </a:schemeClr>
                          </a:solidFill>
                          <a:latin typeface="Segoe UI Light" panose="020B0502040204020203" pitchFamily="34" charset="0"/>
                          <a:cs typeface="Segoe UI Light" panose="020B0502040204020203" pitchFamily="34" charset="0"/>
                        </a:rPr>
                        <a:t>5.3  Managing Bugs</a:t>
                      </a:r>
                    </a:p>
                  </a:txBody>
                  <a:tcP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b="1" dirty="0" smtClean="0">
                          <a:solidFill>
                            <a:schemeClr val="bg1">
                              <a:lumMod val="50000"/>
                            </a:schemeClr>
                          </a:solidFill>
                          <a:latin typeface="Segoe UI Light" panose="020B0502040204020203" pitchFamily="34" charset="0"/>
                          <a:cs typeface="Segoe UI Light" panose="020B0502040204020203" pitchFamily="34" charset="0"/>
                        </a:rPr>
                        <a:t>03</a:t>
                      </a:r>
                      <a:r>
                        <a:rPr lang="en-US" sz="2400" b="1" baseline="0" dirty="0" smtClean="0">
                          <a:solidFill>
                            <a:schemeClr val="bg1">
                              <a:lumMod val="50000"/>
                            </a:schemeClr>
                          </a:solidFill>
                          <a:latin typeface="Segoe UI Light" panose="020B0502040204020203" pitchFamily="34" charset="0"/>
                          <a:cs typeface="Segoe UI Light" panose="020B0502040204020203" pitchFamily="34" charset="0"/>
                        </a:rPr>
                        <a:t> | Creating Software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3.1  User Centric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3.2  Software Testability</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3.3  Creating Test Plan Components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3.4  Feature Testing</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3.5  Appropriately Scoped Test Cases</a:t>
                      </a:r>
                      <a:endParaRPr lang="en-US" sz="2000" dirty="0" smtClean="0">
                        <a:solidFill>
                          <a:schemeClr val="bg1">
                            <a:lumMod val="50000"/>
                          </a:schemeClr>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bg1">
                              <a:lumMod val="50000"/>
                            </a:schemeClr>
                          </a:solidFill>
                          <a:latin typeface="Segoe UI Light" panose="020B0502040204020203" pitchFamily="34" charset="0"/>
                          <a:cs typeface="Segoe UI Light" panose="020B0502040204020203" pitchFamily="34" charset="0"/>
                        </a:rPr>
                        <a:t>06 | Automating</a:t>
                      </a:r>
                      <a:r>
                        <a:rPr lang="en-US" sz="2400" b="1" baseline="0" dirty="0" smtClean="0">
                          <a:solidFill>
                            <a:schemeClr val="bg1">
                              <a:lumMod val="50000"/>
                            </a:schemeClr>
                          </a:solidFill>
                          <a:latin typeface="Segoe UI Light" panose="020B0502040204020203" pitchFamily="34" charset="0"/>
                          <a:cs typeface="Segoe UI Light" panose="020B0502040204020203" pitchFamily="34" charset="0"/>
                        </a:rPr>
                        <a:t> Software Test</a:t>
                      </a:r>
                    </a:p>
                    <a:p>
                      <a:pPr lvl="1"/>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6.1  Test Automation</a:t>
                      </a:r>
                    </a:p>
                    <a:p>
                      <a:pPr lvl="1"/>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6.2  Test Automation Strategies</a:t>
                      </a:r>
                    </a:p>
                    <a:p>
                      <a:pPr lvl="1"/>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6.3  Writing Automation Tests</a:t>
                      </a:r>
                    </a:p>
                    <a:p>
                      <a:pPr lvl="1"/>
                      <a:r>
                        <a:rPr lang="en-US" sz="2000" baseline="0" dirty="0" smtClean="0">
                          <a:solidFill>
                            <a:schemeClr val="bg1">
                              <a:lumMod val="50000"/>
                            </a:schemeClr>
                          </a:solidFill>
                          <a:latin typeface="Segoe UI Light" panose="020B0502040204020203" pitchFamily="34" charset="0"/>
                          <a:cs typeface="Segoe UI Light" panose="020B0502040204020203" pitchFamily="34" charset="0"/>
                        </a:rPr>
                        <a:t>6.4  Managing Test Scripts</a:t>
                      </a:r>
                      <a:endParaRPr lang="en-US" sz="2000" dirty="0">
                        <a:solidFill>
                          <a:schemeClr val="bg1">
                            <a:lumMod val="50000"/>
                          </a:schemeClr>
                        </a:solidFill>
                        <a:latin typeface="Segoe UI Light" panose="020B0502040204020203" pitchFamily="34" charset="0"/>
                        <a:cs typeface="Segoe UI Light" panose="020B0502040204020203" pitchFamily="34" charset="0"/>
                      </a:endParaRPr>
                    </a:p>
                  </a:txBody>
                  <a:tcPr/>
                </a:tc>
              </a:tr>
            </a:tbl>
          </a:graphicData>
        </a:graphic>
      </p:graphicFrame>
    </p:spTree>
    <p:extLst>
      <p:ext uri="{BB962C8B-B14F-4D97-AF65-F5344CB8AC3E}">
        <p14:creationId xmlns:p14="http://schemas.microsoft.com/office/powerpoint/2010/main" val="140867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stuff? Get Certified!</a:t>
            </a:r>
            <a:endParaRPr lang="en-US" dirty="0"/>
          </a:p>
        </p:txBody>
      </p:sp>
      <p:sp>
        <p:nvSpPr>
          <p:cNvPr id="3" name="Text Placeholder 2"/>
          <p:cNvSpPr>
            <a:spLocks noGrp="1"/>
          </p:cNvSpPr>
          <p:nvPr>
            <p:ph type="body" sz="quarter" idx="10"/>
          </p:nvPr>
        </p:nvSpPr>
        <p:spPr/>
        <p:txBody>
          <a:bodyPr/>
          <a:lstStyle/>
          <a:p>
            <a:r>
              <a:rPr lang="en-US" dirty="0" smtClean="0"/>
              <a:t>Microsoft Certified Solutions Developer (MCSD) for Application Lifecycle Management </a:t>
            </a:r>
          </a:p>
          <a:p>
            <a:pPr lvl="1"/>
            <a:r>
              <a:rPr lang="en-US" dirty="0">
                <a:hlinkClick r:id="rId3"/>
              </a:rPr>
              <a:t>http://</a:t>
            </a:r>
            <a:r>
              <a:rPr lang="en-US" dirty="0" smtClean="0">
                <a:hlinkClick r:id="rId3"/>
              </a:rPr>
              <a:t>www.microsoft.com/learning/en-us/mcsd-application-lifecycle-management.aspx</a:t>
            </a:r>
            <a:endParaRPr lang="en-US" dirty="0" smtClean="0"/>
          </a:p>
          <a:p>
            <a:pPr marL="609585" lvl="1" indent="0">
              <a:buNone/>
            </a:pPr>
            <a:endParaRPr lang="en-US" dirty="0"/>
          </a:p>
          <a:p>
            <a:r>
              <a:rPr lang="en-US" dirty="0" smtClean="0"/>
              <a:t>Microsoft Learning Partners—Learn from the Pros!</a:t>
            </a:r>
          </a:p>
          <a:p>
            <a:pPr lvl="1"/>
            <a:r>
              <a:rPr lang="en-US" dirty="0" smtClean="0">
                <a:hlinkClick r:id="rId4"/>
              </a:rPr>
              <a:t>http://aka.ms/CPLS</a:t>
            </a:r>
            <a:endParaRPr lang="en-US" dirty="0"/>
          </a:p>
          <a:p>
            <a:pPr lvl="1"/>
            <a:r>
              <a:rPr lang="en-US" dirty="0" smtClean="0"/>
              <a:t>Find a Class: </a:t>
            </a:r>
            <a:r>
              <a:rPr lang="en-US" dirty="0" smtClean="0">
                <a:hlinkClick r:id="rId5"/>
              </a:rPr>
              <a:t>http://aka.ms/ClassLocator</a:t>
            </a:r>
            <a:r>
              <a:rPr lang="en-US" dirty="0" smtClean="0"/>
              <a:t>  </a:t>
            </a:r>
          </a:p>
          <a:p>
            <a:endParaRPr lang="en-US" dirty="0"/>
          </a:p>
        </p:txBody>
      </p:sp>
    </p:spTree>
    <p:extLst>
      <p:ext uri="{BB962C8B-B14F-4D97-AF65-F5344CB8AC3E}">
        <p14:creationId xmlns:p14="http://schemas.microsoft.com/office/powerpoint/2010/main" val="3129095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02 | Testing </a:t>
            </a:r>
            <a:r>
              <a:rPr lang="en-US" dirty="0"/>
              <a:t>Methodologies</a:t>
            </a:r>
          </a:p>
        </p:txBody>
      </p:sp>
      <p:sp>
        <p:nvSpPr>
          <p:cNvPr id="4" name="Subtitle 3"/>
          <p:cNvSpPr>
            <a:spLocks noGrp="1"/>
          </p:cNvSpPr>
          <p:nvPr>
            <p:ph type="subTitle" idx="1"/>
          </p:nvPr>
        </p:nvSpPr>
        <p:spPr>
          <a:xfrm>
            <a:off x="193271" y="5132437"/>
            <a:ext cx="9527778" cy="1460779"/>
          </a:xfrm>
        </p:spPr>
        <p:txBody>
          <a:bodyPr/>
          <a:lstStyle/>
          <a:p>
            <a:r>
              <a:rPr lang="en-US" dirty="0"/>
              <a:t>Thomas Dawkins | Senior Product Manager</a:t>
            </a:r>
          </a:p>
          <a:p>
            <a:r>
              <a:rPr lang="en-US" dirty="0"/>
              <a:t>Erik Downing | Senior Software Development Engineer </a:t>
            </a:r>
            <a:r>
              <a:rPr lang="en-US" dirty="0" smtClean="0"/>
              <a:t>in Test </a:t>
            </a:r>
            <a:r>
              <a:rPr lang="en-US" dirty="0"/>
              <a:t>(SDET)</a:t>
            </a:r>
          </a:p>
        </p:txBody>
      </p:sp>
    </p:spTree>
    <p:extLst>
      <p:ext uri="{BB962C8B-B14F-4D97-AF65-F5344CB8AC3E}">
        <p14:creationId xmlns:p14="http://schemas.microsoft.com/office/powerpoint/2010/main" val="3432158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514350" indent="-514350">
              <a:buFont typeface="+mj-lt"/>
              <a:buAutoNum type="arabicPeriod"/>
            </a:pPr>
            <a:r>
              <a:rPr lang="en-GB" dirty="0" smtClean="0"/>
              <a:t>Testing Techniques</a:t>
            </a:r>
          </a:p>
          <a:p>
            <a:pPr marL="514350" indent="-514350">
              <a:buFont typeface="+mj-lt"/>
              <a:buAutoNum type="arabicPeriod"/>
            </a:pPr>
            <a:r>
              <a:rPr lang="en-GB" dirty="0" smtClean="0"/>
              <a:t>Testing Levels</a:t>
            </a:r>
          </a:p>
          <a:p>
            <a:pPr marL="514350" indent="-514350">
              <a:buFont typeface="+mj-lt"/>
              <a:buAutoNum type="arabicPeriod"/>
            </a:pPr>
            <a:r>
              <a:rPr lang="en-GB" dirty="0" smtClean="0"/>
              <a:t>Testing Types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384140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590550" y="326707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599887"/>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2.1 Testing Techniques</a:t>
              </a:r>
            </a:p>
          </p:txBody>
        </p:sp>
      </p:grpSp>
      <p:sp>
        <p:nvSpPr>
          <p:cNvPr id="11" name="Text Placeholder 4"/>
          <p:cNvSpPr txBox="1">
            <a:spLocks/>
          </p:cNvSpPr>
          <p:nvPr/>
        </p:nvSpPr>
        <p:spPr>
          <a:xfrm>
            <a:off x="763508" y="4233091"/>
            <a:ext cx="8215796"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02 | Testing Methodologies</a:t>
            </a:r>
            <a:endParaRPr lang="en-US" dirty="0">
              <a:solidFill>
                <a:schemeClr val="bg1"/>
              </a:solidFill>
            </a:endParaRPr>
          </a:p>
        </p:txBody>
      </p:sp>
    </p:spTree>
    <p:extLst>
      <p:ext uri="{BB962C8B-B14F-4D97-AF65-F5344CB8AC3E}">
        <p14:creationId xmlns:p14="http://schemas.microsoft.com/office/powerpoint/2010/main" val="72107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a:t>T</a:t>
            </a:r>
            <a:r>
              <a:rPr lang="en-US" dirty="0" smtClean="0"/>
              <a:t>esting </a:t>
            </a:r>
            <a:r>
              <a:rPr lang="en-US" dirty="0"/>
              <a:t>techniques. Topics: manual testing, automated testing, distinguish black box and white box testing. </a:t>
            </a:r>
            <a:endParaRPr lang="en-US" dirty="0" smtClean="0"/>
          </a:p>
        </p:txBody>
      </p:sp>
    </p:spTree>
    <p:extLst>
      <p:ext uri="{BB962C8B-B14F-4D97-AF65-F5344CB8AC3E}">
        <p14:creationId xmlns:p14="http://schemas.microsoft.com/office/powerpoint/2010/main" val="3435140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0" indent="0">
              <a:buNone/>
            </a:pPr>
            <a:r>
              <a:rPr lang="en-US" dirty="0" smtClean="0"/>
              <a:t>What </a:t>
            </a:r>
            <a:r>
              <a:rPr lang="en-US" dirty="0"/>
              <a:t>is </a:t>
            </a:r>
            <a:r>
              <a:rPr lang="en-US" dirty="0" smtClean="0"/>
              <a:t>manual software testing? </a:t>
            </a:r>
          </a:p>
          <a:p>
            <a:pPr marL="0" indent="0">
              <a:buNone/>
            </a:pPr>
            <a:endParaRPr lang="en-US" dirty="0"/>
          </a:p>
          <a:p>
            <a:pPr marL="0" indent="0">
              <a:buNone/>
            </a:pPr>
            <a:r>
              <a:rPr lang="en-US" dirty="0"/>
              <a:t>What is a benefit of automated testing? </a:t>
            </a:r>
          </a:p>
          <a:p>
            <a:pPr marL="0" indent="0">
              <a:buNone/>
            </a:pPr>
            <a:endParaRPr lang="en-US" dirty="0" smtClean="0"/>
          </a:p>
          <a:p>
            <a:pPr marL="0" indent="0">
              <a:buNone/>
            </a:pPr>
            <a:r>
              <a:rPr lang="en-US" dirty="0" smtClean="0"/>
              <a:t>How </a:t>
            </a:r>
            <a:r>
              <a:rPr lang="en-US" dirty="0"/>
              <a:t>is black box testing different from white box </a:t>
            </a:r>
            <a:r>
              <a:rPr lang="en-US" dirty="0" smtClean="0"/>
              <a:t>testing?</a:t>
            </a:r>
            <a:endParaRPr lang="en-US" dirty="0"/>
          </a:p>
        </p:txBody>
      </p:sp>
    </p:spTree>
    <p:extLst>
      <p:ext uri="{BB962C8B-B14F-4D97-AF65-F5344CB8AC3E}">
        <p14:creationId xmlns:p14="http://schemas.microsoft.com/office/powerpoint/2010/main" val="903052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2</Module>
    <Content_x0020_Type xmlns="DA58AECA-46F3-4083-B40F-E6EFD575E31E">Slide Presentation</Content_x0020_Type>
  </documentManagement>
</p:properties>
</file>

<file path=customXml/itemProps1.xml><?xml version="1.0" encoding="utf-8"?>
<ds:datastoreItem xmlns:ds="http://schemas.openxmlformats.org/officeDocument/2006/customXml" ds:itemID="{676C8DBC-C43D-4185-9F76-235358DD1F06}"/>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4227</TotalTime>
  <Words>2429</Words>
  <Application>Microsoft Office PowerPoint</Application>
  <PresentationFormat>Widescreen</PresentationFormat>
  <Paragraphs>297</Paragraphs>
  <Slides>41</Slides>
  <Notes>41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Lucida Grande</vt:lpstr>
      <vt:lpstr>Segoe</vt:lpstr>
      <vt:lpstr>Segoe UI</vt:lpstr>
      <vt:lpstr>Segoe UI Light</vt:lpstr>
      <vt:lpstr>Wingdings</vt:lpstr>
      <vt:lpstr>1_Office Theme</vt:lpstr>
      <vt:lpstr>Content Slide</vt:lpstr>
      <vt:lpstr>Software Testing Fundamentals</vt:lpstr>
      <vt:lpstr>Take the Exam </vt:lpstr>
      <vt:lpstr>     Join the MVA Community!</vt:lpstr>
      <vt:lpstr>Course Topics</vt:lpstr>
      <vt:lpstr>PowerPoint Presentation</vt:lpstr>
      <vt:lpstr>Module Overview</vt:lpstr>
      <vt:lpstr>PowerPoint Presentation</vt:lpstr>
      <vt:lpstr>Section Overview</vt:lpstr>
      <vt:lpstr>Guiding Questions</vt:lpstr>
      <vt:lpstr>Manual Testing</vt:lpstr>
      <vt:lpstr>Automated Testing</vt:lpstr>
      <vt:lpstr>Manual vs. Automated Testing</vt:lpstr>
      <vt:lpstr>Black Box Testing</vt:lpstr>
      <vt:lpstr>White Box Testing</vt:lpstr>
      <vt:lpstr>VIDEO  Overview of Manual Testing with Microsoft Test  http://channel9.msdn.com/Series/Visual-Studio-2012-Premium-and-Ultimate-Overview/Visual-Studio-Ultimate-2012-Easily-reproducing-issues-through-manual-testing   </vt:lpstr>
      <vt:lpstr>Section Questions </vt:lpstr>
      <vt:lpstr>PowerPoint Presentation</vt:lpstr>
      <vt:lpstr>Section Overview</vt:lpstr>
      <vt:lpstr>Guiding Questions</vt:lpstr>
      <vt:lpstr>Unit Testing</vt:lpstr>
      <vt:lpstr>Unit Testing Examples</vt:lpstr>
      <vt:lpstr>Component and Integration Testing</vt:lpstr>
      <vt:lpstr>Integration Testing Examples</vt:lpstr>
      <vt:lpstr>Section Questions </vt:lpstr>
      <vt:lpstr>Great MSPress Books </vt:lpstr>
      <vt:lpstr>PowerPoint Presentation</vt:lpstr>
      <vt:lpstr>Section Overview</vt:lpstr>
      <vt:lpstr>Guiding Questions</vt:lpstr>
      <vt:lpstr>Regression Testing</vt:lpstr>
      <vt:lpstr>Stress Testing</vt:lpstr>
      <vt:lpstr>Performance Testing</vt:lpstr>
      <vt:lpstr>VIDEO  Performance and Stress Testing with Visual Studio  http://channel9.msdn.com/Series/Visual-Studio-2012-Premium-and-Ultimate-Overview/Visual-Studio-Ultimate-2012-Load-testing-applications-in-Visual-Studio    </vt:lpstr>
      <vt:lpstr>Security Testing</vt:lpstr>
      <vt:lpstr>Usability Testing</vt:lpstr>
      <vt:lpstr>Localization Testing</vt:lpstr>
      <vt:lpstr>Accessibility Testing</vt:lpstr>
      <vt:lpstr>VIDEO  How to Test an Application for Localization Compatibility  http://channel9.msdn.com/Series/Introducing-Windows-8/Test-Multi-language-apps-using-the-Multilingual-App-Toolkit    </vt:lpstr>
      <vt:lpstr>Section Questions </vt:lpstr>
      <vt:lpstr>Additional Resources for this Module</vt:lpstr>
      <vt:lpstr>Know your stuff? Get Certified!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86</cp:revision>
  <dcterms:created xsi:type="dcterms:W3CDTF">2013-02-15T23:12:42Z</dcterms:created>
  <dcterms:modified xsi:type="dcterms:W3CDTF">2013-12-17T23:18:39Z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