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39"/>
  </p:notesMasterIdLst>
  <p:handoutMasterIdLst>
    <p:handoutMasterId r:id="rId40"/>
  </p:handoutMasterIdLst>
  <p:sldIdLst>
    <p:sldId id="271" r:id="rId6"/>
    <p:sldId id="320" r:id="rId7"/>
    <p:sldId id="272" r:id="rId8"/>
    <p:sldId id="281" r:id="rId9"/>
    <p:sldId id="276" r:id="rId10"/>
    <p:sldId id="275" r:id="rId11"/>
    <p:sldId id="274" r:id="rId12"/>
    <p:sldId id="277" r:id="rId13"/>
    <p:sldId id="292" r:id="rId14"/>
    <p:sldId id="317" r:id="rId15"/>
    <p:sldId id="298" r:id="rId16"/>
    <p:sldId id="299" r:id="rId17"/>
    <p:sldId id="300" r:id="rId18"/>
    <p:sldId id="301" r:id="rId19"/>
    <p:sldId id="302" r:id="rId20"/>
    <p:sldId id="303" r:id="rId21"/>
    <p:sldId id="304" r:id="rId22"/>
    <p:sldId id="305" r:id="rId23"/>
    <p:sldId id="283" r:id="rId24"/>
    <p:sldId id="318" r:id="rId25"/>
    <p:sldId id="307" r:id="rId26"/>
    <p:sldId id="308" r:id="rId27"/>
    <p:sldId id="310" r:id="rId28"/>
    <p:sldId id="311" r:id="rId29"/>
    <p:sldId id="312" r:id="rId30"/>
    <p:sldId id="313" r:id="rId31"/>
    <p:sldId id="314" r:id="rId32"/>
    <p:sldId id="315" r:id="rId33"/>
    <p:sldId id="316" r:id="rId34"/>
    <p:sldId id="309" r:id="rId35"/>
    <p:sldId id="306" r:id="rId36"/>
    <p:sldId id="285"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4849" autoAdjust="0"/>
  </p:normalViewPr>
  <p:slideViewPr>
    <p:cSldViewPr snapToGrid="0">
      <p:cViewPr varScale="1">
        <p:scale>
          <a:sx n="83" d="100"/>
          <a:sy n="83" d="100"/>
        </p:scale>
        <p:origin x="1494" y="90"/>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645784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089904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060923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733843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1200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416922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53290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882960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943815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11740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55114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96072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390953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824756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756860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3334932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132444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080080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986504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720809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351061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240615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2715460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911807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2037117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90824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366217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899" y="2130426"/>
            <a:ext cx="10818415" cy="1470025"/>
          </a:xfrm>
          <a:prstGeom prst="rect">
            <a:avLst/>
          </a:prstGeom>
        </p:spPr>
        <p:txBody>
          <a:bodyPr anchor="b" anchorCtr="0">
            <a:noAutofit/>
          </a:bodyPr>
          <a:lstStyle>
            <a:lvl1pPr algn="l">
              <a:defRPr sz="7200"/>
            </a:lvl1pPr>
          </a:lstStyle>
          <a:p>
            <a:r>
              <a:rPr lang="en-US" dirty="0" smtClean="0"/>
              <a:t>Presentation Title</a:t>
            </a:r>
            <a:endParaRPr lang="en-US" dirty="0"/>
          </a:p>
        </p:txBody>
      </p:sp>
      <p:sp>
        <p:nvSpPr>
          <p:cNvPr id="3" name="Subtitle 2"/>
          <p:cNvSpPr>
            <a:spLocks noGrp="1"/>
          </p:cNvSpPr>
          <p:nvPr>
            <p:ph type="subTitle" idx="1" hasCustomPrompt="1"/>
          </p:nvPr>
        </p:nvSpPr>
        <p:spPr>
          <a:xfrm>
            <a:off x="676900" y="3837951"/>
            <a:ext cx="8534400" cy="2273883"/>
          </a:xfrm>
          <a:prstGeom prst="rect">
            <a:avLst/>
          </a:prstGeom>
        </p:spPr>
        <p:txBody>
          <a:bodyPr>
            <a:normAutofit/>
          </a:bodyPr>
          <a:lstStyle>
            <a:lvl1pPr marL="0" indent="0" algn="l">
              <a:buNone/>
              <a:defRPr sz="3200" b="0">
                <a:solidFill>
                  <a:schemeClr val="bg1"/>
                </a:solidFill>
                <a:latin typeface="Segoe UI Light" panose="020B0502040204020203" pitchFamily="34" charset="0"/>
                <a:cs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Presenter Name(s)</a:t>
            </a:r>
            <a:endParaRPr lang="en-US" dirty="0"/>
          </a:p>
        </p:txBody>
      </p:sp>
    </p:spTree>
    <p:extLst>
      <p:ext uri="{BB962C8B-B14F-4D97-AF65-F5344CB8AC3E}">
        <p14:creationId xmlns:p14="http://schemas.microsoft.com/office/powerpoint/2010/main" val="46943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2972"/>
            <a:ext cx="11234057" cy="104564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609600" y="1557867"/>
            <a:ext cx="11234057" cy="5060648"/>
          </a:xfrm>
          <a:prstGeom prst="rect">
            <a:avLst/>
          </a:prstGeom>
        </p:spPr>
        <p:txBody>
          <a:bodyPr/>
          <a:lstStyle>
            <a:lvl1pPr marL="457189" indent="-457189">
              <a:spcBef>
                <a:spcPts val="2400"/>
              </a:spcBef>
              <a:buClr>
                <a:schemeClr val="bg1"/>
              </a:buClr>
              <a:buSzPct val="75000"/>
              <a:buFont typeface="Lucida Grande"/>
              <a:buChar char="▪"/>
              <a:defRPr sz="3200" baseline="0">
                <a:solidFill>
                  <a:schemeClr val="bg1"/>
                </a:solidFill>
              </a:defRPr>
            </a:lvl1pPr>
            <a:lvl2pPr marL="990575" indent="-380990">
              <a:spcBef>
                <a:spcPts val="267"/>
              </a:spcBef>
              <a:spcAft>
                <a:spcPts val="0"/>
              </a:spcAft>
              <a:buClr>
                <a:schemeClr val="bg1"/>
              </a:buClr>
              <a:buSzPct val="75000"/>
              <a:buFont typeface="Segoe UI" panose="020B0502040204020203" pitchFamily="34" charset="0"/>
              <a:buChar char="‒"/>
              <a:defRPr sz="2667">
                <a:solidFill>
                  <a:schemeClr val="accent3">
                    <a:lumMod val="20000"/>
                    <a:lumOff val="80000"/>
                  </a:schemeClr>
                </a:solidFill>
              </a:defRPr>
            </a:lvl2pPr>
            <a:lvl3pPr marL="1600160" indent="-380990">
              <a:spcBef>
                <a:spcPts val="0"/>
              </a:spcBef>
              <a:buClr>
                <a:schemeClr val="bg1"/>
              </a:buClr>
              <a:buSzPct val="75000"/>
              <a:buFont typeface="Arial" panose="020B0604020202020204" pitchFamily="34" charset="0"/>
              <a:buChar char="•"/>
              <a:defRPr sz="2400">
                <a:solidFill>
                  <a:schemeClr val="bg1"/>
                </a:solidFill>
              </a:defRPr>
            </a:lvl3pPr>
            <a:lvl4pPr marL="2133547" indent="-304792">
              <a:spcBef>
                <a:spcPts val="0"/>
              </a:spcBef>
              <a:buClr>
                <a:schemeClr val="bg1"/>
              </a:buClr>
              <a:buSzPct val="75000"/>
              <a:buFont typeface="Lucida Grande"/>
              <a:buChar char="▪"/>
              <a:defRPr sz="2133">
                <a:solidFill>
                  <a:schemeClr val="bg1"/>
                </a:solidFill>
              </a:defRPr>
            </a:lvl4pPr>
            <a:lvl5pPr marL="2743131" indent="-304792">
              <a:spcBef>
                <a:spcPts val="0"/>
              </a:spcBef>
              <a:buClr>
                <a:schemeClr val="bg1"/>
              </a:buClr>
              <a:buSzPct val="75000"/>
              <a:buFont typeface="Lucida Grande"/>
              <a:buChar char="▪"/>
              <a:defRPr sz="2133">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253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8651" y="1680634"/>
            <a:ext cx="538234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7" name="Content Placeholder 3"/>
          <p:cNvSpPr>
            <a:spLocks noGrp="1"/>
          </p:cNvSpPr>
          <p:nvPr>
            <p:ph sz="half" idx="2"/>
          </p:nvPr>
        </p:nvSpPr>
        <p:spPr>
          <a:xfrm>
            <a:off x="618651" y="2506134"/>
            <a:ext cx="5382347" cy="3969877"/>
          </a:xfrm>
          <a:prstGeom prst="rect">
            <a:avLst/>
          </a:prstGeom>
        </p:spPr>
        <p:txBody>
          <a:bodyPr/>
          <a:lstStyle>
            <a:lvl1pPr>
              <a:defRPr sz="3200">
                <a:solidFill>
                  <a:schemeClr val="bg1"/>
                </a:solidFill>
              </a:defRPr>
            </a:lvl1pPr>
            <a:lvl2pPr>
              <a:spcBef>
                <a:spcPts val="267"/>
              </a:spcBef>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6317674" y="1680634"/>
            <a:ext cx="5529097" cy="825500"/>
          </a:xfrm>
          <a:prstGeom prst="rect">
            <a:avLst/>
          </a:prstGeom>
        </p:spPr>
        <p:txBody>
          <a:bodyPr anchor="b"/>
          <a:lstStyle>
            <a:lvl1pPr marL="0" indent="0">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9" name="Content Placeholder 5"/>
          <p:cNvSpPr>
            <a:spLocks noGrp="1"/>
          </p:cNvSpPr>
          <p:nvPr>
            <p:ph sz="quarter" idx="4"/>
          </p:nvPr>
        </p:nvSpPr>
        <p:spPr>
          <a:xfrm>
            <a:off x="6317674" y="2506134"/>
            <a:ext cx="5529097" cy="3969877"/>
          </a:xfrm>
          <a:prstGeom prst="rect">
            <a:avLst/>
          </a:prstGeom>
        </p:spPr>
        <p:txBody>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609600" y="52972"/>
            <a:ext cx="11234057" cy="1213729"/>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84883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99398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 y="1536701"/>
            <a:ext cx="11234056" cy="4349751"/>
          </a:xfrm>
          <a:prstGeom prst="rect">
            <a:avLst/>
          </a:prstGeom>
        </p:spPr>
        <p:txBody>
          <a:bodyPr vert="horz"/>
          <a:lstStyle>
            <a:lvl1pPr marL="457189" indent="-457189">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609600" y="52971"/>
            <a:ext cx="11234057" cy="1059047"/>
          </a:xfrm>
          <a:prstGeom prst="rect">
            <a:avLst/>
          </a:prstGeom>
        </p:spPr>
        <p:txBody>
          <a:bodyPr tIns="0" bIns="0" anchor="b" anchorCtr="0">
            <a:normAutofit/>
          </a:bodyPr>
          <a:lstStyle>
            <a:lvl1pPr algn="l">
              <a:lnSpc>
                <a:spcPts val="4667"/>
              </a:lnSpc>
              <a:defRPr sz="48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87274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703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ctr" defTabSz="609585" rtl="0" eaLnBrk="1" latinLnBrk="0" hangingPunct="1">
        <a:spcBef>
          <a:spcPct val="0"/>
        </a:spcBef>
        <a:buNone/>
        <a:defRPr sz="5867" kern="1200">
          <a:solidFill>
            <a:schemeClr val="bg1"/>
          </a:solidFill>
          <a:latin typeface="Segoe UI Ligh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Segoe UI"/>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Segoe UI"/>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Segoe UI"/>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microsoft.com/learning/en-us/book.aspx?ID=11240&amp;locale=en-us"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www.certiport.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hyperlink" Target="http://www.prometric.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www.microsoft.com/learning/en-us/mcsd-application-lifecycle-management.aspx"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hyperlink" Target="http://aka.ms/ClassLocator" TargetMode="External"/><Relationship Id="rId4" Type="http://schemas.openxmlformats.org/officeDocument/2006/relationships/hyperlink" Target="http://aka.ms/CPL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en-US" dirty="0" smtClean="0"/>
              <a:t>Thomas Dawkins | Senior Product Manager</a:t>
            </a:r>
          </a:p>
          <a:p>
            <a:r>
              <a:rPr lang="en-US" dirty="0" smtClean="0"/>
              <a:t>Erik Downing | </a:t>
            </a:r>
            <a:r>
              <a:rPr lang="en-US" dirty="0"/>
              <a:t>Senior </a:t>
            </a:r>
            <a:r>
              <a:rPr lang="en-US" dirty="0" smtClean="0"/>
              <a:t>Software Development Engineer in Test (SDET)</a:t>
            </a:r>
            <a:endParaRPr lang="en-US" dirty="0"/>
          </a:p>
        </p:txBody>
      </p:sp>
      <p:sp>
        <p:nvSpPr>
          <p:cNvPr id="2" name="Title 1"/>
          <p:cNvSpPr>
            <a:spLocks noGrp="1"/>
          </p:cNvSpPr>
          <p:nvPr>
            <p:ph type="ctrTitle"/>
          </p:nvPr>
        </p:nvSpPr>
        <p:spPr/>
        <p:txBody>
          <a:bodyPr/>
          <a:lstStyle/>
          <a:p>
            <a:r>
              <a:rPr lang="en-US" sz="4000" dirty="0" smtClean="0"/>
              <a:t>Software Testing Fundamentals</a:t>
            </a: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7150" y="2415641"/>
            <a:ext cx="1086007" cy="1086007"/>
          </a:xfrm>
          <a:prstGeom prst="rect">
            <a:avLst/>
          </a:prstGeom>
        </p:spPr>
      </p:pic>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72191" y="3363013"/>
            <a:ext cx="8407113" cy="1713124"/>
          </a:xfrm>
          <a:prstGeom prst="rect">
            <a:avLst/>
          </a:prstGeom>
        </p:spPr>
      </p:pic>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solidFill>
                    <a:schemeClr val="bg1"/>
                  </a:solidFill>
                </a:rPr>
                <a:t>1.1 Software Testing</a:t>
              </a:r>
            </a:p>
            <a:p>
              <a:pPr marL="0" indent="0">
                <a:spcBef>
                  <a:spcPts val="600"/>
                </a:spcBef>
                <a:buNone/>
              </a:pPr>
              <a:r>
                <a:rPr lang="en-US" sz="2400" dirty="0" smtClean="0">
                  <a:solidFill>
                    <a:schemeClr val="bg1"/>
                  </a:solidFill>
                </a:rPr>
                <a:t>1.2 Software &amp; Hardware</a:t>
              </a:r>
            </a:p>
            <a:p>
              <a:pPr marL="0" indent="0">
                <a:spcBef>
                  <a:spcPts val="600"/>
                </a:spcBef>
                <a:buNone/>
              </a:pPr>
              <a:r>
                <a:rPr lang="en-US" sz="2400" dirty="0" smtClean="0">
                  <a:solidFill>
                    <a:schemeClr val="bg1"/>
                  </a:solidFill>
                </a:rPr>
                <a:t>     Components</a:t>
              </a:r>
              <a:endParaRPr lang="en-US" sz="2400" dirty="0">
                <a:solidFill>
                  <a:schemeClr val="bg1"/>
                </a:solidFill>
              </a:endParaRPr>
            </a:p>
          </p:txBody>
        </p:sp>
      </p:grpSp>
    </p:spTree>
    <p:extLst>
      <p:ext uri="{BB962C8B-B14F-4D97-AF65-F5344CB8AC3E}">
        <p14:creationId xmlns:p14="http://schemas.microsoft.com/office/powerpoint/2010/main" val="262229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Measuring </a:t>
            </a:r>
            <a:r>
              <a:rPr lang="en-US" dirty="0"/>
              <a:t>software quality and testing </a:t>
            </a:r>
            <a:r>
              <a:rPr lang="en-US" dirty="0" smtClean="0"/>
              <a:t>benefits.</a:t>
            </a:r>
          </a:p>
          <a:p>
            <a:pPr lvl="1"/>
            <a:r>
              <a:rPr lang="en-US" dirty="0" smtClean="0"/>
              <a:t>Distinguishing </a:t>
            </a:r>
            <a:r>
              <a:rPr lang="en-US" dirty="0"/>
              <a:t>operating systems, network, data, and hardware and software and their interaction and dependencies.</a:t>
            </a:r>
          </a:p>
          <a:p>
            <a:endParaRPr lang="en-US" dirty="0"/>
          </a:p>
        </p:txBody>
      </p:sp>
    </p:spTree>
    <p:extLst>
      <p:ext uri="{BB962C8B-B14F-4D97-AF65-F5344CB8AC3E}">
        <p14:creationId xmlns:p14="http://schemas.microsoft.com/office/powerpoint/2010/main" val="3435140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0" indent="0">
              <a:buNone/>
            </a:pPr>
            <a:r>
              <a:rPr lang="en-US" dirty="0" smtClean="0"/>
              <a:t>What </a:t>
            </a:r>
            <a:r>
              <a:rPr lang="en-US" dirty="0"/>
              <a:t>is the purpose of testing during the software development process? </a:t>
            </a:r>
            <a:endParaRPr lang="en-US" dirty="0" smtClean="0"/>
          </a:p>
          <a:p>
            <a:pPr marL="0" indent="0">
              <a:buNone/>
            </a:pPr>
            <a:endParaRPr lang="en-US" dirty="0"/>
          </a:p>
          <a:p>
            <a:pPr marL="0" indent="0">
              <a:buNone/>
            </a:pPr>
            <a:r>
              <a:rPr lang="en-US" dirty="0" smtClean="0"/>
              <a:t>How </a:t>
            </a:r>
            <a:r>
              <a:rPr lang="en-US" dirty="0"/>
              <a:t>can software quality be measured? </a:t>
            </a:r>
          </a:p>
          <a:p>
            <a:pPr marL="0" indent="0">
              <a:buNone/>
            </a:pPr>
            <a:endParaRPr lang="en-US" dirty="0" smtClean="0"/>
          </a:p>
          <a:p>
            <a:pPr marL="0" indent="0">
              <a:buNone/>
            </a:pPr>
            <a:r>
              <a:rPr lang="en-US" dirty="0" smtClean="0"/>
              <a:t>What </a:t>
            </a:r>
            <a:r>
              <a:rPr lang="en-US" dirty="0"/>
              <a:t>is the role of an operating system (OS) in a computer </a:t>
            </a:r>
            <a:r>
              <a:rPr lang="en-US" dirty="0" smtClean="0"/>
              <a:t>system?</a:t>
            </a:r>
            <a:endParaRPr lang="en-US" dirty="0"/>
          </a:p>
        </p:txBody>
      </p:sp>
    </p:spTree>
    <p:extLst>
      <p:ext uri="{BB962C8B-B14F-4D97-AF65-F5344CB8AC3E}">
        <p14:creationId xmlns:p14="http://schemas.microsoft.com/office/powerpoint/2010/main" val="903052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Software Testing</a:t>
            </a:r>
            <a:endParaRPr lang="en-US" dirty="0"/>
          </a:p>
        </p:txBody>
      </p:sp>
      <p:sp>
        <p:nvSpPr>
          <p:cNvPr id="3" name="Content Placeholder 2"/>
          <p:cNvSpPr>
            <a:spLocks noGrp="1"/>
          </p:cNvSpPr>
          <p:nvPr>
            <p:ph sz="quarter" idx="10"/>
          </p:nvPr>
        </p:nvSpPr>
        <p:spPr>
          <a:xfrm>
            <a:off x="378696" y="1175162"/>
            <a:ext cx="11525250" cy="5290388"/>
          </a:xfrm>
        </p:spPr>
        <p:txBody>
          <a:bodyPr/>
          <a:lstStyle/>
          <a:p>
            <a:pPr marL="0" indent="0">
              <a:spcBef>
                <a:spcPts val="1800"/>
              </a:spcBef>
              <a:buNone/>
            </a:pPr>
            <a:r>
              <a:rPr lang="en-US" dirty="0"/>
              <a:t>Testing is the process of examining an application to ensure it fulfills the requirements for which it was designed and meets quality </a:t>
            </a:r>
            <a:r>
              <a:rPr lang="en-US" dirty="0" smtClean="0"/>
              <a:t>expectations.</a:t>
            </a:r>
          </a:p>
          <a:p>
            <a:pPr marL="0" indent="0">
              <a:spcBef>
                <a:spcPts val="1800"/>
              </a:spcBef>
              <a:buNone/>
            </a:pPr>
            <a:r>
              <a:rPr lang="en-US" dirty="0" smtClean="0"/>
              <a:t>Testing </a:t>
            </a:r>
            <a:r>
              <a:rPr lang="en-US" dirty="0"/>
              <a:t>measures the quality of an application or project. </a:t>
            </a:r>
          </a:p>
          <a:p>
            <a:pPr marL="0" indent="0">
              <a:spcBef>
                <a:spcPts val="1800"/>
              </a:spcBef>
              <a:buNone/>
            </a:pPr>
            <a:r>
              <a:rPr lang="en-US" dirty="0" smtClean="0"/>
              <a:t>Developers </a:t>
            </a:r>
            <a:r>
              <a:rPr lang="en-US" dirty="0"/>
              <a:t>should take the view that your project does have bugs or defects that have not yet been </a:t>
            </a:r>
            <a:r>
              <a:rPr lang="en-US" dirty="0" smtClean="0"/>
              <a:t>discovered.</a:t>
            </a:r>
          </a:p>
          <a:p>
            <a:pPr marL="0" indent="0">
              <a:spcBef>
                <a:spcPts val="1800"/>
              </a:spcBef>
              <a:buNone/>
            </a:pPr>
            <a:r>
              <a:rPr lang="en-US" dirty="0" smtClean="0"/>
              <a:t>Testing </a:t>
            </a:r>
            <a:r>
              <a:rPr lang="en-US" dirty="0"/>
              <a:t>helps find and correct those </a:t>
            </a:r>
            <a:r>
              <a:rPr lang="en-US" dirty="0" smtClean="0"/>
              <a:t>defects.</a:t>
            </a:r>
          </a:p>
          <a:p>
            <a:pPr marL="0" indent="0">
              <a:spcBef>
                <a:spcPts val="1800"/>
              </a:spcBef>
              <a:buNone/>
            </a:pPr>
            <a:r>
              <a:rPr lang="en-US" dirty="0" smtClean="0"/>
              <a:t>A </a:t>
            </a:r>
            <a:r>
              <a:rPr lang="en-US" dirty="0"/>
              <a:t>bug is an error in coding or logic that causes a program to malfunction or to produce incorrect </a:t>
            </a:r>
            <a:r>
              <a:rPr lang="en-US" dirty="0" smtClean="0"/>
              <a:t>results.</a:t>
            </a:r>
            <a:endParaRPr lang="en-US" dirty="0"/>
          </a:p>
        </p:txBody>
      </p:sp>
    </p:spTree>
    <p:extLst>
      <p:ext uri="{BB962C8B-B14F-4D97-AF65-F5344CB8AC3E}">
        <p14:creationId xmlns:p14="http://schemas.microsoft.com/office/powerpoint/2010/main" val="55265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Testing</a:t>
            </a:r>
            <a:endParaRPr lang="en-US" dirty="0"/>
          </a:p>
        </p:txBody>
      </p:sp>
      <p:sp>
        <p:nvSpPr>
          <p:cNvPr id="3" name="Content Placeholder 2"/>
          <p:cNvSpPr>
            <a:spLocks noGrp="1"/>
          </p:cNvSpPr>
          <p:nvPr>
            <p:ph sz="quarter" idx="10"/>
          </p:nvPr>
        </p:nvSpPr>
        <p:spPr/>
        <p:txBody>
          <a:bodyPr/>
          <a:lstStyle/>
          <a:p>
            <a:pPr marL="0" indent="0">
              <a:buNone/>
            </a:pPr>
            <a:r>
              <a:rPr lang="en-US" dirty="0" smtClean="0"/>
              <a:t>Reduces </a:t>
            </a:r>
            <a:r>
              <a:rPr lang="en-US" dirty="0"/>
              <a:t>the cost of developing the </a:t>
            </a:r>
            <a:r>
              <a:rPr lang="en-US" dirty="0" smtClean="0"/>
              <a:t>program. </a:t>
            </a:r>
          </a:p>
          <a:p>
            <a:pPr lvl="1">
              <a:buFont typeface="Wingdings" panose="05000000000000000000" pitchFamily="2" charset="2"/>
              <a:buChar char="ü"/>
            </a:pPr>
            <a:r>
              <a:rPr lang="en-US" dirty="0" smtClean="0"/>
              <a:t>Common </a:t>
            </a:r>
            <a:r>
              <a:rPr lang="en-US" dirty="0"/>
              <a:t>estimates indicate that a problem that goes undetected and unfixed until a program is actually in operation can be 40-100 times more expensive to resolve than resolving the problem early in the development </a:t>
            </a:r>
            <a:r>
              <a:rPr lang="en-US" dirty="0" smtClean="0"/>
              <a:t>cycle.</a:t>
            </a:r>
          </a:p>
          <a:p>
            <a:pPr marL="0" indent="0">
              <a:buNone/>
            </a:pPr>
            <a:r>
              <a:rPr lang="en-US" dirty="0" smtClean="0"/>
              <a:t>Ensures </a:t>
            </a:r>
            <a:r>
              <a:rPr lang="en-US" dirty="0"/>
              <a:t>that your application behaves exactly as </a:t>
            </a:r>
            <a:r>
              <a:rPr lang="en-US" dirty="0" smtClean="0"/>
              <a:t>intended.</a:t>
            </a:r>
          </a:p>
          <a:p>
            <a:pPr marL="0" indent="0">
              <a:buNone/>
            </a:pPr>
            <a:r>
              <a:rPr lang="en-US" dirty="0" smtClean="0"/>
              <a:t>Reduces </a:t>
            </a:r>
            <a:r>
              <a:rPr lang="en-US" dirty="0"/>
              <a:t>the total cost of ownership for end users. </a:t>
            </a:r>
          </a:p>
          <a:p>
            <a:pPr marL="0" indent="0">
              <a:buNone/>
            </a:pPr>
            <a:r>
              <a:rPr lang="en-US" dirty="0" smtClean="0"/>
              <a:t>Develops </a:t>
            </a:r>
            <a:r>
              <a:rPr lang="en-US" dirty="0"/>
              <a:t>customer loyalty and word-of-mouth market share. </a:t>
            </a:r>
          </a:p>
        </p:txBody>
      </p:sp>
    </p:spTree>
    <p:extLst>
      <p:ext uri="{BB962C8B-B14F-4D97-AF65-F5344CB8AC3E}">
        <p14:creationId xmlns:p14="http://schemas.microsoft.com/office/powerpoint/2010/main" val="284025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benefits for End Users</a:t>
            </a:r>
            <a:endParaRPr lang="en-US" dirty="0"/>
          </a:p>
        </p:txBody>
      </p:sp>
      <p:sp>
        <p:nvSpPr>
          <p:cNvPr id="3" name="Content Placeholder 2"/>
          <p:cNvSpPr>
            <a:spLocks noGrp="1"/>
          </p:cNvSpPr>
          <p:nvPr>
            <p:ph sz="quarter" idx="10"/>
          </p:nvPr>
        </p:nvSpPr>
        <p:spPr>
          <a:xfrm>
            <a:off x="379514" y="1059752"/>
            <a:ext cx="11525250" cy="5290388"/>
          </a:xfrm>
        </p:spPr>
        <p:txBody>
          <a:bodyPr/>
          <a:lstStyle/>
          <a:p>
            <a:pPr marL="0" indent="0">
              <a:buNone/>
            </a:pPr>
            <a:r>
              <a:rPr lang="en-US" dirty="0"/>
              <a:t>Early testing results in software with better usability and reliability, as well as a lower cost of </a:t>
            </a:r>
            <a:r>
              <a:rPr lang="en-US" dirty="0" smtClean="0"/>
              <a:t>ownership.</a:t>
            </a:r>
          </a:p>
          <a:p>
            <a:pPr marL="857115" lvl="1" indent="-457200">
              <a:buFont typeface="Wingdings" panose="05000000000000000000" pitchFamily="2" charset="2"/>
              <a:buChar char="ü"/>
            </a:pPr>
            <a:endParaRPr lang="en-US" dirty="0" smtClean="0"/>
          </a:p>
          <a:p>
            <a:pPr marL="857115" lvl="1" indent="-457200">
              <a:buFont typeface="Wingdings" panose="05000000000000000000" pitchFamily="2" charset="2"/>
              <a:buChar char="ü"/>
            </a:pPr>
            <a:r>
              <a:rPr lang="en-US" dirty="0" smtClean="0"/>
              <a:t>Bugs </a:t>
            </a:r>
            <a:r>
              <a:rPr lang="en-US" dirty="0"/>
              <a:t>caught during testing do not require users to spend time identifying </a:t>
            </a:r>
            <a:r>
              <a:rPr lang="en-US" dirty="0" smtClean="0"/>
              <a:t>bugs.</a:t>
            </a:r>
          </a:p>
          <a:p>
            <a:pPr marL="857115" lvl="1" indent="-457200">
              <a:buFont typeface="Wingdings" panose="05000000000000000000" pitchFamily="2" charset="2"/>
              <a:buChar char="ü"/>
            </a:pPr>
            <a:r>
              <a:rPr lang="en-US" dirty="0" smtClean="0"/>
              <a:t>Bugs </a:t>
            </a:r>
            <a:r>
              <a:rPr lang="en-US" dirty="0"/>
              <a:t>caught before a project is delivered do not cost the user any downtime while fixes are created and updates are </a:t>
            </a:r>
            <a:r>
              <a:rPr lang="en-US" dirty="0" smtClean="0"/>
              <a:t>installed.</a:t>
            </a:r>
          </a:p>
          <a:p>
            <a:pPr marL="857115" lvl="1" indent="-457200">
              <a:buFont typeface="Wingdings" panose="05000000000000000000" pitchFamily="2" charset="2"/>
              <a:buChar char="ü"/>
            </a:pPr>
            <a:r>
              <a:rPr lang="en-US" dirty="0" smtClean="0"/>
              <a:t>Software </a:t>
            </a:r>
            <a:r>
              <a:rPr lang="en-US" dirty="0"/>
              <a:t>that behaves as expected requires less training and user </a:t>
            </a:r>
            <a:r>
              <a:rPr lang="en-US" dirty="0" smtClean="0"/>
              <a:t>support.</a:t>
            </a:r>
          </a:p>
          <a:p>
            <a:pPr marL="857115" lvl="1" indent="-457200">
              <a:buFont typeface="Wingdings" panose="05000000000000000000" pitchFamily="2" charset="2"/>
              <a:buChar char="ü"/>
            </a:pPr>
            <a:r>
              <a:rPr lang="en-US" dirty="0" smtClean="0"/>
              <a:t>Software </a:t>
            </a:r>
            <a:r>
              <a:rPr lang="en-US" dirty="0"/>
              <a:t>that is well-tested results in increased user satisfaction.</a:t>
            </a:r>
          </a:p>
          <a:p>
            <a:endParaRPr lang="en-US" dirty="0"/>
          </a:p>
        </p:txBody>
      </p:sp>
    </p:spTree>
    <p:extLst>
      <p:ext uri="{BB962C8B-B14F-4D97-AF65-F5344CB8AC3E}">
        <p14:creationId xmlns:p14="http://schemas.microsoft.com/office/powerpoint/2010/main" val="16010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Software Quality</a:t>
            </a:r>
            <a:endParaRPr lang="en-US" dirty="0"/>
          </a:p>
        </p:txBody>
      </p:sp>
      <p:sp>
        <p:nvSpPr>
          <p:cNvPr id="3" name="Content Placeholder 2"/>
          <p:cNvSpPr>
            <a:spLocks noGrp="1"/>
          </p:cNvSpPr>
          <p:nvPr>
            <p:ph sz="quarter" idx="10"/>
          </p:nvPr>
        </p:nvSpPr>
        <p:spPr/>
        <p:txBody>
          <a:bodyPr/>
          <a:lstStyle/>
          <a:p>
            <a:pPr marL="0" indent="0">
              <a:buNone/>
            </a:pPr>
            <a:r>
              <a:rPr lang="en-US" dirty="0" smtClean="0"/>
              <a:t>There </a:t>
            </a:r>
            <a:r>
              <a:rPr lang="en-US" dirty="0"/>
              <a:t>are many different type of metrics (standards of measurement) for software quality. Common metrics include</a:t>
            </a:r>
            <a:r>
              <a:rPr lang="en-US" dirty="0" smtClean="0"/>
              <a:t>:</a:t>
            </a:r>
          </a:p>
          <a:p>
            <a:pPr marL="0" indent="0">
              <a:buNone/>
            </a:pPr>
            <a:endParaRPr lang="en-US" dirty="0" smtClean="0"/>
          </a:p>
          <a:p>
            <a:pPr lvl="1">
              <a:buFont typeface="Wingdings" panose="05000000000000000000" pitchFamily="2" charset="2"/>
              <a:buChar char="ü"/>
            </a:pPr>
            <a:r>
              <a:rPr lang="en-US" dirty="0" smtClean="0"/>
              <a:t>Performance </a:t>
            </a:r>
            <a:r>
              <a:rPr lang="en-US" dirty="0"/>
              <a:t>metrics, such as the time in takes to complete a process or the amount of space required by the application. </a:t>
            </a:r>
          </a:p>
          <a:p>
            <a:pPr lvl="1">
              <a:buFont typeface="Wingdings" panose="05000000000000000000" pitchFamily="2" charset="2"/>
              <a:buChar char="ü"/>
            </a:pPr>
            <a:endParaRPr lang="en-US" dirty="0" smtClean="0"/>
          </a:p>
          <a:p>
            <a:pPr lvl="1">
              <a:buFont typeface="Wingdings" panose="05000000000000000000" pitchFamily="2" charset="2"/>
              <a:buChar char="ü"/>
            </a:pPr>
            <a:r>
              <a:rPr lang="en-US" dirty="0" smtClean="0"/>
              <a:t>Reliability </a:t>
            </a:r>
            <a:r>
              <a:rPr lang="en-US" dirty="0"/>
              <a:t>metrics, such as the total number of bugs, or “defect density,” which is the number bugs divided by the number of lines of code.</a:t>
            </a:r>
          </a:p>
          <a:p>
            <a:endParaRPr lang="en-US" dirty="0"/>
          </a:p>
        </p:txBody>
      </p:sp>
      <p:sp>
        <p:nvSpPr>
          <p:cNvPr id="4" name="Rectangle 3"/>
          <p:cNvSpPr/>
          <p:nvPr/>
        </p:nvSpPr>
        <p:spPr>
          <a:xfrm>
            <a:off x="7732448" y="5732013"/>
            <a:ext cx="395944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“You cannot manage what you cannot measure” –Lord Kelvin (1824-1907)</a:t>
            </a:r>
            <a:endParaRPr lang="en-US" dirty="0"/>
          </a:p>
        </p:txBody>
      </p:sp>
    </p:spTree>
    <p:extLst>
      <p:ext uri="{BB962C8B-B14F-4D97-AF65-F5344CB8AC3E}">
        <p14:creationId xmlns:p14="http://schemas.microsoft.com/office/powerpoint/2010/main" val="13301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Computer Systems</a:t>
            </a:r>
            <a:endParaRPr lang="en-US" dirty="0"/>
          </a:p>
        </p:txBody>
      </p:sp>
      <p:sp>
        <p:nvSpPr>
          <p:cNvPr id="3" name="Content Placeholder 2"/>
          <p:cNvSpPr>
            <a:spLocks noGrp="1"/>
          </p:cNvSpPr>
          <p:nvPr>
            <p:ph sz="quarter" idx="10"/>
          </p:nvPr>
        </p:nvSpPr>
        <p:spPr>
          <a:xfrm>
            <a:off x="378696" y="988731"/>
            <a:ext cx="11525250" cy="5290388"/>
          </a:xfrm>
        </p:spPr>
        <p:txBody>
          <a:bodyPr/>
          <a:lstStyle/>
          <a:p>
            <a:pPr marL="0" indent="0">
              <a:buNone/>
            </a:pPr>
            <a:r>
              <a:rPr lang="en-US" sz="2800" dirty="0" smtClean="0"/>
              <a:t>Hardware </a:t>
            </a:r>
            <a:r>
              <a:rPr lang="en-US" sz="2800" dirty="0"/>
              <a:t>refers to all of the physical elements of a computer system. Examples include keyboard, mouse, hard disk drives, CPU, </a:t>
            </a:r>
            <a:r>
              <a:rPr lang="en-US" sz="2800" dirty="0" smtClean="0"/>
              <a:t>etc.</a:t>
            </a:r>
          </a:p>
          <a:p>
            <a:pPr marL="0" indent="0">
              <a:buNone/>
            </a:pPr>
            <a:r>
              <a:rPr lang="en-US" sz="2800" dirty="0" smtClean="0"/>
              <a:t>Software </a:t>
            </a:r>
            <a:r>
              <a:rPr lang="en-US" sz="2800" dirty="0"/>
              <a:t>is the data and instructions that operate on a computer. </a:t>
            </a:r>
            <a:endParaRPr lang="en-US" sz="2800" dirty="0" smtClean="0"/>
          </a:p>
          <a:p>
            <a:pPr lvl="1">
              <a:buFont typeface="Wingdings" panose="05000000000000000000" pitchFamily="2" charset="2"/>
              <a:buChar char="ü"/>
            </a:pPr>
            <a:endParaRPr lang="en-US" sz="900" dirty="0" smtClean="0"/>
          </a:p>
          <a:p>
            <a:pPr lvl="1">
              <a:buFont typeface="Wingdings" panose="05000000000000000000" pitchFamily="2" charset="2"/>
              <a:buChar char="ü"/>
            </a:pPr>
            <a:r>
              <a:rPr lang="en-US" sz="2400" dirty="0" smtClean="0"/>
              <a:t>An </a:t>
            </a:r>
            <a:r>
              <a:rPr lang="en-US" sz="2400" dirty="0"/>
              <a:t>operating system (OS) is the software that controls the allocation and usage of hardware resources such as memory, central processing unit (CPU) time, disk space, and peripheral devices. The operating system is the foundation software on which applications </a:t>
            </a:r>
            <a:r>
              <a:rPr lang="en-US" sz="2400" dirty="0" smtClean="0"/>
              <a:t>depend.</a:t>
            </a:r>
          </a:p>
          <a:p>
            <a:pPr lvl="1">
              <a:buFont typeface="Wingdings" panose="05000000000000000000" pitchFamily="2" charset="2"/>
              <a:buChar char="ü"/>
            </a:pPr>
            <a:r>
              <a:rPr lang="en-US" sz="2400" dirty="0" smtClean="0"/>
              <a:t>A </a:t>
            </a:r>
            <a:r>
              <a:rPr lang="en-US" sz="2400" dirty="0"/>
              <a:t>device driver permits a computer system to communicate with a device. Many devices will not work properly—if at all—without the correct device drivers installed in the </a:t>
            </a:r>
            <a:r>
              <a:rPr lang="en-US" sz="2400" dirty="0" smtClean="0"/>
              <a:t>system.</a:t>
            </a:r>
          </a:p>
          <a:p>
            <a:pPr marL="0" indent="0">
              <a:buNone/>
            </a:pPr>
            <a:r>
              <a:rPr lang="en-US" sz="2800" dirty="0" smtClean="0"/>
              <a:t>A </a:t>
            </a:r>
            <a:r>
              <a:rPr lang="en-US" sz="2800" dirty="0"/>
              <a:t>network is a group of computers and associated devices that are connected by communications facilities</a:t>
            </a:r>
            <a:r>
              <a:rPr lang="en-US" sz="2800" dirty="0" smtClean="0"/>
              <a:t>.</a:t>
            </a:r>
            <a:endParaRPr lang="en-US" sz="2800" dirty="0"/>
          </a:p>
        </p:txBody>
      </p:sp>
    </p:spTree>
    <p:extLst>
      <p:ext uri="{BB962C8B-B14F-4D97-AF65-F5344CB8AC3E}">
        <p14:creationId xmlns:p14="http://schemas.microsoft.com/office/powerpoint/2010/main" val="343137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857115" lvl="1" indent="-457200">
              <a:spcBef>
                <a:spcPts val="1800"/>
              </a:spcBef>
              <a:spcAft>
                <a:spcPts val="0"/>
              </a:spcAft>
              <a:buFont typeface="Wingdings" panose="05000000000000000000" pitchFamily="2" charset="2"/>
              <a:buChar char="ü"/>
            </a:pPr>
            <a:r>
              <a:rPr lang="en-US" dirty="0" smtClean="0"/>
              <a:t>What </a:t>
            </a:r>
            <a:r>
              <a:rPr lang="en-US" dirty="0"/>
              <a:t>is the purpose of testing during the software development </a:t>
            </a:r>
            <a:r>
              <a:rPr lang="en-US" dirty="0" smtClean="0"/>
              <a:t>process?</a:t>
            </a:r>
          </a:p>
          <a:p>
            <a:pPr marL="857115" lvl="1" indent="-457200">
              <a:spcBef>
                <a:spcPts val="1800"/>
              </a:spcBef>
              <a:spcAft>
                <a:spcPts val="0"/>
              </a:spcAft>
              <a:buFont typeface="Wingdings" panose="05000000000000000000" pitchFamily="2" charset="2"/>
              <a:buChar char="ü"/>
            </a:pPr>
            <a:endParaRPr lang="en-US" dirty="0" smtClean="0"/>
          </a:p>
          <a:p>
            <a:pPr marL="857115" lvl="1" indent="-457200">
              <a:spcBef>
                <a:spcPts val="1800"/>
              </a:spcBef>
              <a:spcAft>
                <a:spcPts val="0"/>
              </a:spcAft>
              <a:buFont typeface="Wingdings" panose="05000000000000000000" pitchFamily="2" charset="2"/>
              <a:buChar char="ü"/>
            </a:pPr>
            <a:r>
              <a:rPr lang="en-US" dirty="0" smtClean="0"/>
              <a:t>How </a:t>
            </a:r>
            <a:r>
              <a:rPr lang="en-US" dirty="0"/>
              <a:t>can software quality be </a:t>
            </a:r>
            <a:r>
              <a:rPr lang="en-US" dirty="0" smtClean="0"/>
              <a:t>measured?</a:t>
            </a:r>
          </a:p>
          <a:p>
            <a:pPr marL="857115" lvl="1" indent="-457200">
              <a:spcBef>
                <a:spcPts val="1800"/>
              </a:spcBef>
              <a:spcAft>
                <a:spcPts val="0"/>
              </a:spcAft>
              <a:buFont typeface="Wingdings" panose="05000000000000000000" pitchFamily="2" charset="2"/>
              <a:buChar char="ü"/>
            </a:pPr>
            <a:endParaRPr lang="en-US" dirty="0" smtClean="0"/>
          </a:p>
          <a:p>
            <a:pPr marL="857115" lvl="1" indent="-457200">
              <a:spcBef>
                <a:spcPts val="1800"/>
              </a:spcBef>
              <a:spcAft>
                <a:spcPts val="0"/>
              </a:spcAft>
              <a:buFont typeface="Wingdings" panose="05000000000000000000" pitchFamily="2" charset="2"/>
              <a:buChar char="ü"/>
            </a:pPr>
            <a:r>
              <a:rPr lang="en-US" dirty="0" smtClean="0"/>
              <a:t>What </a:t>
            </a:r>
            <a:r>
              <a:rPr lang="en-US" dirty="0"/>
              <a:t>is the role of an operating system (OS) in a computer </a:t>
            </a:r>
            <a:r>
              <a:rPr lang="en-US" dirty="0" smtClean="0"/>
              <a:t>system?</a:t>
            </a:r>
            <a:endParaRPr lang="en-US" dirty="0"/>
          </a:p>
        </p:txBody>
      </p:sp>
    </p:spTree>
    <p:extLst>
      <p:ext uri="{BB962C8B-B14F-4D97-AF65-F5344CB8AC3E}">
        <p14:creationId xmlns:p14="http://schemas.microsoft.com/office/powerpoint/2010/main" val="32204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p:txBody>
          <a:bodyPr/>
          <a:lstStyle/>
          <a:p>
            <a:r>
              <a:rPr lang="en-US" dirty="0" smtClean="0"/>
              <a:t>How We Test Software at Microsoft</a:t>
            </a:r>
          </a:p>
          <a:p>
            <a:pPr lvl="1"/>
            <a:r>
              <a:rPr lang="en-US" dirty="0">
                <a:hlinkClick r:id="rId3"/>
              </a:rPr>
              <a:t>http://</a:t>
            </a:r>
            <a:r>
              <a:rPr lang="en-US" dirty="0" smtClean="0">
                <a:hlinkClick r:id="rId3"/>
              </a:rPr>
              <a:t>www.microsoft.com/learning/en-us/book.aspx?ID=11240&amp;locale=en-us</a:t>
            </a:r>
            <a:endParaRPr lang="en-US" dirty="0" smtClean="0"/>
          </a:p>
          <a:p>
            <a:pPr lvl="1"/>
            <a:endParaRPr lang="en-US" dirty="0" smtClean="0"/>
          </a:p>
        </p:txBody>
      </p:sp>
      <p:pic>
        <p:nvPicPr>
          <p:cNvPr id="4" name="Picture 3"/>
          <p:cNvPicPr>
            <a:picLocks noChangeAspect="1"/>
          </p:cNvPicPr>
          <p:nvPr/>
        </p:nvPicPr>
        <p:blipFill>
          <a:blip r:embed="rId4"/>
          <a:stretch>
            <a:fillRect/>
          </a:stretch>
        </p:blipFill>
        <p:spPr>
          <a:xfrm>
            <a:off x="8549639" y="2439837"/>
            <a:ext cx="2279561" cy="2745105"/>
          </a:xfrm>
          <a:prstGeom prst="rect">
            <a:avLst/>
          </a:prstGeom>
        </p:spPr>
      </p:pic>
      <p:sp>
        <p:nvSpPr>
          <p:cNvPr id="6" name="TextBox 5"/>
          <p:cNvSpPr txBox="1"/>
          <p:nvPr/>
        </p:nvSpPr>
        <p:spPr>
          <a:xfrm>
            <a:off x="6937131" y="5644188"/>
            <a:ext cx="467281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Alan </a:t>
            </a:r>
            <a:r>
              <a:rPr lang="en-US" sz="2400" dirty="0" smtClean="0"/>
              <a:t>Page, </a:t>
            </a:r>
            <a:r>
              <a:rPr lang="en-US" sz="2400" dirty="0"/>
              <a:t>Ken </a:t>
            </a:r>
            <a:r>
              <a:rPr lang="en-US" sz="2400" dirty="0" smtClean="0"/>
              <a:t>Johnston, </a:t>
            </a:r>
            <a:r>
              <a:rPr lang="en-US" sz="2400" dirty="0"/>
              <a:t>RJ </a:t>
            </a:r>
            <a:r>
              <a:rPr lang="en-US" sz="2400" dirty="0" err="1" smtClean="0"/>
              <a:t>Rollison</a:t>
            </a:r>
            <a:endParaRPr lang="en-US" sz="2400" dirty="0"/>
          </a:p>
        </p:txBody>
      </p:sp>
    </p:spTree>
    <p:extLst>
      <p:ext uri="{BB962C8B-B14F-4D97-AF65-F5344CB8AC3E}">
        <p14:creationId xmlns:p14="http://schemas.microsoft.com/office/powerpoint/2010/main" val="763750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the Exam </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98-379 – Software Testing Fundamentals</a:t>
            </a:r>
          </a:p>
          <a:p>
            <a:r>
              <a:rPr lang="en-US" dirty="0" err="1" smtClean="0"/>
              <a:t>Certiport</a:t>
            </a:r>
            <a:endParaRPr lang="en-US" dirty="0" smtClean="0"/>
          </a:p>
          <a:p>
            <a:pPr lvl="1"/>
            <a:r>
              <a:rPr lang="en-US" dirty="0" smtClean="0">
                <a:hlinkClick r:id="rId3"/>
              </a:rPr>
              <a:t>http://www.certiport.com</a:t>
            </a:r>
            <a:endParaRPr lang="en-US" dirty="0" smtClean="0"/>
          </a:p>
          <a:p>
            <a:r>
              <a:rPr lang="en-US" dirty="0" err="1" smtClean="0"/>
              <a:t>Prometric</a:t>
            </a:r>
            <a:endParaRPr lang="en-US" dirty="0" smtClean="0"/>
          </a:p>
          <a:p>
            <a:pPr lvl="1"/>
            <a:r>
              <a:rPr lang="en-US" dirty="0" smtClean="0">
                <a:hlinkClick r:id="rId4"/>
              </a:rPr>
              <a:t>http://www.prometric.com</a:t>
            </a:r>
            <a:endParaRPr lang="en-US" dirty="0" smtClean="0"/>
          </a:p>
          <a:p>
            <a:pPr lvl="1"/>
            <a:endParaRPr lang="en-US" dirty="0" smtClean="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6478" y="2513177"/>
            <a:ext cx="2071015" cy="2071015"/>
          </a:xfrm>
          <a:prstGeom prst="rect">
            <a:avLst/>
          </a:prstGeom>
        </p:spPr>
      </p:pic>
    </p:spTree>
    <p:extLst>
      <p:ext uri="{BB962C8B-B14F-4D97-AF65-F5344CB8AC3E}">
        <p14:creationId xmlns:p14="http://schemas.microsoft.com/office/powerpoint/2010/main" val="2530379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4"/>
          <p:cNvSpPr/>
          <p:nvPr/>
        </p:nvSpPr>
        <p:spPr>
          <a:xfrm>
            <a:off x="590550" y="3267075"/>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72191" y="3363013"/>
            <a:ext cx="8407113" cy="1713124"/>
          </a:xfrm>
          <a:prstGeom prst="rect">
            <a:avLst/>
          </a:prstGeom>
        </p:spPr>
      </p:pic>
      <p:grpSp>
        <p:nvGrpSpPr>
          <p:cNvPr id="10" name="Group 9"/>
          <p:cNvGrpSpPr/>
          <p:nvPr/>
        </p:nvGrpSpPr>
        <p:grpSpPr>
          <a:xfrm>
            <a:off x="6867526" y="4599887"/>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451349"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smtClean="0">
                  <a:solidFill>
                    <a:schemeClr val="bg1"/>
                  </a:solidFill>
                </a:rPr>
                <a:t>1.3 Fundamental of Programming</a:t>
              </a:r>
            </a:p>
            <a:p>
              <a:pPr marL="0" indent="0">
                <a:spcBef>
                  <a:spcPts val="600"/>
                </a:spcBef>
                <a:buNone/>
              </a:pPr>
              <a:r>
                <a:rPr lang="en-US" sz="2400" dirty="0" smtClean="0">
                  <a:solidFill>
                    <a:schemeClr val="bg1"/>
                  </a:solidFill>
                </a:rPr>
                <a:t>1.4 Application Lifecycle  </a:t>
              </a:r>
            </a:p>
            <a:p>
              <a:pPr marL="0" indent="0">
                <a:spcBef>
                  <a:spcPts val="600"/>
                </a:spcBef>
                <a:buNone/>
              </a:pPr>
              <a:r>
                <a:rPr lang="en-US" sz="2400" dirty="0">
                  <a:solidFill>
                    <a:schemeClr val="bg1"/>
                  </a:solidFill>
                </a:rPr>
                <a:t> </a:t>
              </a:r>
              <a:r>
                <a:rPr lang="en-US" sz="2400" dirty="0" smtClean="0">
                  <a:solidFill>
                    <a:schemeClr val="bg1"/>
                  </a:solidFill>
                </a:rPr>
                <a:t>    Management</a:t>
              </a:r>
              <a:endParaRPr lang="en-US" sz="2400" dirty="0">
                <a:solidFill>
                  <a:schemeClr val="bg1"/>
                </a:solidFill>
              </a:endParaRPr>
            </a:p>
          </p:txBody>
        </p:sp>
      </p:grpSp>
    </p:spTree>
    <p:extLst>
      <p:ext uri="{BB962C8B-B14F-4D97-AF65-F5344CB8AC3E}">
        <p14:creationId xmlns:p14="http://schemas.microsoft.com/office/powerpoint/2010/main" val="17562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Overview</a:t>
            </a:r>
            <a:endParaRPr lang="en-US" dirty="0"/>
          </a:p>
        </p:txBody>
      </p:sp>
      <p:sp>
        <p:nvSpPr>
          <p:cNvPr id="3" name="Content Placeholder 2"/>
          <p:cNvSpPr>
            <a:spLocks noGrp="1"/>
          </p:cNvSpPr>
          <p:nvPr>
            <p:ph sz="quarter" idx="10"/>
          </p:nvPr>
        </p:nvSpPr>
        <p:spPr/>
        <p:txBody>
          <a:bodyPr/>
          <a:lstStyle/>
          <a:p>
            <a:pPr marL="0" indent="0">
              <a:buNone/>
            </a:pPr>
            <a:r>
              <a:rPr lang="en-US" dirty="0"/>
              <a:t>In this </a:t>
            </a:r>
            <a:r>
              <a:rPr lang="en-US" dirty="0" smtClean="0"/>
              <a:t>section, we </a:t>
            </a:r>
            <a:r>
              <a:rPr lang="en-US" dirty="0"/>
              <a:t>will review the </a:t>
            </a:r>
            <a:r>
              <a:rPr lang="en-US" dirty="0" smtClean="0"/>
              <a:t>following:</a:t>
            </a:r>
          </a:p>
          <a:p>
            <a:pPr marL="0" indent="0">
              <a:buNone/>
            </a:pPr>
            <a:endParaRPr lang="en-US" sz="1800" dirty="0" smtClean="0"/>
          </a:p>
          <a:p>
            <a:pPr lvl="1"/>
            <a:r>
              <a:rPr lang="en-US" dirty="0" smtClean="0"/>
              <a:t>Data </a:t>
            </a:r>
            <a:r>
              <a:rPr lang="en-US" dirty="0"/>
              <a:t>types, distinguishing programming languages such as compiled or interpreted, and analyzing simple algorithms.  </a:t>
            </a:r>
            <a:endParaRPr lang="en-US" dirty="0" smtClean="0"/>
          </a:p>
          <a:p>
            <a:pPr lvl="1"/>
            <a:r>
              <a:rPr lang="en-US" dirty="0"/>
              <a:t>A</a:t>
            </a:r>
            <a:r>
              <a:rPr lang="en-US" dirty="0" smtClean="0"/>
              <a:t>pplication </a:t>
            </a:r>
            <a:r>
              <a:rPr lang="en-US" dirty="0"/>
              <a:t>lifecycle management. Topics include: agile, waterfall</a:t>
            </a:r>
            <a:r>
              <a:rPr lang="en-US"/>
              <a:t>, </a:t>
            </a:r>
            <a:r>
              <a:rPr lang="en-US" smtClean="0"/>
              <a:t>product </a:t>
            </a:r>
            <a:r>
              <a:rPr lang="en-US" dirty="0"/>
              <a:t>and project lifecycles. </a:t>
            </a:r>
          </a:p>
        </p:txBody>
      </p:sp>
    </p:spTree>
    <p:extLst>
      <p:ext uri="{BB962C8B-B14F-4D97-AF65-F5344CB8AC3E}">
        <p14:creationId xmlns:p14="http://schemas.microsoft.com/office/powerpoint/2010/main" val="673494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sz="quarter" idx="10"/>
          </p:nvPr>
        </p:nvSpPr>
        <p:spPr/>
        <p:txBody>
          <a:bodyPr/>
          <a:lstStyle/>
          <a:p>
            <a:pPr marL="399915" lvl="1" indent="0">
              <a:buNone/>
            </a:pPr>
            <a:r>
              <a:rPr lang="en-US" dirty="0"/>
              <a:t>What happens when an interpreted application is built and executed? </a:t>
            </a:r>
            <a:endParaRPr lang="en-US" dirty="0" smtClean="0"/>
          </a:p>
          <a:p>
            <a:pPr marL="399915" lvl="1" indent="0">
              <a:buNone/>
            </a:pPr>
            <a:endParaRPr lang="en-US" dirty="0"/>
          </a:p>
          <a:p>
            <a:pPr marL="399915" lvl="1" indent="0">
              <a:buNone/>
            </a:pPr>
            <a:r>
              <a:rPr lang="en-US" dirty="0"/>
              <a:t>What are some commonly-used data types? </a:t>
            </a:r>
          </a:p>
          <a:p>
            <a:pPr marL="399915" lvl="1" indent="0">
              <a:buNone/>
            </a:pPr>
            <a:endParaRPr lang="en-US" dirty="0" smtClean="0"/>
          </a:p>
          <a:p>
            <a:pPr marL="399915" lvl="1" indent="0">
              <a:buNone/>
            </a:pPr>
            <a:r>
              <a:rPr lang="en-US" dirty="0" smtClean="0"/>
              <a:t>How </a:t>
            </a:r>
            <a:r>
              <a:rPr lang="en-US" dirty="0"/>
              <a:t>is agile development different than a waterfall model?</a:t>
            </a:r>
          </a:p>
        </p:txBody>
      </p:sp>
    </p:spTree>
    <p:extLst>
      <p:ext uri="{BB962C8B-B14F-4D97-AF65-F5344CB8AC3E}">
        <p14:creationId xmlns:p14="http://schemas.microsoft.com/office/powerpoint/2010/main" val="2758531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 languages</a:t>
            </a:r>
          </a:p>
        </p:txBody>
      </p:sp>
      <p:sp>
        <p:nvSpPr>
          <p:cNvPr id="3" name="Content Placeholder 2"/>
          <p:cNvSpPr>
            <a:spLocks noGrp="1"/>
          </p:cNvSpPr>
          <p:nvPr>
            <p:ph sz="quarter" idx="10"/>
          </p:nvPr>
        </p:nvSpPr>
        <p:spPr>
          <a:xfrm>
            <a:off x="455613" y="1016751"/>
            <a:ext cx="11525250" cy="5290388"/>
          </a:xfrm>
        </p:spPr>
        <p:txBody>
          <a:bodyPr/>
          <a:lstStyle/>
          <a:p>
            <a:pPr marL="0" indent="0">
              <a:buNone/>
            </a:pPr>
            <a:r>
              <a:rPr lang="en-US" sz="2800" dirty="0"/>
              <a:t>Compiled languages, such as C++, are converted to machine language (or “native code”) that is run directly by the operating </a:t>
            </a:r>
            <a:r>
              <a:rPr lang="en-US" sz="2800" dirty="0" smtClean="0"/>
              <a:t>system.</a:t>
            </a:r>
          </a:p>
          <a:p>
            <a:pPr marL="0" indent="0">
              <a:buNone/>
            </a:pPr>
            <a:r>
              <a:rPr lang="en-US" sz="2800" dirty="0" smtClean="0"/>
              <a:t>Interpreted </a:t>
            </a:r>
            <a:r>
              <a:rPr lang="en-US" sz="2800" dirty="0"/>
              <a:t>languages, including C#, Visual Basic, and F#, are compiled to an intermediate language. When the application is executed, a runtime (or “just-in-time”) compiler translates this intermediate code into native </a:t>
            </a:r>
            <a:r>
              <a:rPr lang="en-US" sz="2800" dirty="0" smtClean="0"/>
              <a:t>code. </a:t>
            </a:r>
          </a:p>
          <a:p>
            <a:pPr marL="857115" lvl="1" indent="-457200">
              <a:buFont typeface="Wingdings" panose="05000000000000000000" pitchFamily="2" charset="2"/>
              <a:buChar char="ü"/>
            </a:pPr>
            <a:endParaRPr lang="en-US" sz="1200" dirty="0" smtClean="0"/>
          </a:p>
          <a:p>
            <a:pPr marL="857115" lvl="1" indent="-457200">
              <a:buFont typeface="Wingdings" panose="05000000000000000000" pitchFamily="2" charset="2"/>
              <a:buChar char="ü"/>
            </a:pPr>
            <a:r>
              <a:rPr lang="en-US" sz="2400" dirty="0" smtClean="0"/>
              <a:t>Interpreted </a:t>
            </a:r>
            <a:r>
              <a:rPr lang="en-US" sz="2400" dirty="0"/>
              <a:t>code is generally “managed”—the runtime environment that executes the code manages many low-level tasks, such as memory management and </a:t>
            </a:r>
            <a:r>
              <a:rPr lang="en-US" sz="2400" dirty="0" smtClean="0"/>
              <a:t>security.</a:t>
            </a:r>
          </a:p>
          <a:p>
            <a:pPr marL="0" indent="0">
              <a:buNone/>
            </a:pPr>
            <a:r>
              <a:rPr lang="en-US" sz="2800" dirty="0" smtClean="0"/>
              <a:t>Interpreted </a:t>
            </a:r>
            <a:r>
              <a:rPr lang="en-US" sz="2800" dirty="0"/>
              <a:t>applications are generally “managed”—the runtime environment that executes the code manages many low-level tasks, such as memory management and security.</a:t>
            </a:r>
          </a:p>
        </p:txBody>
      </p:sp>
    </p:spTree>
    <p:extLst>
      <p:ext uri="{BB962C8B-B14F-4D97-AF65-F5344CB8AC3E}">
        <p14:creationId xmlns:p14="http://schemas.microsoft.com/office/powerpoint/2010/main" val="2227466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quarter" idx="10"/>
          </p:nvPr>
        </p:nvSpPr>
        <p:spPr/>
        <p:txBody>
          <a:bodyPr/>
          <a:lstStyle/>
          <a:p>
            <a:pPr marL="0" indent="0">
              <a:buNone/>
            </a:pPr>
            <a:r>
              <a:rPr lang="en-US" dirty="0"/>
              <a:t>Data types specify how data (e.g., variables) are stored in memory, and what values can be stored in that data set</a:t>
            </a:r>
            <a:r>
              <a:rPr lang="en-US" dirty="0" smtClean="0"/>
              <a:t>. </a:t>
            </a:r>
          </a:p>
          <a:p>
            <a:pPr marL="399915" lvl="1" indent="0">
              <a:buNone/>
            </a:pPr>
            <a:endParaRPr lang="en-US" sz="1100" dirty="0" smtClean="0"/>
          </a:p>
          <a:p>
            <a:pPr marL="399915" lvl="1" indent="0">
              <a:buNone/>
            </a:pPr>
            <a:r>
              <a:rPr lang="en-US" dirty="0" smtClean="0"/>
              <a:t>For </a:t>
            </a:r>
            <a:r>
              <a:rPr lang="en-US" dirty="0"/>
              <a:t>example, the data type specifies whether a number is an integer (“whole number”) or includes floating point data (“decimal” or fractional). </a:t>
            </a:r>
          </a:p>
          <a:p>
            <a:pPr marL="0" indent="0">
              <a:buNone/>
            </a:pPr>
            <a:r>
              <a:rPr lang="en-US" dirty="0" smtClean="0"/>
              <a:t>The </a:t>
            </a:r>
            <a:r>
              <a:rPr lang="en-US" dirty="0"/>
              <a:t>data type also delineates what can be done with the data, including what methods or functions can be called. </a:t>
            </a:r>
            <a:endParaRPr lang="en-US" dirty="0" smtClean="0"/>
          </a:p>
          <a:p>
            <a:pPr marL="399915" lvl="1" indent="0">
              <a:buNone/>
            </a:pPr>
            <a:endParaRPr lang="en-US" sz="1100" dirty="0" smtClean="0"/>
          </a:p>
          <a:p>
            <a:pPr marL="399915" lvl="1" indent="0">
              <a:buNone/>
            </a:pPr>
            <a:r>
              <a:rPr lang="en-US" dirty="0" smtClean="0"/>
              <a:t>For </a:t>
            </a:r>
            <a:r>
              <a:rPr lang="en-US" dirty="0"/>
              <a:t>example, String data types typically include methods for returning a substring.</a:t>
            </a:r>
          </a:p>
          <a:p>
            <a:endParaRPr lang="en-US" dirty="0"/>
          </a:p>
        </p:txBody>
      </p:sp>
    </p:spTree>
    <p:extLst>
      <p:ext uri="{BB962C8B-B14F-4D97-AF65-F5344CB8AC3E}">
        <p14:creationId xmlns:p14="http://schemas.microsoft.com/office/powerpoint/2010/main" val="4265349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Methodologies</a:t>
            </a:r>
            <a:endParaRPr lang="en-US" dirty="0"/>
          </a:p>
        </p:txBody>
      </p:sp>
      <p:sp>
        <p:nvSpPr>
          <p:cNvPr id="3" name="Content Placeholder 2"/>
          <p:cNvSpPr>
            <a:spLocks noGrp="1"/>
          </p:cNvSpPr>
          <p:nvPr>
            <p:ph sz="quarter" idx="10"/>
          </p:nvPr>
        </p:nvSpPr>
        <p:spPr>
          <a:xfrm>
            <a:off x="379514" y="997701"/>
            <a:ext cx="11525250" cy="5290388"/>
          </a:xfrm>
        </p:spPr>
        <p:txBody>
          <a:bodyPr/>
          <a:lstStyle/>
          <a:p>
            <a:pPr marL="0" indent="0">
              <a:buNone/>
            </a:pPr>
            <a:r>
              <a:rPr lang="en-US" sz="2800" dirty="0"/>
              <a:t>There are many different models for managing development projects, each with advantages and </a:t>
            </a:r>
            <a:r>
              <a:rPr lang="en-US" sz="2800" dirty="0" smtClean="0"/>
              <a:t>disadvantages.</a:t>
            </a:r>
          </a:p>
          <a:p>
            <a:pPr marL="0" indent="0">
              <a:buNone/>
            </a:pPr>
            <a:r>
              <a:rPr lang="en-US" sz="2800" dirty="0" smtClean="0"/>
              <a:t>Often</a:t>
            </a:r>
            <a:r>
              <a:rPr lang="en-US" sz="2800" dirty="0"/>
              <a:t>, they fall into two major </a:t>
            </a:r>
            <a:r>
              <a:rPr lang="en-US" sz="2800" dirty="0" smtClean="0"/>
              <a:t>categories:</a:t>
            </a:r>
          </a:p>
          <a:p>
            <a:pPr marL="857115" lvl="1" indent="-457200">
              <a:buFont typeface="Wingdings" panose="05000000000000000000" pitchFamily="2" charset="2"/>
              <a:buChar char="ü"/>
            </a:pPr>
            <a:endParaRPr lang="en-US" sz="1400" dirty="0" smtClean="0"/>
          </a:p>
          <a:p>
            <a:pPr marL="857115" lvl="1" indent="-457200">
              <a:buFont typeface="Wingdings" panose="05000000000000000000" pitchFamily="2" charset="2"/>
              <a:buChar char="ü"/>
            </a:pPr>
            <a:r>
              <a:rPr lang="en-US" sz="2400" dirty="0" smtClean="0"/>
              <a:t>Sequential </a:t>
            </a:r>
            <a:r>
              <a:rPr lang="en-US" sz="2400" dirty="0"/>
              <a:t>development, in which a development team proceeds through a set of phases in order. In general, the team does not move to a new phase until the preceding phase is </a:t>
            </a:r>
            <a:r>
              <a:rPr lang="en-US" sz="2400" dirty="0" smtClean="0"/>
              <a:t>complete.</a:t>
            </a:r>
          </a:p>
          <a:p>
            <a:pPr marL="857115" lvl="1" indent="-457200">
              <a:buFont typeface="Wingdings" panose="05000000000000000000" pitchFamily="2" charset="2"/>
              <a:buChar char="ü"/>
            </a:pPr>
            <a:r>
              <a:rPr lang="en-US" sz="2400" dirty="0" smtClean="0"/>
              <a:t>Iterative </a:t>
            </a:r>
            <a:r>
              <a:rPr lang="en-US" sz="2400" dirty="0"/>
              <a:t>development, in which a team cycles through a set of phases for a portion of the project, then moves on to another portion and repeats; this continues—often at a rapid pace—until the entire project is </a:t>
            </a:r>
            <a:r>
              <a:rPr lang="en-US" sz="2400" dirty="0" smtClean="0"/>
              <a:t>completed.</a:t>
            </a:r>
          </a:p>
          <a:p>
            <a:pPr marL="0" indent="0">
              <a:buNone/>
            </a:pPr>
            <a:r>
              <a:rPr lang="en-US" sz="2800" dirty="0" smtClean="0"/>
              <a:t>Every </a:t>
            </a:r>
            <a:r>
              <a:rPr lang="en-US" sz="2800" dirty="0"/>
              <a:t>methodology has advantages and </a:t>
            </a:r>
            <a:r>
              <a:rPr lang="en-US" sz="2800" dirty="0" smtClean="0"/>
              <a:t>disadvantages.</a:t>
            </a:r>
          </a:p>
          <a:p>
            <a:pPr marL="0" indent="0">
              <a:buNone/>
            </a:pPr>
            <a:r>
              <a:rPr lang="en-US" sz="2800" dirty="0" smtClean="0"/>
              <a:t>The </a:t>
            </a:r>
            <a:r>
              <a:rPr lang="en-US" sz="2800" dirty="0"/>
              <a:t>approach a team uses plays a big role in determining how the software will be tested.</a:t>
            </a:r>
          </a:p>
          <a:p>
            <a:endParaRPr lang="en-US" sz="2800" dirty="0"/>
          </a:p>
        </p:txBody>
      </p:sp>
    </p:spTree>
    <p:extLst>
      <p:ext uri="{BB962C8B-B14F-4D97-AF65-F5344CB8AC3E}">
        <p14:creationId xmlns:p14="http://schemas.microsoft.com/office/powerpoint/2010/main" val="576025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Waterfall Model</a:t>
            </a:r>
            <a:endParaRPr lang="en-US" dirty="0"/>
          </a:p>
        </p:txBody>
      </p:sp>
      <p:sp>
        <p:nvSpPr>
          <p:cNvPr id="3" name="Content Placeholder 2"/>
          <p:cNvSpPr>
            <a:spLocks noGrp="1"/>
          </p:cNvSpPr>
          <p:nvPr>
            <p:ph sz="quarter" idx="10"/>
          </p:nvPr>
        </p:nvSpPr>
        <p:spPr>
          <a:xfrm>
            <a:off x="379514" y="1245702"/>
            <a:ext cx="11525250" cy="5290388"/>
          </a:xfrm>
        </p:spPr>
        <p:txBody>
          <a:bodyPr/>
          <a:lstStyle/>
          <a:p>
            <a:pPr marL="0" indent="0">
              <a:buNone/>
            </a:pPr>
            <a:r>
              <a:rPr lang="en-US" sz="2400" dirty="0"/>
              <a:t>An example of sequential development is the Waterfall model, named because it flow through a set of phases like water cascading down a waterfall. Characteristics </a:t>
            </a:r>
            <a:r>
              <a:rPr lang="en-US" sz="2400" dirty="0" smtClean="0"/>
              <a:t>include:</a:t>
            </a:r>
          </a:p>
          <a:p>
            <a:pPr marL="0" indent="0">
              <a:buNone/>
            </a:pPr>
            <a:endParaRPr lang="en-US" sz="1050" dirty="0" smtClean="0"/>
          </a:p>
          <a:p>
            <a:pPr marL="857115" lvl="1" indent="-457200">
              <a:buFont typeface="Wingdings" panose="05000000000000000000" pitchFamily="2" charset="2"/>
              <a:buChar char="ü"/>
            </a:pPr>
            <a:r>
              <a:rPr lang="en-US" sz="2000" dirty="0" smtClean="0"/>
              <a:t>The </a:t>
            </a:r>
            <a:r>
              <a:rPr lang="en-US" sz="2000" dirty="0"/>
              <a:t>team starts with a detailed (and perhaps lengthy) design process, identifying the requirements of a program and designing a system to meet those </a:t>
            </a:r>
            <a:r>
              <a:rPr lang="en-US" sz="2000" dirty="0" smtClean="0"/>
              <a:t>requirements.</a:t>
            </a:r>
          </a:p>
          <a:p>
            <a:pPr marL="857115" lvl="1" indent="-457200">
              <a:buFont typeface="Wingdings" panose="05000000000000000000" pitchFamily="2" charset="2"/>
              <a:buChar char="ü"/>
            </a:pPr>
            <a:r>
              <a:rPr lang="en-US" sz="2000" dirty="0" smtClean="0"/>
              <a:t>After </a:t>
            </a:r>
            <a:r>
              <a:rPr lang="en-US" sz="2000" dirty="0"/>
              <a:t>the design is complete, the team begins implementing code, testing each model (or unit) as it </a:t>
            </a:r>
            <a:r>
              <a:rPr lang="en-US" sz="2000" dirty="0" smtClean="0"/>
              <a:t>goes.</a:t>
            </a:r>
          </a:p>
          <a:p>
            <a:pPr marL="857115" lvl="1" indent="-457200">
              <a:buFont typeface="Wingdings" panose="05000000000000000000" pitchFamily="2" charset="2"/>
              <a:buChar char="ü"/>
            </a:pPr>
            <a:r>
              <a:rPr lang="en-US" sz="2000" dirty="0" smtClean="0"/>
              <a:t>Next</a:t>
            </a:r>
            <a:r>
              <a:rPr lang="en-US" sz="2000" dirty="0"/>
              <a:t>, the team integrates the individual modules and tests the overall </a:t>
            </a:r>
            <a:r>
              <a:rPr lang="en-US" sz="2000" dirty="0" smtClean="0"/>
              <a:t>system.</a:t>
            </a:r>
          </a:p>
          <a:p>
            <a:pPr marL="857115" lvl="1" indent="-457200">
              <a:buFont typeface="Wingdings" panose="05000000000000000000" pitchFamily="2" charset="2"/>
              <a:buChar char="ü"/>
            </a:pPr>
            <a:r>
              <a:rPr lang="en-US" sz="2000" dirty="0" smtClean="0"/>
              <a:t>Finally</a:t>
            </a:r>
            <a:r>
              <a:rPr lang="en-US" sz="2000" dirty="0"/>
              <a:t>, the project is deployed and moved into a maintenance </a:t>
            </a:r>
            <a:r>
              <a:rPr lang="en-US" sz="2000" dirty="0" smtClean="0"/>
              <a:t>phase.</a:t>
            </a:r>
          </a:p>
          <a:p>
            <a:pPr marL="0" indent="0">
              <a:buNone/>
            </a:pPr>
            <a:r>
              <a:rPr lang="en-US" sz="2400" dirty="0" smtClean="0"/>
              <a:t>The </a:t>
            </a:r>
            <a:r>
              <a:rPr lang="en-US" sz="2400" dirty="0"/>
              <a:t>waterfall approach favors spending a lot of time on design and planning; coding often does not begin until all of the design details are resolved.</a:t>
            </a:r>
          </a:p>
        </p:txBody>
      </p:sp>
    </p:spTree>
    <p:extLst>
      <p:ext uri="{BB962C8B-B14F-4D97-AF65-F5344CB8AC3E}">
        <p14:creationId xmlns:p14="http://schemas.microsoft.com/office/powerpoint/2010/main" val="1103329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pic>
        <p:nvPicPr>
          <p:cNvPr id="4" name="Picture 3"/>
          <p:cNvPicPr>
            <a:picLocks noChangeAspect="1"/>
          </p:cNvPicPr>
          <p:nvPr/>
        </p:nvPicPr>
        <p:blipFill>
          <a:blip r:embed="rId3"/>
          <a:stretch>
            <a:fillRect/>
          </a:stretch>
        </p:blipFill>
        <p:spPr>
          <a:xfrm>
            <a:off x="2071687" y="1245702"/>
            <a:ext cx="7762875" cy="4962525"/>
          </a:xfrm>
          <a:prstGeom prst="rect">
            <a:avLst/>
          </a:prstGeom>
        </p:spPr>
      </p:pic>
    </p:spTree>
    <p:extLst>
      <p:ext uri="{BB962C8B-B14F-4D97-AF65-F5344CB8AC3E}">
        <p14:creationId xmlns:p14="http://schemas.microsoft.com/office/powerpoint/2010/main" val="3882927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Model</a:t>
            </a:r>
            <a:endParaRPr lang="en-US" dirty="0"/>
          </a:p>
        </p:txBody>
      </p:sp>
      <p:sp>
        <p:nvSpPr>
          <p:cNvPr id="3" name="Content Placeholder 2"/>
          <p:cNvSpPr>
            <a:spLocks noGrp="1"/>
          </p:cNvSpPr>
          <p:nvPr>
            <p:ph sz="quarter" idx="10"/>
          </p:nvPr>
        </p:nvSpPr>
        <p:spPr>
          <a:xfrm>
            <a:off x="379413" y="1152525"/>
            <a:ext cx="11525250" cy="5526089"/>
          </a:xfrm>
        </p:spPr>
        <p:txBody>
          <a:bodyPr/>
          <a:lstStyle/>
          <a:p>
            <a:pPr marL="0" indent="0">
              <a:spcBef>
                <a:spcPts val="1800"/>
              </a:spcBef>
              <a:buNone/>
            </a:pPr>
            <a:r>
              <a:rPr lang="en-US" sz="2800" dirty="0" smtClean="0"/>
              <a:t>In </a:t>
            </a:r>
            <a:r>
              <a:rPr lang="en-US" sz="2800" dirty="0"/>
              <a:t>agile development, software is developed in incremental, rapid cycles. This results in small, incremental releases, with each release building on previous </a:t>
            </a:r>
            <a:r>
              <a:rPr lang="en-US" sz="2800" dirty="0" smtClean="0"/>
              <a:t>functionality.</a:t>
            </a:r>
          </a:p>
          <a:p>
            <a:pPr marL="0" indent="0">
              <a:spcBef>
                <a:spcPts val="1800"/>
              </a:spcBef>
              <a:buNone/>
            </a:pPr>
            <a:r>
              <a:rPr lang="en-US" sz="2800" dirty="0" smtClean="0"/>
              <a:t>Each </a:t>
            </a:r>
            <a:r>
              <a:rPr lang="en-US" sz="2800" dirty="0"/>
              <a:t>release is thoroughly tested, which ensures that all issues are addressed in the next </a:t>
            </a:r>
            <a:r>
              <a:rPr lang="en-US" sz="2800" dirty="0" smtClean="0"/>
              <a:t>iteration.</a:t>
            </a:r>
          </a:p>
          <a:p>
            <a:pPr marL="0" indent="0">
              <a:spcBef>
                <a:spcPts val="1800"/>
              </a:spcBef>
              <a:buNone/>
            </a:pPr>
            <a:r>
              <a:rPr lang="en-US" sz="2800" dirty="0" smtClean="0"/>
              <a:t>Agile </a:t>
            </a:r>
            <a:r>
              <a:rPr lang="en-US" sz="2800" dirty="0"/>
              <a:t>emphasizes the ability to respond to change, rather than extensive planning. While planning is still important, the plan is subject to change as the project </a:t>
            </a:r>
            <a:r>
              <a:rPr lang="en-US" sz="2800" dirty="0" smtClean="0"/>
              <a:t>develops.</a:t>
            </a:r>
          </a:p>
          <a:p>
            <a:pPr marL="0" indent="0">
              <a:spcBef>
                <a:spcPts val="1800"/>
              </a:spcBef>
              <a:buNone/>
            </a:pPr>
            <a:r>
              <a:rPr lang="en-US" sz="2800" dirty="0" smtClean="0"/>
              <a:t>In </a:t>
            </a:r>
            <a:r>
              <a:rPr lang="en-US" sz="2800" dirty="0"/>
              <a:t>general, projects are delivered “early and often,” giving the customer/user the opportunity to provide feedback that can influence the next iteration.</a:t>
            </a:r>
          </a:p>
          <a:p>
            <a:endParaRPr lang="en-US" dirty="0"/>
          </a:p>
        </p:txBody>
      </p:sp>
    </p:spTree>
    <p:extLst>
      <p:ext uri="{BB962C8B-B14F-4D97-AF65-F5344CB8AC3E}">
        <p14:creationId xmlns:p14="http://schemas.microsoft.com/office/powerpoint/2010/main" val="2705191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a:t>
            </a:r>
            <a:endParaRPr lang="en-US" dirty="0"/>
          </a:p>
        </p:txBody>
      </p:sp>
      <p:pic>
        <p:nvPicPr>
          <p:cNvPr id="4" name="Content Placeholder 3"/>
          <p:cNvPicPr>
            <a:picLocks noGrp="1" noChangeAspect="1"/>
          </p:cNvPicPr>
          <p:nvPr>
            <p:ph sz="quarter" idx="10"/>
          </p:nvPr>
        </p:nvPicPr>
        <p:blipFill>
          <a:blip r:embed="rId3"/>
          <a:stretch>
            <a:fillRect/>
          </a:stretch>
        </p:blipFill>
        <p:spPr>
          <a:xfrm>
            <a:off x="1398280" y="690989"/>
            <a:ext cx="9486900" cy="6167011"/>
          </a:xfrm>
          <a:prstGeom prst="rect">
            <a:avLst/>
          </a:prstGeom>
        </p:spPr>
      </p:pic>
    </p:spTree>
    <p:extLst>
      <p:ext uri="{BB962C8B-B14F-4D97-AF65-F5344CB8AC3E}">
        <p14:creationId xmlns:p14="http://schemas.microsoft.com/office/powerpoint/2010/main" val="3502943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Thomas Dawkins | ‏@thomasdawkins</a:t>
            </a:r>
            <a:endParaRPr lang="en-US" dirty="0"/>
          </a:p>
        </p:txBody>
      </p:sp>
      <p:sp>
        <p:nvSpPr>
          <p:cNvPr id="7" name="Content Placeholder 6"/>
          <p:cNvSpPr>
            <a:spLocks noGrp="1"/>
          </p:cNvSpPr>
          <p:nvPr>
            <p:ph idx="10"/>
          </p:nvPr>
        </p:nvSpPr>
        <p:spPr/>
        <p:txBody>
          <a:bodyPr/>
          <a:lstStyle/>
          <a:p>
            <a:pPr marL="0" indent="0">
              <a:buNone/>
            </a:pPr>
            <a:r>
              <a:rPr lang="en-US" dirty="0" smtClean="0"/>
              <a:t>Senior Product Manager – LeX, Microsoft DPE</a:t>
            </a:r>
          </a:p>
          <a:p>
            <a:pPr lvl="1"/>
            <a:r>
              <a:rPr lang="en-US" dirty="0"/>
              <a:t>Over 30 years in the IT </a:t>
            </a:r>
            <a:r>
              <a:rPr lang="en-US" dirty="0" smtClean="0"/>
              <a:t>Industry</a:t>
            </a:r>
          </a:p>
          <a:p>
            <a:pPr lvl="1"/>
            <a:r>
              <a:rPr lang="en-US" dirty="0" smtClean="0"/>
              <a:t>15 </a:t>
            </a:r>
            <a:r>
              <a:rPr lang="en-US" dirty="0"/>
              <a:t>years @ Microsoft – Microsoft Services, </a:t>
            </a:r>
            <a:r>
              <a:rPr lang="en-US" dirty="0" err="1"/>
              <a:t>ForeFront</a:t>
            </a:r>
            <a:r>
              <a:rPr lang="en-US" dirty="0"/>
              <a:t>, TwC, STB &amp; DPE </a:t>
            </a:r>
          </a:p>
          <a:p>
            <a:pPr lvl="1"/>
            <a:r>
              <a:rPr lang="en-US" dirty="0" smtClean="0"/>
              <a:t>Support, Developer, Consultant, IT Admin, IT Management, Product and Program Management, Communications &amp; Marketing</a:t>
            </a:r>
          </a:p>
          <a:p>
            <a:pPr lvl="1"/>
            <a:r>
              <a:rPr lang="en-US" dirty="0" smtClean="0"/>
              <a:t>MCSE and MCT focused on SQL Server</a:t>
            </a:r>
            <a:endParaRPr lang="en-US" dirty="0"/>
          </a:p>
          <a:p>
            <a:pPr marL="457046" lvl="1" indent="0">
              <a:buNone/>
            </a:pP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2272" y="3831088"/>
            <a:ext cx="2165920" cy="2710924"/>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Questions</a:t>
            </a:r>
            <a:r>
              <a:rPr lang="en-US" dirty="0"/>
              <a:t/>
            </a:r>
            <a:br>
              <a:rPr lang="en-US" dirty="0"/>
            </a:br>
            <a:endParaRPr lang="en-US" dirty="0"/>
          </a:p>
        </p:txBody>
      </p:sp>
      <p:sp>
        <p:nvSpPr>
          <p:cNvPr id="3" name="Content Placeholder 2"/>
          <p:cNvSpPr>
            <a:spLocks noGrp="1"/>
          </p:cNvSpPr>
          <p:nvPr>
            <p:ph sz="quarter" idx="10"/>
          </p:nvPr>
        </p:nvSpPr>
        <p:spPr>
          <a:xfrm>
            <a:off x="379514" y="1148529"/>
            <a:ext cx="11525250" cy="5290388"/>
          </a:xfrm>
        </p:spPr>
        <p:txBody>
          <a:bodyPr/>
          <a:lstStyle/>
          <a:p>
            <a:pPr marL="0" indent="0">
              <a:buNone/>
            </a:pPr>
            <a:endParaRPr lang="en-US" sz="1400" dirty="0" smtClean="0"/>
          </a:p>
          <a:p>
            <a:pPr marL="857115" lvl="1" indent="-457200">
              <a:spcBef>
                <a:spcPts val="1800"/>
              </a:spcBef>
              <a:spcAft>
                <a:spcPts val="0"/>
              </a:spcAft>
              <a:buFont typeface="Wingdings" panose="05000000000000000000" pitchFamily="2" charset="2"/>
              <a:buChar char="ü"/>
            </a:pPr>
            <a:r>
              <a:rPr lang="en-US" dirty="0" smtClean="0"/>
              <a:t>What </a:t>
            </a:r>
            <a:r>
              <a:rPr lang="en-US" dirty="0"/>
              <a:t>happens when an interpreted application is built and executed? </a:t>
            </a:r>
            <a:endParaRPr lang="en-US" dirty="0" smtClean="0"/>
          </a:p>
          <a:p>
            <a:pPr marL="857115" lvl="1" indent="-457200">
              <a:spcBef>
                <a:spcPts val="1800"/>
              </a:spcBef>
              <a:spcAft>
                <a:spcPts val="0"/>
              </a:spcAft>
              <a:buFont typeface="Wingdings" panose="05000000000000000000" pitchFamily="2" charset="2"/>
              <a:buChar char="ü"/>
            </a:pPr>
            <a:r>
              <a:rPr lang="en-US" dirty="0" smtClean="0"/>
              <a:t>What </a:t>
            </a:r>
            <a:r>
              <a:rPr lang="en-US" dirty="0"/>
              <a:t>are some commonly-used data types? </a:t>
            </a:r>
          </a:p>
          <a:p>
            <a:pPr marL="857115" lvl="1" indent="-457200">
              <a:spcBef>
                <a:spcPts val="1800"/>
              </a:spcBef>
              <a:spcAft>
                <a:spcPts val="0"/>
              </a:spcAft>
              <a:buFont typeface="Wingdings" panose="05000000000000000000" pitchFamily="2" charset="2"/>
              <a:buChar char="ü"/>
            </a:pPr>
            <a:r>
              <a:rPr lang="en-US" dirty="0" smtClean="0"/>
              <a:t>How </a:t>
            </a:r>
            <a:r>
              <a:rPr lang="en-US" dirty="0"/>
              <a:t>is agile development different than a waterfall model?</a:t>
            </a:r>
          </a:p>
        </p:txBody>
      </p:sp>
    </p:spTree>
    <p:extLst>
      <p:ext uri="{BB962C8B-B14F-4D97-AF65-F5344CB8AC3E}">
        <p14:creationId xmlns:p14="http://schemas.microsoft.com/office/powerpoint/2010/main" val="1819618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48329202"/>
              </p:ext>
            </p:extLst>
          </p:nvPr>
        </p:nvGraphicFramePr>
        <p:xfrm>
          <a:off x="379413" y="1310542"/>
          <a:ext cx="11525250" cy="3332480"/>
        </p:xfrm>
        <a:graphic>
          <a:graphicData uri="http://schemas.openxmlformats.org/drawingml/2006/table">
            <a:tbl>
              <a:tblPr firstRow="1" bandRow="1">
                <a:tableStyleId>{5C22544A-7EE6-4342-B048-85BDC9FD1C3A}</a:tableStyleId>
              </a:tblPr>
              <a:tblGrid>
                <a:gridCol w="5762625"/>
                <a:gridCol w="5762625"/>
              </a:tblGrid>
              <a:tr h="370840">
                <a:tc gridSpan="2">
                  <a:txBody>
                    <a:bodyPr/>
                    <a:lstStyle/>
                    <a:p>
                      <a:r>
                        <a:rPr lang="en-US" dirty="0" smtClean="0"/>
                        <a:t>MSDN Software Testing Resources</a:t>
                      </a:r>
                      <a:endParaRPr lang="en-US" dirty="0"/>
                    </a:p>
                  </a:txBody>
                  <a:tcPr/>
                </a:tc>
                <a:tc hMerge="1">
                  <a:txBody>
                    <a:bodyPr/>
                    <a:lstStyle/>
                    <a:p>
                      <a:endParaRPr lang="en-US" dirty="0"/>
                    </a:p>
                  </a:txBody>
                  <a:tcPr/>
                </a:tc>
              </a:tr>
              <a:tr h="370840">
                <a:tc>
                  <a:txBody>
                    <a:bodyPr/>
                    <a:lstStyle/>
                    <a:p>
                      <a:r>
                        <a:rPr lang="en-US" dirty="0" smtClean="0"/>
                        <a:t>Testing for Continuous Delivery with Visual Studio 201</a:t>
                      </a:r>
                      <a:endParaRPr lang="en-US" dirty="0"/>
                    </a:p>
                  </a:txBody>
                  <a:tcPr/>
                </a:tc>
                <a:tc>
                  <a:txBody>
                    <a:bodyPr/>
                    <a:lstStyle/>
                    <a:p>
                      <a:r>
                        <a:rPr lang="en-US" dirty="0" smtClean="0"/>
                        <a:t>http://msdn.microsoft.com/en- us/library/jj159345.aspx</a:t>
                      </a:r>
                      <a:endParaRPr lang="en-US" dirty="0"/>
                    </a:p>
                  </a:txBody>
                  <a:tcPr/>
                </a:tc>
              </a:tr>
              <a:tr h="370840">
                <a:tc>
                  <a:txBody>
                    <a:bodyPr/>
                    <a:lstStyle/>
                    <a:p>
                      <a:r>
                        <a:rPr lang="en-US" dirty="0" smtClean="0"/>
                        <a:t>Test Early and Often</a:t>
                      </a:r>
                      <a:endParaRPr lang="en-US" dirty="0"/>
                    </a:p>
                  </a:txBody>
                  <a:tcPr/>
                </a:tc>
                <a:tc>
                  <a:txBody>
                    <a:bodyPr/>
                    <a:lstStyle/>
                    <a:p>
                      <a:r>
                        <a:rPr lang="en-US" dirty="0" smtClean="0"/>
                        <a:t>http://msdn.microsoft.com/en- us/library/ee330950.aspx </a:t>
                      </a:r>
                      <a:endParaRPr lang="en-US" dirty="0"/>
                    </a:p>
                  </a:txBody>
                  <a:tcPr/>
                </a:tc>
              </a:tr>
              <a:tr h="370840">
                <a:tc>
                  <a:txBody>
                    <a:bodyPr/>
                    <a:lstStyle/>
                    <a:p>
                      <a:r>
                        <a:rPr lang="en-US" dirty="0" smtClean="0"/>
                        <a:t>Testing Overview</a:t>
                      </a:r>
                      <a:endParaRPr lang="en-US" dirty="0"/>
                    </a:p>
                  </a:txBody>
                  <a:tcPr/>
                </a:tc>
                <a:tc>
                  <a:txBody>
                    <a:bodyPr/>
                    <a:lstStyle/>
                    <a:p>
                      <a:r>
                        <a:rPr lang="en-US" dirty="0" smtClean="0"/>
                        <a:t>http://msdn.microsoft.com/en- us/library/aa292191.aspx</a:t>
                      </a:r>
                      <a:endParaRPr lang="en-US" dirty="0"/>
                    </a:p>
                  </a:txBody>
                  <a:tcPr/>
                </a:tc>
              </a:tr>
              <a:tr h="370840">
                <a:tc>
                  <a:txBody>
                    <a:bodyPr/>
                    <a:lstStyle/>
                    <a:p>
                      <a:r>
                        <a:rPr lang="en-US" dirty="0" smtClean="0"/>
                        <a:t>Data Types (C# Programming Guide)</a:t>
                      </a:r>
                      <a:endParaRPr lang="en-US" dirty="0"/>
                    </a:p>
                  </a:txBody>
                  <a:tcPr/>
                </a:tc>
                <a:tc>
                  <a:txBody>
                    <a:bodyPr/>
                    <a:lstStyle/>
                    <a:p>
                      <a:r>
                        <a:rPr lang="en-US" dirty="0" smtClean="0"/>
                        <a:t>http://msdn.microsoft.com/en- us/library/ms173104.aspx </a:t>
                      </a:r>
                      <a:endParaRPr lang="en-US" dirty="0"/>
                    </a:p>
                  </a:txBody>
                  <a:tcPr/>
                </a:tc>
              </a:tr>
              <a:tr h="370840">
                <a:tc>
                  <a:txBody>
                    <a:bodyPr/>
                    <a:lstStyle/>
                    <a:p>
                      <a:r>
                        <a:rPr lang="en-US" dirty="0" smtClean="0"/>
                        <a:t>Compiled vs. Interpreted Applications</a:t>
                      </a:r>
                    </a:p>
                  </a:txBody>
                  <a:tcPr/>
                </a:tc>
                <a:tc>
                  <a:txBody>
                    <a:bodyPr/>
                    <a:lstStyle/>
                    <a:p>
                      <a:r>
                        <a:rPr lang="en-US" dirty="0" smtClean="0"/>
                        <a:t>http://msdn.microsoft.com/en- us/library/aa240840.aspx</a:t>
                      </a:r>
                      <a:endParaRPr lang="en-US" dirty="0"/>
                    </a:p>
                  </a:txBody>
                  <a:tcPr/>
                </a:tc>
              </a:tr>
              <a:tr h="370840">
                <a:tc>
                  <a:txBody>
                    <a:bodyPr/>
                    <a:lstStyle/>
                    <a:p>
                      <a:r>
                        <a:rPr lang="en-US" dirty="0" smtClean="0"/>
                        <a:t>Managed Execution Process</a:t>
                      </a:r>
                      <a:endParaRPr lang="en-US" dirty="0"/>
                    </a:p>
                  </a:txBody>
                  <a:tcPr/>
                </a:tc>
                <a:tc>
                  <a:txBody>
                    <a:bodyPr/>
                    <a:lstStyle/>
                    <a:p>
                      <a:r>
                        <a:rPr lang="en-US" dirty="0" smtClean="0"/>
                        <a:t>http://msdn.microsoft.com/en- us/library/k5532s8a.aspx</a:t>
                      </a:r>
                      <a:endParaRPr lang="en-US" dirty="0"/>
                    </a:p>
                  </a:txBody>
                  <a:tcPr/>
                </a:tc>
              </a:tr>
              <a:tr h="370840">
                <a:tc>
                  <a:txBody>
                    <a:bodyPr/>
                    <a:lstStyle/>
                    <a:p>
                      <a:r>
                        <a:rPr lang="en-US" dirty="0" smtClean="0"/>
                        <a:t>Testing Methodologies</a:t>
                      </a:r>
                      <a:endParaRPr lang="en-US" dirty="0"/>
                    </a:p>
                  </a:txBody>
                  <a:tcPr/>
                </a:tc>
                <a:tc>
                  <a:txBody>
                    <a:bodyPr/>
                    <a:lstStyle/>
                    <a:p>
                      <a:r>
                        <a:rPr lang="en-US" dirty="0" smtClean="0"/>
                        <a:t>http://msdn.microsoft.com/en- us/library/ff649520.aspx </a:t>
                      </a:r>
                      <a:endParaRPr lang="en-US" dirty="0"/>
                    </a:p>
                  </a:txBody>
                  <a:tcPr/>
                </a:tc>
              </a:tr>
              <a:tr h="288826">
                <a:tc>
                  <a:txBody>
                    <a:bodyPr/>
                    <a:lstStyle/>
                    <a:p>
                      <a:r>
                        <a:rPr lang="en-US" dirty="0" smtClean="0"/>
                        <a:t>Lab: Walkthrough for Analyzing Managed Code for Defects </a:t>
                      </a:r>
                      <a:endParaRPr lang="en-US" dirty="0"/>
                    </a:p>
                  </a:txBody>
                  <a:tcPr/>
                </a:tc>
                <a:tc>
                  <a:txBody>
                    <a:bodyPr/>
                    <a:lstStyle/>
                    <a:p>
                      <a:r>
                        <a:rPr lang="en-US" dirty="0" smtClean="0"/>
                        <a:t>http://msdn.microsoft.com/en-us/library/ms182066.aspx</a:t>
                      </a:r>
                      <a:endParaRPr lang="en-US" dirty="0"/>
                    </a:p>
                  </a:txBody>
                  <a:tcPr/>
                </a:tc>
              </a:tr>
            </a:tbl>
          </a:graphicData>
        </a:graphic>
      </p:graphicFrame>
    </p:spTree>
    <p:extLst>
      <p:ext uri="{BB962C8B-B14F-4D97-AF65-F5344CB8AC3E}">
        <p14:creationId xmlns:p14="http://schemas.microsoft.com/office/powerpoint/2010/main" val="1529957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Developer (MCSD) for Application Lifecycle Management </a:t>
            </a:r>
          </a:p>
          <a:p>
            <a:pPr lvl="1"/>
            <a:r>
              <a:rPr lang="en-US" dirty="0">
                <a:hlinkClick r:id="rId3"/>
              </a:rPr>
              <a:t>http://</a:t>
            </a:r>
            <a:r>
              <a:rPr lang="en-US" dirty="0" smtClean="0">
                <a:hlinkClick r:id="rId3"/>
              </a:rPr>
              <a:t>www.microsoft.com/learning/en-us/mcsd-application-lifecycle-management.aspx</a:t>
            </a:r>
            <a:endParaRPr lang="en-US" dirty="0" smtClean="0"/>
          </a:p>
          <a:p>
            <a:pPr marL="609585" lvl="1" indent="0">
              <a:buNone/>
            </a:pPr>
            <a:endParaRPr lang="en-US" dirty="0"/>
          </a:p>
          <a:p>
            <a:r>
              <a:rPr lang="en-US" dirty="0" smtClean="0"/>
              <a:t>Microsoft Learning Partners—Learn from the Pros!</a:t>
            </a:r>
          </a:p>
          <a:p>
            <a:pPr lvl="1"/>
            <a:r>
              <a:rPr lang="en-US" dirty="0" smtClean="0">
                <a:hlinkClick r:id="rId4"/>
              </a:rPr>
              <a:t>http://aka.ms/CPLS</a:t>
            </a:r>
            <a:endParaRPr lang="en-US" dirty="0"/>
          </a:p>
          <a:p>
            <a:pPr lvl="1"/>
            <a:r>
              <a:rPr lang="en-US" dirty="0" smtClean="0"/>
              <a:t>Find a Class: </a:t>
            </a:r>
            <a:r>
              <a:rPr lang="en-US" dirty="0" smtClean="0">
                <a:hlinkClick r:id="rId5"/>
              </a:rPr>
              <a:t>http://aka.ms/ClassLocator</a:t>
            </a:r>
            <a:r>
              <a:rPr lang="en-US" dirty="0" smtClean="0"/>
              <a:t>  </a:t>
            </a:r>
          </a:p>
          <a:p>
            <a:endParaRPr lang="en-US" dirty="0"/>
          </a:p>
        </p:txBody>
      </p:sp>
    </p:spTree>
    <p:extLst>
      <p:ext uri="{BB962C8B-B14F-4D97-AF65-F5344CB8AC3E}">
        <p14:creationId xmlns:p14="http://schemas.microsoft.com/office/powerpoint/2010/main" val="1070876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Erik Downing| </a:t>
            </a:r>
            <a:r>
              <a:rPr lang="en-US" dirty="0"/>
              <a:t>@</a:t>
            </a:r>
            <a:r>
              <a:rPr lang="en-US" dirty="0" err="1"/>
              <a:t>sammamishman</a:t>
            </a:r>
            <a:endParaRPr lang="en-US" dirty="0"/>
          </a:p>
        </p:txBody>
      </p:sp>
      <p:sp>
        <p:nvSpPr>
          <p:cNvPr id="7" name="Content Placeholder 6"/>
          <p:cNvSpPr>
            <a:spLocks noGrp="1"/>
          </p:cNvSpPr>
          <p:nvPr>
            <p:ph idx="10"/>
          </p:nvPr>
        </p:nvSpPr>
        <p:spPr/>
        <p:txBody>
          <a:bodyPr/>
          <a:lstStyle/>
          <a:p>
            <a:pPr marL="0" indent="0">
              <a:buNone/>
            </a:pPr>
            <a:r>
              <a:rPr lang="en-US" dirty="0" smtClean="0"/>
              <a:t>Senior </a:t>
            </a:r>
            <a:r>
              <a:rPr lang="en-US" dirty="0"/>
              <a:t>Software Development Engineer in Test, </a:t>
            </a:r>
            <a:r>
              <a:rPr lang="en-US" dirty="0" smtClean="0"/>
              <a:t>Microsoft</a:t>
            </a:r>
          </a:p>
          <a:p>
            <a:pPr lvl="1"/>
            <a:r>
              <a:rPr lang="en-US" dirty="0" smtClean="0"/>
              <a:t>13 years at Microsoft</a:t>
            </a:r>
          </a:p>
          <a:p>
            <a:pPr lvl="1"/>
            <a:r>
              <a:rPr lang="en-US" dirty="0" smtClean="0"/>
              <a:t>Software development lifecycle, Automation, SQL Server, Performance and Load testing</a:t>
            </a:r>
          </a:p>
          <a:p>
            <a:pPr lvl="1"/>
            <a:r>
              <a:rPr lang="en-US" dirty="0"/>
              <a:t>Test lead over a diverse set of applications including Legal, Human Resources, Learning, Compensation and Benefits</a:t>
            </a:r>
          </a:p>
          <a:p>
            <a:pPr lvl="1"/>
            <a:endParaRPr lang="en-US" dirty="0"/>
          </a:p>
        </p:txBody>
      </p:sp>
      <p:pic>
        <p:nvPicPr>
          <p:cNvPr id="3" name="Picture 2"/>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13000"/>
                    </a14:imgEffect>
                  </a14:imgLayer>
                </a14:imgProps>
              </a:ext>
              <a:ext uri="{28A0092B-C50C-407E-A947-70E740481C1C}">
                <a14:useLocalDpi xmlns:a14="http://schemas.microsoft.com/office/drawing/2010/main" val="0"/>
              </a:ext>
            </a:extLst>
          </a:blip>
          <a:stretch>
            <a:fillRect/>
          </a:stretch>
        </p:blipFill>
        <p:spPr>
          <a:xfrm>
            <a:off x="9229725" y="3981450"/>
            <a:ext cx="2495550" cy="2495550"/>
          </a:xfrm>
          <a:prstGeom prst="rect">
            <a:avLst/>
          </a:prstGeom>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a:t>
            </a:r>
          </a:p>
          <a:p>
            <a:pPr marL="457046" lvl="1" indent="0">
              <a:buNone/>
            </a:pPr>
            <a:endParaRPr lang="en-US" dirty="0"/>
          </a:p>
          <a:p>
            <a:pPr marL="457046" lvl="1" indent="0">
              <a:buNone/>
            </a:pPr>
            <a:r>
              <a:rPr lang="en-US" dirty="0" smtClean="0">
                <a:hlinkClick r:id="rId3"/>
              </a:rPr>
              <a:t>http://www.microsoftvirtualacademy.com</a:t>
            </a:r>
            <a:endParaRPr lang="en-US" dirty="0" smtClean="0"/>
          </a:p>
          <a:p>
            <a:pPr marL="457046" lvl="1" indent="0">
              <a:buNone/>
            </a:pPr>
            <a:endParaRPr lang="en-US" dirty="0" smtClean="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a:xfrm>
            <a:off x="378696" y="821949"/>
            <a:ext cx="11525250" cy="5290388"/>
          </a:xfrm>
        </p:spPr>
        <p:txBody>
          <a:bodyPr/>
          <a:lstStyle/>
          <a:p>
            <a:pPr marL="0" indent="0">
              <a:buNone/>
            </a:pPr>
            <a:r>
              <a:rPr lang="en-US" dirty="0" smtClean="0"/>
              <a:t>Target Audience</a:t>
            </a:r>
          </a:p>
          <a:p>
            <a:pPr marL="457046" lvl="1" indent="0">
              <a:buNone/>
            </a:pPr>
            <a:r>
              <a:rPr lang="en-US" sz="2400" dirty="0" smtClean="0"/>
              <a:t>Individuals who are looking to transition their career into an IT position</a:t>
            </a:r>
          </a:p>
          <a:p>
            <a:pPr marL="457046" lvl="1" indent="0">
              <a:buNone/>
            </a:pPr>
            <a:r>
              <a:rPr lang="en-US" sz="2400" dirty="0" smtClean="0"/>
              <a:t>New college/university graduates who want to demonstrated their capability in Software Testing</a:t>
            </a:r>
          </a:p>
          <a:p>
            <a:pPr marL="0" indent="0">
              <a:buNone/>
            </a:pPr>
            <a:r>
              <a:rPr lang="en-US" dirty="0" smtClean="0"/>
              <a:t>Suggested Prerequisites</a:t>
            </a:r>
          </a:p>
          <a:p>
            <a:pPr marL="457046" lvl="1" indent="0">
              <a:buNone/>
            </a:pPr>
            <a:r>
              <a:rPr lang="en-US" sz="2400" dirty="0"/>
              <a:t>It is recommended that exam candidates be familiar with the concepts of and have hands-on experience with the technologies described here, either by taking relevant training courses or by working with tutorials and samples available on MSDN. Although minimal hands-on experience with the technologies is recommended, job experience is not </a:t>
            </a:r>
            <a:r>
              <a:rPr lang="en-US" sz="2400" dirty="0" smtClean="0"/>
              <a:t>assumed </a:t>
            </a:r>
            <a:r>
              <a:rPr lang="en-US" sz="2400" dirty="0"/>
              <a:t>for these exams.  </a:t>
            </a:r>
            <a:endParaRPr lang="en-US" sz="100" dirty="0"/>
          </a:p>
          <a:p>
            <a:pPr marL="0" indent="0">
              <a:buNone/>
            </a:pPr>
            <a:r>
              <a:rPr lang="en-US" dirty="0" smtClean="0"/>
              <a:t>Exam Prep</a:t>
            </a:r>
            <a:endParaRPr lang="en-US" dirty="0"/>
          </a:p>
          <a:p>
            <a:pPr marL="457046" lvl="1" indent="0">
              <a:buNone/>
            </a:pPr>
            <a:r>
              <a:rPr lang="en-US" sz="2400" dirty="0" smtClean="0"/>
              <a:t>This course, along with the prescribe reference materials, are designed to help you in preparation for taking the MTA exam 98-379. Register today @ prometric.com.</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73118470"/>
              </p:ext>
            </p:extLst>
          </p:nvPr>
        </p:nvGraphicFramePr>
        <p:xfrm>
          <a:off x="379514" y="858342"/>
          <a:ext cx="11525250" cy="579683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Software</a:t>
                      </a:r>
                      <a:r>
                        <a:rPr lang="en-US" sz="3600" baseline="0" dirty="0" smtClean="0">
                          <a:latin typeface="Segoe UI Light" panose="020B0502040204020203" pitchFamily="34" charset="0"/>
                          <a:cs typeface="Segoe UI Light" panose="020B0502040204020203" pitchFamily="34" charset="0"/>
                        </a:rPr>
                        <a:t> Testing Fundamentals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01 | Testing Fundamentals</a:t>
                      </a:r>
                    </a:p>
                    <a:p>
                      <a:pPr lvl="1"/>
                      <a:r>
                        <a:rPr lang="en-US" sz="2000" dirty="0" smtClean="0">
                          <a:solidFill>
                            <a:schemeClr val="tx1"/>
                          </a:solidFill>
                          <a:latin typeface="Segoe UI Light" panose="020B0502040204020203" pitchFamily="34" charset="0"/>
                          <a:cs typeface="Segoe UI Light" panose="020B0502040204020203" pitchFamily="34" charset="0"/>
                        </a:rPr>
                        <a:t>1.1</a:t>
                      </a:r>
                      <a:r>
                        <a:rPr lang="en-US" sz="2000" baseline="0" dirty="0" smtClean="0">
                          <a:solidFill>
                            <a:schemeClr val="tx1"/>
                          </a:solidFill>
                          <a:latin typeface="Segoe UI Light" panose="020B0502040204020203" pitchFamily="34" charset="0"/>
                          <a:cs typeface="Segoe UI Light" panose="020B0502040204020203" pitchFamily="34" charset="0"/>
                        </a:rPr>
                        <a:t>  Software Testing</a:t>
                      </a:r>
                      <a:endParaRPr lang="en-US" sz="2000" dirty="0" smtClean="0">
                        <a:solidFill>
                          <a:schemeClr val="tx1"/>
                        </a:solidFill>
                        <a:latin typeface="Segoe UI Light" panose="020B0502040204020203" pitchFamily="34" charset="0"/>
                        <a:cs typeface="Segoe UI Light" panose="020B0502040204020203" pitchFamily="34" charset="0"/>
                      </a:endParaRPr>
                    </a:p>
                    <a:p>
                      <a:pPr lvl="1"/>
                      <a:r>
                        <a:rPr lang="en-US" sz="2000" dirty="0" smtClean="0">
                          <a:solidFill>
                            <a:schemeClr val="tx1"/>
                          </a:solidFill>
                          <a:latin typeface="Segoe UI Light" panose="020B0502040204020203" pitchFamily="34" charset="0"/>
                          <a:cs typeface="Segoe UI Light" panose="020B0502040204020203" pitchFamily="34" charset="0"/>
                        </a:rPr>
                        <a:t>1.2  Software and Hardware Components</a:t>
                      </a:r>
                    </a:p>
                    <a:p>
                      <a:pPr lvl="1"/>
                      <a:r>
                        <a:rPr lang="en-US" sz="2000" dirty="0" smtClean="0">
                          <a:solidFill>
                            <a:schemeClr val="tx1"/>
                          </a:solidFill>
                          <a:latin typeface="Segoe UI Light" panose="020B0502040204020203" pitchFamily="34" charset="0"/>
                          <a:cs typeface="Segoe UI Light" panose="020B0502040204020203" pitchFamily="34" charset="0"/>
                        </a:rPr>
                        <a:t>1.3  Fundamentals of Programming</a:t>
                      </a:r>
                    </a:p>
                    <a:p>
                      <a:pPr lvl="1"/>
                      <a:r>
                        <a:rPr lang="en-US" sz="2000" dirty="0" smtClean="0">
                          <a:solidFill>
                            <a:schemeClr val="tx1"/>
                          </a:solidFill>
                          <a:latin typeface="Segoe UI Light" panose="020B0502040204020203" pitchFamily="34" charset="0"/>
                          <a:cs typeface="Segoe UI Light" panose="020B0502040204020203" pitchFamily="34" charset="0"/>
                        </a:rPr>
                        <a:t>1.4  Application Lifecycle Management</a:t>
                      </a:r>
                      <a:endParaRPr lang="en-US" sz="2000" dirty="0">
                        <a:solidFill>
                          <a:schemeClr val="tx1"/>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04 | Managing Software Testing Projects</a:t>
                      </a:r>
                    </a:p>
                    <a:p>
                      <a:pPr lvl="1"/>
                      <a:r>
                        <a:rPr lang="en-US" sz="2000" dirty="0" smtClean="0">
                          <a:solidFill>
                            <a:schemeClr val="tx1"/>
                          </a:solidFill>
                          <a:latin typeface="Segoe UI Light" panose="020B0502040204020203" pitchFamily="34" charset="0"/>
                          <a:cs typeface="Segoe UI Light" panose="020B0502040204020203" pitchFamily="34" charset="0"/>
                        </a:rPr>
                        <a:t>4.1  Testing Milestones</a:t>
                      </a:r>
                    </a:p>
                    <a:p>
                      <a:pPr lvl="1"/>
                      <a:r>
                        <a:rPr lang="en-US" sz="2000" dirty="0" smtClean="0">
                          <a:solidFill>
                            <a:schemeClr val="tx1"/>
                          </a:solidFill>
                          <a:latin typeface="Segoe UI Light" panose="020B0502040204020203" pitchFamily="34" charset="0"/>
                          <a:cs typeface="Segoe UI Light" panose="020B0502040204020203" pitchFamily="34" charset="0"/>
                        </a:rPr>
                        <a:t>4.2  The Agile Process</a:t>
                      </a:r>
                    </a:p>
                    <a:p>
                      <a:pPr lvl="1"/>
                      <a:r>
                        <a:rPr lang="en-US" sz="2000" dirty="0" smtClean="0">
                          <a:solidFill>
                            <a:schemeClr val="tx1"/>
                          </a:solidFill>
                          <a:latin typeface="Segoe UI Light" panose="020B0502040204020203" pitchFamily="34" charset="0"/>
                          <a:cs typeface="Segoe UI Light" panose="020B0502040204020203" pitchFamily="34" charset="0"/>
                        </a:rPr>
                        <a:t>4.3  Working with Distributed Teams</a:t>
                      </a:r>
                    </a:p>
                    <a:p>
                      <a:pPr lvl="1"/>
                      <a:r>
                        <a:rPr lang="en-US" sz="2000" dirty="0" smtClean="0">
                          <a:solidFill>
                            <a:schemeClr val="tx1"/>
                          </a:solidFill>
                          <a:latin typeface="Segoe UI Light" panose="020B0502040204020203" pitchFamily="34" charset="0"/>
                          <a:cs typeface="Segoe UI Light" panose="020B0502040204020203" pitchFamily="34" charset="0"/>
                        </a:rPr>
                        <a:t>4.4  </a:t>
                      </a:r>
                      <a:endParaRPr lang="en-US" sz="2000" dirty="0">
                        <a:solidFill>
                          <a:schemeClr val="tx1"/>
                        </a:solidFill>
                        <a:latin typeface="Segoe UI Light" panose="020B0502040204020203" pitchFamily="34" charset="0"/>
                        <a:cs typeface="Segoe UI Light" panose="020B0502040204020203" pitchFamily="34" charset="0"/>
                      </a:endParaRPr>
                    </a:p>
                  </a:txBody>
                  <a:tcPr/>
                </a:tc>
              </a:tr>
              <a:tr h="767632">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02 | Testing Methodologies</a:t>
                      </a:r>
                    </a:p>
                    <a:p>
                      <a:pPr lvl="1"/>
                      <a:r>
                        <a:rPr lang="en-US" sz="2000" dirty="0" smtClean="0">
                          <a:solidFill>
                            <a:schemeClr val="tx1"/>
                          </a:solidFill>
                          <a:latin typeface="Segoe UI Light" panose="020B0502040204020203" pitchFamily="34" charset="0"/>
                          <a:cs typeface="Segoe UI Light" panose="020B0502040204020203" pitchFamily="34" charset="0"/>
                        </a:rPr>
                        <a:t>2.1  Testing</a:t>
                      </a:r>
                      <a:r>
                        <a:rPr lang="en-US" sz="2000" baseline="0" dirty="0" smtClean="0">
                          <a:solidFill>
                            <a:schemeClr val="tx1"/>
                          </a:solidFill>
                          <a:latin typeface="Segoe UI Light" panose="020B0502040204020203" pitchFamily="34" charset="0"/>
                          <a:cs typeface="Segoe UI Light" panose="020B0502040204020203" pitchFamily="34" charset="0"/>
                        </a:rPr>
                        <a:t> Techniques</a:t>
                      </a:r>
                      <a:endParaRPr lang="en-US" sz="2000" dirty="0" smtClean="0">
                        <a:solidFill>
                          <a:schemeClr val="tx1"/>
                        </a:solidFill>
                        <a:latin typeface="Segoe UI Light" panose="020B0502040204020203" pitchFamily="34" charset="0"/>
                        <a:cs typeface="Segoe UI Light" panose="020B0502040204020203" pitchFamily="34" charset="0"/>
                      </a:endParaRPr>
                    </a:p>
                    <a:p>
                      <a:pPr lvl="1"/>
                      <a:r>
                        <a:rPr lang="en-US" sz="2000" dirty="0" smtClean="0">
                          <a:solidFill>
                            <a:schemeClr val="tx1"/>
                          </a:solidFill>
                          <a:latin typeface="Segoe UI Light" panose="020B0502040204020203" pitchFamily="34" charset="0"/>
                          <a:cs typeface="Segoe UI Light" panose="020B0502040204020203" pitchFamily="34" charset="0"/>
                        </a:rPr>
                        <a:t>2.2  Testing</a:t>
                      </a:r>
                      <a:r>
                        <a:rPr lang="en-US" sz="2000" baseline="0" dirty="0" smtClean="0">
                          <a:solidFill>
                            <a:schemeClr val="tx1"/>
                          </a:solidFill>
                          <a:latin typeface="Segoe UI Light" panose="020B0502040204020203" pitchFamily="34" charset="0"/>
                          <a:cs typeface="Segoe UI Light" panose="020B0502040204020203" pitchFamily="34" charset="0"/>
                        </a:rPr>
                        <a:t> Levels</a:t>
                      </a:r>
                      <a:endParaRPr lang="en-US" sz="2000" dirty="0" smtClean="0">
                        <a:solidFill>
                          <a:schemeClr val="tx1"/>
                        </a:solidFill>
                        <a:latin typeface="Segoe UI Light" panose="020B0502040204020203" pitchFamily="34" charset="0"/>
                        <a:cs typeface="Segoe UI Light" panose="020B0502040204020203" pitchFamily="34" charset="0"/>
                      </a:endParaRPr>
                    </a:p>
                    <a:p>
                      <a:pPr lvl="1"/>
                      <a:r>
                        <a:rPr lang="en-US" sz="2000" dirty="0" smtClean="0">
                          <a:solidFill>
                            <a:schemeClr val="tx1"/>
                          </a:solidFill>
                          <a:latin typeface="Segoe UI Light" panose="020B0502040204020203" pitchFamily="34" charset="0"/>
                          <a:cs typeface="Segoe UI Light" panose="020B0502040204020203" pitchFamily="34" charset="0"/>
                        </a:rPr>
                        <a:t>2.3  Testing</a:t>
                      </a:r>
                      <a:r>
                        <a:rPr lang="en-US" sz="2000" baseline="0" dirty="0" smtClean="0">
                          <a:solidFill>
                            <a:schemeClr val="tx1"/>
                          </a:solidFill>
                          <a:latin typeface="Segoe UI Light" panose="020B0502040204020203" pitchFamily="34" charset="0"/>
                          <a:cs typeface="Segoe UI Light" panose="020B0502040204020203" pitchFamily="34" charset="0"/>
                        </a:rPr>
                        <a:t> Types</a:t>
                      </a:r>
                      <a:endParaRPr lang="en-US" sz="2000" dirty="0" smtClean="0">
                        <a:solidFill>
                          <a:schemeClr val="tx1"/>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05 | Working with Bugs</a:t>
                      </a:r>
                    </a:p>
                    <a:p>
                      <a:pPr lvl="1"/>
                      <a:r>
                        <a:rPr lang="en-US" sz="2000" dirty="0" smtClean="0">
                          <a:solidFill>
                            <a:schemeClr val="tx1"/>
                          </a:solidFill>
                          <a:latin typeface="Segoe UI Light" panose="020B0502040204020203" pitchFamily="34" charset="0"/>
                          <a:cs typeface="Segoe UI Light" panose="020B0502040204020203" pitchFamily="34" charset="0"/>
                        </a:rPr>
                        <a:t>5.1  Detecting Software Defects</a:t>
                      </a:r>
                    </a:p>
                    <a:p>
                      <a:pPr lvl="1"/>
                      <a:r>
                        <a:rPr lang="en-US" sz="2000" dirty="0" smtClean="0">
                          <a:solidFill>
                            <a:schemeClr val="tx1"/>
                          </a:solidFill>
                          <a:latin typeface="Segoe UI Light" panose="020B0502040204020203" pitchFamily="34" charset="0"/>
                          <a:cs typeface="Segoe UI Light" panose="020B0502040204020203" pitchFamily="34" charset="0"/>
                        </a:rPr>
                        <a:t>5.2  Logging Bugs</a:t>
                      </a:r>
                    </a:p>
                    <a:p>
                      <a:pPr lvl="1"/>
                      <a:r>
                        <a:rPr lang="en-US" sz="2000" dirty="0" smtClean="0">
                          <a:solidFill>
                            <a:schemeClr val="tx1"/>
                          </a:solidFill>
                          <a:latin typeface="Segoe UI Light" panose="020B0502040204020203" pitchFamily="34" charset="0"/>
                          <a:cs typeface="Segoe UI Light" panose="020B0502040204020203" pitchFamily="34" charset="0"/>
                        </a:rPr>
                        <a:t>5.3  Managing Bugs</a:t>
                      </a:r>
                    </a:p>
                  </a:txBody>
                  <a:tcP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latin typeface="Segoe UI Light" panose="020B0502040204020203" pitchFamily="34" charset="0"/>
                          <a:cs typeface="Segoe UI Light" panose="020B0502040204020203" pitchFamily="34" charset="0"/>
                        </a:rPr>
                        <a:t>03</a:t>
                      </a:r>
                      <a:r>
                        <a:rPr lang="en-US" sz="2400" b="1" baseline="0" dirty="0" smtClean="0">
                          <a:solidFill>
                            <a:schemeClr val="tx1"/>
                          </a:solidFill>
                          <a:latin typeface="Segoe UI Light" panose="020B0502040204020203" pitchFamily="34" charset="0"/>
                          <a:cs typeface="Segoe UI Light" panose="020B0502040204020203" pitchFamily="34" charset="0"/>
                        </a:rPr>
                        <a:t> | Creating Software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3.1  User Centric Tests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3.2  Software Testability</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3.3  Creating Test Plan Components</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3.4  Feature Testing</a:t>
                      </a:r>
                    </a:p>
                    <a:p>
                      <a:pPr marL="457044" marR="0" lvl="1" indent="0" algn="l" defTabSz="914088" rtl="0" eaLnBrk="1" fontAlgn="auto" latinLnBrk="0" hangingPunct="1">
                        <a:lnSpc>
                          <a:spcPct val="100000"/>
                        </a:lnSpc>
                        <a:spcBef>
                          <a:spcPts val="0"/>
                        </a:spcBef>
                        <a:spcAft>
                          <a:spcPts val="0"/>
                        </a:spcAft>
                        <a:buClrTx/>
                        <a:buSzTx/>
                        <a:buFontTx/>
                        <a:buNone/>
                        <a:tabLst/>
                        <a:defRPr/>
                      </a:pPr>
                      <a:r>
                        <a:rPr lang="en-US" sz="2000" baseline="0" dirty="0" smtClean="0">
                          <a:solidFill>
                            <a:schemeClr val="tx1"/>
                          </a:solidFill>
                          <a:latin typeface="Segoe UI Light" panose="020B0502040204020203" pitchFamily="34" charset="0"/>
                          <a:cs typeface="Segoe UI Light" panose="020B0502040204020203" pitchFamily="34" charset="0"/>
                        </a:rPr>
                        <a:t>3.5  Appropriately Scoped Test Cases</a:t>
                      </a:r>
                      <a:endParaRPr lang="en-US" sz="2000" dirty="0" smtClean="0">
                        <a:solidFill>
                          <a:schemeClr val="tx1"/>
                        </a:solidFill>
                        <a:latin typeface="Segoe UI Light" panose="020B0502040204020203" pitchFamily="34" charset="0"/>
                        <a:cs typeface="Segoe UI Light" panose="020B0502040204020203" pitchFamily="34" charset="0"/>
                      </a:endParaRPr>
                    </a:p>
                  </a:txBody>
                  <a:tcPr/>
                </a:tc>
                <a:tc>
                  <a:txBody>
                    <a:bodyPr/>
                    <a:lstStyle/>
                    <a:p>
                      <a:r>
                        <a:rPr lang="en-US" sz="2400" b="1" dirty="0" smtClean="0">
                          <a:solidFill>
                            <a:schemeClr val="tx1"/>
                          </a:solidFill>
                          <a:latin typeface="Segoe UI Light" panose="020B0502040204020203" pitchFamily="34" charset="0"/>
                          <a:cs typeface="Segoe UI Light" panose="020B0502040204020203" pitchFamily="34" charset="0"/>
                        </a:rPr>
                        <a:t>06 | Automating</a:t>
                      </a:r>
                      <a:r>
                        <a:rPr lang="en-US" sz="2400" b="1" baseline="0" dirty="0" smtClean="0">
                          <a:solidFill>
                            <a:schemeClr val="tx1"/>
                          </a:solidFill>
                          <a:latin typeface="Segoe UI Light" panose="020B0502040204020203" pitchFamily="34" charset="0"/>
                          <a:cs typeface="Segoe UI Light" panose="020B0502040204020203" pitchFamily="34" charset="0"/>
                        </a:rPr>
                        <a:t> Software Test</a:t>
                      </a:r>
                    </a:p>
                    <a:p>
                      <a:pPr lvl="1"/>
                      <a:r>
                        <a:rPr lang="en-US" sz="2000" baseline="0" dirty="0" smtClean="0">
                          <a:solidFill>
                            <a:schemeClr val="tx1"/>
                          </a:solidFill>
                          <a:latin typeface="Segoe UI Light" panose="020B0502040204020203" pitchFamily="34" charset="0"/>
                          <a:cs typeface="Segoe UI Light" panose="020B0502040204020203" pitchFamily="34" charset="0"/>
                        </a:rPr>
                        <a:t>6.1  Test Automation</a:t>
                      </a:r>
                    </a:p>
                    <a:p>
                      <a:pPr lvl="1"/>
                      <a:r>
                        <a:rPr lang="en-US" sz="2000" baseline="0" dirty="0" smtClean="0">
                          <a:solidFill>
                            <a:schemeClr val="tx1"/>
                          </a:solidFill>
                          <a:latin typeface="Segoe UI Light" panose="020B0502040204020203" pitchFamily="34" charset="0"/>
                          <a:cs typeface="Segoe UI Light" panose="020B0502040204020203" pitchFamily="34" charset="0"/>
                        </a:rPr>
                        <a:t>6.2  Test Automation Strategies</a:t>
                      </a:r>
                    </a:p>
                    <a:p>
                      <a:pPr lvl="1"/>
                      <a:r>
                        <a:rPr lang="en-US" sz="2000" baseline="0" dirty="0" smtClean="0">
                          <a:solidFill>
                            <a:schemeClr val="tx1"/>
                          </a:solidFill>
                          <a:latin typeface="Segoe UI Light" panose="020B0502040204020203" pitchFamily="34" charset="0"/>
                          <a:cs typeface="Segoe UI Light" panose="020B0502040204020203" pitchFamily="34" charset="0"/>
                        </a:rPr>
                        <a:t>6.3  Writing Automation Tests</a:t>
                      </a:r>
                    </a:p>
                    <a:p>
                      <a:pPr lvl="1"/>
                      <a:r>
                        <a:rPr lang="en-US" sz="2000" baseline="0" dirty="0" smtClean="0">
                          <a:solidFill>
                            <a:schemeClr val="tx1"/>
                          </a:solidFill>
                          <a:latin typeface="Segoe UI Light" panose="020B0502040204020203" pitchFamily="34" charset="0"/>
                          <a:cs typeface="Segoe UI Light" panose="020B0502040204020203" pitchFamily="34" charset="0"/>
                        </a:rPr>
                        <a:t>6.4  Managing Test Scripts</a:t>
                      </a:r>
                      <a:endParaRPr lang="en-US" sz="2000" dirty="0">
                        <a:solidFill>
                          <a:schemeClr val="tx1"/>
                        </a:solidFill>
                        <a:latin typeface="Segoe UI Light" panose="020B0502040204020203" pitchFamily="34" charset="0"/>
                        <a:cs typeface="Segoe UI Light" panose="020B0502040204020203" pitchFamily="34" charset="0"/>
                      </a:endParaRPr>
                    </a:p>
                  </a:txBody>
                  <a:tcP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01 | Testing </a:t>
            </a:r>
            <a:r>
              <a:rPr lang="en-US" dirty="0"/>
              <a:t>Fundamentals</a:t>
            </a:r>
          </a:p>
        </p:txBody>
      </p:sp>
      <p:sp>
        <p:nvSpPr>
          <p:cNvPr id="4" name="Subtitle 3"/>
          <p:cNvSpPr>
            <a:spLocks noGrp="1"/>
          </p:cNvSpPr>
          <p:nvPr>
            <p:ph type="subTitle" idx="1"/>
          </p:nvPr>
        </p:nvSpPr>
        <p:spPr>
          <a:xfrm>
            <a:off x="193271" y="5132437"/>
            <a:ext cx="9527778" cy="1460779"/>
          </a:xfrm>
        </p:spPr>
        <p:txBody>
          <a:bodyPr/>
          <a:lstStyle/>
          <a:p>
            <a:r>
              <a:rPr lang="en-US" dirty="0"/>
              <a:t>Thomas Dawkins | Senior Product Manager</a:t>
            </a:r>
          </a:p>
          <a:p>
            <a:r>
              <a:rPr lang="en-US" dirty="0"/>
              <a:t>Erik Downing | Senior Software Development Engineer </a:t>
            </a:r>
            <a:r>
              <a:rPr lang="en-US" dirty="0" smtClean="0"/>
              <a:t>in Test </a:t>
            </a:r>
            <a:r>
              <a:rPr lang="en-US" dirty="0"/>
              <a:t>(SDET)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smtClean="0"/>
              <a:t>1.1  Software Testing</a:t>
            </a:r>
          </a:p>
          <a:p>
            <a:pPr marL="0" indent="0">
              <a:buNone/>
            </a:pPr>
            <a:r>
              <a:rPr lang="en-GB" dirty="0" smtClean="0"/>
              <a:t>1.2  Software and Hardware Components</a:t>
            </a:r>
          </a:p>
          <a:p>
            <a:pPr marL="0" indent="0">
              <a:buNone/>
            </a:pPr>
            <a:r>
              <a:rPr lang="en-GB" dirty="0" smtClean="0"/>
              <a:t>1.3  The Fundamentals of Programming</a:t>
            </a:r>
          </a:p>
          <a:p>
            <a:pPr marL="0" indent="0">
              <a:buNone/>
            </a:pPr>
            <a:r>
              <a:rPr lang="en-GB" dirty="0" smtClean="0"/>
              <a:t>1.4  Application Lifecycle Management (ALM)</a:t>
            </a:r>
          </a:p>
        </p:txBody>
      </p:sp>
      <p:sp>
        <p:nvSpPr>
          <p:cNvPr id="2" name="Title 1"/>
          <p:cNvSpPr>
            <a:spLocks noGrp="1"/>
          </p:cNvSpPr>
          <p:nvPr>
            <p:ph type="title"/>
          </p:nvPr>
        </p:nvSpPr>
        <p:spPr/>
        <p:txBody>
          <a:bodyPr/>
          <a:lstStyle/>
          <a:p>
            <a:r>
              <a:rPr lang="en-US" dirty="0" smtClean="0"/>
              <a:t>Testing Fundamentals - Module Overview</a:t>
            </a:r>
            <a:endParaRPr lang="en-US" dirty="0"/>
          </a:p>
        </p:txBody>
      </p:sp>
    </p:spTree>
    <p:extLst>
      <p:ext uri="{BB962C8B-B14F-4D97-AF65-F5344CB8AC3E}">
        <p14:creationId xmlns:p14="http://schemas.microsoft.com/office/powerpoint/2010/main" val="3480921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1</Module>
    <Content_x0020_Type xmlns="DA58AECA-46F3-4083-B40F-E6EFD575E31E">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26BC4AE3-5639-4A7D-B935-D8F44ECD8B9F}"/>
</file>

<file path=docProps/app.xml><?xml version="1.0" encoding="utf-8"?>
<Properties xmlns="http://schemas.openxmlformats.org/officeDocument/2006/extended-properties" xmlns:vt="http://schemas.openxmlformats.org/officeDocument/2006/docPropsVTypes">
  <Template/>
  <TotalTime>3481</TotalTime>
  <Words>1942</Words>
  <Application>Microsoft Office PowerPoint</Application>
  <PresentationFormat>Widescreen</PresentationFormat>
  <Paragraphs>245</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Lucida Grande</vt:lpstr>
      <vt:lpstr>Segoe</vt:lpstr>
      <vt:lpstr>Segoe UI</vt:lpstr>
      <vt:lpstr>Segoe UI Light</vt:lpstr>
      <vt:lpstr>Wingdings</vt:lpstr>
      <vt:lpstr>1_Office Theme</vt:lpstr>
      <vt:lpstr>Content Slide</vt:lpstr>
      <vt:lpstr>Software Testing Fundamentals</vt:lpstr>
      <vt:lpstr>Take the Exam </vt:lpstr>
      <vt:lpstr>Meet Thomas Dawkins | ‏@thomasdawkins</vt:lpstr>
      <vt:lpstr>Meet Erik Downing| @sammamishman</vt:lpstr>
      <vt:lpstr>     Join the MVA Community!</vt:lpstr>
      <vt:lpstr>Setting Expectations</vt:lpstr>
      <vt:lpstr>Course Topics</vt:lpstr>
      <vt:lpstr>PowerPoint Presentation</vt:lpstr>
      <vt:lpstr>Testing Fundamentals - Module Overview</vt:lpstr>
      <vt:lpstr>PowerPoint Presentation</vt:lpstr>
      <vt:lpstr>Section Overview</vt:lpstr>
      <vt:lpstr>Guiding Questions</vt:lpstr>
      <vt:lpstr>Understanding Software Testing</vt:lpstr>
      <vt:lpstr>Importance of Software Testing</vt:lpstr>
      <vt:lpstr>Testing benefits for End Users</vt:lpstr>
      <vt:lpstr>Measuring Software Quality</vt:lpstr>
      <vt:lpstr>Understanding Computer Systems</vt:lpstr>
      <vt:lpstr>Section Questions </vt:lpstr>
      <vt:lpstr>Great MSPress Books </vt:lpstr>
      <vt:lpstr>PowerPoint Presentation</vt:lpstr>
      <vt:lpstr>Section Overview</vt:lpstr>
      <vt:lpstr>Guiding Questions</vt:lpstr>
      <vt:lpstr>Compiled vs. Interpreted languages</vt:lpstr>
      <vt:lpstr>Data Types</vt:lpstr>
      <vt:lpstr>Software Development Methodologies</vt:lpstr>
      <vt:lpstr>The Waterfall Model</vt:lpstr>
      <vt:lpstr>Waterfall Model</vt:lpstr>
      <vt:lpstr>The Agile Model</vt:lpstr>
      <vt:lpstr>Agile Model</vt:lpstr>
      <vt:lpstr>Section Questions </vt:lpstr>
      <vt:lpstr>Additional Resources</vt:lpstr>
      <vt:lpstr>Know your stuff? Get Certified!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83</cp:revision>
  <dcterms:created xsi:type="dcterms:W3CDTF">2013-02-15T23:12:42Z</dcterms:created>
  <dcterms:modified xsi:type="dcterms:W3CDTF">2013-12-17T23:16:05Z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