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2" r:id="rId5"/>
  </p:sldMasterIdLst>
  <p:notesMasterIdLst>
    <p:notesMasterId r:id="rId60"/>
  </p:notesMasterIdLst>
  <p:handoutMasterIdLst>
    <p:handoutMasterId r:id="rId61"/>
  </p:handoutMasterIdLst>
  <p:sldIdLst>
    <p:sldId id="271" r:id="rId6"/>
    <p:sldId id="389" r:id="rId7"/>
    <p:sldId id="276" r:id="rId8"/>
    <p:sldId id="384" r:id="rId9"/>
    <p:sldId id="348" r:id="rId10"/>
    <p:sldId id="349" r:id="rId11"/>
    <p:sldId id="385" r:id="rId12"/>
    <p:sldId id="298" r:id="rId13"/>
    <p:sldId id="299" r:id="rId14"/>
    <p:sldId id="352" r:id="rId15"/>
    <p:sldId id="353" r:id="rId16"/>
    <p:sldId id="354" r:id="rId17"/>
    <p:sldId id="355" r:id="rId18"/>
    <p:sldId id="356" r:id="rId19"/>
    <p:sldId id="357" r:id="rId20"/>
    <p:sldId id="358" r:id="rId21"/>
    <p:sldId id="359" r:id="rId22"/>
    <p:sldId id="360" r:id="rId23"/>
    <p:sldId id="305" r:id="rId24"/>
    <p:sldId id="345" r:id="rId25"/>
    <p:sldId id="386" r:id="rId26"/>
    <p:sldId id="307" r:id="rId27"/>
    <p:sldId id="308" r:id="rId28"/>
    <p:sldId id="362" r:id="rId29"/>
    <p:sldId id="363" r:id="rId30"/>
    <p:sldId id="364" r:id="rId31"/>
    <p:sldId id="365" r:id="rId32"/>
    <p:sldId id="366" r:id="rId33"/>
    <p:sldId id="367" r:id="rId34"/>
    <p:sldId id="309" r:id="rId35"/>
    <p:sldId id="387" r:id="rId36"/>
    <p:sldId id="329" r:id="rId37"/>
    <p:sldId id="330" r:id="rId38"/>
    <p:sldId id="368" r:id="rId39"/>
    <p:sldId id="369" r:id="rId40"/>
    <p:sldId id="370" r:id="rId41"/>
    <p:sldId id="371" r:id="rId42"/>
    <p:sldId id="372" r:id="rId43"/>
    <p:sldId id="331" r:id="rId44"/>
    <p:sldId id="388" r:id="rId45"/>
    <p:sldId id="373" r:id="rId46"/>
    <p:sldId id="374" r:id="rId47"/>
    <p:sldId id="377" r:id="rId48"/>
    <p:sldId id="378" r:id="rId49"/>
    <p:sldId id="379" r:id="rId50"/>
    <p:sldId id="380" r:id="rId51"/>
    <p:sldId id="381" r:id="rId52"/>
    <p:sldId id="382" r:id="rId53"/>
    <p:sldId id="383" r:id="rId54"/>
    <p:sldId id="376" r:id="rId55"/>
    <p:sldId id="375" r:id="rId56"/>
    <p:sldId id="306" r:id="rId57"/>
    <p:sldId id="347" r:id="rId58"/>
    <p:sldId id="269"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77939" autoAdjust="0"/>
  </p:normalViewPr>
  <p:slideViewPr>
    <p:cSldViewPr snapToGrid="0">
      <p:cViewPr varScale="1">
        <p:scale>
          <a:sx n="87" d="100"/>
          <a:sy n="87" d="100"/>
        </p:scale>
        <p:origin x="1332" y="84"/>
      </p:cViewPr>
      <p:guideLst/>
    </p:cSldViewPr>
  </p:slideViewPr>
  <p:notesTextViewPr>
    <p:cViewPr>
      <p:scale>
        <a:sx n="1" d="1"/>
        <a:sy n="1" d="1"/>
      </p:scale>
      <p:origin x="0" y="0"/>
    </p:cViewPr>
  </p:notesTextViewPr>
  <p:notesViewPr>
    <p:cSldViewPr snapToGrid="0">
      <p:cViewPr varScale="1">
        <p:scale>
          <a:sx n="86" d="100"/>
          <a:sy n="86" d="100"/>
        </p:scale>
        <p:origin x="3786"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12/17/2013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12/17/2013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2772131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3118985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29613509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3928333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1365159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21351564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2188428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28127815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18</a:t>
            </a:fld>
            <a:endParaRPr lang="en-US"/>
          </a:p>
        </p:txBody>
      </p:sp>
    </p:spTree>
    <p:extLst>
      <p:ext uri="{BB962C8B-B14F-4D97-AF65-F5344CB8AC3E}">
        <p14:creationId xmlns:p14="http://schemas.microsoft.com/office/powerpoint/2010/main" val="27039175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34004"/>
            <a:ext cx="5486400" cy="3600450"/>
          </a:xfrm>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2287265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30589440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a:p>
        </p:txBody>
      </p:sp>
    </p:spTree>
    <p:extLst>
      <p:ext uri="{BB962C8B-B14F-4D97-AF65-F5344CB8AC3E}">
        <p14:creationId xmlns:p14="http://schemas.microsoft.com/office/powerpoint/2010/main" val="1830118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21</a:t>
            </a:fld>
            <a:endParaRPr lang="en-US"/>
          </a:p>
        </p:txBody>
      </p:sp>
    </p:spTree>
    <p:extLst>
      <p:ext uri="{BB962C8B-B14F-4D97-AF65-F5344CB8AC3E}">
        <p14:creationId xmlns:p14="http://schemas.microsoft.com/office/powerpoint/2010/main" val="22094145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22</a:t>
            </a:fld>
            <a:endParaRPr lang="en-US"/>
          </a:p>
        </p:txBody>
      </p:sp>
    </p:spTree>
    <p:extLst>
      <p:ext uri="{BB962C8B-B14F-4D97-AF65-F5344CB8AC3E}">
        <p14:creationId xmlns:p14="http://schemas.microsoft.com/office/powerpoint/2010/main" val="22303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23</a:t>
            </a:fld>
            <a:endParaRPr lang="en-US"/>
          </a:p>
        </p:txBody>
      </p:sp>
    </p:spTree>
    <p:extLst>
      <p:ext uri="{BB962C8B-B14F-4D97-AF65-F5344CB8AC3E}">
        <p14:creationId xmlns:p14="http://schemas.microsoft.com/office/powerpoint/2010/main" val="12631746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24</a:t>
            </a:fld>
            <a:endParaRPr lang="en-US"/>
          </a:p>
        </p:txBody>
      </p:sp>
    </p:spTree>
    <p:extLst>
      <p:ext uri="{BB962C8B-B14F-4D97-AF65-F5344CB8AC3E}">
        <p14:creationId xmlns:p14="http://schemas.microsoft.com/office/powerpoint/2010/main" val="34280133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25</a:t>
            </a:fld>
            <a:endParaRPr lang="en-US"/>
          </a:p>
        </p:txBody>
      </p:sp>
    </p:spTree>
    <p:extLst>
      <p:ext uri="{BB962C8B-B14F-4D97-AF65-F5344CB8AC3E}">
        <p14:creationId xmlns:p14="http://schemas.microsoft.com/office/powerpoint/2010/main" val="31131452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26</a:t>
            </a:fld>
            <a:endParaRPr lang="en-US"/>
          </a:p>
        </p:txBody>
      </p:sp>
    </p:spTree>
    <p:extLst>
      <p:ext uri="{BB962C8B-B14F-4D97-AF65-F5344CB8AC3E}">
        <p14:creationId xmlns:p14="http://schemas.microsoft.com/office/powerpoint/2010/main" val="26320798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27</a:t>
            </a:fld>
            <a:endParaRPr lang="en-US"/>
          </a:p>
        </p:txBody>
      </p:sp>
    </p:spTree>
    <p:extLst>
      <p:ext uri="{BB962C8B-B14F-4D97-AF65-F5344CB8AC3E}">
        <p14:creationId xmlns:p14="http://schemas.microsoft.com/office/powerpoint/2010/main" val="22068449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28</a:t>
            </a:fld>
            <a:endParaRPr lang="en-US"/>
          </a:p>
        </p:txBody>
      </p:sp>
    </p:spTree>
    <p:extLst>
      <p:ext uri="{BB962C8B-B14F-4D97-AF65-F5344CB8AC3E}">
        <p14:creationId xmlns:p14="http://schemas.microsoft.com/office/powerpoint/2010/main" val="9736345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29</a:t>
            </a:fld>
            <a:endParaRPr lang="en-US"/>
          </a:p>
        </p:txBody>
      </p:sp>
    </p:spTree>
    <p:extLst>
      <p:ext uri="{BB962C8B-B14F-4D97-AF65-F5344CB8AC3E}">
        <p14:creationId xmlns:p14="http://schemas.microsoft.com/office/powerpoint/2010/main" val="3994923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a:t>
            </a:fld>
            <a:endParaRPr lang="en-US"/>
          </a:p>
        </p:txBody>
      </p:sp>
    </p:spTree>
    <p:extLst>
      <p:ext uri="{BB962C8B-B14F-4D97-AF65-F5344CB8AC3E}">
        <p14:creationId xmlns:p14="http://schemas.microsoft.com/office/powerpoint/2010/main" val="38268326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30</a:t>
            </a:fld>
            <a:endParaRPr lang="en-US"/>
          </a:p>
        </p:txBody>
      </p:sp>
    </p:spTree>
    <p:extLst>
      <p:ext uri="{BB962C8B-B14F-4D97-AF65-F5344CB8AC3E}">
        <p14:creationId xmlns:p14="http://schemas.microsoft.com/office/powerpoint/2010/main" val="13233150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31</a:t>
            </a:fld>
            <a:endParaRPr lang="en-US"/>
          </a:p>
        </p:txBody>
      </p:sp>
    </p:spTree>
    <p:extLst>
      <p:ext uri="{BB962C8B-B14F-4D97-AF65-F5344CB8AC3E}">
        <p14:creationId xmlns:p14="http://schemas.microsoft.com/office/powerpoint/2010/main" val="33951873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32</a:t>
            </a:fld>
            <a:endParaRPr lang="en-US"/>
          </a:p>
        </p:txBody>
      </p:sp>
    </p:spTree>
    <p:extLst>
      <p:ext uri="{BB962C8B-B14F-4D97-AF65-F5344CB8AC3E}">
        <p14:creationId xmlns:p14="http://schemas.microsoft.com/office/powerpoint/2010/main" val="29477321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33</a:t>
            </a:fld>
            <a:endParaRPr lang="en-US"/>
          </a:p>
        </p:txBody>
      </p:sp>
    </p:spTree>
    <p:extLst>
      <p:ext uri="{BB962C8B-B14F-4D97-AF65-F5344CB8AC3E}">
        <p14:creationId xmlns:p14="http://schemas.microsoft.com/office/powerpoint/2010/main" val="40627206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34</a:t>
            </a:fld>
            <a:endParaRPr lang="en-US"/>
          </a:p>
        </p:txBody>
      </p:sp>
    </p:spTree>
    <p:extLst>
      <p:ext uri="{BB962C8B-B14F-4D97-AF65-F5344CB8AC3E}">
        <p14:creationId xmlns:p14="http://schemas.microsoft.com/office/powerpoint/2010/main" val="13767753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35</a:t>
            </a:fld>
            <a:endParaRPr lang="en-US"/>
          </a:p>
        </p:txBody>
      </p:sp>
    </p:spTree>
    <p:extLst>
      <p:ext uri="{BB962C8B-B14F-4D97-AF65-F5344CB8AC3E}">
        <p14:creationId xmlns:p14="http://schemas.microsoft.com/office/powerpoint/2010/main" val="14105949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36</a:t>
            </a:fld>
            <a:endParaRPr lang="en-US"/>
          </a:p>
        </p:txBody>
      </p:sp>
    </p:spTree>
    <p:extLst>
      <p:ext uri="{BB962C8B-B14F-4D97-AF65-F5344CB8AC3E}">
        <p14:creationId xmlns:p14="http://schemas.microsoft.com/office/powerpoint/2010/main" val="30360536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37</a:t>
            </a:fld>
            <a:endParaRPr lang="en-US"/>
          </a:p>
        </p:txBody>
      </p:sp>
    </p:spTree>
    <p:extLst>
      <p:ext uri="{BB962C8B-B14F-4D97-AF65-F5344CB8AC3E}">
        <p14:creationId xmlns:p14="http://schemas.microsoft.com/office/powerpoint/2010/main" val="1094142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38</a:t>
            </a:fld>
            <a:endParaRPr lang="en-US"/>
          </a:p>
        </p:txBody>
      </p:sp>
    </p:spTree>
    <p:extLst>
      <p:ext uri="{BB962C8B-B14F-4D97-AF65-F5344CB8AC3E}">
        <p14:creationId xmlns:p14="http://schemas.microsoft.com/office/powerpoint/2010/main" val="38708728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solidFill>
                  <a:prstClr val="black"/>
                </a:solidFill>
              </a:rPr>
              <a:pPr/>
              <a:t>39</a:t>
            </a:fld>
            <a:endParaRPr lang="en-US">
              <a:solidFill>
                <a:prstClr val="black"/>
              </a:solidFill>
            </a:endParaRPr>
          </a:p>
        </p:txBody>
      </p:sp>
    </p:spTree>
    <p:extLst>
      <p:ext uri="{BB962C8B-B14F-4D97-AF65-F5344CB8AC3E}">
        <p14:creationId xmlns:p14="http://schemas.microsoft.com/office/powerpoint/2010/main" val="1827312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1860817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40</a:t>
            </a:fld>
            <a:endParaRPr lang="en-US"/>
          </a:p>
        </p:txBody>
      </p:sp>
    </p:spTree>
    <p:extLst>
      <p:ext uri="{BB962C8B-B14F-4D97-AF65-F5344CB8AC3E}">
        <p14:creationId xmlns:p14="http://schemas.microsoft.com/office/powerpoint/2010/main" val="30868703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41</a:t>
            </a:fld>
            <a:endParaRPr lang="en-US"/>
          </a:p>
        </p:txBody>
      </p:sp>
    </p:spTree>
    <p:extLst>
      <p:ext uri="{BB962C8B-B14F-4D97-AF65-F5344CB8AC3E}">
        <p14:creationId xmlns:p14="http://schemas.microsoft.com/office/powerpoint/2010/main" val="30961101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42</a:t>
            </a:fld>
            <a:endParaRPr lang="en-US"/>
          </a:p>
        </p:txBody>
      </p:sp>
    </p:spTree>
    <p:extLst>
      <p:ext uri="{BB962C8B-B14F-4D97-AF65-F5344CB8AC3E}">
        <p14:creationId xmlns:p14="http://schemas.microsoft.com/office/powerpoint/2010/main" val="33459361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43</a:t>
            </a:fld>
            <a:endParaRPr lang="en-US"/>
          </a:p>
        </p:txBody>
      </p:sp>
    </p:spTree>
    <p:extLst>
      <p:ext uri="{BB962C8B-B14F-4D97-AF65-F5344CB8AC3E}">
        <p14:creationId xmlns:p14="http://schemas.microsoft.com/office/powerpoint/2010/main" val="14623851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44</a:t>
            </a:fld>
            <a:endParaRPr lang="en-US"/>
          </a:p>
        </p:txBody>
      </p:sp>
    </p:spTree>
    <p:extLst>
      <p:ext uri="{BB962C8B-B14F-4D97-AF65-F5344CB8AC3E}">
        <p14:creationId xmlns:p14="http://schemas.microsoft.com/office/powerpoint/2010/main" val="23464638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45</a:t>
            </a:fld>
            <a:endParaRPr lang="en-US"/>
          </a:p>
        </p:txBody>
      </p:sp>
    </p:spTree>
    <p:extLst>
      <p:ext uri="{BB962C8B-B14F-4D97-AF65-F5344CB8AC3E}">
        <p14:creationId xmlns:p14="http://schemas.microsoft.com/office/powerpoint/2010/main" val="33810451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46</a:t>
            </a:fld>
            <a:endParaRPr lang="en-US"/>
          </a:p>
        </p:txBody>
      </p:sp>
    </p:spTree>
    <p:extLst>
      <p:ext uri="{BB962C8B-B14F-4D97-AF65-F5344CB8AC3E}">
        <p14:creationId xmlns:p14="http://schemas.microsoft.com/office/powerpoint/2010/main" val="12001304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47</a:t>
            </a:fld>
            <a:endParaRPr lang="en-US"/>
          </a:p>
        </p:txBody>
      </p:sp>
    </p:spTree>
    <p:extLst>
      <p:ext uri="{BB962C8B-B14F-4D97-AF65-F5344CB8AC3E}">
        <p14:creationId xmlns:p14="http://schemas.microsoft.com/office/powerpoint/2010/main" val="98850404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48</a:t>
            </a:fld>
            <a:endParaRPr lang="en-US"/>
          </a:p>
        </p:txBody>
      </p:sp>
    </p:spTree>
    <p:extLst>
      <p:ext uri="{BB962C8B-B14F-4D97-AF65-F5344CB8AC3E}">
        <p14:creationId xmlns:p14="http://schemas.microsoft.com/office/powerpoint/2010/main" val="21777964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49</a:t>
            </a:fld>
            <a:endParaRPr lang="en-US"/>
          </a:p>
        </p:txBody>
      </p:sp>
    </p:spTree>
    <p:extLst>
      <p:ext uri="{BB962C8B-B14F-4D97-AF65-F5344CB8AC3E}">
        <p14:creationId xmlns:p14="http://schemas.microsoft.com/office/powerpoint/2010/main" val="3042959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874990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50</a:t>
            </a:fld>
            <a:endParaRPr lang="en-US"/>
          </a:p>
        </p:txBody>
      </p:sp>
    </p:spTree>
    <p:extLst>
      <p:ext uri="{BB962C8B-B14F-4D97-AF65-F5344CB8AC3E}">
        <p14:creationId xmlns:p14="http://schemas.microsoft.com/office/powerpoint/2010/main" val="84723635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solidFill>
                  <a:prstClr val="black"/>
                </a:solidFill>
              </a:rPr>
              <a:pPr/>
              <a:t>51</a:t>
            </a:fld>
            <a:endParaRPr lang="en-US">
              <a:solidFill>
                <a:prstClr val="black"/>
              </a:solidFill>
            </a:endParaRPr>
          </a:p>
        </p:txBody>
      </p:sp>
    </p:spTree>
    <p:extLst>
      <p:ext uri="{BB962C8B-B14F-4D97-AF65-F5344CB8AC3E}">
        <p14:creationId xmlns:p14="http://schemas.microsoft.com/office/powerpoint/2010/main" val="295522098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52</a:t>
            </a:fld>
            <a:endParaRPr lang="en-US"/>
          </a:p>
        </p:txBody>
      </p:sp>
    </p:spTree>
    <p:extLst>
      <p:ext uri="{BB962C8B-B14F-4D97-AF65-F5344CB8AC3E}">
        <p14:creationId xmlns:p14="http://schemas.microsoft.com/office/powerpoint/2010/main" val="284656156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53</a:t>
            </a:fld>
            <a:endParaRPr lang="en-US"/>
          </a:p>
        </p:txBody>
      </p:sp>
    </p:spTree>
    <p:extLst>
      <p:ext uri="{BB962C8B-B14F-4D97-AF65-F5344CB8AC3E}">
        <p14:creationId xmlns:p14="http://schemas.microsoft.com/office/powerpoint/2010/main" val="424245063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54</a:t>
            </a:fld>
            <a:endParaRPr lang="en-US"/>
          </a:p>
        </p:txBody>
      </p:sp>
    </p:spTree>
    <p:extLst>
      <p:ext uri="{BB962C8B-B14F-4D97-AF65-F5344CB8AC3E}">
        <p14:creationId xmlns:p14="http://schemas.microsoft.com/office/powerpoint/2010/main" val="1236786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832052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3838733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2338683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28097974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76899" y="2130426"/>
            <a:ext cx="10818415" cy="1470025"/>
          </a:xfrm>
          <a:prstGeom prst="rect">
            <a:avLst/>
          </a:prstGeom>
        </p:spPr>
        <p:txBody>
          <a:bodyPr anchor="b" anchorCtr="0">
            <a:noAutofit/>
          </a:bodyPr>
          <a:lstStyle>
            <a:lvl1pPr algn="l">
              <a:defRPr sz="7200"/>
            </a:lvl1pPr>
          </a:lstStyle>
          <a:p>
            <a:r>
              <a:rPr lang="en-US" dirty="0" smtClean="0"/>
              <a:t>Presentation Title</a:t>
            </a:r>
            <a:endParaRPr lang="en-US" dirty="0"/>
          </a:p>
        </p:txBody>
      </p:sp>
      <p:sp>
        <p:nvSpPr>
          <p:cNvPr id="3" name="Subtitle 2"/>
          <p:cNvSpPr>
            <a:spLocks noGrp="1"/>
          </p:cNvSpPr>
          <p:nvPr>
            <p:ph type="subTitle" idx="1" hasCustomPrompt="1"/>
          </p:nvPr>
        </p:nvSpPr>
        <p:spPr>
          <a:xfrm>
            <a:off x="676900" y="3837951"/>
            <a:ext cx="8534400" cy="2273883"/>
          </a:xfrm>
          <a:prstGeom prst="rect">
            <a:avLst/>
          </a:prstGeom>
        </p:spPr>
        <p:txBody>
          <a:bodyPr>
            <a:normAutofit/>
          </a:bodyPr>
          <a:lstStyle>
            <a:lvl1pPr marL="0" indent="0" algn="l">
              <a:buNone/>
              <a:defRPr sz="3200" b="0">
                <a:solidFill>
                  <a:schemeClr val="bg1"/>
                </a:solidFill>
                <a:latin typeface="Segoe UI Light" panose="020B0502040204020203" pitchFamily="34" charset="0"/>
                <a:cs typeface="Segoe UI Light" panose="020B0502040204020203"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Presenter Name(s)</a:t>
            </a:r>
            <a:endParaRPr lang="en-US" dirty="0"/>
          </a:p>
        </p:txBody>
      </p:sp>
    </p:spTree>
    <p:extLst>
      <p:ext uri="{BB962C8B-B14F-4D97-AF65-F5344CB8AC3E}">
        <p14:creationId xmlns:p14="http://schemas.microsoft.com/office/powerpoint/2010/main" val="469430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52972"/>
            <a:ext cx="11234057" cy="1045649"/>
          </a:xfrm>
          <a:prstGeom prst="rect">
            <a:avLst/>
          </a:prstGeom>
        </p:spPr>
        <p:txBody>
          <a:bodyPr tIns="0" bIns="0" anchor="b" anchorCtr="0">
            <a:normAutofit/>
          </a:bodyPr>
          <a:lstStyle>
            <a:lvl1pPr algn="l">
              <a:lnSpc>
                <a:spcPts val="4667"/>
              </a:lnSpc>
              <a:defRPr sz="4800" b="0" i="0">
                <a:latin typeface="Segoe UI"/>
              </a:defRPr>
            </a:lvl1pPr>
          </a:lstStyle>
          <a:p>
            <a:r>
              <a:rPr lang="en-US" dirty="0" smtClean="0"/>
              <a:t>Sample Slide with Bullets</a:t>
            </a:r>
            <a:endParaRPr lang="en-US" dirty="0"/>
          </a:p>
        </p:txBody>
      </p:sp>
      <p:sp>
        <p:nvSpPr>
          <p:cNvPr id="4" name="Text Placeholder 3"/>
          <p:cNvSpPr>
            <a:spLocks noGrp="1"/>
          </p:cNvSpPr>
          <p:nvPr>
            <p:ph type="body" sz="quarter" idx="10" hasCustomPrompt="1"/>
          </p:nvPr>
        </p:nvSpPr>
        <p:spPr>
          <a:xfrm>
            <a:off x="609600" y="1557867"/>
            <a:ext cx="11234057" cy="5060648"/>
          </a:xfrm>
          <a:prstGeom prst="rect">
            <a:avLst/>
          </a:prstGeom>
        </p:spPr>
        <p:txBody>
          <a:bodyPr/>
          <a:lstStyle>
            <a:lvl1pPr marL="457189" indent="-457189">
              <a:spcBef>
                <a:spcPts val="2400"/>
              </a:spcBef>
              <a:buClr>
                <a:schemeClr val="bg1"/>
              </a:buClr>
              <a:buSzPct val="75000"/>
              <a:buFont typeface="Lucida Grande"/>
              <a:buChar char="▪"/>
              <a:defRPr sz="3200" baseline="0">
                <a:solidFill>
                  <a:schemeClr val="bg1"/>
                </a:solidFill>
              </a:defRPr>
            </a:lvl1pPr>
            <a:lvl2pPr marL="990575" indent="-380990">
              <a:spcBef>
                <a:spcPts val="267"/>
              </a:spcBef>
              <a:spcAft>
                <a:spcPts val="0"/>
              </a:spcAft>
              <a:buClr>
                <a:schemeClr val="bg1"/>
              </a:buClr>
              <a:buSzPct val="75000"/>
              <a:buFont typeface="Segoe UI" panose="020B0502040204020203" pitchFamily="34" charset="0"/>
              <a:buChar char="‒"/>
              <a:defRPr sz="2667">
                <a:solidFill>
                  <a:schemeClr val="accent3">
                    <a:lumMod val="20000"/>
                    <a:lumOff val="80000"/>
                  </a:schemeClr>
                </a:solidFill>
              </a:defRPr>
            </a:lvl2pPr>
            <a:lvl3pPr marL="1600160" indent="-380990">
              <a:spcBef>
                <a:spcPts val="0"/>
              </a:spcBef>
              <a:buClr>
                <a:schemeClr val="bg1"/>
              </a:buClr>
              <a:buSzPct val="75000"/>
              <a:buFont typeface="Arial" panose="020B0604020202020204" pitchFamily="34" charset="0"/>
              <a:buChar char="•"/>
              <a:defRPr sz="2400">
                <a:solidFill>
                  <a:schemeClr val="bg1"/>
                </a:solidFill>
              </a:defRPr>
            </a:lvl3pPr>
            <a:lvl4pPr marL="2133547" indent="-304792">
              <a:spcBef>
                <a:spcPts val="0"/>
              </a:spcBef>
              <a:buClr>
                <a:schemeClr val="bg1"/>
              </a:buClr>
              <a:buSzPct val="75000"/>
              <a:buFont typeface="Lucida Grande"/>
              <a:buChar char="▪"/>
              <a:defRPr sz="2133">
                <a:solidFill>
                  <a:schemeClr val="bg1"/>
                </a:solidFill>
              </a:defRPr>
            </a:lvl4pPr>
            <a:lvl5pPr marL="2743131" indent="-304792">
              <a:spcBef>
                <a:spcPts val="0"/>
              </a:spcBef>
              <a:buClr>
                <a:schemeClr val="bg1"/>
              </a:buClr>
              <a:buSzPct val="75000"/>
              <a:buFont typeface="Lucida Grande"/>
              <a:buChar char="▪"/>
              <a:defRPr sz="2133">
                <a:solidFill>
                  <a:schemeClr val="bg1"/>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82531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 - Bullets">
    <p:spTree>
      <p:nvGrpSpPr>
        <p:cNvPr id="1" name=""/>
        <p:cNvGrpSpPr/>
        <p:nvPr/>
      </p:nvGrpSpPr>
      <p:grpSpPr>
        <a:xfrm>
          <a:off x="0" y="0"/>
          <a:ext cx="0" cy="0"/>
          <a:chOff x="0" y="0"/>
          <a:chExt cx="0" cy="0"/>
        </a:xfrm>
      </p:grpSpPr>
      <p:sp>
        <p:nvSpPr>
          <p:cNvPr id="6" name="Text Placeholder 2"/>
          <p:cNvSpPr>
            <a:spLocks noGrp="1"/>
          </p:cNvSpPr>
          <p:nvPr>
            <p:ph type="body" idx="1"/>
          </p:nvPr>
        </p:nvSpPr>
        <p:spPr>
          <a:xfrm>
            <a:off x="618651" y="1680634"/>
            <a:ext cx="5382347" cy="825500"/>
          </a:xfrm>
          <a:prstGeom prst="rect">
            <a:avLst/>
          </a:prstGeom>
        </p:spPr>
        <p:txBody>
          <a:bodyPr anchor="b"/>
          <a:lstStyle>
            <a:lvl1pPr marL="0" indent="0">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smtClean="0"/>
              <a:t>Click to edit Master text styles</a:t>
            </a:r>
          </a:p>
        </p:txBody>
      </p:sp>
      <p:sp>
        <p:nvSpPr>
          <p:cNvPr id="7" name="Content Placeholder 3"/>
          <p:cNvSpPr>
            <a:spLocks noGrp="1"/>
          </p:cNvSpPr>
          <p:nvPr>
            <p:ph sz="half" idx="2"/>
          </p:nvPr>
        </p:nvSpPr>
        <p:spPr>
          <a:xfrm>
            <a:off x="618651" y="2506134"/>
            <a:ext cx="5382347" cy="3969877"/>
          </a:xfrm>
          <a:prstGeom prst="rect">
            <a:avLst/>
          </a:prstGeom>
        </p:spPr>
        <p:txBody>
          <a:bodyPr/>
          <a:lstStyle>
            <a:lvl1pPr>
              <a:defRPr sz="3200">
                <a:solidFill>
                  <a:schemeClr val="bg1"/>
                </a:solidFill>
              </a:defRPr>
            </a:lvl1pPr>
            <a:lvl2pPr>
              <a:spcBef>
                <a:spcPts val="267"/>
              </a:spcBef>
              <a:defRPr sz="2667">
                <a:solidFill>
                  <a:schemeClr val="bg1"/>
                </a:solidFill>
              </a:defRPr>
            </a:lvl2pPr>
            <a:lvl3pPr>
              <a:defRPr sz="2400">
                <a:solidFill>
                  <a:schemeClr val="bg1"/>
                </a:solidFill>
              </a:defRPr>
            </a:lvl3pPr>
            <a:lvl4pPr>
              <a:defRPr sz="2133">
                <a:solidFill>
                  <a:schemeClr val="bg1"/>
                </a:solidFill>
              </a:defRPr>
            </a:lvl4pPr>
            <a:lvl5pPr>
              <a:defRPr sz="2133">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4"/>
          <p:cNvSpPr>
            <a:spLocks noGrp="1"/>
          </p:cNvSpPr>
          <p:nvPr>
            <p:ph type="body" sz="quarter" idx="3"/>
          </p:nvPr>
        </p:nvSpPr>
        <p:spPr>
          <a:xfrm>
            <a:off x="6317674" y="1680634"/>
            <a:ext cx="5529097" cy="825500"/>
          </a:xfrm>
          <a:prstGeom prst="rect">
            <a:avLst/>
          </a:prstGeom>
        </p:spPr>
        <p:txBody>
          <a:bodyPr anchor="b"/>
          <a:lstStyle>
            <a:lvl1pPr marL="0" indent="0">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smtClean="0"/>
              <a:t>Click to edit Master text styles</a:t>
            </a:r>
          </a:p>
        </p:txBody>
      </p:sp>
      <p:sp>
        <p:nvSpPr>
          <p:cNvPr id="9" name="Content Placeholder 5"/>
          <p:cNvSpPr>
            <a:spLocks noGrp="1"/>
          </p:cNvSpPr>
          <p:nvPr>
            <p:ph sz="quarter" idx="4"/>
          </p:nvPr>
        </p:nvSpPr>
        <p:spPr>
          <a:xfrm>
            <a:off x="6317674" y="2506134"/>
            <a:ext cx="5529097" cy="3969877"/>
          </a:xfrm>
          <a:prstGeom prst="rect">
            <a:avLst/>
          </a:prstGeom>
        </p:spPr>
        <p:txBody>
          <a:bodyPr/>
          <a:lstStyle>
            <a:lvl1pPr>
              <a:defRPr sz="3200">
                <a:solidFill>
                  <a:schemeClr val="bg1"/>
                </a:solidFill>
              </a:defRPr>
            </a:lvl1pPr>
            <a:lvl2pPr>
              <a:defRPr sz="2667">
                <a:solidFill>
                  <a:schemeClr val="bg1"/>
                </a:solidFill>
              </a:defRPr>
            </a:lvl2pPr>
            <a:lvl3pPr>
              <a:defRPr sz="2400">
                <a:solidFill>
                  <a:schemeClr val="bg1"/>
                </a:solidFill>
              </a:defRPr>
            </a:lvl3pPr>
            <a:lvl4pPr>
              <a:defRPr sz="2133">
                <a:solidFill>
                  <a:schemeClr val="bg1"/>
                </a:solidFill>
              </a:defRPr>
            </a:lvl4pPr>
            <a:lvl5pPr>
              <a:defRPr sz="2133">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hasCustomPrompt="1"/>
          </p:nvPr>
        </p:nvSpPr>
        <p:spPr>
          <a:xfrm>
            <a:off x="609600" y="52972"/>
            <a:ext cx="11234057" cy="1213729"/>
          </a:xfrm>
          <a:prstGeom prst="rect">
            <a:avLst/>
          </a:prstGeom>
        </p:spPr>
        <p:txBody>
          <a:bodyPr tIns="0" bIns="0" anchor="b" anchorCtr="0">
            <a:normAutofit/>
          </a:bodyPr>
          <a:lstStyle>
            <a:lvl1pPr algn="l">
              <a:lnSpc>
                <a:spcPts val="4667"/>
              </a:lnSpc>
              <a:defRPr sz="4800" b="0" i="0">
                <a:latin typeface="Segoe UI"/>
              </a:defRPr>
            </a:lvl1pPr>
          </a:lstStyle>
          <a:p>
            <a:r>
              <a:rPr lang="en-US" dirty="0" smtClean="0"/>
              <a:t>Sample Slide with Bullets</a:t>
            </a:r>
            <a:endParaRPr lang="en-US" dirty="0"/>
          </a:p>
        </p:txBody>
      </p:sp>
    </p:spTree>
    <p:extLst>
      <p:ext uri="{BB962C8B-B14F-4D97-AF65-F5344CB8AC3E}">
        <p14:creationId xmlns:p14="http://schemas.microsoft.com/office/powerpoint/2010/main" val="848837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09600" y="52971"/>
            <a:ext cx="11234057" cy="1059047"/>
          </a:xfrm>
          <a:prstGeom prst="rect">
            <a:avLst/>
          </a:prstGeom>
        </p:spPr>
        <p:txBody>
          <a:bodyPr tIns="0" bIns="0" anchor="b" anchorCtr="0">
            <a:normAutofit/>
          </a:bodyPr>
          <a:lstStyle>
            <a:lvl1pPr algn="l">
              <a:lnSpc>
                <a:spcPts val="4667"/>
              </a:lnSpc>
              <a:defRPr sz="4800" b="0" i="0">
                <a:latin typeface="Segoe UI"/>
              </a:defRPr>
            </a:lvl1pPr>
          </a:lstStyle>
          <a:p>
            <a:r>
              <a:rPr lang="en-US" dirty="0" smtClean="0"/>
              <a:t>Sample Slide with Bullets</a:t>
            </a:r>
            <a:endParaRPr lang="en-US" dirty="0"/>
          </a:p>
        </p:txBody>
      </p:sp>
    </p:spTree>
    <p:extLst>
      <p:ext uri="{BB962C8B-B14F-4D97-AF65-F5344CB8AC3E}">
        <p14:creationId xmlns:p14="http://schemas.microsoft.com/office/powerpoint/2010/main" val="9939861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 Photos">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609600" y="1536701"/>
            <a:ext cx="11234056" cy="4349751"/>
          </a:xfrm>
          <a:prstGeom prst="rect">
            <a:avLst/>
          </a:prstGeom>
        </p:spPr>
        <p:txBody>
          <a:bodyPr vert="horz"/>
          <a:lstStyle>
            <a:lvl1pPr marL="457189" indent="-457189">
              <a:buClr>
                <a:schemeClr val="bg1"/>
              </a:buClr>
              <a:buSzPct val="75000"/>
              <a:buFont typeface="Lucida Grande"/>
              <a:buChar char="▪"/>
              <a:defRPr>
                <a:solidFill>
                  <a:schemeClr val="bg1"/>
                </a:solidFill>
              </a:defRPr>
            </a:lvl1pPr>
          </a:lstStyle>
          <a:p>
            <a:endParaRPr lang="en-US" dirty="0"/>
          </a:p>
        </p:txBody>
      </p:sp>
      <p:sp>
        <p:nvSpPr>
          <p:cNvPr id="4" name="Title 1"/>
          <p:cNvSpPr>
            <a:spLocks noGrp="1"/>
          </p:cNvSpPr>
          <p:nvPr>
            <p:ph type="title" hasCustomPrompt="1"/>
          </p:nvPr>
        </p:nvSpPr>
        <p:spPr>
          <a:xfrm>
            <a:off x="609600" y="52971"/>
            <a:ext cx="11234057" cy="1059047"/>
          </a:xfrm>
          <a:prstGeom prst="rect">
            <a:avLst/>
          </a:prstGeom>
        </p:spPr>
        <p:txBody>
          <a:bodyPr tIns="0" bIns="0" anchor="b" anchorCtr="0">
            <a:normAutofit/>
          </a:bodyPr>
          <a:lstStyle>
            <a:lvl1pPr algn="l">
              <a:lnSpc>
                <a:spcPts val="4667"/>
              </a:lnSpc>
              <a:defRPr sz="4800" b="0" i="0">
                <a:latin typeface="Segoe UI"/>
              </a:defRPr>
            </a:lvl1pPr>
          </a:lstStyle>
          <a:p>
            <a:r>
              <a:rPr lang="en-US" dirty="0" smtClean="0"/>
              <a:t>Sample Slide with Bullets</a:t>
            </a:r>
            <a:endParaRPr lang="en-US" dirty="0"/>
          </a:p>
        </p:txBody>
      </p:sp>
    </p:spTree>
    <p:extLst>
      <p:ext uri="{BB962C8B-B14F-4D97-AF65-F5344CB8AC3E}">
        <p14:creationId xmlns:p14="http://schemas.microsoft.com/office/powerpoint/2010/main" val="1872747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image" Target="../media/image4.pn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theme" Target="../theme/theme2.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7"/>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67037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lgn="ctr" defTabSz="609585" rtl="0" eaLnBrk="1" latinLnBrk="0" hangingPunct="1">
        <a:spcBef>
          <a:spcPct val="0"/>
        </a:spcBef>
        <a:buNone/>
        <a:defRPr sz="5867" kern="1200">
          <a:solidFill>
            <a:schemeClr val="bg1"/>
          </a:solidFill>
          <a:latin typeface="Segoe UI Ligh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lumMod val="85000"/>
              <a:lumOff val="15000"/>
            </a:schemeClr>
          </a:solidFill>
          <a:latin typeface="Segoe UI"/>
          <a:ea typeface="+mn-ea"/>
          <a:cs typeface="+mn-cs"/>
        </a:defRPr>
      </a:lvl1pPr>
      <a:lvl2pPr marL="990575" indent="-380990" algn="l" defTabSz="609585" rtl="0" eaLnBrk="1" latinLnBrk="0" hangingPunct="1">
        <a:spcBef>
          <a:spcPct val="20000"/>
        </a:spcBef>
        <a:buFont typeface="Arial"/>
        <a:buChar char="–"/>
        <a:defRPr sz="3733" kern="1200">
          <a:solidFill>
            <a:schemeClr val="tx1">
              <a:lumMod val="85000"/>
              <a:lumOff val="15000"/>
            </a:schemeClr>
          </a:solidFill>
          <a:latin typeface="Segoe UI"/>
          <a:ea typeface="+mn-ea"/>
          <a:cs typeface="+mn-cs"/>
        </a:defRPr>
      </a:lvl2pPr>
      <a:lvl3pPr marL="1523962" indent="-304792" algn="l" defTabSz="609585" rtl="0" eaLnBrk="1" latinLnBrk="0" hangingPunct="1">
        <a:spcBef>
          <a:spcPct val="20000"/>
        </a:spcBef>
        <a:buFont typeface="Arial"/>
        <a:buChar char="•"/>
        <a:defRPr sz="3200" kern="1200">
          <a:solidFill>
            <a:schemeClr val="tx1">
              <a:lumMod val="85000"/>
              <a:lumOff val="15000"/>
            </a:schemeClr>
          </a:solidFill>
          <a:latin typeface="Segoe UI"/>
          <a:ea typeface="+mn-ea"/>
          <a:cs typeface="+mn-cs"/>
        </a:defRPr>
      </a:lvl3pPr>
      <a:lvl4pPr marL="2133547" indent="-304792" algn="l" defTabSz="609585" rtl="0" eaLnBrk="1" latinLnBrk="0" hangingPunct="1">
        <a:spcBef>
          <a:spcPct val="20000"/>
        </a:spcBef>
        <a:buFont typeface="Arial"/>
        <a:buChar char="–"/>
        <a:defRPr sz="2667" kern="1200">
          <a:solidFill>
            <a:schemeClr val="tx1">
              <a:lumMod val="85000"/>
              <a:lumOff val="15000"/>
            </a:schemeClr>
          </a:solidFill>
          <a:latin typeface="Segoe UI"/>
          <a:ea typeface="+mn-ea"/>
          <a:cs typeface="+mn-cs"/>
        </a:defRPr>
      </a:lvl4pPr>
      <a:lvl5pPr marL="2743131" indent="-304792" algn="l" defTabSz="609585" rtl="0" eaLnBrk="1" latinLnBrk="0" hangingPunct="1">
        <a:spcBef>
          <a:spcPct val="20000"/>
        </a:spcBef>
        <a:buFont typeface="Arial"/>
        <a:buChar char="»"/>
        <a:defRPr sz="2667" kern="1200">
          <a:solidFill>
            <a:schemeClr val="tx1">
              <a:lumMod val="85000"/>
              <a:lumOff val="15000"/>
            </a:schemeClr>
          </a:solidFill>
          <a:latin typeface="Segoe UI"/>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www.certiport.com/" TargetMode="External"/><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5.png"/><Relationship Id="rId4" Type="http://schemas.openxmlformats.org/officeDocument/2006/relationships/hyperlink" Target="http://www.prometric.com/"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www.microsoft.com/learning/en-us/book.aspx?ID=11240&amp;locale=en-us" TargetMode="External"/><Relationship Id="rId2" Type="http://schemas.openxmlformats.org/officeDocument/2006/relationships/notesSlide" Target="../notesSlides/notesSlide20.xml"/><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www.microsoftvirtualacademy.com/"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hyperlink" Target="http://www.microsoft.com/learning/en-us/mcsd-application-lifecycle-management.aspx" TargetMode="External"/><Relationship Id="rId2" Type="http://schemas.openxmlformats.org/officeDocument/2006/relationships/notesSlide" Target="../notesSlides/notesSlide53.xml"/><Relationship Id="rId1" Type="http://schemas.openxmlformats.org/officeDocument/2006/relationships/slideLayout" Target="../slideLayouts/slideLayout11.xml"/><Relationship Id="rId5" Type="http://schemas.openxmlformats.org/officeDocument/2006/relationships/hyperlink" Target="http://aka.ms/ClassLocator" TargetMode="External"/><Relationship Id="rId4" Type="http://schemas.openxmlformats.org/officeDocument/2006/relationships/hyperlink" Target="http://aka.ms/CPLS" TargetMode="Externa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93271" y="5132437"/>
            <a:ext cx="9634310" cy="1460779"/>
          </a:xfrm>
        </p:spPr>
        <p:txBody>
          <a:bodyPr/>
          <a:lstStyle/>
          <a:p>
            <a:r>
              <a:rPr lang="en-US" dirty="0" smtClean="0"/>
              <a:t>Thomas Dawkins | Senior Product Manager</a:t>
            </a:r>
          </a:p>
          <a:p>
            <a:r>
              <a:rPr lang="en-US" dirty="0" smtClean="0"/>
              <a:t>Erik Downing | </a:t>
            </a:r>
            <a:r>
              <a:rPr lang="en-US" dirty="0"/>
              <a:t>Senior </a:t>
            </a:r>
            <a:r>
              <a:rPr lang="en-US" dirty="0" smtClean="0"/>
              <a:t>Software Development Engineer in Test (SDET)</a:t>
            </a:r>
            <a:endParaRPr lang="en-US" dirty="0"/>
          </a:p>
        </p:txBody>
      </p:sp>
      <p:sp>
        <p:nvSpPr>
          <p:cNvPr id="2" name="Title 1"/>
          <p:cNvSpPr>
            <a:spLocks noGrp="1"/>
          </p:cNvSpPr>
          <p:nvPr>
            <p:ph type="ctrTitle"/>
          </p:nvPr>
        </p:nvSpPr>
        <p:spPr/>
        <p:txBody>
          <a:bodyPr/>
          <a:lstStyle/>
          <a:p>
            <a:r>
              <a:rPr lang="en-US" sz="4000" dirty="0" smtClean="0"/>
              <a:t>Software Testing Fundamentals</a:t>
            </a:r>
            <a:endParaRPr lang="en-US" sz="40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7026" y="2415641"/>
            <a:ext cx="1346131" cy="1346131"/>
          </a:xfrm>
          <a:prstGeom prst="rect">
            <a:avLst/>
          </a:prstGeom>
        </p:spPr>
      </p:pic>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t>
            </a:r>
            <a:r>
              <a:rPr lang="en-US" dirty="0" smtClean="0"/>
              <a:t>Requirements</a:t>
            </a:r>
            <a:endParaRPr lang="en-US" dirty="0"/>
          </a:p>
        </p:txBody>
      </p:sp>
      <p:sp>
        <p:nvSpPr>
          <p:cNvPr id="3" name="Content Placeholder 2"/>
          <p:cNvSpPr>
            <a:spLocks noGrp="1"/>
          </p:cNvSpPr>
          <p:nvPr>
            <p:ph sz="quarter" idx="10"/>
          </p:nvPr>
        </p:nvSpPr>
        <p:spPr>
          <a:xfrm>
            <a:off x="378696" y="1056921"/>
            <a:ext cx="11525250" cy="5290388"/>
          </a:xfrm>
        </p:spPr>
        <p:txBody>
          <a:bodyPr/>
          <a:lstStyle/>
          <a:p>
            <a:pPr marL="0" indent="0">
              <a:spcBef>
                <a:spcPts val="1800"/>
              </a:spcBef>
              <a:buNone/>
            </a:pPr>
            <a:r>
              <a:rPr lang="en-US" sz="2800" dirty="0" smtClean="0"/>
              <a:t>A </a:t>
            </a:r>
            <a:r>
              <a:rPr lang="en-US" sz="2800" b="1" i="1" dirty="0"/>
              <a:t>user requirements document or diagram </a:t>
            </a:r>
            <a:r>
              <a:rPr lang="en-US" sz="2800" dirty="0"/>
              <a:t>defines what the users need from the system or </a:t>
            </a:r>
            <a:r>
              <a:rPr lang="en-US" sz="2800" dirty="0" smtClean="0"/>
              <a:t>application.</a:t>
            </a:r>
          </a:p>
          <a:p>
            <a:pPr marL="0" indent="0">
              <a:spcBef>
                <a:spcPts val="1800"/>
              </a:spcBef>
              <a:buNone/>
            </a:pPr>
            <a:r>
              <a:rPr lang="en-US" sz="2800" dirty="0" smtClean="0"/>
              <a:t>They </a:t>
            </a:r>
            <a:r>
              <a:rPr lang="en-US" sz="2800" dirty="0"/>
              <a:t>are discussed and articulated early in the design process to ensure that the software meets the needs of its intended users. </a:t>
            </a:r>
          </a:p>
          <a:p>
            <a:pPr marL="0" indent="0">
              <a:spcBef>
                <a:spcPts val="1800"/>
              </a:spcBef>
              <a:buNone/>
            </a:pPr>
            <a:r>
              <a:rPr lang="en-US" sz="2800" dirty="0" smtClean="0"/>
              <a:t>User </a:t>
            </a:r>
            <a:r>
              <a:rPr lang="en-US" sz="2800" dirty="0"/>
              <a:t>requirements do not attempt to explain internal design or how the system </a:t>
            </a:r>
            <a:r>
              <a:rPr lang="en-US" sz="2800" dirty="0" smtClean="0"/>
              <a:t>works.</a:t>
            </a:r>
          </a:p>
          <a:p>
            <a:pPr marL="0" indent="0">
              <a:spcBef>
                <a:spcPts val="1800"/>
              </a:spcBef>
              <a:buNone/>
            </a:pPr>
            <a:r>
              <a:rPr lang="en-US" sz="2800" dirty="0" smtClean="0"/>
              <a:t>They </a:t>
            </a:r>
            <a:r>
              <a:rPr lang="en-US" sz="2800" dirty="0"/>
              <a:t>are great tools for discussions with users/customers, and in agile development they help re-focus development at the start of a new </a:t>
            </a:r>
            <a:r>
              <a:rPr lang="en-US" sz="2800" dirty="0" smtClean="0"/>
              <a:t>iteration.</a:t>
            </a:r>
          </a:p>
          <a:p>
            <a:pPr marL="0" indent="0">
              <a:spcBef>
                <a:spcPts val="1800"/>
              </a:spcBef>
              <a:buNone/>
            </a:pPr>
            <a:r>
              <a:rPr lang="en-US" sz="2800" dirty="0" smtClean="0"/>
              <a:t>There </a:t>
            </a:r>
            <a:r>
              <a:rPr lang="en-US" sz="2800" dirty="0"/>
              <a:t>are many ways to document user requirements, including use case </a:t>
            </a:r>
            <a:r>
              <a:rPr lang="en-US" sz="2800" dirty="0" smtClean="0"/>
              <a:t>diagrams and </a:t>
            </a:r>
            <a:r>
              <a:rPr lang="en-US" sz="2800" dirty="0"/>
              <a:t>user stories.</a:t>
            </a:r>
          </a:p>
        </p:txBody>
      </p:sp>
    </p:spTree>
    <p:extLst>
      <p:ext uri="{BB962C8B-B14F-4D97-AF65-F5344CB8AC3E}">
        <p14:creationId xmlns:p14="http://schemas.microsoft.com/office/powerpoint/2010/main" val="1244119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Diagrams</a:t>
            </a:r>
            <a:endParaRPr lang="en-US" dirty="0"/>
          </a:p>
        </p:txBody>
      </p:sp>
      <p:sp>
        <p:nvSpPr>
          <p:cNvPr id="3" name="Content Placeholder 2"/>
          <p:cNvSpPr>
            <a:spLocks noGrp="1"/>
          </p:cNvSpPr>
          <p:nvPr>
            <p:ph sz="quarter" idx="10"/>
          </p:nvPr>
        </p:nvSpPr>
        <p:spPr/>
        <p:txBody>
          <a:bodyPr/>
          <a:lstStyle/>
          <a:p>
            <a:pPr marL="0" indent="0">
              <a:buNone/>
            </a:pPr>
            <a:r>
              <a:rPr lang="en-US" b="1" i="1" dirty="0" smtClean="0"/>
              <a:t>Use </a:t>
            </a:r>
            <a:r>
              <a:rPr lang="en-US" b="1" i="1" dirty="0"/>
              <a:t>case diagrams </a:t>
            </a:r>
            <a:r>
              <a:rPr lang="en-US" dirty="0"/>
              <a:t>describe who uses the system, and what they use it </a:t>
            </a:r>
            <a:r>
              <a:rPr lang="en-US" dirty="0" smtClean="0"/>
              <a:t>for.</a:t>
            </a:r>
          </a:p>
          <a:p>
            <a:pPr marL="0" indent="0">
              <a:buNone/>
            </a:pPr>
            <a:r>
              <a:rPr lang="en-US" dirty="0" smtClean="0"/>
              <a:t>A </a:t>
            </a:r>
            <a:r>
              <a:rPr lang="en-US" b="1" i="1" dirty="0"/>
              <a:t>use case </a:t>
            </a:r>
            <a:r>
              <a:rPr lang="en-US" dirty="0"/>
              <a:t>represents a goal of a user and the procedure they perform to achieve the </a:t>
            </a:r>
            <a:r>
              <a:rPr lang="en-US" dirty="0" smtClean="0"/>
              <a:t>goal.</a:t>
            </a:r>
            <a:endParaRPr lang="en-US" dirty="0"/>
          </a:p>
        </p:txBody>
      </p:sp>
    </p:spTree>
    <p:extLst>
      <p:ext uri="{BB962C8B-B14F-4D97-AF65-F5344CB8AC3E}">
        <p14:creationId xmlns:p14="http://schemas.microsoft.com/office/powerpoint/2010/main" val="331548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 Example</a:t>
            </a:r>
            <a:endParaRPr lang="en-US" dirty="0"/>
          </a:p>
        </p:txBody>
      </p:sp>
      <p:sp>
        <p:nvSpPr>
          <p:cNvPr id="3" name="Content Placeholder 2"/>
          <p:cNvSpPr>
            <a:spLocks noGrp="1"/>
          </p:cNvSpPr>
          <p:nvPr>
            <p:ph sz="quarter" idx="10"/>
          </p:nvPr>
        </p:nvSpPr>
        <p:spPr>
          <a:xfrm>
            <a:off x="411647" y="950903"/>
            <a:ext cx="11525250" cy="5290388"/>
          </a:xfrm>
        </p:spPr>
        <p:txBody>
          <a:bodyPr/>
          <a:lstStyle/>
          <a:p>
            <a:pPr marL="0" indent="0">
              <a:buNone/>
            </a:pPr>
            <a:r>
              <a:rPr lang="en-US" sz="3000" dirty="0"/>
              <a:t>Imagine a software system for selling meals online. It must allow customers to buy a meal, and must allow the restaurant to update the menu and deliver the meal. A diagram might look like this:</a:t>
            </a:r>
          </a:p>
        </p:txBody>
      </p:sp>
      <p:pic>
        <p:nvPicPr>
          <p:cNvPr id="4" name="Picture 3"/>
          <p:cNvPicPr>
            <a:picLocks noChangeAspect="1"/>
          </p:cNvPicPr>
          <p:nvPr/>
        </p:nvPicPr>
        <p:blipFill>
          <a:blip r:embed="rId3"/>
          <a:stretch>
            <a:fillRect/>
          </a:stretch>
        </p:blipFill>
        <p:spPr>
          <a:xfrm>
            <a:off x="916472" y="2514179"/>
            <a:ext cx="10515600" cy="4495800"/>
          </a:xfrm>
          <a:prstGeom prst="rect">
            <a:avLst/>
          </a:prstGeom>
        </p:spPr>
      </p:pic>
    </p:spTree>
    <p:extLst>
      <p:ext uri="{BB962C8B-B14F-4D97-AF65-F5344CB8AC3E}">
        <p14:creationId xmlns:p14="http://schemas.microsoft.com/office/powerpoint/2010/main" val="3489168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Stories</a:t>
            </a:r>
            <a:endParaRPr lang="en-US" dirty="0"/>
          </a:p>
        </p:txBody>
      </p:sp>
      <p:sp>
        <p:nvSpPr>
          <p:cNvPr id="3" name="Content Placeholder 2"/>
          <p:cNvSpPr>
            <a:spLocks noGrp="1"/>
          </p:cNvSpPr>
          <p:nvPr>
            <p:ph sz="quarter" idx="10"/>
          </p:nvPr>
        </p:nvSpPr>
        <p:spPr>
          <a:xfrm>
            <a:off x="379514" y="1245702"/>
            <a:ext cx="11525250" cy="5290388"/>
          </a:xfrm>
        </p:spPr>
        <p:txBody>
          <a:bodyPr/>
          <a:lstStyle/>
          <a:p>
            <a:pPr marL="0" indent="0">
              <a:buNone/>
            </a:pPr>
            <a:r>
              <a:rPr lang="en-US" dirty="0" smtClean="0"/>
              <a:t>A </a:t>
            </a:r>
            <a:r>
              <a:rPr lang="en-US" b="1" i="1" dirty="0"/>
              <a:t>user story </a:t>
            </a:r>
            <a:r>
              <a:rPr lang="en-US" dirty="0"/>
              <a:t>communicates functionality that is of value to the end user of the product or </a:t>
            </a:r>
            <a:r>
              <a:rPr lang="en-US" dirty="0" smtClean="0"/>
              <a:t>system.</a:t>
            </a:r>
          </a:p>
          <a:p>
            <a:pPr marL="0" indent="0">
              <a:buNone/>
            </a:pPr>
            <a:r>
              <a:rPr lang="en-US" dirty="0" smtClean="0"/>
              <a:t>Each </a:t>
            </a:r>
            <a:r>
              <a:rPr lang="en-US" dirty="0"/>
              <a:t>user story should state one activity a user wants to complete with the software and describe it from the user's </a:t>
            </a:r>
            <a:r>
              <a:rPr lang="en-US" dirty="0" smtClean="0"/>
              <a:t>perspective.</a:t>
            </a:r>
          </a:p>
          <a:p>
            <a:pPr marL="0" indent="0">
              <a:buNone/>
            </a:pPr>
            <a:r>
              <a:rPr lang="en-US" dirty="0" smtClean="0"/>
              <a:t>A </a:t>
            </a:r>
            <a:r>
              <a:rPr lang="en-US" dirty="0"/>
              <a:t>user story can be managed in Microsoft® Visual Studio®, and is typically expressed in a sentence or short </a:t>
            </a:r>
            <a:r>
              <a:rPr lang="en-US" dirty="0" smtClean="0"/>
              <a:t>paragraph.</a:t>
            </a:r>
          </a:p>
          <a:p>
            <a:pPr marL="857115" lvl="1" indent="-457200">
              <a:buFont typeface="Wingdings" panose="05000000000000000000" pitchFamily="2" charset="2"/>
              <a:buChar char="ü"/>
            </a:pPr>
            <a:r>
              <a:rPr lang="en-US" dirty="0" smtClean="0"/>
              <a:t>Putting </a:t>
            </a:r>
            <a:r>
              <a:rPr lang="en-US" dirty="0"/>
              <a:t>user stories in Visual Studio has many advantages, including the ability to link stories to test cases and tasks assigned to developers on the team.</a:t>
            </a:r>
          </a:p>
        </p:txBody>
      </p:sp>
    </p:spTree>
    <p:extLst>
      <p:ext uri="{BB962C8B-B14F-4D97-AF65-F5344CB8AC3E}">
        <p14:creationId xmlns:p14="http://schemas.microsoft.com/office/powerpoint/2010/main" val="1119289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Story Examples</a:t>
            </a:r>
            <a:endParaRPr lang="en-US" dirty="0"/>
          </a:p>
        </p:txBody>
      </p:sp>
      <p:sp>
        <p:nvSpPr>
          <p:cNvPr id="3" name="Content Placeholder 2"/>
          <p:cNvSpPr>
            <a:spLocks noGrp="1"/>
          </p:cNvSpPr>
          <p:nvPr>
            <p:ph sz="quarter" idx="10"/>
          </p:nvPr>
        </p:nvSpPr>
        <p:spPr/>
        <p:txBody>
          <a:bodyPr/>
          <a:lstStyle/>
          <a:p>
            <a:pPr marL="0" indent="0">
              <a:buNone/>
            </a:pPr>
            <a:r>
              <a:rPr lang="en-US" dirty="0"/>
              <a:t>“As a customer, I can view the current menu</a:t>
            </a:r>
            <a:r>
              <a:rPr lang="en-US" dirty="0" smtClean="0"/>
              <a:t>.”</a:t>
            </a:r>
          </a:p>
          <a:p>
            <a:pPr marL="0" indent="0">
              <a:buNone/>
            </a:pPr>
            <a:r>
              <a:rPr lang="en-US" dirty="0" smtClean="0"/>
              <a:t>“</a:t>
            </a:r>
            <a:r>
              <a:rPr lang="en-US" dirty="0"/>
              <a:t>As a customer, I can place an order</a:t>
            </a:r>
            <a:r>
              <a:rPr lang="en-US" dirty="0" smtClean="0"/>
              <a:t>.”</a:t>
            </a:r>
          </a:p>
          <a:p>
            <a:pPr marL="0" indent="0">
              <a:buNone/>
            </a:pPr>
            <a:r>
              <a:rPr lang="en-US" dirty="0" smtClean="0"/>
              <a:t>“</a:t>
            </a:r>
            <a:r>
              <a:rPr lang="en-US" dirty="0"/>
              <a:t>As a customer, I can pay for a meal</a:t>
            </a:r>
            <a:r>
              <a:rPr lang="en-US" dirty="0" smtClean="0"/>
              <a:t>.”</a:t>
            </a:r>
          </a:p>
          <a:p>
            <a:pPr marL="0" indent="0">
              <a:buNone/>
            </a:pPr>
            <a:endParaRPr lang="en-US" sz="1800" dirty="0" smtClean="0"/>
          </a:p>
          <a:p>
            <a:pPr marL="0" indent="0">
              <a:buNone/>
            </a:pPr>
            <a:r>
              <a:rPr lang="en-US" dirty="0" smtClean="0"/>
              <a:t>“</a:t>
            </a:r>
            <a:r>
              <a:rPr lang="en-US" dirty="0"/>
              <a:t>As a restaurant, I can add an item to the current menu</a:t>
            </a:r>
            <a:r>
              <a:rPr lang="en-US" dirty="0" smtClean="0"/>
              <a:t>.”</a:t>
            </a:r>
          </a:p>
          <a:p>
            <a:pPr marL="0" indent="0">
              <a:buNone/>
            </a:pPr>
            <a:r>
              <a:rPr lang="en-US" dirty="0" smtClean="0"/>
              <a:t>“</a:t>
            </a:r>
            <a:r>
              <a:rPr lang="en-US" dirty="0"/>
              <a:t>As a restaurant, I can deliver a meal.”</a:t>
            </a:r>
          </a:p>
          <a:p>
            <a:endParaRPr lang="en-US" dirty="0"/>
          </a:p>
        </p:txBody>
      </p:sp>
    </p:spTree>
    <p:extLst>
      <p:ext uri="{BB962C8B-B14F-4D97-AF65-F5344CB8AC3E}">
        <p14:creationId xmlns:p14="http://schemas.microsoft.com/office/powerpoint/2010/main" val="895848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a:t>
            </a:r>
            <a:endParaRPr lang="en-US" dirty="0"/>
          </a:p>
        </p:txBody>
      </p:sp>
      <p:sp>
        <p:nvSpPr>
          <p:cNvPr id="3" name="Content Placeholder 2"/>
          <p:cNvSpPr>
            <a:spLocks noGrp="1"/>
          </p:cNvSpPr>
          <p:nvPr>
            <p:ph sz="quarter" idx="10"/>
          </p:nvPr>
        </p:nvSpPr>
        <p:spPr>
          <a:xfrm>
            <a:off x="379514" y="1123182"/>
            <a:ext cx="11525250" cy="5290388"/>
          </a:xfrm>
        </p:spPr>
        <p:txBody>
          <a:bodyPr/>
          <a:lstStyle/>
          <a:p>
            <a:pPr marL="0" indent="0">
              <a:buNone/>
            </a:pPr>
            <a:r>
              <a:rPr lang="en-US" sz="2800" dirty="0"/>
              <a:t>Test-driven development is a technique that uses unit tests to guide the design of </a:t>
            </a:r>
            <a:r>
              <a:rPr lang="en-US" sz="2800" dirty="0" smtClean="0"/>
              <a:t>software.</a:t>
            </a:r>
          </a:p>
          <a:p>
            <a:pPr marL="0" indent="0">
              <a:buNone/>
            </a:pPr>
            <a:r>
              <a:rPr lang="en-US" sz="2800" dirty="0" smtClean="0"/>
              <a:t>It </a:t>
            </a:r>
            <a:r>
              <a:rPr lang="en-US" sz="2800" dirty="0"/>
              <a:t>requires that you develop test cases before you develop code. Developers then develop functionality to pass the existing test </a:t>
            </a:r>
            <a:r>
              <a:rPr lang="en-US" sz="2800" dirty="0" smtClean="0"/>
              <a:t>cases. </a:t>
            </a:r>
          </a:p>
          <a:p>
            <a:pPr marL="0" indent="0">
              <a:buNone/>
            </a:pPr>
            <a:r>
              <a:rPr lang="en-US" sz="2800" dirty="0" smtClean="0"/>
              <a:t>Test-driven development </a:t>
            </a:r>
            <a:r>
              <a:rPr lang="en-US" sz="2800" dirty="0"/>
              <a:t>has many benefits, </a:t>
            </a:r>
            <a:r>
              <a:rPr lang="en-US" sz="2800" dirty="0" smtClean="0"/>
              <a:t>including:</a:t>
            </a:r>
          </a:p>
          <a:p>
            <a:pPr marL="857115" lvl="1" indent="-457200">
              <a:buFont typeface="Wingdings" panose="05000000000000000000" pitchFamily="2" charset="2"/>
              <a:buChar char="ü"/>
            </a:pPr>
            <a:r>
              <a:rPr lang="en-US" sz="2400" dirty="0" smtClean="0"/>
              <a:t>Development </a:t>
            </a:r>
            <a:r>
              <a:rPr lang="en-US" sz="2400" dirty="0"/>
              <a:t>can begin with an unclear set of </a:t>
            </a:r>
            <a:r>
              <a:rPr lang="en-US" sz="2400" dirty="0" smtClean="0"/>
              <a:t>requirements.</a:t>
            </a:r>
          </a:p>
          <a:p>
            <a:pPr marL="857115" lvl="1" indent="-457200">
              <a:buFont typeface="Wingdings" panose="05000000000000000000" pitchFamily="2" charset="2"/>
              <a:buChar char="ü"/>
            </a:pPr>
            <a:r>
              <a:rPr lang="en-US" sz="2400" dirty="0" smtClean="0"/>
              <a:t>It </a:t>
            </a:r>
            <a:r>
              <a:rPr lang="en-US" sz="2400" dirty="0"/>
              <a:t>promotes code that is “loosely coupled”—each unit is self-sufficient because it is developed independent of other </a:t>
            </a:r>
            <a:r>
              <a:rPr lang="en-US" sz="2400" dirty="0" smtClean="0"/>
              <a:t>units.</a:t>
            </a:r>
          </a:p>
          <a:p>
            <a:pPr marL="857115" lvl="1" indent="-457200">
              <a:buFont typeface="Wingdings" panose="05000000000000000000" pitchFamily="2" charset="2"/>
              <a:buChar char="ü"/>
            </a:pPr>
            <a:r>
              <a:rPr lang="en-US" sz="2400" dirty="0" smtClean="0"/>
              <a:t>Test </a:t>
            </a:r>
            <a:r>
              <a:rPr lang="en-US" sz="2400" dirty="0"/>
              <a:t>cases act as </a:t>
            </a:r>
            <a:r>
              <a:rPr lang="en-US" sz="2400" dirty="0" smtClean="0"/>
              <a:t>documentation.</a:t>
            </a:r>
          </a:p>
          <a:p>
            <a:pPr marL="857115" lvl="1" indent="-457200">
              <a:buFont typeface="Wingdings" panose="05000000000000000000" pitchFamily="2" charset="2"/>
              <a:buChar char="ü"/>
            </a:pPr>
            <a:r>
              <a:rPr lang="en-US" sz="2400" dirty="0" smtClean="0"/>
              <a:t>Heavy </a:t>
            </a:r>
            <a:r>
              <a:rPr lang="en-US" sz="2400" dirty="0"/>
              <a:t>use of automated test reduces testing time and allows for quick regression testing.</a:t>
            </a:r>
          </a:p>
        </p:txBody>
      </p:sp>
    </p:spTree>
    <p:extLst>
      <p:ext uri="{BB962C8B-B14F-4D97-AF65-F5344CB8AC3E}">
        <p14:creationId xmlns:p14="http://schemas.microsoft.com/office/powerpoint/2010/main" val="104500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Process</a:t>
            </a:r>
            <a:endParaRPr lang="en-US" dirty="0"/>
          </a:p>
        </p:txBody>
      </p:sp>
      <p:sp>
        <p:nvSpPr>
          <p:cNvPr id="3" name="Content Placeholder 2"/>
          <p:cNvSpPr>
            <a:spLocks noGrp="1"/>
          </p:cNvSpPr>
          <p:nvPr>
            <p:ph sz="quarter" idx="10"/>
          </p:nvPr>
        </p:nvSpPr>
        <p:spPr/>
        <p:txBody>
          <a:bodyPr/>
          <a:lstStyle/>
          <a:p>
            <a:pPr marL="0" indent="0">
              <a:buNone/>
            </a:pPr>
            <a:endParaRPr lang="en-US" dirty="0"/>
          </a:p>
        </p:txBody>
      </p:sp>
      <p:pic>
        <p:nvPicPr>
          <p:cNvPr id="4" name="Picture 3"/>
          <p:cNvPicPr>
            <a:picLocks noChangeAspect="1"/>
          </p:cNvPicPr>
          <p:nvPr/>
        </p:nvPicPr>
        <p:blipFill>
          <a:blip r:embed="rId3"/>
          <a:stretch>
            <a:fillRect/>
          </a:stretch>
        </p:blipFill>
        <p:spPr>
          <a:xfrm>
            <a:off x="3803375" y="955337"/>
            <a:ext cx="5160686" cy="5723277"/>
          </a:xfrm>
          <a:prstGeom prst="rect">
            <a:avLst/>
          </a:prstGeom>
        </p:spPr>
      </p:pic>
    </p:spTree>
    <p:extLst>
      <p:ext uri="{BB962C8B-B14F-4D97-AF65-F5344CB8AC3E}">
        <p14:creationId xmlns:p14="http://schemas.microsoft.com/office/powerpoint/2010/main" val="898924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Hooks</a:t>
            </a:r>
            <a:endParaRPr lang="en-US" dirty="0"/>
          </a:p>
        </p:txBody>
      </p:sp>
      <p:sp>
        <p:nvSpPr>
          <p:cNvPr id="3" name="Content Placeholder 2"/>
          <p:cNvSpPr>
            <a:spLocks noGrp="1"/>
          </p:cNvSpPr>
          <p:nvPr>
            <p:ph sz="quarter" idx="10"/>
          </p:nvPr>
        </p:nvSpPr>
        <p:spPr/>
        <p:txBody>
          <a:bodyPr/>
          <a:lstStyle/>
          <a:p>
            <a:pPr marL="0" indent="0">
              <a:spcBef>
                <a:spcPts val="1800"/>
              </a:spcBef>
              <a:buNone/>
            </a:pPr>
            <a:r>
              <a:rPr lang="en-US" dirty="0" smtClean="0"/>
              <a:t>A </a:t>
            </a:r>
            <a:r>
              <a:rPr lang="en-US" b="1" i="1" dirty="0"/>
              <a:t>testing hook </a:t>
            </a:r>
            <a:r>
              <a:rPr lang="en-US" dirty="0"/>
              <a:t>is a feature that allows internal functionality to be tested independent of the rest of the </a:t>
            </a:r>
            <a:r>
              <a:rPr lang="en-US" dirty="0" smtClean="0"/>
              <a:t>software.</a:t>
            </a:r>
          </a:p>
          <a:p>
            <a:pPr marL="0" indent="0">
              <a:spcBef>
                <a:spcPts val="1800"/>
              </a:spcBef>
              <a:buNone/>
            </a:pPr>
            <a:r>
              <a:rPr lang="en-US" dirty="0" smtClean="0"/>
              <a:t>For </a:t>
            </a:r>
            <a:r>
              <a:rPr lang="en-US" dirty="0"/>
              <a:t>example, a test hook might allow a developer to test the functionality of paying for a meal without having to navigate through the menu and add a meal to a shopping </a:t>
            </a:r>
            <a:r>
              <a:rPr lang="en-US" dirty="0" smtClean="0"/>
              <a:t>cart.</a:t>
            </a:r>
          </a:p>
          <a:p>
            <a:pPr marL="0" indent="0">
              <a:spcBef>
                <a:spcPts val="1800"/>
              </a:spcBef>
              <a:buNone/>
            </a:pPr>
            <a:r>
              <a:rPr lang="en-US" dirty="0" smtClean="0"/>
              <a:t>Hooks </a:t>
            </a:r>
            <a:r>
              <a:rPr lang="en-US" dirty="0"/>
              <a:t>may or may not be removed before releasing or deploying the application.</a:t>
            </a:r>
          </a:p>
        </p:txBody>
      </p:sp>
    </p:spTree>
    <p:extLst>
      <p:ext uri="{BB962C8B-B14F-4D97-AF65-F5344CB8AC3E}">
        <p14:creationId xmlns:p14="http://schemas.microsoft.com/office/powerpoint/2010/main" val="2730725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Testing Hook Examples</a:t>
            </a:r>
            <a:endParaRPr lang="en-US" dirty="0"/>
          </a:p>
        </p:txBody>
      </p:sp>
      <p:sp>
        <p:nvSpPr>
          <p:cNvPr id="3" name="Content Placeholder 2"/>
          <p:cNvSpPr>
            <a:spLocks noGrp="1"/>
          </p:cNvSpPr>
          <p:nvPr>
            <p:ph sz="quarter" idx="10"/>
          </p:nvPr>
        </p:nvSpPr>
        <p:spPr/>
        <p:txBody>
          <a:bodyPr/>
          <a:lstStyle/>
          <a:p>
            <a:pPr marL="0" indent="0">
              <a:spcBef>
                <a:spcPts val="1800"/>
              </a:spcBef>
              <a:buNone/>
            </a:pPr>
            <a:r>
              <a:rPr lang="en-US" dirty="0" smtClean="0"/>
              <a:t>A </a:t>
            </a:r>
            <a:r>
              <a:rPr lang="en-US" dirty="0"/>
              <a:t>sequence of keystrokes that triggers a dialog box of information about the </a:t>
            </a:r>
            <a:r>
              <a:rPr lang="en-US" dirty="0" smtClean="0"/>
              <a:t>system.</a:t>
            </a:r>
          </a:p>
          <a:p>
            <a:pPr marL="0" indent="0">
              <a:spcBef>
                <a:spcPts val="1800"/>
              </a:spcBef>
              <a:buNone/>
            </a:pPr>
            <a:r>
              <a:rPr lang="en-US" dirty="0" smtClean="0"/>
              <a:t>A </a:t>
            </a:r>
            <a:r>
              <a:rPr lang="en-US" dirty="0"/>
              <a:t>simplified user interface that allows streamlined access to functionality without the “user friendliness” that end users will </a:t>
            </a:r>
            <a:r>
              <a:rPr lang="en-US" dirty="0" smtClean="0"/>
              <a:t>require.</a:t>
            </a:r>
          </a:p>
          <a:p>
            <a:pPr marL="0" indent="0">
              <a:spcBef>
                <a:spcPts val="1800"/>
              </a:spcBef>
              <a:buNone/>
            </a:pPr>
            <a:r>
              <a:rPr lang="en-US" dirty="0" smtClean="0"/>
              <a:t>Command-line </a:t>
            </a:r>
            <a:r>
              <a:rPr lang="en-US" dirty="0"/>
              <a:t>arguments that initialize state data automatically, sparing the tester from having to input data manually.</a:t>
            </a:r>
          </a:p>
        </p:txBody>
      </p:sp>
    </p:spTree>
    <p:extLst>
      <p:ext uri="{BB962C8B-B14F-4D97-AF65-F5344CB8AC3E}">
        <p14:creationId xmlns:p14="http://schemas.microsoft.com/office/powerpoint/2010/main" val="2727872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Section Questions</a:t>
            </a:r>
            <a:r>
              <a:rPr lang="en-US" dirty="0"/>
              <a:t/>
            </a:r>
            <a:br>
              <a:rPr lang="en-US" dirty="0"/>
            </a:br>
            <a:endParaRPr lang="en-US" dirty="0"/>
          </a:p>
        </p:txBody>
      </p:sp>
      <p:sp>
        <p:nvSpPr>
          <p:cNvPr id="3" name="Content Placeholder 2"/>
          <p:cNvSpPr>
            <a:spLocks noGrp="1"/>
          </p:cNvSpPr>
          <p:nvPr>
            <p:ph sz="quarter" idx="10"/>
          </p:nvPr>
        </p:nvSpPr>
        <p:spPr>
          <a:xfrm>
            <a:off x="379514" y="1148529"/>
            <a:ext cx="11525250" cy="5290388"/>
          </a:xfrm>
        </p:spPr>
        <p:txBody>
          <a:bodyPr/>
          <a:lstStyle/>
          <a:p>
            <a:pPr marL="0" indent="0">
              <a:buNone/>
            </a:pPr>
            <a:endParaRPr lang="en-US" sz="1400" dirty="0" smtClean="0"/>
          </a:p>
          <a:p>
            <a:pPr marL="0" lvl="0" indent="0">
              <a:buNone/>
            </a:pPr>
            <a:r>
              <a:rPr lang="en-US" dirty="0">
                <a:solidFill>
                  <a:prstClr val="black"/>
                </a:solidFill>
              </a:rPr>
              <a:t>What is an example of a user requirements document? </a:t>
            </a:r>
            <a:endParaRPr lang="en-US" dirty="0" smtClean="0">
              <a:solidFill>
                <a:prstClr val="black"/>
              </a:solidFill>
            </a:endParaRPr>
          </a:p>
          <a:p>
            <a:pPr marL="0" lvl="0" indent="0">
              <a:buNone/>
            </a:pPr>
            <a:endParaRPr lang="en-US" dirty="0">
              <a:solidFill>
                <a:prstClr val="black"/>
              </a:solidFill>
            </a:endParaRPr>
          </a:p>
          <a:p>
            <a:pPr marL="0" lvl="0" indent="0">
              <a:buNone/>
            </a:pPr>
            <a:r>
              <a:rPr lang="en-US" dirty="0">
                <a:solidFill>
                  <a:prstClr val="black"/>
                </a:solidFill>
              </a:rPr>
              <a:t>What is an advantage or benefit of test-driven development?  </a:t>
            </a:r>
          </a:p>
          <a:p>
            <a:pPr marL="0" lvl="0" indent="0">
              <a:buNone/>
            </a:pPr>
            <a:endParaRPr lang="en-US" smtClean="0">
              <a:solidFill>
                <a:prstClr val="black"/>
              </a:solidFill>
            </a:endParaRPr>
          </a:p>
          <a:p>
            <a:pPr marL="0" lvl="0" indent="0">
              <a:buNone/>
            </a:pPr>
            <a:r>
              <a:rPr lang="en-US" smtClean="0">
                <a:solidFill>
                  <a:prstClr val="black"/>
                </a:solidFill>
              </a:rPr>
              <a:t>What </a:t>
            </a:r>
            <a:r>
              <a:rPr lang="en-US" dirty="0">
                <a:solidFill>
                  <a:prstClr val="black"/>
                </a:solidFill>
              </a:rPr>
              <a:t>type of testing is central to test-driven development? </a:t>
            </a:r>
          </a:p>
        </p:txBody>
      </p:sp>
    </p:spTree>
    <p:extLst>
      <p:ext uri="{BB962C8B-B14F-4D97-AF65-F5344CB8AC3E}">
        <p14:creationId xmlns:p14="http://schemas.microsoft.com/office/powerpoint/2010/main" val="322043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 the Exam </a:t>
            </a:r>
            <a:endParaRPr lang="en-US" dirty="0"/>
          </a:p>
        </p:txBody>
      </p:sp>
      <p:sp>
        <p:nvSpPr>
          <p:cNvPr id="5" name="Text Placeholder 4"/>
          <p:cNvSpPr>
            <a:spLocks noGrp="1"/>
          </p:cNvSpPr>
          <p:nvPr>
            <p:ph type="body" sz="quarter" idx="10"/>
          </p:nvPr>
        </p:nvSpPr>
        <p:spPr/>
        <p:txBody>
          <a:bodyPr/>
          <a:lstStyle/>
          <a:p>
            <a:pPr marL="0" indent="0">
              <a:buNone/>
            </a:pPr>
            <a:r>
              <a:rPr lang="en-US" dirty="0" smtClean="0"/>
              <a:t>98-379 – Software Testing Fundamentals</a:t>
            </a:r>
          </a:p>
          <a:p>
            <a:r>
              <a:rPr lang="en-US" dirty="0" err="1" smtClean="0"/>
              <a:t>Certiport</a:t>
            </a:r>
            <a:endParaRPr lang="en-US" dirty="0" smtClean="0"/>
          </a:p>
          <a:p>
            <a:pPr lvl="1"/>
            <a:r>
              <a:rPr lang="en-US" dirty="0" smtClean="0">
                <a:hlinkClick r:id="rId3"/>
              </a:rPr>
              <a:t>http://www.certiport.com</a:t>
            </a:r>
            <a:endParaRPr lang="en-US" dirty="0" smtClean="0"/>
          </a:p>
          <a:p>
            <a:r>
              <a:rPr lang="en-US" smtClean="0"/>
              <a:t>Prometric</a:t>
            </a:r>
            <a:endParaRPr lang="en-US" dirty="0" smtClean="0"/>
          </a:p>
          <a:p>
            <a:pPr lvl="1"/>
            <a:r>
              <a:rPr lang="en-US" dirty="0" smtClean="0">
                <a:hlinkClick r:id="rId4"/>
              </a:rPr>
              <a:t>http://www.prometric.com</a:t>
            </a:r>
            <a:endParaRPr lang="en-US" dirty="0" smtClean="0"/>
          </a:p>
          <a:p>
            <a:pPr lvl="1"/>
            <a:endParaRPr lang="en-US" dirty="0" smtClean="0"/>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06478" y="2513177"/>
            <a:ext cx="2071015" cy="2071015"/>
          </a:xfrm>
          <a:prstGeom prst="rect">
            <a:avLst/>
          </a:prstGeom>
        </p:spPr>
      </p:pic>
    </p:spTree>
    <p:extLst>
      <p:ext uri="{BB962C8B-B14F-4D97-AF65-F5344CB8AC3E}">
        <p14:creationId xmlns:p14="http://schemas.microsoft.com/office/powerpoint/2010/main" val="42676043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 MSPress Books </a:t>
            </a:r>
            <a:endParaRPr lang="en-US" dirty="0"/>
          </a:p>
        </p:txBody>
      </p:sp>
      <p:sp>
        <p:nvSpPr>
          <p:cNvPr id="5" name="Text Placeholder 4"/>
          <p:cNvSpPr>
            <a:spLocks noGrp="1"/>
          </p:cNvSpPr>
          <p:nvPr>
            <p:ph type="body" sz="quarter" idx="10"/>
          </p:nvPr>
        </p:nvSpPr>
        <p:spPr/>
        <p:txBody>
          <a:bodyPr/>
          <a:lstStyle/>
          <a:p>
            <a:r>
              <a:rPr lang="en-US" dirty="0" smtClean="0"/>
              <a:t>How We Test Software at Microsoft</a:t>
            </a:r>
          </a:p>
          <a:p>
            <a:pPr lvl="1"/>
            <a:r>
              <a:rPr lang="en-US" dirty="0">
                <a:hlinkClick r:id="rId3"/>
              </a:rPr>
              <a:t>http://</a:t>
            </a:r>
            <a:r>
              <a:rPr lang="en-US" dirty="0" smtClean="0">
                <a:hlinkClick r:id="rId3"/>
              </a:rPr>
              <a:t>www.microsoft.com/learning/en-us/book.aspx?ID=11240&amp;locale=en-us</a:t>
            </a:r>
            <a:endParaRPr lang="en-US" dirty="0" smtClean="0"/>
          </a:p>
          <a:p>
            <a:pPr lvl="1"/>
            <a:endParaRPr lang="en-US" dirty="0" smtClean="0"/>
          </a:p>
        </p:txBody>
      </p:sp>
      <p:pic>
        <p:nvPicPr>
          <p:cNvPr id="4" name="Picture 3"/>
          <p:cNvPicPr>
            <a:picLocks noChangeAspect="1"/>
          </p:cNvPicPr>
          <p:nvPr/>
        </p:nvPicPr>
        <p:blipFill>
          <a:blip r:embed="rId4"/>
          <a:stretch>
            <a:fillRect/>
          </a:stretch>
        </p:blipFill>
        <p:spPr>
          <a:xfrm>
            <a:off x="8743188" y="2738691"/>
            <a:ext cx="2031903" cy="2446869"/>
          </a:xfrm>
          <a:prstGeom prst="rect">
            <a:avLst/>
          </a:prstGeom>
        </p:spPr>
      </p:pic>
      <p:sp>
        <p:nvSpPr>
          <p:cNvPr id="6" name="TextBox 5"/>
          <p:cNvSpPr txBox="1"/>
          <p:nvPr/>
        </p:nvSpPr>
        <p:spPr>
          <a:xfrm>
            <a:off x="7170839" y="5644806"/>
            <a:ext cx="4672818"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t>Alan </a:t>
            </a:r>
            <a:r>
              <a:rPr lang="en-US" sz="2400" dirty="0" smtClean="0"/>
              <a:t>Page, </a:t>
            </a:r>
            <a:r>
              <a:rPr lang="en-US" sz="2400" dirty="0"/>
              <a:t>Ken </a:t>
            </a:r>
            <a:r>
              <a:rPr lang="en-US" sz="2400" dirty="0" smtClean="0"/>
              <a:t>Johnston, </a:t>
            </a:r>
            <a:r>
              <a:rPr lang="en-US" sz="2400" dirty="0"/>
              <a:t>RJ </a:t>
            </a:r>
            <a:r>
              <a:rPr lang="en-US" sz="2400" dirty="0" err="1" smtClean="0"/>
              <a:t>Rollison</a:t>
            </a:r>
            <a:endParaRPr lang="en-US" sz="2400" dirty="0"/>
          </a:p>
        </p:txBody>
      </p:sp>
    </p:spTree>
    <p:extLst>
      <p:ext uri="{BB962C8B-B14F-4D97-AF65-F5344CB8AC3E}">
        <p14:creationId xmlns:p14="http://schemas.microsoft.com/office/powerpoint/2010/main" val="11686632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Rectangle 4"/>
          <p:cNvSpPr/>
          <p:nvPr/>
        </p:nvSpPr>
        <p:spPr>
          <a:xfrm>
            <a:off x="590550" y="3267075"/>
            <a:ext cx="8388754" cy="1660809"/>
          </a:xfrm>
          <a:prstGeom prst="rect">
            <a:avLst/>
          </a:prstGeom>
          <a:solidFill>
            <a:srgbClr val="82BF36"/>
          </a:solidFill>
          <a:ln>
            <a:solidFill>
              <a:srgbClr val="86C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6867526" y="4599887"/>
            <a:ext cx="4722096" cy="1660809"/>
            <a:chOff x="7181851" y="5076137"/>
            <a:chExt cx="4722096" cy="1660809"/>
          </a:xfrm>
        </p:grpSpPr>
        <p:sp>
          <p:nvSpPr>
            <p:cNvPr id="8" name="Rectangle 7"/>
            <p:cNvSpPr/>
            <p:nvPr/>
          </p:nvSpPr>
          <p:spPr>
            <a:xfrm>
              <a:off x="7181851" y="5076137"/>
              <a:ext cx="4722096" cy="1660809"/>
            </a:xfrm>
            <a:prstGeom prst="rect">
              <a:avLst/>
            </a:prstGeom>
            <a:solidFill>
              <a:srgbClr val="1F497D"/>
            </a:solid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4"/>
            <p:cNvSpPr txBox="1">
              <a:spLocks/>
            </p:cNvSpPr>
            <p:nvPr/>
          </p:nvSpPr>
          <p:spPr>
            <a:xfrm>
              <a:off x="7359651" y="5746352"/>
              <a:ext cx="4544296" cy="973624"/>
            </a:xfrm>
            <a:prstGeom prst="rect">
              <a:avLst/>
            </a:prstGeom>
          </p:spPr>
          <p:txBody>
            <a:bodyPr anchor="b"/>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US" dirty="0" smtClean="0">
                  <a:solidFill>
                    <a:schemeClr val="bg1"/>
                  </a:solidFill>
                </a:rPr>
                <a:t>3.3 Creating Test Plan</a:t>
              </a:r>
            </a:p>
            <a:p>
              <a:pPr marL="0" indent="0">
                <a:spcBef>
                  <a:spcPts val="600"/>
                </a:spcBef>
                <a:buNone/>
              </a:pPr>
              <a:r>
                <a:rPr lang="en-US" dirty="0">
                  <a:solidFill>
                    <a:schemeClr val="bg1"/>
                  </a:solidFill>
                </a:rPr>
                <a:t> </a:t>
              </a:r>
              <a:r>
                <a:rPr lang="en-US" dirty="0" smtClean="0">
                  <a:solidFill>
                    <a:schemeClr val="bg1"/>
                  </a:solidFill>
                </a:rPr>
                <a:t>     Components</a:t>
              </a:r>
            </a:p>
          </p:txBody>
        </p:sp>
      </p:grpSp>
      <p:sp>
        <p:nvSpPr>
          <p:cNvPr id="11" name="Text Placeholder 4"/>
          <p:cNvSpPr txBox="1">
            <a:spLocks/>
          </p:cNvSpPr>
          <p:nvPr/>
        </p:nvSpPr>
        <p:spPr>
          <a:xfrm>
            <a:off x="763508" y="4233091"/>
            <a:ext cx="8215796" cy="86210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chemeClr val="bg1"/>
                </a:solidFill>
              </a:rPr>
              <a:t>03 | Creating Software Tests</a:t>
            </a:r>
          </a:p>
        </p:txBody>
      </p:sp>
    </p:spTree>
    <p:extLst>
      <p:ext uri="{BB962C8B-B14F-4D97-AF65-F5344CB8AC3E}">
        <p14:creationId xmlns:p14="http://schemas.microsoft.com/office/powerpoint/2010/main" val="3131728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Overview</a:t>
            </a:r>
            <a:endParaRPr lang="en-US" dirty="0"/>
          </a:p>
        </p:txBody>
      </p:sp>
      <p:sp>
        <p:nvSpPr>
          <p:cNvPr id="3" name="Content Placeholder 2"/>
          <p:cNvSpPr>
            <a:spLocks noGrp="1"/>
          </p:cNvSpPr>
          <p:nvPr>
            <p:ph sz="quarter" idx="10"/>
          </p:nvPr>
        </p:nvSpPr>
        <p:spPr/>
        <p:txBody>
          <a:bodyPr/>
          <a:lstStyle/>
          <a:p>
            <a:pPr marL="0" indent="0">
              <a:buNone/>
            </a:pPr>
            <a:r>
              <a:rPr lang="en-US" dirty="0"/>
              <a:t>In this </a:t>
            </a:r>
            <a:r>
              <a:rPr lang="en-US" dirty="0" smtClean="0"/>
              <a:t>section, we </a:t>
            </a:r>
            <a:r>
              <a:rPr lang="en-US" dirty="0"/>
              <a:t>will review the </a:t>
            </a:r>
            <a:r>
              <a:rPr lang="en-US" dirty="0" smtClean="0"/>
              <a:t>following:</a:t>
            </a:r>
          </a:p>
          <a:p>
            <a:pPr marL="0" indent="0">
              <a:buNone/>
            </a:pPr>
            <a:endParaRPr lang="en-US" sz="1800" dirty="0" smtClean="0"/>
          </a:p>
          <a:p>
            <a:pPr lvl="1"/>
            <a:r>
              <a:rPr lang="en-US" dirty="0" smtClean="0"/>
              <a:t>Test schedule</a:t>
            </a:r>
          </a:p>
          <a:p>
            <a:pPr lvl="1"/>
            <a:r>
              <a:rPr lang="en-US" dirty="0" smtClean="0"/>
              <a:t>Scope</a:t>
            </a:r>
          </a:p>
          <a:p>
            <a:pPr lvl="1"/>
            <a:r>
              <a:rPr lang="en-US" dirty="0" smtClean="0"/>
              <a:t>Methodology</a:t>
            </a:r>
          </a:p>
          <a:p>
            <a:pPr lvl="1"/>
            <a:r>
              <a:rPr lang="en-US" dirty="0" smtClean="0"/>
              <a:t>Scenarios</a:t>
            </a:r>
          </a:p>
          <a:p>
            <a:pPr lvl="1"/>
            <a:r>
              <a:rPr lang="en-US" dirty="0" smtClean="0"/>
              <a:t>Tools</a:t>
            </a:r>
            <a:endParaRPr lang="en-US" dirty="0"/>
          </a:p>
        </p:txBody>
      </p:sp>
    </p:spTree>
    <p:extLst>
      <p:ext uri="{BB962C8B-B14F-4D97-AF65-F5344CB8AC3E}">
        <p14:creationId xmlns:p14="http://schemas.microsoft.com/office/powerpoint/2010/main" val="6734949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Guiding Questions</a:t>
            </a:r>
            <a:endParaRPr lang="en-US" dirty="0"/>
          </a:p>
        </p:txBody>
      </p:sp>
      <p:sp>
        <p:nvSpPr>
          <p:cNvPr id="3" name="Content Placeholder 2"/>
          <p:cNvSpPr>
            <a:spLocks noGrp="1"/>
          </p:cNvSpPr>
          <p:nvPr>
            <p:ph sz="quarter" idx="10"/>
          </p:nvPr>
        </p:nvSpPr>
        <p:spPr/>
        <p:txBody>
          <a:bodyPr/>
          <a:lstStyle/>
          <a:p>
            <a:pPr marL="399915" lvl="1" indent="0">
              <a:buNone/>
            </a:pPr>
            <a:r>
              <a:rPr lang="en-US" dirty="0" smtClean="0"/>
              <a:t>What </a:t>
            </a:r>
            <a:r>
              <a:rPr lang="en-US" dirty="0"/>
              <a:t>does ALM stand </a:t>
            </a:r>
            <a:r>
              <a:rPr lang="en-US" dirty="0" smtClean="0"/>
              <a:t>for?</a:t>
            </a:r>
          </a:p>
          <a:p>
            <a:pPr marL="399915" lvl="1" indent="0">
              <a:buNone/>
            </a:pPr>
            <a:endParaRPr lang="en-US" dirty="0" smtClean="0"/>
          </a:p>
          <a:p>
            <a:pPr marL="399915" lvl="1" indent="0">
              <a:buNone/>
            </a:pPr>
            <a:r>
              <a:rPr lang="en-US" dirty="0" smtClean="0"/>
              <a:t>What </a:t>
            </a:r>
            <a:r>
              <a:rPr lang="en-US" dirty="0"/>
              <a:t>software is the centerpiece of ALM in Microsoft® Visual Studio</a:t>
            </a:r>
            <a:r>
              <a:rPr lang="en-US" dirty="0" smtClean="0"/>
              <a:t>®?</a:t>
            </a:r>
          </a:p>
          <a:p>
            <a:pPr marL="399915" lvl="1" indent="0">
              <a:buNone/>
            </a:pPr>
            <a:endParaRPr lang="en-US" dirty="0" smtClean="0"/>
          </a:p>
          <a:p>
            <a:pPr marL="399915" lvl="1" indent="0">
              <a:buNone/>
            </a:pPr>
            <a:r>
              <a:rPr lang="en-US" dirty="0" smtClean="0"/>
              <a:t>What </a:t>
            </a:r>
            <a:r>
              <a:rPr lang="en-US" dirty="0"/>
              <a:t>is code </a:t>
            </a:r>
            <a:r>
              <a:rPr lang="en-US" dirty="0" smtClean="0"/>
              <a:t>coverage?</a:t>
            </a:r>
            <a:endParaRPr lang="en-US" dirty="0"/>
          </a:p>
        </p:txBody>
      </p:sp>
    </p:spTree>
    <p:extLst>
      <p:ext uri="{BB962C8B-B14F-4D97-AF65-F5344CB8AC3E}">
        <p14:creationId xmlns:p14="http://schemas.microsoft.com/office/powerpoint/2010/main" val="27585315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Lifecycle Management</a:t>
            </a:r>
            <a:endParaRPr lang="en-US" dirty="0"/>
          </a:p>
        </p:txBody>
      </p:sp>
      <p:sp>
        <p:nvSpPr>
          <p:cNvPr id="3" name="Content Placeholder 2"/>
          <p:cNvSpPr>
            <a:spLocks noGrp="1"/>
          </p:cNvSpPr>
          <p:nvPr>
            <p:ph sz="quarter" idx="10"/>
          </p:nvPr>
        </p:nvSpPr>
        <p:spPr/>
        <p:txBody>
          <a:bodyPr/>
          <a:lstStyle/>
          <a:p>
            <a:pPr marL="0" indent="0">
              <a:buNone/>
            </a:pPr>
            <a:r>
              <a:rPr lang="en-US" b="1" i="1" dirty="0" smtClean="0"/>
              <a:t>Application </a:t>
            </a:r>
            <a:r>
              <a:rPr lang="en-US" b="1" i="1" dirty="0"/>
              <a:t>Lifecycle Management (ALM) </a:t>
            </a:r>
            <a:r>
              <a:rPr lang="en-US" dirty="0"/>
              <a:t>refers to the administration of the entire scope of work necessary to build an application, from initial planning through deployment and </a:t>
            </a:r>
            <a:r>
              <a:rPr lang="en-US" dirty="0" smtClean="0"/>
              <a:t>maintenance.</a:t>
            </a:r>
          </a:p>
          <a:p>
            <a:pPr marL="0" indent="0">
              <a:buNone/>
            </a:pPr>
            <a:r>
              <a:rPr lang="en-US" dirty="0" smtClean="0"/>
              <a:t>Microsoft </a:t>
            </a:r>
            <a:r>
              <a:rPr lang="en-US" dirty="0"/>
              <a:t>Visual Studio includes a comprehensive and tightly integrated suite of ALM tools; the core of this toolset is Microsoft Visual Studio Team Foundation Server (TFS</a:t>
            </a:r>
            <a:r>
              <a:rPr lang="en-US" dirty="0" smtClean="0"/>
              <a:t>).</a:t>
            </a:r>
          </a:p>
          <a:p>
            <a:pPr marL="0" indent="0">
              <a:buNone/>
            </a:pPr>
            <a:r>
              <a:rPr lang="en-US" b="1" i="1" dirty="0" smtClean="0"/>
              <a:t>TFS</a:t>
            </a:r>
            <a:r>
              <a:rPr lang="en-US" dirty="0" smtClean="0"/>
              <a:t> </a:t>
            </a:r>
            <a:r>
              <a:rPr lang="en-US" dirty="0"/>
              <a:t>provides version control, a build system, and tools and metrics for managing and organizing projects.</a:t>
            </a:r>
          </a:p>
        </p:txBody>
      </p:sp>
    </p:spTree>
    <p:extLst>
      <p:ext uri="{BB962C8B-B14F-4D97-AF65-F5344CB8AC3E}">
        <p14:creationId xmlns:p14="http://schemas.microsoft.com/office/powerpoint/2010/main" val="869104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ALM Continued</a:t>
            </a:r>
            <a:endParaRPr lang="en-US" dirty="0"/>
          </a:p>
        </p:txBody>
      </p:sp>
      <p:pic>
        <p:nvPicPr>
          <p:cNvPr id="4" name="Picture 3"/>
          <p:cNvPicPr>
            <a:picLocks noChangeAspect="1"/>
          </p:cNvPicPr>
          <p:nvPr/>
        </p:nvPicPr>
        <p:blipFill>
          <a:blip r:embed="rId3"/>
          <a:stretch>
            <a:fillRect/>
          </a:stretch>
        </p:blipFill>
        <p:spPr>
          <a:xfrm>
            <a:off x="980008" y="1429554"/>
            <a:ext cx="10323444" cy="5109845"/>
          </a:xfrm>
          <a:prstGeom prst="rect">
            <a:avLst/>
          </a:prstGeom>
        </p:spPr>
      </p:pic>
    </p:spTree>
    <p:extLst>
      <p:ext uri="{BB962C8B-B14F-4D97-AF65-F5344CB8AC3E}">
        <p14:creationId xmlns:p14="http://schemas.microsoft.com/office/powerpoint/2010/main" val="27010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ALM Tools in Visual Studio</a:t>
            </a:r>
            <a:endParaRPr lang="en-US" dirty="0"/>
          </a:p>
        </p:txBody>
      </p:sp>
      <p:sp>
        <p:nvSpPr>
          <p:cNvPr id="3" name="Content Placeholder 2"/>
          <p:cNvSpPr>
            <a:spLocks noGrp="1"/>
          </p:cNvSpPr>
          <p:nvPr>
            <p:ph sz="quarter" idx="10"/>
          </p:nvPr>
        </p:nvSpPr>
        <p:spPr>
          <a:xfrm>
            <a:off x="379514" y="1245702"/>
            <a:ext cx="11525250" cy="5290388"/>
          </a:xfrm>
        </p:spPr>
        <p:txBody>
          <a:bodyPr/>
          <a:lstStyle/>
          <a:p>
            <a:pPr marL="0" indent="0">
              <a:buNone/>
            </a:pPr>
            <a:r>
              <a:rPr lang="en-US" sz="2400" b="1" i="1" dirty="0" smtClean="0"/>
              <a:t>PowerPoint </a:t>
            </a:r>
            <a:r>
              <a:rPr lang="en-US" sz="2400" b="1" i="1" dirty="0"/>
              <a:t>Storyboarding: </a:t>
            </a:r>
            <a:r>
              <a:rPr lang="en-US" sz="2400" dirty="0"/>
              <a:t>You can quickly illustrate a user story, requirement, or experience by using PowerPoint </a:t>
            </a:r>
            <a:r>
              <a:rPr lang="en-US" sz="2400" dirty="0" smtClean="0"/>
              <a:t>Storyboarding.</a:t>
            </a:r>
          </a:p>
          <a:p>
            <a:pPr marL="0" indent="0">
              <a:buNone/>
            </a:pPr>
            <a:r>
              <a:rPr lang="en-US" sz="2400" b="1" i="1" dirty="0" smtClean="0"/>
              <a:t>Product </a:t>
            </a:r>
            <a:r>
              <a:rPr lang="en-US" sz="2400" b="1" i="1" dirty="0"/>
              <a:t>backlog: </a:t>
            </a:r>
            <a:r>
              <a:rPr lang="en-US" sz="2400" dirty="0"/>
              <a:t>The product backlog page shows a single view of the current backlog of work that can be dynamically re-ordered and </a:t>
            </a:r>
            <a:r>
              <a:rPr lang="en-US" sz="2400" dirty="0" smtClean="0"/>
              <a:t>grouped.</a:t>
            </a:r>
          </a:p>
          <a:p>
            <a:pPr marL="0" indent="0">
              <a:buNone/>
            </a:pPr>
            <a:r>
              <a:rPr lang="en-US" sz="2400" b="1" i="1" dirty="0" smtClean="0"/>
              <a:t>Sprint </a:t>
            </a:r>
            <a:r>
              <a:rPr lang="en-US" sz="2400" b="1" i="1" dirty="0"/>
              <a:t>backlog and team capacity: </a:t>
            </a:r>
            <a:r>
              <a:rPr lang="en-US" sz="2400" dirty="0"/>
              <a:t>The sprint backlog page reflects in real time the data you input that includes work items assigned to the iteration path, and specifying dates, individual work capacity, and work interruptions both for the team and </a:t>
            </a:r>
            <a:r>
              <a:rPr lang="en-US" sz="2400" dirty="0" smtClean="0"/>
              <a:t>individuals.</a:t>
            </a:r>
          </a:p>
          <a:p>
            <a:pPr marL="0" indent="0">
              <a:buNone/>
            </a:pPr>
            <a:r>
              <a:rPr lang="en-US" sz="2400" b="1" i="1" dirty="0" smtClean="0"/>
              <a:t>Task </a:t>
            </a:r>
            <a:r>
              <a:rPr lang="en-US" sz="2400" b="1" i="1" dirty="0"/>
              <a:t>board: </a:t>
            </a:r>
            <a:r>
              <a:rPr lang="en-US" sz="2400" dirty="0"/>
              <a:t>As a daily practice, the team can view and update the task board to reflect the status of work items </a:t>
            </a:r>
            <a:r>
              <a:rPr lang="en-US" sz="2400" dirty="0" smtClean="0"/>
              <a:t>visually.</a:t>
            </a:r>
          </a:p>
          <a:p>
            <a:pPr marL="0" indent="0">
              <a:buNone/>
            </a:pPr>
            <a:r>
              <a:rPr lang="en-US" sz="2400" b="1" i="1" dirty="0" smtClean="0"/>
              <a:t>Request </a:t>
            </a:r>
            <a:r>
              <a:rPr lang="en-US" sz="2400" b="1" i="1" dirty="0"/>
              <a:t>Feedback and Microsoft Feedback Client: </a:t>
            </a:r>
            <a:r>
              <a:rPr lang="en-US" sz="2400" dirty="0"/>
              <a:t>The Request Feedback and Microsoft Feedback Client tools enable teams to engage stakeholders to provide frequent and continuous </a:t>
            </a:r>
            <a:r>
              <a:rPr lang="en-US" sz="2400" dirty="0" smtClean="0"/>
              <a:t>feedback.</a:t>
            </a:r>
            <a:endParaRPr lang="en-US" sz="2400" dirty="0"/>
          </a:p>
        </p:txBody>
      </p:sp>
    </p:spTree>
    <p:extLst>
      <p:ext uri="{BB962C8B-B14F-4D97-AF65-F5344CB8AC3E}">
        <p14:creationId xmlns:p14="http://schemas.microsoft.com/office/powerpoint/2010/main" val="36305956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Strategy and Scope</a:t>
            </a:r>
            <a:endParaRPr lang="en-US" dirty="0"/>
          </a:p>
        </p:txBody>
      </p:sp>
      <p:sp>
        <p:nvSpPr>
          <p:cNvPr id="3" name="Content Placeholder 2"/>
          <p:cNvSpPr>
            <a:spLocks noGrp="1"/>
          </p:cNvSpPr>
          <p:nvPr>
            <p:ph sz="quarter" idx="10"/>
          </p:nvPr>
        </p:nvSpPr>
        <p:spPr>
          <a:xfrm>
            <a:off x="379514" y="1043670"/>
            <a:ext cx="11525250" cy="5290388"/>
          </a:xfrm>
        </p:spPr>
        <p:txBody>
          <a:bodyPr/>
          <a:lstStyle/>
          <a:p>
            <a:pPr marL="0" indent="0">
              <a:buNone/>
            </a:pPr>
            <a:r>
              <a:rPr lang="en-US" sz="2800" dirty="0" smtClean="0"/>
              <a:t>As </a:t>
            </a:r>
            <a:r>
              <a:rPr lang="en-US" sz="2800" dirty="0"/>
              <a:t>early as possible, developers need to discuss and establish a testing strategy for the </a:t>
            </a:r>
            <a:r>
              <a:rPr lang="en-US" sz="2800" dirty="0" smtClean="0"/>
              <a:t>project.</a:t>
            </a:r>
          </a:p>
          <a:p>
            <a:pPr marL="0" indent="0">
              <a:buNone/>
            </a:pPr>
            <a:r>
              <a:rPr lang="en-US" sz="2800" dirty="0" smtClean="0"/>
              <a:t>Often</a:t>
            </a:r>
            <a:r>
              <a:rPr lang="en-US" sz="2800" dirty="0"/>
              <a:t>, the strategy is determined—or at least influenced by—the development methodology in use, such as waterfall or agile </a:t>
            </a:r>
            <a:r>
              <a:rPr lang="en-US" sz="2800" dirty="0" smtClean="0"/>
              <a:t>development.</a:t>
            </a:r>
          </a:p>
          <a:p>
            <a:pPr marL="0" indent="0">
              <a:buNone/>
            </a:pPr>
            <a:r>
              <a:rPr lang="en-US" sz="2800" dirty="0" smtClean="0"/>
              <a:t>Based </a:t>
            </a:r>
            <a:r>
              <a:rPr lang="en-US" sz="2800" dirty="0"/>
              <a:t>on this strategy, teams develop one or more test plans. </a:t>
            </a:r>
          </a:p>
          <a:p>
            <a:pPr marL="0" indent="0">
              <a:buNone/>
            </a:pPr>
            <a:r>
              <a:rPr lang="en-US" sz="2800" dirty="0" smtClean="0"/>
              <a:t>Each </a:t>
            </a:r>
            <a:r>
              <a:rPr lang="en-US" sz="2800" dirty="0"/>
              <a:t>test plan has its own </a:t>
            </a:r>
            <a:r>
              <a:rPr lang="en-US" sz="2800" dirty="0" smtClean="0"/>
              <a:t>scope:</a:t>
            </a:r>
          </a:p>
          <a:p>
            <a:pPr lvl="1">
              <a:buFont typeface="Wingdings" panose="05000000000000000000" pitchFamily="2" charset="2"/>
              <a:buChar char="ü"/>
            </a:pPr>
            <a:r>
              <a:rPr lang="en-US" sz="2400" dirty="0" smtClean="0"/>
              <a:t>The </a:t>
            </a:r>
            <a:r>
              <a:rPr lang="en-US" sz="2400" dirty="0"/>
              <a:t>entire project may have a test </a:t>
            </a:r>
            <a:r>
              <a:rPr lang="en-US" sz="2400" dirty="0" smtClean="0"/>
              <a:t>plan.</a:t>
            </a:r>
          </a:p>
          <a:p>
            <a:pPr lvl="1">
              <a:buFont typeface="Wingdings" panose="05000000000000000000" pitchFamily="2" charset="2"/>
              <a:buChar char="ü"/>
            </a:pPr>
            <a:r>
              <a:rPr lang="en-US" sz="2400" dirty="0" smtClean="0"/>
              <a:t>In </a:t>
            </a:r>
            <a:r>
              <a:rPr lang="en-US" sz="2400" dirty="0"/>
              <a:t>agile development, each sprint should have a test plan. It may or may not be similar to other sprint test </a:t>
            </a:r>
            <a:r>
              <a:rPr lang="en-US" sz="2400" dirty="0" smtClean="0"/>
              <a:t>plans.</a:t>
            </a:r>
          </a:p>
          <a:p>
            <a:pPr lvl="1">
              <a:buFont typeface="Wingdings" panose="05000000000000000000" pitchFamily="2" charset="2"/>
              <a:buChar char="ü"/>
            </a:pPr>
            <a:r>
              <a:rPr lang="en-US" sz="2400" dirty="0" smtClean="0"/>
              <a:t>For </a:t>
            </a:r>
            <a:r>
              <a:rPr lang="en-US" sz="2400" dirty="0"/>
              <a:t>other development models, tests are often based on features rather than </a:t>
            </a:r>
            <a:r>
              <a:rPr lang="en-US" sz="2400" dirty="0" smtClean="0"/>
              <a:t>sprints/iterations.</a:t>
            </a:r>
            <a:endParaRPr lang="en-US" sz="2400" dirty="0"/>
          </a:p>
        </p:txBody>
      </p:sp>
    </p:spTree>
    <p:extLst>
      <p:ext uri="{BB962C8B-B14F-4D97-AF65-F5344CB8AC3E}">
        <p14:creationId xmlns:p14="http://schemas.microsoft.com/office/powerpoint/2010/main" val="11952028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Coverage</a:t>
            </a:r>
            <a:endParaRPr lang="en-US" dirty="0"/>
          </a:p>
        </p:txBody>
      </p:sp>
      <p:sp>
        <p:nvSpPr>
          <p:cNvPr id="3" name="Content Placeholder 2"/>
          <p:cNvSpPr>
            <a:spLocks noGrp="1"/>
          </p:cNvSpPr>
          <p:nvPr>
            <p:ph sz="quarter" idx="10"/>
          </p:nvPr>
        </p:nvSpPr>
        <p:spPr>
          <a:xfrm>
            <a:off x="379514" y="1109930"/>
            <a:ext cx="11525250" cy="5290388"/>
          </a:xfrm>
        </p:spPr>
        <p:txBody>
          <a:bodyPr/>
          <a:lstStyle/>
          <a:p>
            <a:pPr marL="0" indent="0">
              <a:buNone/>
            </a:pPr>
            <a:r>
              <a:rPr lang="en-US" sz="2800" dirty="0" smtClean="0"/>
              <a:t>A </a:t>
            </a:r>
            <a:r>
              <a:rPr lang="en-US" sz="2800" dirty="0"/>
              <a:t>testing strategy may include a specific goal for code coverage. </a:t>
            </a:r>
          </a:p>
          <a:p>
            <a:pPr marL="0" indent="0">
              <a:buNone/>
            </a:pPr>
            <a:r>
              <a:rPr lang="en-US" sz="2800" b="1" i="1" dirty="0" smtClean="0"/>
              <a:t>Code </a:t>
            </a:r>
            <a:r>
              <a:rPr lang="en-US" sz="2800" b="1" i="1" dirty="0"/>
              <a:t>coverage </a:t>
            </a:r>
            <a:r>
              <a:rPr lang="en-US" sz="2800" dirty="0"/>
              <a:t>is a metric that describes how much of the project’s code is being tested. It is usually expressed as a </a:t>
            </a:r>
            <a:r>
              <a:rPr lang="en-US" sz="2800" dirty="0" smtClean="0"/>
              <a:t>percentage.</a:t>
            </a:r>
          </a:p>
          <a:p>
            <a:pPr marL="0" indent="0">
              <a:buNone/>
            </a:pPr>
            <a:r>
              <a:rPr lang="en-US" sz="2800" dirty="0" smtClean="0"/>
              <a:t>Often</a:t>
            </a:r>
            <a:r>
              <a:rPr lang="en-US" sz="2800" dirty="0"/>
              <a:t>, a development team strives for 80% of the code to be covered by test cases. This objective is decided as part of the test </a:t>
            </a:r>
            <a:r>
              <a:rPr lang="en-US" sz="2800" dirty="0" smtClean="0"/>
              <a:t>strategy.</a:t>
            </a:r>
          </a:p>
          <a:p>
            <a:pPr marL="0" indent="0">
              <a:buNone/>
            </a:pPr>
            <a:r>
              <a:rPr lang="en-US" sz="2800" dirty="0" smtClean="0"/>
              <a:t>In </a:t>
            </a:r>
            <a:r>
              <a:rPr lang="en-US" sz="2800" dirty="0"/>
              <a:t>Visual Studio, code coverage can be calculated two </a:t>
            </a:r>
            <a:r>
              <a:rPr lang="en-US" sz="2800" dirty="0" smtClean="0"/>
              <a:t>ways:</a:t>
            </a:r>
          </a:p>
          <a:p>
            <a:pPr marL="857115" lvl="1" indent="-457200">
              <a:buFont typeface="Wingdings" panose="05000000000000000000" pitchFamily="2" charset="2"/>
              <a:buChar char="ü"/>
            </a:pPr>
            <a:r>
              <a:rPr lang="en-US" sz="2400" b="1" dirty="0" smtClean="0"/>
              <a:t>Block </a:t>
            </a:r>
            <a:r>
              <a:rPr lang="en-US" sz="2400" b="1" dirty="0"/>
              <a:t>coverage</a:t>
            </a:r>
            <a:r>
              <a:rPr lang="en-US" sz="2400" dirty="0"/>
              <a:t>: a block is a piece of code with exactly one entry and exit point. If program control flows through that block during tested, it is counted as covered. This is the default coverage </a:t>
            </a:r>
            <a:r>
              <a:rPr lang="en-US" sz="2400" dirty="0" smtClean="0"/>
              <a:t>format.</a:t>
            </a:r>
          </a:p>
          <a:p>
            <a:pPr marL="857115" lvl="1" indent="-457200">
              <a:buFont typeface="Wingdings" panose="05000000000000000000" pitchFamily="2" charset="2"/>
              <a:buChar char="ü"/>
            </a:pPr>
            <a:r>
              <a:rPr lang="en-US" sz="2400" b="1" dirty="0" smtClean="0"/>
              <a:t>Line </a:t>
            </a:r>
            <a:r>
              <a:rPr lang="en-US" sz="2400" b="1" dirty="0"/>
              <a:t>coverage: </a:t>
            </a:r>
            <a:r>
              <a:rPr lang="en-US" sz="2400" dirty="0"/>
              <a:t>If the test run exercised all the code blocks in any line of code, it is counted as one line. Where a line contains some code blocks that were exercised and some that were not, that is counted as a partial line</a:t>
            </a:r>
          </a:p>
        </p:txBody>
      </p:sp>
    </p:spTree>
    <p:extLst>
      <p:ext uri="{BB962C8B-B14F-4D97-AF65-F5344CB8AC3E}">
        <p14:creationId xmlns:p14="http://schemas.microsoft.com/office/powerpoint/2010/main" val="30025139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Coverage in Visual Studio</a:t>
            </a:r>
            <a:endParaRPr lang="en-US" dirty="0"/>
          </a:p>
        </p:txBody>
      </p:sp>
      <p:pic>
        <p:nvPicPr>
          <p:cNvPr id="4" name="Picture 3"/>
          <p:cNvPicPr>
            <a:picLocks noChangeAspect="1"/>
          </p:cNvPicPr>
          <p:nvPr/>
        </p:nvPicPr>
        <p:blipFill>
          <a:blip r:embed="rId3"/>
          <a:stretch>
            <a:fillRect/>
          </a:stretch>
        </p:blipFill>
        <p:spPr>
          <a:xfrm>
            <a:off x="2620411" y="1245702"/>
            <a:ext cx="7042637" cy="5196509"/>
          </a:xfrm>
          <a:prstGeom prst="rect">
            <a:avLst/>
          </a:prstGeom>
        </p:spPr>
      </p:pic>
    </p:spTree>
    <p:extLst>
      <p:ext uri="{BB962C8B-B14F-4D97-AF65-F5344CB8AC3E}">
        <p14:creationId xmlns:p14="http://schemas.microsoft.com/office/powerpoint/2010/main" val="713794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0" indent="0">
              <a:buNone/>
            </a:pPr>
            <a:r>
              <a:rPr lang="en-US" dirty="0" smtClean="0"/>
              <a:t>Microsoft Virtual Academy</a:t>
            </a:r>
          </a:p>
          <a:p>
            <a:pPr lvl="1"/>
            <a:r>
              <a:rPr lang="en-US" dirty="0" smtClean="0"/>
              <a:t>Free online learning tailored for IT Pros and Developers </a:t>
            </a:r>
          </a:p>
          <a:p>
            <a:pPr lvl="1"/>
            <a:r>
              <a:rPr lang="en-US" dirty="0"/>
              <a:t>Over </a:t>
            </a:r>
            <a:r>
              <a:rPr lang="en-US" dirty="0" smtClean="0"/>
              <a:t>1M registered users</a:t>
            </a:r>
          </a:p>
          <a:p>
            <a:pPr lvl="1"/>
            <a:r>
              <a:rPr lang="en-US" dirty="0" smtClean="0"/>
              <a:t>Up-to-date, relevant training on variety of Microsoft product</a:t>
            </a:r>
          </a:p>
          <a:p>
            <a:pPr marL="457046" lvl="1" indent="0">
              <a:buNone/>
            </a:pPr>
            <a:endParaRPr lang="en-US" dirty="0"/>
          </a:p>
          <a:p>
            <a:pPr marL="457046" lvl="1" indent="0">
              <a:buNone/>
            </a:pPr>
            <a:r>
              <a:rPr lang="en-US" dirty="0" smtClean="0">
                <a:hlinkClick r:id="rId3"/>
              </a:rPr>
              <a:t>http://www.microsoftvirtualacademy.com</a:t>
            </a:r>
            <a:endParaRPr lang="en-US" dirty="0" smtClean="0"/>
          </a:p>
          <a:p>
            <a:pPr marL="457046" lvl="1" indent="0">
              <a:buNone/>
            </a:pPr>
            <a:endParaRPr lang="en-US" dirty="0" smtClean="0"/>
          </a:p>
        </p:txBody>
      </p:sp>
      <p:pic>
        <p:nvPicPr>
          <p:cNvPr id="5" name="Picture 4"/>
          <p:cNvPicPr>
            <a:picLocks noChangeAspect="1"/>
          </p:cNvPicPr>
          <p:nvPr/>
        </p:nvPicPr>
        <p:blipFill>
          <a:blip r:embed="rId4"/>
          <a:stretch>
            <a:fillRect/>
          </a:stretch>
        </p:blipFill>
        <p:spPr>
          <a:xfrm>
            <a:off x="99464" y="76676"/>
            <a:ext cx="937984" cy="990459"/>
          </a:xfrm>
          <a:prstGeom prst="rect">
            <a:avLst/>
          </a:prstGeom>
        </p:spPr>
      </p:pic>
      <p:sp>
        <p:nvSpPr>
          <p:cNvPr id="3" name="Title 2"/>
          <p:cNvSpPr>
            <a:spLocks noGrp="1"/>
          </p:cNvSpPr>
          <p:nvPr>
            <p:ph type="title"/>
          </p:nvPr>
        </p:nvSpPr>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Section Questions</a:t>
            </a:r>
            <a:r>
              <a:rPr lang="en-US" dirty="0"/>
              <a:t/>
            </a:r>
            <a:br>
              <a:rPr lang="en-US" dirty="0"/>
            </a:br>
            <a:endParaRPr lang="en-US" dirty="0"/>
          </a:p>
        </p:txBody>
      </p:sp>
      <p:sp>
        <p:nvSpPr>
          <p:cNvPr id="3" name="Content Placeholder 2"/>
          <p:cNvSpPr>
            <a:spLocks noGrp="1"/>
          </p:cNvSpPr>
          <p:nvPr>
            <p:ph sz="quarter" idx="10"/>
          </p:nvPr>
        </p:nvSpPr>
        <p:spPr>
          <a:xfrm>
            <a:off x="379514" y="1148529"/>
            <a:ext cx="11525250" cy="5290388"/>
          </a:xfrm>
        </p:spPr>
        <p:txBody>
          <a:bodyPr/>
          <a:lstStyle/>
          <a:p>
            <a:pPr marL="0" indent="0">
              <a:buNone/>
            </a:pPr>
            <a:endParaRPr lang="en-US" sz="1400" dirty="0" smtClean="0"/>
          </a:p>
          <a:p>
            <a:pPr marL="857115" lvl="1" indent="-457200">
              <a:spcBef>
                <a:spcPts val="1800"/>
              </a:spcBef>
              <a:spcAft>
                <a:spcPts val="0"/>
              </a:spcAft>
              <a:buFont typeface="Wingdings" panose="05000000000000000000" pitchFamily="2" charset="2"/>
              <a:buChar char="ü"/>
            </a:pPr>
            <a:r>
              <a:rPr lang="en-US" dirty="0"/>
              <a:t>What does ALM stand for?</a:t>
            </a:r>
          </a:p>
          <a:p>
            <a:pPr marL="857115" lvl="1" indent="-457200">
              <a:spcBef>
                <a:spcPts val="1800"/>
              </a:spcBef>
              <a:spcAft>
                <a:spcPts val="0"/>
              </a:spcAft>
              <a:buFont typeface="Wingdings" panose="05000000000000000000" pitchFamily="2" charset="2"/>
              <a:buChar char="ü"/>
            </a:pPr>
            <a:endParaRPr lang="en-US" dirty="0"/>
          </a:p>
          <a:p>
            <a:pPr marL="857115" lvl="1" indent="-457200">
              <a:spcBef>
                <a:spcPts val="1800"/>
              </a:spcBef>
              <a:spcAft>
                <a:spcPts val="0"/>
              </a:spcAft>
              <a:buFont typeface="Wingdings" panose="05000000000000000000" pitchFamily="2" charset="2"/>
              <a:buChar char="ü"/>
            </a:pPr>
            <a:r>
              <a:rPr lang="en-US" dirty="0"/>
              <a:t>What software is the centerpiece of ALM in Microsoft® Visual Studio®?</a:t>
            </a:r>
          </a:p>
          <a:p>
            <a:pPr marL="857115" lvl="1" indent="-457200">
              <a:spcBef>
                <a:spcPts val="1800"/>
              </a:spcBef>
              <a:spcAft>
                <a:spcPts val="0"/>
              </a:spcAft>
              <a:buFont typeface="Wingdings" panose="05000000000000000000" pitchFamily="2" charset="2"/>
              <a:buChar char="ü"/>
            </a:pPr>
            <a:endParaRPr lang="en-US" dirty="0"/>
          </a:p>
          <a:p>
            <a:pPr marL="857115" lvl="1" indent="-457200">
              <a:spcBef>
                <a:spcPts val="1800"/>
              </a:spcBef>
              <a:spcAft>
                <a:spcPts val="0"/>
              </a:spcAft>
              <a:buFont typeface="Wingdings" panose="05000000000000000000" pitchFamily="2" charset="2"/>
              <a:buChar char="ü"/>
            </a:pPr>
            <a:r>
              <a:rPr lang="en-US" dirty="0"/>
              <a:t>What is code coverage?</a:t>
            </a:r>
          </a:p>
        </p:txBody>
      </p:sp>
    </p:spTree>
    <p:extLst>
      <p:ext uri="{BB962C8B-B14F-4D97-AF65-F5344CB8AC3E}">
        <p14:creationId xmlns:p14="http://schemas.microsoft.com/office/powerpoint/2010/main" val="18196183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Rectangle 4"/>
          <p:cNvSpPr/>
          <p:nvPr/>
        </p:nvSpPr>
        <p:spPr>
          <a:xfrm>
            <a:off x="590550" y="3267075"/>
            <a:ext cx="8388754" cy="1660809"/>
          </a:xfrm>
          <a:prstGeom prst="rect">
            <a:avLst/>
          </a:prstGeom>
          <a:solidFill>
            <a:srgbClr val="82BF36"/>
          </a:solidFill>
          <a:ln>
            <a:solidFill>
              <a:srgbClr val="86C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6867526" y="4599887"/>
            <a:ext cx="4722096" cy="1660809"/>
            <a:chOff x="7181851" y="5076137"/>
            <a:chExt cx="4722096" cy="1660809"/>
          </a:xfrm>
        </p:grpSpPr>
        <p:sp>
          <p:nvSpPr>
            <p:cNvPr id="8" name="Rectangle 7"/>
            <p:cNvSpPr/>
            <p:nvPr/>
          </p:nvSpPr>
          <p:spPr>
            <a:xfrm>
              <a:off x="7181851" y="5076137"/>
              <a:ext cx="4722096" cy="1660809"/>
            </a:xfrm>
            <a:prstGeom prst="rect">
              <a:avLst/>
            </a:prstGeom>
            <a:solidFill>
              <a:srgbClr val="1F497D"/>
            </a:solid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4"/>
            <p:cNvSpPr txBox="1">
              <a:spLocks/>
            </p:cNvSpPr>
            <p:nvPr/>
          </p:nvSpPr>
          <p:spPr>
            <a:xfrm>
              <a:off x="7359651" y="5746352"/>
              <a:ext cx="4544296" cy="973624"/>
            </a:xfrm>
            <a:prstGeom prst="rect">
              <a:avLst/>
            </a:prstGeom>
          </p:spPr>
          <p:txBody>
            <a:bodyPr anchor="b"/>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US" dirty="0" smtClean="0">
                  <a:solidFill>
                    <a:schemeClr val="bg1"/>
                  </a:solidFill>
                </a:rPr>
                <a:t>3.3 Feature Testing</a:t>
              </a:r>
            </a:p>
          </p:txBody>
        </p:sp>
      </p:grpSp>
      <p:sp>
        <p:nvSpPr>
          <p:cNvPr id="11" name="Text Placeholder 4"/>
          <p:cNvSpPr txBox="1">
            <a:spLocks/>
          </p:cNvSpPr>
          <p:nvPr/>
        </p:nvSpPr>
        <p:spPr>
          <a:xfrm>
            <a:off x="763508" y="4233091"/>
            <a:ext cx="8215796" cy="86210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chemeClr val="bg1"/>
                </a:solidFill>
              </a:rPr>
              <a:t>03 | Creating Software Tests</a:t>
            </a:r>
          </a:p>
        </p:txBody>
      </p:sp>
    </p:spTree>
    <p:extLst>
      <p:ext uri="{BB962C8B-B14F-4D97-AF65-F5344CB8AC3E}">
        <p14:creationId xmlns:p14="http://schemas.microsoft.com/office/powerpoint/2010/main" val="35296040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Overview</a:t>
            </a:r>
            <a:endParaRPr lang="en-US" dirty="0"/>
          </a:p>
        </p:txBody>
      </p:sp>
      <p:sp>
        <p:nvSpPr>
          <p:cNvPr id="3" name="Content Placeholder 2"/>
          <p:cNvSpPr>
            <a:spLocks noGrp="1"/>
          </p:cNvSpPr>
          <p:nvPr>
            <p:ph sz="quarter" idx="10"/>
          </p:nvPr>
        </p:nvSpPr>
        <p:spPr>
          <a:xfrm>
            <a:off x="379514" y="1017165"/>
            <a:ext cx="11525250" cy="5290388"/>
          </a:xfrm>
        </p:spPr>
        <p:txBody>
          <a:bodyPr/>
          <a:lstStyle/>
          <a:p>
            <a:pPr marL="0" indent="0">
              <a:buNone/>
            </a:pPr>
            <a:r>
              <a:rPr lang="en-US" dirty="0"/>
              <a:t>In this </a:t>
            </a:r>
            <a:r>
              <a:rPr lang="en-US" dirty="0" smtClean="0"/>
              <a:t>section, we </a:t>
            </a:r>
            <a:r>
              <a:rPr lang="en-US" dirty="0"/>
              <a:t>will review the </a:t>
            </a:r>
            <a:r>
              <a:rPr lang="en-US" dirty="0" smtClean="0"/>
              <a:t>following:</a:t>
            </a:r>
          </a:p>
          <a:p>
            <a:pPr marL="0" indent="0">
              <a:buNone/>
            </a:pPr>
            <a:endParaRPr lang="en-US" sz="1800" dirty="0" smtClean="0"/>
          </a:p>
          <a:p>
            <a:pPr lvl="1"/>
            <a:r>
              <a:rPr lang="en-US" dirty="0"/>
              <a:t>Distinguishing the functionality in the appropriate feature </a:t>
            </a:r>
            <a:r>
              <a:rPr lang="en-US" dirty="0" smtClean="0"/>
              <a:t>test.</a:t>
            </a:r>
          </a:p>
        </p:txBody>
      </p:sp>
    </p:spTree>
    <p:extLst>
      <p:ext uri="{BB962C8B-B14F-4D97-AF65-F5344CB8AC3E}">
        <p14:creationId xmlns:p14="http://schemas.microsoft.com/office/powerpoint/2010/main" val="28375672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Guiding Questions</a:t>
            </a:r>
            <a:endParaRPr lang="en-US" dirty="0"/>
          </a:p>
        </p:txBody>
      </p:sp>
      <p:sp>
        <p:nvSpPr>
          <p:cNvPr id="3" name="Content Placeholder 2"/>
          <p:cNvSpPr>
            <a:spLocks noGrp="1"/>
          </p:cNvSpPr>
          <p:nvPr>
            <p:ph sz="quarter" idx="10"/>
          </p:nvPr>
        </p:nvSpPr>
        <p:spPr/>
        <p:txBody>
          <a:bodyPr/>
          <a:lstStyle/>
          <a:p>
            <a:pPr marL="399915" lvl="1" indent="0">
              <a:buNone/>
            </a:pPr>
            <a:r>
              <a:rPr lang="en-US" dirty="0" smtClean="0"/>
              <a:t>What </a:t>
            </a:r>
            <a:r>
              <a:rPr lang="en-US" dirty="0"/>
              <a:t>is a feature test? </a:t>
            </a:r>
            <a:endParaRPr lang="en-US" dirty="0" smtClean="0"/>
          </a:p>
          <a:p>
            <a:pPr marL="399915" lvl="1" indent="0">
              <a:buNone/>
            </a:pPr>
            <a:endParaRPr lang="en-US" dirty="0" smtClean="0"/>
          </a:p>
          <a:p>
            <a:pPr marL="399915" lvl="1" indent="0">
              <a:buNone/>
            </a:pPr>
            <a:r>
              <a:rPr lang="en-US" dirty="0" smtClean="0"/>
              <a:t>Who </a:t>
            </a:r>
            <a:r>
              <a:rPr lang="en-US" dirty="0"/>
              <a:t>should be the focus of a usability test? </a:t>
            </a:r>
          </a:p>
          <a:p>
            <a:pPr marL="399915" lvl="1" indent="0">
              <a:buNone/>
            </a:pPr>
            <a:endParaRPr lang="en-US" dirty="0" smtClean="0"/>
          </a:p>
          <a:p>
            <a:pPr marL="399915" lvl="1" indent="0">
              <a:buNone/>
            </a:pPr>
            <a:r>
              <a:rPr lang="en-US" dirty="0" smtClean="0"/>
              <a:t>What </a:t>
            </a:r>
            <a:r>
              <a:rPr lang="en-US" dirty="0"/>
              <a:t>name is used to describe an automated test of the user interface? </a:t>
            </a:r>
          </a:p>
        </p:txBody>
      </p:sp>
    </p:spTree>
    <p:extLst>
      <p:ext uri="{BB962C8B-B14F-4D97-AF65-F5344CB8AC3E}">
        <p14:creationId xmlns:p14="http://schemas.microsoft.com/office/powerpoint/2010/main" val="17187415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Features</a:t>
            </a:r>
            <a:endParaRPr lang="en-US" dirty="0"/>
          </a:p>
        </p:txBody>
      </p:sp>
      <p:sp>
        <p:nvSpPr>
          <p:cNvPr id="3" name="Content Placeholder 2"/>
          <p:cNvSpPr>
            <a:spLocks noGrp="1"/>
          </p:cNvSpPr>
          <p:nvPr>
            <p:ph sz="quarter" idx="10"/>
          </p:nvPr>
        </p:nvSpPr>
        <p:spPr>
          <a:xfrm>
            <a:off x="379514" y="1043670"/>
            <a:ext cx="11525250" cy="5290388"/>
          </a:xfrm>
        </p:spPr>
        <p:txBody>
          <a:bodyPr/>
          <a:lstStyle/>
          <a:p>
            <a:pPr marL="0" indent="0">
              <a:buNone/>
            </a:pPr>
            <a:r>
              <a:rPr lang="en-US" sz="2800" dirty="0" smtClean="0"/>
              <a:t>A </a:t>
            </a:r>
            <a:r>
              <a:rPr lang="en-US" sz="2800" b="1" i="1" dirty="0"/>
              <a:t>feature</a:t>
            </a:r>
            <a:r>
              <a:rPr lang="en-US" sz="2800" dirty="0"/>
              <a:t>, from a development perspective, is a capability available to the </a:t>
            </a:r>
            <a:r>
              <a:rPr lang="en-US" sz="2800" dirty="0" smtClean="0"/>
              <a:t>user.</a:t>
            </a:r>
          </a:p>
          <a:p>
            <a:pPr marL="0" indent="0">
              <a:buNone/>
            </a:pPr>
            <a:r>
              <a:rPr lang="en-US" sz="2800" dirty="0" smtClean="0"/>
              <a:t>The </a:t>
            </a:r>
            <a:r>
              <a:rPr lang="en-US" sz="2800" dirty="0"/>
              <a:t>features of a project are determined largely by the user stories created during the initial planning </a:t>
            </a:r>
            <a:r>
              <a:rPr lang="en-US" sz="2800" dirty="0" smtClean="0"/>
              <a:t>process.</a:t>
            </a:r>
          </a:p>
          <a:p>
            <a:pPr lvl="1">
              <a:buFont typeface="Wingdings" panose="05000000000000000000" pitchFamily="2" charset="2"/>
              <a:buChar char="ü"/>
            </a:pPr>
            <a:r>
              <a:rPr lang="en-US" sz="2400" dirty="0" smtClean="0"/>
              <a:t>Often</a:t>
            </a:r>
            <a:r>
              <a:rPr lang="en-US" sz="2400" dirty="0"/>
              <a:t>, each independent user story is a description of a feature in the final product. If a user story states that a customer should be able to pay for an order with a credit card, then accepting credit card payments becomes a feature of the </a:t>
            </a:r>
            <a:r>
              <a:rPr lang="en-US" sz="2400" dirty="0" smtClean="0"/>
              <a:t>product.</a:t>
            </a:r>
          </a:p>
          <a:p>
            <a:pPr marL="0" indent="0">
              <a:buNone/>
            </a:pPr>
            <a:r>
              <a:rPr lang="en-US" sz="2800" dirty="0" smtClean="0"/>
              <a:t>Features </a:t>
            </a:r>
            <a:r>
              <a:rPr lang="en-US" sz="2800" dirty="0"/>
              <a:t>may share overlapping functionality in the code. For example, the same project may also accept other forms of </a:t>
            </a:r>
            <a:r>
              <a:rPr lang="en-US" sz="2800" dirty="0" smtClean="0"/>
              <a:t>payment.</a:t>
            </a:r>
          </a:p>
          <a:p>
            <a:pPr marL="0" indent="0">
              <a:buNone/>
            </a:pPr>
            <a:r>
              <a:rPr lang="en-US" sz="2800" dirty="0" smtClean="0"/>
              <a:t>Likewise</a:t>
            </a:r>
            <a:r>
              <a:rPr lang="en-US" sz="2800" dirty="0"/>
              <a:t>, some features may be accessible in different ways. Think about the different ways the user can underline text in Microsoft Word, for example.</a:t>
            </a:r>
          </a:p>
        </p:txBody>
      </p:sp>
    </p:spTree>
    <p:extLst>
      <p:ext uri="{BB962C8B-B14F-4D97-AF65-F5344CB8AC3E}">
        <p14:creationId xmlns:p14="http://schemas.microsoft.com/office/powerpoint/2010/main" val="30310784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Testing</a:t>
            </a:r>
            <a:endParaRPr lang="en-US" dirty="0"/>
          </a:p>
        </p:txBody>
      </p:sp>
      <p:sp>
        <p:nvSpPr>
          <p:cNvPr id="3" name="Content Placeholder 2"/>
          <p:cNvSpPr>
            <a:spLocks noGrp="1"/>
          </p:cNvSpPr>
          <p:nvPr>
            <p:ph sz="quarter" idx="10"/>
          </p:nvPr>
        </p:nvSpPr>
        <p:spPr>
          <a:xfrm>
            <a:off x="379413" y="1030420"/>
            <a:ext cx="11525250" cy="5290388"/>
          </a:xfrm>
        </p:spPr>
        <p:txBody>
          <a:bodyPr/>
          <a:lstStyle/>
          <a:p>
            <a:pPr marL="0" indent="0">
              <a:buNone/>
            </a:pPr>
            <a:r>
              <a:rPr lang="en-US" sz="3000" dirty="0" smtClean="0"/>
              <a:t>While </a:t>
            </a:r>
            <a:r>
              <a:rPr lang="en-US" sz="3000" dirty="0"/>
              <a:t>well-designed unit and integration tests may provide excellent code coverage and help ensure the units work meet the internal specifications of the developers, it is important that the functionality of each feature is </a:t>
            </a:r>
            <a:r>
              <a:rPr lang="en-US" sz="3000" dirty="0" smtClean="0"/>
              <a:t>tested.</a:t>
            </a:r>
          </a:p>
          <a:p>
            <a:pPr marL="0" indent="0">
              <a:buNone/>
            </a:pPr>
            <a:r>
              <a:rPr lang="en-US" sz="3000" dirty="0" smtClean="0"/>
              <a:t>Each </a:t>
            </a:r>
            <a:r>
              <a:rPr lang="en-US" sz="3000" dirty="0"/>
              <a:t>feature in an application should be tested </a:t>
            </a:r>
            <a:r>
              <a:rPr lang="en-US" sz="3000" dirty="0" smtClean="0"/>
              <a:t>independently.</a:t>
            </a:r>
          </a:p>
          <a:p>
            <a:pPr marL="0" indent="0">
              <a:buNone/>
            </a:pPr>
            <a:r>
              <a:rPr lang="en-US" sz="3000" dirty="0" smtClean="0"/>
              <a:t>A </a:t>
            </a:r>
            <a:r>
              <a:rPr lang="en-US" sz="3000" dirty="0"/>
              <a:t>test that focuses on the functionality of an individual feature in the software, independent of other features, is called a feature </a:t>
            </a:r>
            <a:r>
              <a:rPr lang="en-US" sz="3000" dirty="0" smtClean="0"/>
              <a:t>test.</a:t>
            </a:r>
          </a:p>
          <a:p>
            <a:pPr marL="0" indent="0">
              <a:buNone/>
            </a:pPr>
            <a:r>
              <a:rPr lang="en-US" sz="3000" dirty="0" smtClean="0"/>
              <a:t>In </a:t>
            </a:r>
            <a:r>
              <a:rPr lang="en-US" sz="3000" dirty="0"/>
              <a:t>many cases, black box testing is used to testing </a:t>
            </a:r>
            <a:r>
              <a:rPr lang="en-US" sz="3000" dirty="0" smtClean="0"/>
              <a:t>functionality.</a:t>
            </a:r>
          </a:p>
          <a:p>
            <a:pPr marL="0" indent="0">
              <a:buNone/>
            </a:pPr>
            <a:r>
              <a:rPr lang="en-US" sz="3000" dirty="0" smtClean="0"/>
              <a:t>The </a:t>
            </a:r>
            <a:r>
              <a:rPr lang="en-US" sz="3000" dirty="0"/>
              <a:t>big-picture goal of feature testing is to ensure the features implemented in the software meet or fit the user requirements.</a:t>
            </a:r>
          </a:p>
        </p:txBody>
      </p:sp>
    </p:spTree>
    <p:extLst>
      <p:ext uri="{BB962C8B-B14F-4D97-AF65-F5344CB8AC3E}">
        <p14:creationId xmlns:p14="http://schemas.microsoft.com/office/powerpoint/2010/main" val="34679350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Testing</a:t>
            </a:r>
            <a:endParaRPr lang="en-US" dirty="0"/>
          </a:p>
        </p:txBody>
      </p:sp>
      <p:sp>
        <p:nvSpPr>
          <p:cNvPr id="3" name="Content Placeholder 2"/>
          <p:cNvSpPr>
            <a:spLocks noGrp="1"/>
          </p:cNvSpPr>
          <p:nvPr>
            <p:ph sz="quarter" idx="10"/>
          </p:nvPr>
        </p:nvSpPr>
        <p:spPr>
          <a:xfrm>
            <a:off x="379514" y="1245702"/>
            <a:ext cx="11525250" cy="5290388"/>
          </a:xfrm>
        </p:spPr>
        <p:txBody>
          <a:bodyPr/>
          <a:lstStyle/>
          <a:p>
            <a:pPr marL="0" indent="0">
              <a:spcBef>
                <a:spcPts val="1800"/>
              </a:spcBef>
              <a:buNone/>
            </a:pPr>
            <a:r>
              <a:rPr lang="en-US" dirty="0"/>
              <a:t>Sometimes called </a:t>
            </a:r>
            <a:r>
              <a:rPr lang="en-US" b="1" i="1" dirty="0"/>
              <a:t>ad hoc testing</a:t>
            </a:r>
            <a:r>
              <a:rPr lang="en-US" dirty="0"/>
              <a:t>, exploratory testing encourages the tester to use the features of the software in a variety of ways. </a:t>
            </a:r>
            <a:endParaRPr lang="en-US" dirty="0" smtClean="0"/>
          </a:p>
          <a:p>
            <a:pPr marL="0" indent="0">
              <a:spcBef>
                <a:spcPts val="1800"/>
              </a:spcBef>
              <a:buNone/>
            </a:pPr>
            <a:r>
              <a:rPr lang="en-US" dirty="0" smtClean="0"/>
              <a:t>Often</a:t>
            </a:r>
            <a:r>
              <a:rPr lang="en-US" dirty="0"/>
              <a:t>, effective exploratory testers use software in ways the development team might not have anticipated. This can reveal unexpected </a:t>
            </a:r>
            <a:r>
              <a:rPr lang="en-US" dirty="0" smtClean="0"/>
              <a:t>bugs.</a:t>
            </a:r>
          </a:p>
          <a:p>
            <a:pPr marL="0" indent="0">
              <a:spcBef>
                <a:spcPts val="1800"/>
              </a:spcBef>
              <a:buNone/>
            </a:pPr>
            <a:r>
              <a:rPr lang="en-US" dirty="0" smtClean="0"/>
              <a:t>Despite </a:t>
            </a:r>
            <a:r>
              <a:rPr lang="en-US" dirty="0"/>
              <a:t>the name, quality exploratory tests are more than just running a program and trying things out—the tester should have a plan and specific testing criteria. If those criteria are not met, the test fails.</a:t>
            </a:r>
          </a:p>
        </p:txBody>
      </p:sp>
    </p:spTree>
    <p:extLst>
      <p:ext uri="{BB962C8B-B14F-4D97-AF65-F5344CB8AC3E}">
        <p14:creationId xmlns:p14="http://schemas.microsoft.com/office/powerpoint/2010/main" val="18678399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a:t>
            </a:r>
            <a:r>
              <a:rPr lang="en-US" dirty="0" smtClean="0"/>
              <a:t>Testing</a:t>
            </a:r>
            <a:endParaRPr lang="en-US" dirty="0"/>
          </a:p>
        </p:txBody>
      </p:sp>
      <p:sp>
        <p:nvSpPr>
          <p:cNvPr id="3" name="Content Placeholder 2"/>
          <p:cNvSpPr>
            <a:spLocks noGrp="1"/>
          </p:cNvSpPr>
          <p:nvPr>
            <p:ph sz="quarter" idx="10"/>
          </p:nvPr>
        </p:nvSpPr>
        <p:spPr>
          <a:xfrm>
            <a:off x="379514" y="1467739"/>
            <a:ext cx="11525250" cy="5290388"/>
          </a:xfrm>
        </p:spPr>
        <p:txBody>
          <a:bodyPr/>
          <a:lstStyle/>
          <a:p>
            <a:pPr marL="0" indent="0">
              <a:spcBef>
                <a:spcPts val="1800"/>
              </a:spcBef>
              <a:buNone/>
            </a:pPr>
            <a:r>
              <a:rPr lang="en-US" dirty="0" smtClean="0"/>
              <a:t>Usability </a:t>
            </a:r>
            <a:r>
              <a:rPr lang="en-US" dirty="0"/>
              <a:t>testing involves the study of how end-users interact with the </a:t>
            </a:r>
            <a:r>
              <a:rPr lang="en-US" dirty="0" smtClean="0"/>
              <a:t>software.</a:t>
            </a:r>
          </a:p>
          <a:p>
            <a:pPr marL="0" indent="0">
              <a:spcBef>
                <a:spcPts val="1800"/>
              </a:spcBef>
              <a:buNone/>
            </a:pPr>
            <a:r>
              <a:rPr lang="en-US" dirty="0" smtClean="0"/>
              <a:t>This </a:t>
            </a:r>
            <a:r>
              <a:rPr lang="en-US" dirty="0"/>
              <a:t>provides valuable feedback related to ease-of-use and customer </a:t>
            </a:r>
            <a:r>
              <a:rPr lang="en-US" dirty="0" smtClean="0"/>
              <a:t>satisfaction. </a:t>
            </a:r>
          </a:p>
          <a:p>
            <a:pPr marL="0" indent="0">
              <a:spcBef>
                <a:spcPts val="1800"/>
              </a:spcBef>
              <a:buNone/>
            </a:pPr>
            <a:r>
              <a:rPr lang="en-US" dirty="0" smtClean="0"/>
              <a:t>Although </a:t>
            </a:r>
            <a:r>
              <a:rPr lang="en-US" dirty="0"/>
              <a:t>usability tests are not necessarily a part of feature testing, examining how users operate a specific feature can give insight into potential flaws. </a:t>
            </a:r>
          </a:p>
          <a:p>
            <a:pPr marL="0" indent="0">
              <a:spcBef>
                <a:spcPts val="1800"/>
              </a:spcBef>
              <a:buNone/>
            </a:pPr>
            <a:r>
              <a:rPr lang="en-US" dirty="0" smtClean="0"/>
              <a:t>By </a:t>
            </a:r>
            <a:r>
              <a:rPr lang="en-US" dirty="0"/>
              <a:t>definition, </a:t>
            </a:r>
            <a:r>
              <a:rPr lang="en-US" b="1" i="1" dirty="0"/>
              <a:t>usability tests by end-users are black box </a:t>
            </a:r>
            <a:r>
              <a:rPr lang="en-US" b="1" i="1" dirty="0" smtClean="0"/>
              <a:t>tests</a:t>
            </a:r>
            <a:r>
              <a:rPr lang="en-US" dirty="0" smtClean="0"/>
              <a:t>.</a:t>
            </a:r>
            <a:endParaRPr lang="en-US" dirty="0"/>
          </a:p>
        </p:txBody>
      </p:sp>
    </p:spTree>
    <p:extLst>
      <p:ext uri="{BB962C8B-B14F-4D97-AF65-F5344CB8AC3E}">
        <p14:creationId xmlns:p14="http://schemas.microsoft.com/office/powerpoint/2010/main" val="1193794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 (UI) Testing</a:t>
            </a:r>
            <a:endParaRPr lang="en-US" dirty="0"/>
          </a:p>
        </p:txBody>
      </p:sp>
      <p:sp>
        <p:nvSpPr>
          <p:cNvPr id="3" name="Content Placeholder 2"/>
          <p:cNvSpPr>
            <a:spLocks noGrp="1"/>
          </p:cNvSpPr>
          <p:nvPr>
            <p:ph sz="quarter" idx="10"/>
          </p:nvPr>
        </p:nvSpPr>
        <p:spPr/>
        <p:txBody>
          <a:bodyPr/>
          <a:lstStyle/>
          <a:p>
            <a:pPr marL="0" indent="0">
              <a:spcBef>
                <a:spcPts val="1800"/>
              </a:spcBef>
              <a:buNone/>
            </a:pPr>
            <a:r>
              <a:rPr lang="en-US" dirty="0" smtClean="0"/>
              <a:t>Any </a:t>
            </a:r>
            <a:r>
              <a:rPr lang="en-US" dirty="0"/>
              <a:t>test of the operation and functionality of the user interface itself is considered a </a:t>
            </a:r>
            <a:r>
              <a:rPr lang="en-US" b="1" i="1" dirty="0"/>
              <a:t>UI </a:t>
            </a:r>
            <a:r>
              <a:rPr lang="en-US" b="1" i="1" dirty="0" smtClean="0"/>
              <a:t>test</a:t>
            </a:r>
            <a:r>
              <a:rPr lang="en-US" dirty="0" smtClean="0"/>
              <a:t>.</a:t>
            </a:r>
          </a:p>
          <a:p>
            <a:pPr marL="0" indent="0">
              <a:spcBef>
                <a:spcPts val="1800"/>
              </a:spcBef>
              <a:buNone/>
            </a:pPr>
            <a:r>
              <a:rPr lang="en-US" dirty="0" smtClean="0"/>
              <a:t>Since </a:t>
            </a:r>
            <a:r>
              <a:rPr lang="en-US" dirty="0"/>
              <a:t>the user interface is usually integral to the implementation of a feature, </a:t>
            </a:r>
            <a:r>
              <a:rPr lang="en-US" b="1" i="1" dirty="0"/>
              <a:t>UI testing is </a:t>
            </a:r>
            <a:r>
              <a:rPr lang="en-US" b="1" i="1" dirty="0" smtClean="0"/>
              <a:t>critical</a:t>
            </a:r>
            <a:r>
              <a:rPr lang="en-US" dirty="0" smtClean="0"/>
              <a:t>.</a:t>
            </a:r>
          </a:p>
          <a:p>
            <a:pPr marL="0" indent="0">
              <a:spcBef>
                <a:spcPts val="1800"/>
              </a:spcBef>
              <a:buNone/>
            </a:pPr>
            <a:r>
              <a:rPr lang="en-US" dirty="0" smtClean="0"/>
              <a:t>Automated </a:t>
            </a:r>
            <a:r>
              <a:rPr lang="en-US" dirty="0"/>
              <a:t>tests of the user interface are referred to as </a:t>
            </a:r>
            <a:r>
              <a:rPr lang="en-US" b="1" i="1" dirty="0"/>
              <a:t>coded UI </a:t>
            </a:r>
            <a:r>
              <a:rPr lang="en-US" b="1" i="1" dirty="0" smtClean="0"/>
              <a:t>tests</a:t>
            </a:r>
            <a:r>
              <a:rPr lang="en-US" dirty="0" smtClean="0"/>
              <a:t>.</a:t>
            </a:r>
          </a:p>
          <a:p>
            <a:pPr marL="0" indent="0">
              <a:spcBef>
                <a:spcPts val="1800"/>
              </a:spcBef>
              <a:buNone/>
            </a:pPr>
            <a:r>
              <a:rPr lang="en-US" dirty="0" smtClean="0"/>
              <a:t>Visual </a:t>
            </a:r>
            <a:r>
              <a:rPr lang="en-US" dirty="0"/>
              <a:t>Studio allows the developer to create a coded UI test by recording actions while the application is </a:t>
            </a:r>
            <a:r>
              <a:rPr lang="en-US" dirty="0" smtClean="0"/>
              <a:t>running.</a:t>
            </a:r>
            <a:endParaRPr lang="en-US" dirty="0"/>
          </a:p>
        </p:txBody>
      </p:sp>
    </p:spTree>
    <p:extLst>
      <p:ext uri="{BB962C8B-B14F-4D97-AF65-F5344CB8AC3E}">
        <p14:creationId xmlns:p14="http://schemas.microsoft.com/office/powerpoint/2010/main" val="40025060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Section Questions</a:t>
            </a:r>
            <a:r>
              <a:rPr lang="en-US" dirty="0"/>
              <a:t/>
            </a:r>
            <a:br>
              <a:rPr lang="en-US" dirty="0"/>
            </a:br>
            <a:endParaRPr lang="en-US" dirty="0"/>
          </a:p>
        </p:txBody>
      </p:sp>
      <p:sp>
        <p:nvSpPr>
          <p:cNvPr id="3" name="Content Placeholder 2"/>
          <p:cNvSpPr>
            <a:spLocks noGrp="1"/>
          </p:cNvSpPr>
          <p:nvPr>
            <p:ph sz="quarter" idx="10"/>
          </p:nvPr>
        </p:nvSpPr>
        <p:spPr>
          <a:xfrm>
            <a:off x="193166" y="1245702"/>
            <a:ext cx="11525250" cy="5290388"/>
          </a:xfrm>
        </p:spPr>
        <p:txBody>
          <a:bodyPr/>
          <a:lstStyle/>
          <a:p>
            <a:pPr marL="857115" lvl="1" indent="-457200">
              <a:buFont typeface="Wingdings" panose="05000000000000000000" pitchFamily="2" charset="2"/>
              <a:buChar char="ü"/>
            </a:pPr>
            <a:r>
              <a:rPr lang="en-US" dirty="0"/>
              <a:t>What is a feature test? </a:t>
            </a:r>
          </a:p>
          <a:p>
            <a:pPr marL="857115" lvl="1" indent="-457200">
              <a:buFont typeface="Wingdings" panose="05000000000000000000" pitchFamily="2" charset="2"/>
              <a:buChar char="ü"/>
            </a:pPr>
            <a:endParaRPr lang="en-US" dirty="0"/>
          </a:p>
          <a:p>
            <a:pPr marL="857115" lvl="1" indent="-457200">
              <a:buFont typeface="Wingdings" panose="05000000000000000000" pitchFamily="2" charset="2"/>
              <a:buChar char="ü"/>
            </a:pPr>
            <a:r>
              <a:rPr lang="en-US" dirty="0"/>
              <a:t>Who should be the focus of a usability test? </a:t>
            </a:r>
          </a:p>
          <a:p>
            <a:pPr marL="857115" lvl="1" indent="-457200">
              <a:buFont typeface="Wingdings" panose="05000000000000000000" pitchFamily="2" charset="2"/>
              <a:buChar char="ü"/>
            </a:pPr>
            <a:endParaRPr lang="en-US" dirty="0"/>
          </a:p>
          <a:p>
            <a:pPr marL="857115" lvl="1" indent="-457200">
              <a:buFont typeface="Wingdings" panose="05000000000000000000" pitchFamily="2" charset="2"/>
              <a:buChar char="ü"/>
            </a:pPr>
            <a:r>
              <a:rPr lang="en-US" dirty="0"/>
              <a:t>What name is used to describe an automated test of the user interface? </a:t>
            </a:r>
          </a:p>
        </p:txBody>
      </p:sp>
    </p:spTree>
    <p:extLst>
      <p:ext uri="{BB962C8B-B14F-4D97-AF65-F5344CB8AC3E}">
        <p14:creationId xmlns:p14="http://schemas.microsoft.com/office/powerpoint/2010/main" val="7890220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903204466"/>
              </p:ext>
            </p:extLst>
          </p:nvPr>
        </p:nvGraphicFramePr>
        <p:xfrm>
          <a:off x="379514" y="858342"/>
          <a:ext cx="11525250" cy="5796832"/>
        </p:xfrm>
        <a:graphic>
          <a:graphicData uri="http://schemas.openxmlformats.org/drawingml/2006/table">
            <a:tbl>
              <a:tblPr firstRow="1" bandRow="1">
                <a:tableStyleId>{5C22544A-7EE6-4342-B048-85BDC9FD1C3A}</a:tableStyleId>
              </a:tblPr>
              <a:tblGrid>
                <a:gridCol w="5762625"/>
                <a:gridCol w="5762625"/>
              </a:tblGrid>
              <a:tr h="767632">
                <a:tc gridSpan="2">
                  <a:txBody>
                    <a:bodyPr/>
                    <a:lstStyle/>
                    <a:p>
                      <a:r>
                        <a:rPr lang="en-US" sz="3600" dirty="0" smtClean="0">
                          <a:latin typeface="Segoe UI Light" panose="020B0502040204020203" pitchFamily="34" charset="0"/>
                          <a:cs typeface="Segoe UI Light" panose="020B0502040204020203" pitchFamily="34" charset="0"/>
                        </a:rPr>
                        <a:t>Software</a:t>
                      </a:r>
                      <a:r>
                        <a:rPr lang="en-US" sz="3600" baseline="0" dirty="0" smtClean="0">
                          <a:latin typeface="Segoe UI Light" panose="020B0502040204020203" pitchFamily="34" charset="0"/>
                          <a:cs typeface="Segoe UI Light" panose="020B0502040204020203" pitchFamily="34" charset="0"/>
                        </a:rPr>
                        <a:t> Testing Fundamentals</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tr>
              <a:tr h="767632">
                <a:tc>
                  <a:txBody>
                    <a:bodyPr/>
                    <a:lstStyle/>
                    <a:p>
                      <a:r>
                        <a:rPr lang="en-US" sz="2400" b="1" dirty="0" smtClean="0">
                          <a:solidFill>
                            <a:schemeClr val="bg1">
                              <a:lumMod val="50000"/>
                            </a:schemeClr>
                          </a:solidFill>
                          <a:latin typeface="Segoe UI Light" panose="020B0502040204020203" pitchFamily="34" charset="0"/>
                          <a:cs typeface="Segoe UI Light" panose="020B0502040204020203" pitchFamily="34" charset="0"/>
                        </a:rPr>
                        <a:t>01 | Testing Fundamentals</a:t>
                      </a:r>
                    </a:p>
                    <a:p>
                      <a:pPr lvl="1"/>
                      <a:r>
                        <a:rPr lang="en-US" sz="2000" dirty="0" smtClean="0">
                          <a:solidFill>
                            <a:schemeClr val="bg1">
                              <a:lumMod val="50000"/>
                            </a:schemeClr>
                          </a:solidFill>
                          <a:latin typeface="Segoe UI Light" panose="020B0502040204020203" pitchFamily="34" charset="0"/>
                          <a:cs typeface="Segoe UI Light" panose="020B0502040204020203" pitchFamily="34" charset="0"/>
                        </a:rPr>
                        <a:t>1.1</a:t>
                      </a:r>
                      <a:r>
                        <a:rPr lang="en-US" sz="2000" baseline="0" dirty="0" smtClean="0">
                          <a:solidFill>
                            <a:schemeClr val="bg1">
                              <a:lumMod val="50000"/>
                            </a:schemeClr>
                          </a:solidFill>
                          <a:latin typeface="Segoe UI Light" panose="020B0502040204020203" pitchFamily="34" charset="0"/>
                          <a:cs typeface="Segoe UI Light" panose="020B0502040204020203" pitchFamily="34" charset="0"/>
                        </a:rPr>
                        <a:t>  Software Testing</a:t>
                      </a:r>
                      <a:endParaRPr lang="en-US" sz="2000" dirty="0" smtClean="0">
                        <a:solidFill>
                          <a:schemeClr val="bg1">
                            <a:lumMod val="50000"/>
                          </a:schemeClr>
                        </a:solidFill>
                        <a:latin typeface="Segoe UI Light" panose="020B0502040204020203" pitchFamily="34" charset="0"/>
                        <a:cs typeface="Segoe UI Light" panose="020B0502040204020203" pitchFamily="34" charset="0"/>
                      </a:endParaRPr>
                    </a:p>
                    <a:p>
                      <a:pPr lvl="1"/>
                      <a:r>
                        <a:rPr lang="en-US" sz="2000" dirty="0" smtClean="0">
                          <a:solidFill>
                            <a:schemeClr val="bg1">
                              <a:lumMod val="50000"/>
                            </a:schemeClr>
                          </a:solidFill>
                          <a:latin typeface="Segoe UI Light" panose="020B0502040204020203" pitchFamily="34" charset="0"/>
                          <a:cs typeface="Segoe UI Light" panose="020B0502040204020203" pitchFamily="34" charset="0"/>
                        </a:rPr>
                        <a:t>1.2  Software and Hardware Components</a:t>
                      </a:r>
                    </a:p>
                    <a:p>
                      <a:pPr lvl="1"/>
                      <a:r>
                        <a:rPr lang="en-US" sz="2000" dirty="0" smtClean="0">
                          <a:solidFill>
                            <a:schemeClr val="bg1">
                              <a:lumMod val="50000"/>
                            </a:schemeClr>
                          </a:solidFill>
                          <a:latin typeface="Segoe UI Light" panose="020B0502040204020203" pitchFamily="34" charset="0"/>
                          <a:cs typeface="Segoe UI Light" panose="020B0502040204020203" pitchFamily="34" charset="0"/>
                        </a:rPr>
                        <a:t>1.3  Fundamentals of Programming</a:t>
                      </a:r>
                    </a:p>
                    <a:p>
                      <a:pPr lvl="1"/>
                      <a:r>
                        <a:rPr lang="en-US" sz="2000" dirty="0" smtClean="0">
                          <a:solidFill>
                            <a:schemeClr val="bg1">
                              <a:lumMod val="50000"/>
                            </a:schemeClr>
                          </a:solidFill>
                          <a:latin typeface="Segoe UI Light" panose="020B0502040204020203" pitchFamily="34" charset="0"/>
                          <a:cs typeface="Segoe UI Light" panose="020B0502040204020203" pitchFamily="34" charset="0"/>
                        </a:rPr>
                        <a:t>1.4  Application Lifecycle Management</a:t>
                      </a:r>
                      <a:endParaRPr lang="en-US" sz="2000" dirty="0">
                        <a:solidFill>
                          <a:schemeClr val="bg1">
                            <a:lumMod val="50000"/>
                          </a:schemeClr>
                        </a:solidFill>
                        <a:latin typeface="Segoe UI Light" panose="020B0502040204020203" pitchFamily="34" charset="0"/>
                        <a:cs typeface="Segoe UI Light" panose="020B0502040204020203" pitchFamily="34" charset="0"/>
                      </a:endParaRPr>
                    </a:p>
                  </a:txBody>
                  <a:tcPr/>
                </a:tc>
                <a:tc>
                  <a:txBody>
                    <a:bodyPr/>
                    <a:lstStyle/>
                    <a:p>
                      <a:r>
                        <a:rPr lang="en-US" sz="2400" b="1" dirty="0" smtClean="0">
                          <a:solidFill>
                            <a:schemeClr val="bg1">
                              <a:lumMod val="50000"/>
                            </a:schemeClr>
                          </a:solidFill>
                          <a:latin typeface="Segoe UI Light" panose="020B0502040204020203" pitchFamily="34" charset="0"/>
                          <a:cs typeface="Segoe UI Light" panose="020B0502040204020203" pitchFamily="34" charset="0"/>
                        </a:rPr>
                        <a:t>04 | Managing Software Testing Projects</a:t>
                      </a:r>
                    </a:p>
                    <a:p>
                      <a:pPr lvl="1"/>
                      <a:r>
                        <a:rPr lang="en-US" sz="2000" dirty="0" smtClean="0">
                          <a:solidFill>
                            <a:schemeClr val="bg1">
                              <a:lumMod val="50000"/>
                            </a:schemeClr>
                          </a:solidFill>
                          <a:latin typeface="Segoe UI Light" panose="020B0502040204020203" pitchFamily="34" charset="0"/>
                          <a:cs typeface="Segoe UI Light" panose="020B0502040204020203" pitchFamily="34" charset="0"/>
                        </a:rPr>
                        <a:t>4.1  Testing Milestones</a:t>
                      </a:r>
                    </a:p>
                    <a:p>
                      <a:pPr lvl="1"/>
                      <a:r>
                        <a:rPr lang="en-US" sz="2000" dirty="0" smtClean="0">
                          <a:solidFill>
                            <a:schemeClr val="bg1">
                              <a:lumMod val="50000"/>
                            </a:schemeClr>
                          </a:solidFill>
                          <a:latin typeface="Segoe UI Light" panose="020B0502040204020203" pitchFamily="34" charset="0"/>
                          <a:cs typeface="Segoe UI Light" panose="020B0502040204020203" pitchFamily="34" charset="0"/>
                        </a:rPr>
                        <a:t>4.2  The Agile Process</a:t>
                      </a:r>
                    </a:p>
                    <a:p>
                      <a:pPr lvl="1"/>
                      <a:r>
                        <a:rPr lang="en-US" sz="2000" dirty="0" smtClean="0">
                          <a:solidFill>
                            <a:schemeClr val="bg1">
                              <a:lumMod val="50000"/>
                            </a:schemeClr>
                          </a:solidFill>
                          <a:latin typeface="Segoe UI Light" panose="020B0502040204020203" pitchFamily="34" charset="0"/>
                          <a:cs typeface="Segoe UI Light" panose="020B0502040204020203" pitchFamily="34" charset="0"/>
                        </a:rPr>
                        <a:t>4.3  Working with Distributed Teams</a:t>
                      </a:r>
                    </a:p>
                    <a:p>
                      <a:pPr lvl="1"/>
                      <a:r>
                        <a:rPr lang="en-US" sz="2000" dirty="0" smtClean="0">
                          <a:solidFill>
                            <a:schemeClr val="bg1">
                              <a:lumMod val="50000"/>
                            </a:schemeClr>
                          </a:solidFill>
                          <a:latin typeface="Segoe UI Light" panose="020B0502040204020203" pitchFamily="34" charset="0"/>
                          <a:cs typeface="Segoe UI Light" panose="020B0502040204020203" pitchFamily="34" charset="0"/>
                        </a:rPr>
                        <a:t>4.4  </a:t>
                      </a:r>
                      <a:endParaRPr lang="en-US" sz="2000" dirty="0">
                        <a:solidFill>
                          <a:schemeClr val="bg1">
                            <a:lumMod val="50000"/>
                          </a:schemeClr>
                        </a:solidFill>
                        <a:latin typeface="Segoe UI Light" panose="020B0502040204020203" pitchFamily="34" charset="0"/>
                        <a:cs typeface="Segoe UI Light" panose="020B0502040204020203" pitchFamily="34" charset="0"/>
                      </a:endParaRPr>
                    </a:p>
                  </a:txBody>
                  <a:tcPr/>
                </a:tc>
              </a:tr>
              <a:tr h="767632">
                <a:tc>
                  <a:txBody>
                    <a:bodyPr/>
                    <a:lstStyle/>
                    <a:p>
                      <a:r>
                        <a:rPr lang="en-US" sz="2400" b="1" dirty="0" smtClean="0">
                          <a:solidFill>
                            <a:schemeClr val="bg1">
                              <a:lumMod val="50000"/>
                            </a:schemeClr>
                          </a:solidFill>
                          <a:latin typeface="Segoe UI Light" panose="020B0502040204020203" pitchFamily="34" charset="0"/>
                          <a:cs typeface="Segoe UI Light" panose="020B0502040204020203" pitchFamily="34" charset="0"/>
                        </a:rPr>
                        <a:t>02 | Testing Methodologies</a:t>
                      </a:r>
                    </a:p>
                    <a:p>
                      <a:pPr lvl="1"/>
                      <a:r>
                        <a:rPr lang="en-US" sz="2000" dirty="0" smtClean="0">
                          <a:solidFill>
                            <a:schemeClr val="bg1">
                              <a:lumMod val="50000"/>
                            </a:schemeClr>
                          </a:solidFill>
                          <a:latin typeface="Segoe UI Light" panose="020B0502040204020203" pitchFamily="34" charset="0"/>
                          <a:cs typeface="Segoe UI Light" panose="020B0502040204020203" pitchFamily="34" charset="0"/>
                        </a:rPr>
                        <a:t>2.1  Testing</a:t>
                      </a:r>
                      <a:r>
                        <a:rPr lang="en-US" sz="2000" baseline="0" dirty="0" smtClean="0">
                          <a:solidFill>
                            <a:schemeClr val="bg1">
                              <a:lumMod val="50000"/>
                            </a:schemeClr>
                          </a:solidFill>
                          <a:latin typeface="Segoe UI Light" panose="020B0502040204020203" pitchFamily="34" charset="0"/>
                          <a:cs typeface="Segoe UI Light" panose="020B0502040204020203" pitchFamily="34" charset="0"/>
                        </a:rPr>
                        <a:t> Techniques</a:t>
                      </a:r>
                      <a:endParaRPr lang="en-US" sz="2000" dirty="0" smtClean="0">
                        <a:solidFill>
                          <a:schemeClr val="bg1">
                            <a:lumMod val="50000"/>
                          </a:schemeClr>
                        </a:solidFill>
                        <a:latin typeface="Segoe UI Light" panose="020B0502040204020203" pitchFamily="34" charset="0"/>
                        <a:cs typeface="Segoe UI Light" panose="020B0502040204020203" pitchFamily="34" charset="0"/>
                      </a:endParaRPr>
                    </a:p>
                    <a:p>
                      <a:pPr lvl="1"/>
                      <a:r>
                        <a:rPr lang="en-US" sz="2000" dirty="0" smtClean="0">
                          <a:solidFill>
                            <a:schemeClr val="bg1">
                              <a:lumMod val="50000"/>
                            </a:schemeClr>
                          </a:solidFill>
                          <a:latin typeface="Segoe UI Light" panose="020B0502040204020203" pitchFamily="34" charset="0"/>
                          <a:cs typeface="Segoe UI Light" panose="020B0502040204020203" pitchFamily="34" charset="0"/>
                        </a:rPr>
                        <a:t>2.2  Testing</a:t>
                      </a:r>
                      <a:r>
                        <a:rPr lang="en-US" sz="2000" baseline="0" dirty="0" smtClean="0">
                          <a:solidFill>
                            <a:schemeClr val="bg1">
                              <a:lumMod val="50000"/>
                            </a:schemeClr>
                          </a:solidFill>
                          <a:latin typeface="Segoe UI Light" panose="020B0502040204020203" pitchFamily="34" charset="0"/>
                          <a:cs typeface="Segoe UI Light" panose="020B0502040204020203" pitchFamily="34" charset="0"/>
                        </a:rPr>
                        <a:t> Levels</a:t>
                      </a:r>
                      <a:endParaRPr lang="en-US" sz="2000" dirty="0" smtClean="0">
                        <a:solidFill>
                          <a:schemeClr val="bg1">
                            <a:lumMod val="50000"/>
                          </a:schemeClr>
                        </a:solidFill>
                        <a:latin typeface="Segoe UI Light" panose="020B0502040204020203" pitchFamily="34" charset="0"/>
                        <a:cs typeface="Segoe UI Light" panose="020B0502040204020203" pitchFamily="34" charset="0"/>
                      </a:endParaRPr>
                    </a:p>
                    <a:p>
                      <a:pPr lvl="1"/>
                      <a:r>
                        <a:rPr lang="en-US" sz="2000" dirty="0" smtClean="0">
                          <a:solidFill>
                            <a:schemeClr val="bg1">
                              <a:lumMod val="50000"/>
                            </a:schemeClr>
                          </a:solidFill>
                          <a:latin typeface="Segoe UI Light" panose="020B0502040204020203" pitchFamily="34" charset="0"/>
                          <a:cs typeface="Segoe UI Light" panose="020B0502040204020203" pitchFamily="34" charset="0"/>
                        </a:rPr>
                        <a:t>2.3  Testing</a:t>
                      </a:r>
                      <a:r>
                        <a:rPr lang="en-US" sz="2000" baseline="0" dirty="0" smtClean="0">
                          <a:solidFill>
                            <a:schemeClr val="bg1">
                              <a:lumMod val="50000"/>
                            </a:schemeClr>
                          </a:solidFill>
                          <a:latin typeface="Segoe UI Light" panose="020B0502040204020203" pitchFamily="34" charset="0"/>
                          <a:cs typeface="Segoe UI Light" panose="020B0502040204020203" pitchFamily="34" charset="0"/>
                        </a:rPr>
                        <a:t> Types</a:t>
                      </a:r>
                      <a:endParaRPr lang="en-US" sz="2000" dirty="0" smtClean="0">
                        <a:solidFill>
                          <a:schemeClr val="bg1">
                            <a:lumMod val="50000"/>
                          </a:schemeClr>
                        </a:solidFill>
                        <a:latin typeface="Segoe UI Light" panose="020B0502040204020203" pitchFamily="34" charset="0"/>
                        <a:cs typeface="Segoe UI Light" panose="020B0502040204020203" pitchFamily="34" charset="0"/>
                      </a:endParaRPr>
                    </a:p>
                  </a:txBody>
                  <a:tcPr/>
                </a:tc>
                <a:tc>
                  <a:txBody>
                    <a:bodyPr/>
                    <a:lstStyle/>
                    <a:p>
                      <a:r>
                        <a:rPr lang="en-US" sz="2400" b="1" dirty="0" smtClean="0">
                          <a:solidFill>
                            <a:schemeClr val="bg1">
                              <a:lumMod val="50000"/>
                            </a:schemeClr>
                          </a:solidFill>
                          <a:latin typeface="Segoe UI Light" panose="020B0502040204020203" pitchFamily="34" charset="0"/>
                          <a:cs typeface="Segoe UI Light" panose="020B0502040204020203" pitchFamily="34" charset="0"/>
                        </a:rPr>
                        <a:t>05 | Working with Bugs</a:t>
                      </a:r>
                    </a:p>
                    <a:p>
                      <a:pPr lvl="1"/>
                      <a:r>
                        <a:rPr lang="en-US" sz="2000" dirty="0" smtClean="0">
                          <a:solidFill>
                            <a:schemeClr val="bg1">
                              <a:lumMod val="50000"/>
                            </a:schemeClr>
                          </a:solidFill>
                          <a:latin typeface="Segoe UI Light" panose="020B0502040204020203" pitchFamily="34" charset="0"/>
                          <a:cs typeface="Segoe UI Light" panose="020B0502040204020203" pitchFamily="34" charset="0"/>
                        </a:rPr>
                        <a:t>5.1  Detecting Software Defects</a:t>
                      </a:r>
                    </a:p>
                    <a:p>
                      <a:pPr lvl="1"/>
                      <a:r>
                        <a:rPr lang="en-US" sz="2000" dirty="0" smtClean="0">
                          <a:solidFill>
                            <a:schemeClr val="bg1">
                              <a:lumMod val="50000"/>
                            </a:schemeClr>
                          </a:solidFill>
                          <a:latin typeface="Segoe UI Light" panose="020B0502040204020203" pitchFamily="34" charset="0"/>
                          <a:cs typeface="Segoe UI Light" panose="020B0502040204020203" pitchFamily="34" charset="0"/>
                        </a:rPr>
                        <a:t>5.2  Logging Bugs</a:t>
                      </a:r>
                    </a:p>
                    <a:p>
                      <a:pPr lvl="1"/>
                      <a:r>
                        <a:rPr lang="en-US" sz="2000" dirty="0" smtClean="0">
                          <a:solidFill>
                            <a:schemeClr val="bg1">
                              <a:lumMod val="50000"/>
                            </a:schemeClr>
                          </a:solidFill>
                          <a:latin typeface="Segoe UI Light" panose="020B0502040204020203" pitchFamily="34" charset="0"/>
                          <a:cs typeface="Segoe UI Light" panose="020B0502040204020203" pitchFamily="34" charset="0"/>
                        </a:rPr>
                        <a:t>5.3  Managing Bugs</a:t>
                      </a:r>
                    </a:p>
                  </a:txBody>
                  <a:tcPr/>
                </a:tc>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b="1" dirty="0" smtClean="0">
                          <a:solidFill>
                            <a:schemeClr val="tx1"/>
                          </a:solidFill>
                          <a:latin typeface="Segoe UI Light" panose="020B0502040204020203" pitchFamily="34" charset="0"/>
                          <a:cs typeface="Segoe UI Light" panose="020B0502040204020203" pitchFamily="34" charset="0"/>
                        </a:rPr>
                        <a:t>03</a:t>
                      </a:r>
                      <a:r>
                        <a:rPr lang="en-US" sz="2400" b="1" baseline="0" dirty="0" smtClean="0">
                          <a:solidFill>
                            <a:schemeClr val="tx1"/>
                          </a:solidFill>
                          <a:latin typeface="Segoe UI Light" panose="020B0502040204020203" pitchFamily="34" charset="0"/>
                          <a:cs typeface="Segoe UI Light" panose="020B0502040204020203" pitchFamily="34" charset="0"/>
                        </a:rPr>
                        <a:t> | Creating Software Tests</a:t>
                      </a:r>
                    </a:p>
                    <a:p>
                      <a:pPr marL="457044" marR="0" lvl="1" indent="0" algn="l" defTabSz="914088" rtl="0" eaLnBrk="1" fontAlgn="auto" latinLnBrk="0" hangingPunct="1">
                        <a:lnSpc>
                          <a:spcPct val="100000"/>
                        </a:lnSpc>
                        <a:spcBef>
                          <a:spcPts val="0"/>
                        </a:spcBef>
                        <a:spcAft>
                          <a:spcPts val="0"/>
                        </a:spcAft>
                        <a:buClrTx/>
                        <a:buSzTx/>
                        <a:buFontTx/>
                        <a:buNone/>
                        <a:tabLst/>
                        <a:defRPr/>
                      </a:pPr>
                      <a:r>
                        <a:rPr lang="en-US" sz="2000" baseline="0" dirty="0" smtClean="0">
                          <a:solidFill>
                            <a:schemeClr val="tx1"/>
                          </a:solidFill>
                          <a:latin typeface="Segoe UI Light" panose="020B0502040204020203" pitchFamily="34" charset="0"/>
                          <a:cs typeface="Segoe UI Light" panose="020B0502040204020203" pitchFamily="34" charset="0"/>
                        </a:rPr>
                        <a:t>3.1  User Centric Tests</a:t>
                      </a:r>
                    </a:p>
                    <a:p>
                      <a:pPr marL="457044" marR="0" lvl="1" indent="0" algn="l" defTabSz="914088" rtl="0" eaLnBrk="1" fontAlgn="auto" latinLnBrk="0" hangingPunct="1">
                        <a:lnSpc>
                          <a:spcPct val="100000"/>
                        </a:lnSpc>
                        <a:spcBef>
                          <a:spcPts val="0"/>
                        </a:spcBef>
                        <a:spcAft>
                          <a:spcPts val="0"/>
                        </a:spcAft>
                        <a:buClrTx/>
                        <a:buSzTx/>
                        <a:buFontTx/>
                        <a:buNone/>
                        <a:tabLst/>
                        <a:defRPr/>
                      </a:pPr>
                      <a:r>
                        <a:rPr lang="en-US" sz="2000" baseline="0" dirty="0" smtClean="0">
                          <a:solidFill>
                            <a:schemeClr val="tx1"/>
                          </a:solidFill>
                          <a:latin typeface="Segoe UI Light" panose="020B0502040204020203" pitchFamily="34" charset="0"/>
                          <a:cs typeface="Segoe UI Light" panose="020B0502040204020203" pitchFamily="34" charset="0"/>
                        </a:rPr>
                        <a:t>3.2  Software Testability</a:t>
                      </a:r>
                    </a:p>
                    <a:p>
                      <a:pPr marL="457044" marR="0" lvl="1" indent="0" algn="l" defTabSz="914088" rtl="0" eaLnBrk="1" fontAlgn="auto" latinLnBrk="0" hangingPunct="1">
                        <a:lnSpc>
                          <a:spcPct val="100000"/>
                        </a:lnSpc>
                        <a:spcBef>
                          <a:spcPts val="0"/>
                        </a:spcBef>
                        <a:spcAft>
                          <a:spcPts val="0"/>
                        </a:spcAft>
                        <a:buClrTx/>
                        <a:buSzTx/>
                        <a:buFontTx/>
                        <a:buNone/>
                        <a:tabLst/>
                        <a:defRPr/>
                      </a:pPr>
                      <a:r>
                        <a:rPr lang="en-US" sz="2000" baseline="0" dirty="0" smtClean="0">
                          <a:solidFill>
                            <a:schemeClr val="tx1"/>
                          </a:solidFill>
                          <a:latin typeface="Segoe UI Light" panose="020B0502040204020203" pitchFamily="34" charset="0"/>
                          <a:cs typeface="Segoe UI Light" panose="020B0502040204020203" pitchFamily="34" charset="0"/>
                        </a:rPr>
                        <a:t>3.3  Creating Test Plan Components</a:t>
                      </a:r>
                    </a:p>
                    <a:p>
                      <a:pPr marL="457044" marR="0" lvl="1" indent="0" algn="l" defTabSz="914088" rtl="0" eaLnBrk="1" fontAlgn="auto" latinLnBrk="0" hangingPunct="1">
                        <a:lnSpc>
                          <a:spcPct val="100000"/>
                        </a:lnSpc>
                        <a:spcBef>
                          <a:spcPts val="0"/>
                        </a:spcBef>
                        <a:spcAft>
                          <a:spcPts val="0"/>
                        </a:spcAft>
                        <a:buClrTx/>
                        <a:buSzTx/>
                        <a:buFontTx/>
                        <a:buNone/>
                        <a:tabLst/>
                        <a:defRPr/>
                      </a:pPr>
                      <a:r>
                        <a:rPr lang="en-US" sz="2000" baseline="0" dirty="0" smtClean="0">
                          <a:solidFill>
                            <a:schemeClr val="tx1"/>
                          </a:solidFill>
                          <a:latin typeface="Segoe UI Light" panose="020B0502040204020203" pitchFamily="34" charset="0"/>
                          <a:cs typeface="Segoe UI Light" panose="020B0502040204020203" pitchFamily="34" charset="0"/>
                        </a:rPr>
                        <a:t>3.4  Feature Testing</a:t>
                      </a:r>
                    </a:p>
                    <a:p>
                      <a:pPr marL="457044" marR="0" lvl="1" indent="0" algn="l" defTabSz="914088" rtl="0" eaLnBrk="1" fontAlgn="auto" latinLnBrk="0" hangingPunct="1">
                        <a:lnSpc>
                          <a:spcPct val="100000"/>
                        </a:lnSpc>
                        <a:spcBef>
                          <a:spcPts val="0"/>
                        </a:spcBef>
                        <a:spcAft>
                          <a:spcPts val="0"/>
                        </a:spcAft>
                        <a:buClrTx/>
                        <a:buSzTx/>
                        <a:buFontTx/>
                        <a:buNone/>
                        <a:tabLst/>
                        <a:defRPr/>
                      </a:pPr>
                      <a:r>
                        <a:rPr lang="en-US" sz="2000" baseline="0" dirty="0" smtClean="0">
                          <a:solidFill>
                            <a:schemeClr val="tx1"/>
                          </a:solidFill>
                          <a:latin typeface="Segoe UI Light" panose="020B0502040204020203" pitchFamily="34" charset="0"/>
                          <a:cs typeface="Segoe UI Light" panose="020B0502040204020203" pitchFamily="34" charset="0"/>
                        </a:rPr>
                        <a:t>3.5  Appropriately Scoped Test Cases</a:t>
                      </a:r>
                      <a:endParaRPr lang="en-US" sz="2000" dirty="0" smtClean="0">
                        <a:solidFill>
                          <a:schemeClr val="tx1"/>
                        </a:solidFill>
                        <a:latin typeface="Segoe UI Light" panose="020B0502040204020203" pitchFamily="34" charset="0"/>
                        <a:cs typeface="Segoe UI Light" panose="020B0502040204020203" pitchFamily="34" charset="0"/>
                      </a:endParaRPr>
                    </a:p>
                  </a:txBody>
                  <a:tcPr/>
                </a:tc>
                <a:tc>
                  <a:txBody>
                    <a:bodyPr/>
                    <a:lstStyle/>
                    <a:p>
                      <a:r>
                        <a:rPr lang="en-US" sz="2400" b="1" dirty="0" smtClean="0">
                          <a:solidFill>
                            <a:schemeClr val="bg1">
                              <a:lumMod val="50000"/>
                            </a:schemeClr>
                          </a:solidFill>
                          <a:latin typeface="Segoe UI Light" panose="020B0502040204020203" pitchFamily="34" charset="0"/>
                          <a:cs typeface="Segoe UI Light" panose="020B0502040204020203" pitchFamily="34" charset="0"/>
                        </a:rPr>
                        <a:t>06 | Automating</a:t>
                      </a:r>
                      <a:r>
                        <a:rPr lang="en-US" sz="2400" b="1" baseline="0" dirty="0" smtClean="0">
                          <a:solidFill>
                            <a:schemeClr val="bg1">
                              <a:lumMod val="50000"/>
                            </a:schemeClr>
                          </a:solidFill>
                          <a:latin typeface="Segoe UI Light" panose="020B0502040204020203" pitchFamily="34" charset="0"/>
                          <a:cs typeface="Segoe UI Light" panose="020B0502040204020203" pitchFamily="34" charset="0"/>
                        </a:rPr>
                        <a:t> Software Test</a:t>
                      </a:r>
                    </a:p>
                    <a:p>
                      <a:pPr lvl="1"/>
                      <a:r>
                        <a:rPr lang="en-US" sz="2000" baseline="0" dirty="0" smtClean="0">
                          <a:solidFill>
                            <a:schemeClr val="bg1">
                              <a:lumMod val="50000"/>
                            </a:schemeClr>
                          </a:solidFill>
                          <a:latin typeface="Segoe UI Light" panose="020B0502040204020203" pitchFamily="34" charset="0"/>
                          <a:cs typeface="Segoe UI Light" panose="020B0502040204020203" pitchFamily="34" charset="0"/>
                        </a:rPr>
                        <a:t>6.1  Test Automation</a:t>
                      </a:r>
                    </a:p>
                    <a:p>
                      <a:pPr lvl="1"/>
                      <a:r>
                        <a:rPr lang="en-US" sz="2000" baseline="0" dirty="0" smtClean="0">
                          <a:solidFill>
                            <a:schemeClr val="bg1">
                              <a:lumMod val="50000"/>
                            </a:schemeClr>
                          </a:solidFill>
                          <a:latin typeface="Segoe UI Light" panose="020B0502040204020203" pitchFamily="34" charset="0"/>
                          <a:cs typeface="Segoe UI Light" panose="020B0502040204020203" pitchFamily="34" charset="0"/>
                        </a:rPr>
                        <a:t>6.2  Test Automation Strategies</a:t>
                      </a:r>
                    </a:p>
                    <a:p>
                      <a:pPr lvl="1"/>
                      <a:r>
                        <a:rPr lang="en-US" sz="2000" baseline="0" dirty="0" smtClean="0">
                          <a:solidFill>
                            <a:schemeClr val="bg1">
                              <a:lumMod val="50000"/>
                            </a:schemeClr>
                          </a:solidFill>
                          <a:latin typeface="Segoe UI Light" panose="020B0502040204020203" pitchFamily="34" charset="0"/>
                          <a:cs typeface="Segoe UI Light" panose="020B0502040204020203" pitchFamily="34" charset="0"/>
                        </a:rPr>
                        <a:t>6.3  Writing Automation Tests</a:t>
                      </a:r>
                    </a:p>
                    <a:p>
                      <a:pPr lvl="1"/>
                      <a:r>
                        <a:rPr lang="en-US" sz="2000" baseline="0" dirty="0" smtClean="0">
                          <a:solidFill>
                            <a:schemeClr val="bg1">
                              <a:lumMod val="50000"/>
                            </a:schemeClr>
                          </a:solidFill>
                          <a:latin typeface="Segoe UI Light" panose="020B0502040204020203" pitchFamily="34" charset="0"/>
                          <a:cs typeface="Segoe UI Light" panose="020B0502040204020203" pitchFamily="34" charset="0"/>
                        </a:rPr>
                        <a:t>6.4  Managing Test Scripts</a:t>
                      </a:r>
                      <a:endParaRPr lang="en-US" sz="2000" dirty="0">
                        <a:solidFill>
                          <a:schemeClr val="bg1">
                            <a:lumMod val="50000"/>
                          </a:schemeClr>
                        </a:solidFill>
                        <a:latin typeface="Segoe UI Light" panose="020B0502040204020203" pitchFamily="34" charset="0"/>
                        <a:cs typeface="Segoe UI Light" panose="020B0502040204020203" pitchFamily="34" charset="0"/>
                      </a:endParaRPr>
                    </a:p>
                  </a:txBody>
                  <a:tcPr/>
                </a:tc>
              </a:tr>
            </a:tbl>
          </a:graphicData>
        </a:graphic>
      </p:graphicFrame>
    </p:spTree>
    <p:extLst>
      <p:ext uri="{BB962C8B-B14F-4D97-AF65-F5344CB8AC3E}">
        <p14:creationId xmlns:p14="http://schemas.microsoft.com/office/powerpoint/2010/main" val="1832909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Rectangle 4"/>
          <p:cNvSpPr/>
          <p:nvPr/>
        </p:nvSpPr>
        <p:spPr>
          <a:xfrm>
            <a:off x="590550" y="3267075"/>
            <a:ext cx="8388754" cy="1660809"/>
          </a:xfrm>
          <a:prstGeom prst="rect">
            <a:avLst/>
          </a:prstGeom>
          <a:solidFill>
            <a:srgbClr val="82BF36"/>
          </a:solidFill>
          <a:ln>
            <a:solidFill>
              <a:srgbClr val="86C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6867526" y="4599887"/>
            <a:ext cx="4722096" cy="1660809"/>
            <a:chOff x="7181851" y="5076137"/>
            <a:chExt cx="4722096" cy="1660809"/>
          </a:xfrm>
        </p:grpSpPr>
        <p:sp>
          <p:nvSpPr>
            <p:cNvPr id="8" name="Rectangle 7"/>
            <p:cNvSpPr/>
            <p:nvPr/>
          </p:nvSpPr>
          <p:spPr>
            <a:xfrm>
              <a:off x="7181851" y="5076137"/>
              <a:ext cx="4722096" cy="1660809"/>
            </a:xfrm>
            <a:prstGeom prst="rect">
              <a:avLst/>
            </a:prstGeom>
            <a:solidFill>
              <a:srgbClr val="1F497D"/>
            </a:solid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4"/>
            <p:cNvSpPr txBox="1">
              <a:spLocks/>
            </p:cNvSpPr>
            <p:nvPr/>
          </p:nvSpPr>
          <p:spPr>
            <a:xfrm>
              <a:off x="7359651" y="5680092"/>
              <a:ext cx="4544296" cy="973624"/>
            </a:xfrm>
            <a:prstGeom prst="rect">
              <a:avLst/>
            </a:prstGeom>
          </p:spPr>
          <p:txBody>
            <a:bodyPr anchor="b"/>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US" dirty="0" smtClean="0">
                  <a:solidFill>
                    <a:schemeClr val="bg1"/>
                  </a:solidFill>
                </a:rPr>
                <a:t>3.5 </a:t>
              </a:r>
              <a:r>
                <a:rPr lang="en-US" smtClean="0">
                  <a:solidFill>
                    <a:schemeClr val="bg1"/>
                  </a:solidFill>
                </a:rPr>
                <a:t>Appropriately Scoped 	Test </a:t>
              </a:r>
              <a:r>
                <a:rPr lang="en-US" dirty="0" smtClean="0">
                  <a:solidFill>
                    <a:schemeClr val="bg1"/>
                  </a:solidFill>
                </a:rPr>
                <a:t>Cases</a:t>
              </a:r>
            </a:p>
          </p:txBody>
        </p:sp>
      </p:grpSp>
      <p:sp>
        <p:nvSpPr>
          <p:cNvPr id="11" name="Text Placeholder 4"/>
          <p:cNvSpPr txBox="1">
            <a:spLocks/>
          </p:cNvSpPr>
          <p:nvPr/>
        </p:nvSpPr>
        <p:spPr>
          <a:xfrm>
            <a:off x="763508" y="4233091"/>
            <a:ext cx="8215796" cy="86210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chemeClr val="bg1"/>
                </a:solidFill>
              </a:rPr>
              <a:t>03 | Creating Software Tests</a:t>
            </a:r>
          </a:p>
        </p:txBody>
      </p:sp>
    </p:spTree>
    <p:extLst>
      <p:ext uri="{BB962C8B-B14F-4D97-AF65-F5344CB8AC3E}">
        <p14:creationId xmlns:p14="http://schemas.microsoft.com/office/powerpoint/2010/main" val="34596187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Overview</a:t>
            </a:r>
            <a:endParaRPr lang="en-US" dirty="0"/>
          </a:p>
        </p:txBody>
      </p:sp>
      <p:sp>
        <p:nvSpPr>
          <p:cNvPr id="3" name="Content Placeholder 2"/>
          <p:cNvSpPr>
            <a:spLocks noGrp="1"/>
          </p:cNvSpPr>
          <p:nvPr>
            <p:ph sz="quarter" idx="10"/>
          </p:nvPr>
        </p:nvSpPr>
        <p:spPr>
          <a:xfrm>
            <a:off x="379514" y="1017165"/>
            <a:ext cx="11525250" cy="5290388"/>
          </a:xfrm>
        </p:spPr>
        <p:txBody>
          <a:bodyPr/>
          <a:lstStyle/>
          <a:p>
            <a:pPr marL="0" indent="0">
              <a:buNone/>
            </a:pPr>
            <a:r>
              <a:rPr lang="en-US" dirty="0"/>
              <a:t>In this </a:t>
            </a:r>
            <a:r>
              <a:rPr lang="en-US" dirty="0" smtClean="0"/>
              <a:t>section, we </a:t>
            </a:r>
            <a:r>
              <a:rPr lang="en-US" dirty="0"/>
              <a:t>will review the </a:t>
            </a:r>
            <a:r>
              <a:rPr lang="en-US" dirty="0" smtClean="0"/>
              <a:t>following:</a:t>
            </a:r>
          </a:p>
          <a:p>
            <a:pPr marL="0" indent="0">
              <a:buNone/>
            </a:pPr>
            <a:endParaRPr lang="en-US" sz="1800" dirty="0" smtClean="0"/>
          </a:p>
          <a:p>
            <a:pPr lvl="1"/>
            <a:r>
              <a:rPr lang="en-US" dirty="0" smtClean="0"/>
              <a:t>Appropriately </a:t>
            </a:r>
            <a:r>
              <a:rPr lang="en-US" dirty="0"/>
              <a:t>scoped test </a:t>
            </a:r>
            <a:r>
              <a:rPr lang="en-US" dirty="0" smtClean="0"/>
              <a:t>cases</a:t>
            </a:r>
            <a:endParaRPr lang="en-US" dirty="0"/>
          </a:p>
          <a:p>
            <a:pPr lvl="1"/>
            <a:r>
              <a:rPr lang="en-US" dirty="0" smtClean="0"/>
              <a:t>Topics </a:t>
            </a:r>
            <a:r>
              <a:rPr lang="en-US" dirty="0"/>
              <a:t>included: </a:t>
            </a:r>
            <a:endParaRPr lang="en-US" dirty="0" smtClean="0"/>
          </a:p>
          <a:p>
            <a:pPr lvl="2">
              <a:buFont typeface="Wingdings" panose="05000000000000000000" pitchFamily="2" charset="2"/>
              <a:buChar char="ü"/>
            </a:pPr>
            <a:r>
              <a:rPr lang="en-US" dirty="0" smtClean="0"/>
              <a:t> Boundary conditions</a:t>
            </a:r>
          </a:p>
          <a:p>
            <a:pPr lvl="2">
              <a:buFont typeface="Wingdings" panose="05000000000000000000" pitchFamily="2" charset="2"/>
              <a:buChar char="ü"/>
            </a:pPr>
            <a:r>
              <a:rPr lang="en-US" dirty="0" smtClean="0"/>
              <a:t> Level </a:t>
            </a:r>
            <a:r>
              <a:rPr lang="en-US" dirty="0"/>
              <a:t>of </a:t>
            </a:r>
            <a:r>
              <a:rPr lang="en-US" dirty="0" smtClean="0"/>
              <a:t>detail</a:t>
            </a:r>
          </a:p>
          <a:p>
            <a:pPr lvl="2">
              <a:buFont typeface="Wingdings" panose="05000000000000000000" pitchFamily="2" charset="2"/>
              <a:buChar char="ü"/>
            </a:pPr>
            <a:r>
              <a:rPr lang="en-US" dirty="0" smtClean="0"/>
              <a:t> Validity</a:t>
            </a:r>
          </a:p>
        </p:txBody>
      </p:sp>
    </p:spTree>
    <p:extLst>
      <p:ext uri="{BB962C8B-B14F-4D97-AF65-F5344CB8AC3E}">
        <p14:creationId xmlns:p14="http://schemas.microsoft.com/office/powerpoint/2010/main" val="24449628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Guiding Questions</a:t>
            </a:r>
            <a:endParaRPr lang="en-US" dirty="0"/>
          </a:p>
        </p:txBody>
      </p:sp>
      <p:sp>
        <p:nvSpPr>
          <p:cNvPr id="3" name="Content Placeholder 2"/>
          <p:cNvSpPr>
            <a:spLocks noGrp="1"/>
          </p:cNvSpPr>
          <p:nvPr>
            <p:ph sz="quarter" idx="10"/>
          </p:nvPr>
        </p:nvSpPr>
        <p:spPr/>
        <p:txBody>
          <a:bodyPr/>
          <a:lstStyle/>
          <a:p>
            <a:pPr marL="399915" lvl="1" indent="0">
              <a:buNone/>
            </a:pPr>
            <a:r>
              <a:rPr lang="en-US" dirty="0" smtClean="0"/>
              <a:t>What </a:t>
            </a:r>
            <a:r>
              <a:rPr lang="en-US" dirty="0"/>
              <a:t>is a </a:t>
            </a:r>
            <a:r>
              <a:rPr lang="en-US" dirty="0" smtClean="0"/>
              <a:t>boundary </a:t>
            </a:r>
            <a:r>
              <a:rPr lang="en-US" dirty="0"/>
              <a:t>test? </a:t>
            </a:r>
            <a:endParaRPr lang="en-US" dirty="0" smtClean="0"/>
          </a:p>
          <a:p>
            <a:pPr marL="399915" lvl="1" indent="0">
              <a:buNone/>
            </a:pPr>
            <a:endParaRPr lang="en-US" dirty="0" smtClean="0"/>
          </a:p>
          <a:p>
            <a:pPr marL="399915" lvl="1" indent="0">
              <a:buNone/>
            </a:pPr>
            <a:r>
              <a:rPr lang="en-US" dirty="0" smtClean="0"/>
              <a:t>What is a “happy path” test</a:t>
            </a:r>
            <a:r>
              <a:rPr lang="en-US" dirty="0"/>
              <a:t>? </a:t>
            </a:r>
          </a:p>
          <a:p>
            <a:pPr marL="399915" lvl="1" indent="0">
              <a:buNone/>
            </a:pPr>
            <a:endParaRPr lang="en-US" dirty="0" smtClean="0"/>
          </a:p>
          <a:p>
            <a:pPr marL="399915" lvl="1" indent="0">
              <a:buNone/>
            </a:pPr>
            <a:r>
              <a:rPr lang="en-US" dirty="0"/>
              <a:t>What type of test generally requires detailed steps? </a:t>
            </a:r>
          </a:p>
        </p:txBody>
      </p:sp>
    </p:spTree>
    <p:extLst>
      <p:ext uri="{BB962C8B-B14F-4D97-AF65-F5344CB8AC3E}">
        <p14:creationId xmlns:p14="http://schemas.microsoft.com/office/powerpoint/2010/main" val="22105112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 Design Considerations</a:t>
            </a:r>
            <a:endParaRPr lang="en-US" dirty="0"/>
          </a:p>
        </p:txBody>
      </p:sp>
      <p:sp>
        <p:nvSpPr>
          <p:cNvPr id="3" name="Content Placeholder 2"/>
          <p:cNvSpPr>
            <a:spLocks noGrp="1"/>
          </p:cNvSpPr>
          <p:nvPr>
            <p:ph sz="quarter" idx="10"/>
          </p:nvPr>
        </p:nvSpPr>
        <p:spPr/>
        <p:txBody>
          <a:bodyPr/>
          <a:lstStyle/>
          <a:p>
            <a:pPr marL="0" indent="0">
              <a:spcBef>
                <a:spcPts val="1800"/>
              </a:spcBef>
              <a:buNone/>
            </a:pPr>
            <a:r>
              <a:rPr lang="en-US" dirty="0" smtClean="0"/>
              <a:t>In </a:t>
            </a:r>
            <a:r>
              <a:rPr lang="en-US" dirty="0"/>
              <a:t>many situations, the possible permutations of an application’s data—and the possible paths through the code—are very large. </a:t>
            </a:r>
          </a:p>
          <a:p>
            <a:pPr marL="862013" lvl="1" indent="-404813">
              <a:spcBef>
                <a:spcPts val="1800"/>
              </a:spcBef>
              <a:buFont typeface="Wingdings" panose="05000000000000000000" pitchFamily="2" charset="2"/>
              <a:buChar char="ü"/>
            </a:pPr>
            <a:r>
              <a:rPr lang="en-US" dirty="0" smtClean="0"/>
              <a:t>Consider </a:t>
            </a:r>
            <a:r>
              <a:rPr lang="en-US" dirty="0"/>
              <a:t>an application that asks the user to input a few numbers. </a:t>
            </a:r>
            <a:r>
              <a:rPr lang="en-US" dirty="0" smtClean="0"/>
              <a:t> Theoretically</a:t>
            </a:r>
            <a:r>
              <a:rPr lang="en-US" dirty="0"/>
              <a:t>, there are an infinite number of possible inputs! </a:t>
            </a:r>
          </a:p>
          <a:p>
            <a:pPr marL="0" indent="0">
              <a:spcBef>
                <a:spcPts val="1800"/>
              </a:spcBef>
              <a:buNone/>
            </a:pPr>
            <a:r>
              <a:rPr lang="en-US" dirty="0" smtClean="0"/>
              <a:t>Therefore</a:t>
            </a:r>
            <a:r>
              <a:rPr lang="en-US" dirty="0"/>
              <a:t>, developers and testers have to accept that complete testing may be impossible, or at least </a:t>
            </a:r>
            <a:r>
              <a:rPr lang="en-US" dirty="0" smtClean="0"/>
              <a:t>impractical.</a:t>
            </a:r>
          </a:p>
          <a:p>
            <a:pPr marL="0" indent="0">
              <a:spcBef>
                <a:spcPts val="1800"/>
              </a:spcBef>
              <a:buNone/>
            </a:pPr>
            <a:r>
              <a:rPr lang="en-US" dirty="0" smtClean="0"/>
              <a:t>Test </a:t>
            </a:r>
            <a:r>
              <a:rPr lang="en-US" dirty="0"/>
              <a:t>case design is about selecting test cases that have a high probability of catching most </a:t>
            </a:r>
            <a:r>
              <a:rPr lang="en-US" dirty="0" smtClean="0"/>
              <a:t>defects.</a:t>
            </a:r>
            <a:endParaRPr lang="en-US" dirty="0"/>
          </a:p>
        </p:txBody>
      </p:sp>
    </p:spTree>
    <p:extLst>
      <p:ext uri="{BB962C8B-B14F-4D97-AF65-F5344CB8AC3E}">
        <p14:creationId xmlns:p14="http://schemas.microsoft.com/office/powerpoint/2010/main" val="32231518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Happy Path Test Cases</a:t>
            </a:r>
            <a:endParaRPr lang="en-US" dirty="0"/>
          </a:p>
        </p:txBody>
      </p:sp>
      <p:sp>
        <p:nvSpPr>
          <p:cNvPr id="3" name="Content Placeholder 2"/>
          <p:cNvSpPr>
            <a:spLocks noGrp="1"/>
          </p:cNvSpPr>
          <p:nvPr>
            <p:ph sz="quarter" idx="10"/>
          </p:nvPr>
        </p:nvSpPr>
        <p:spPr>
          <a:xfrm>
            <a:off x="379514" y="990661"/>
            <a:ext cx="11525250" cy="5290388"/>
          </a:xfrm>
        </p:spPr>
        <p:txBody>
          <a:bodyPr/>
          <a:lstStyle/>
          <a:p>
            <a:pPr marL="0" indent="0">
              <a:buNone/>
            </a:pPr>
            <a:r>
              <a:rPr lang="en-US" dirty="0"/>
              <a:t>In test-driven development, including agile models, tests are written before a unit is coded. Often, the first tests created are for standard, expected </a:t>
            </a:r>
            <a:r>
              <a:rPr lang="en-US" dirty="0" smtClean="0"/>
              <a:t>data.</a:t>
            </a:r>
          </a:p>
          <a:p>
            <a:pPr marL="862013" lvl="1" indent="-404813">
              <a:buFont typeface="Wingdings" panose="05000000000000000000" pitchFamily="2" charset="2"/>
              <a:buChar char="ü"/>
            </a:pPr>
            <a:r>
              <a:rPr lang="en-US" dirty="0" smtClean="0"/>
              <a:t>For </a:t>
            </a:r>
            <a:r>
              <a:rPr lang="en-US" dirty="0"/>
              <a:t>example, a developer creating a website login interface might start by creating some tests using valid username/password combinations— tests that are expected to </a:t>
            </a:r>
            <a:r>
              <a:rPr lang="en-US" dirty="0" smtClean="0"/>
              <a:t>pass.</a:t>
            </a:r>
          </a:p>
          <a:p>
            <a:pPr marL="0" indent="0">
              <a:buNone/>
            </a:pPr>
            <a:r>
              <a:rPr lang="en-US" dirty="0" smtClean="0"/>
              <a:t>Some </a:t>
            </a:r>
            <a:r>
              <a:rPr lang="en-US" dirty="0"/>
              <a:t>testers </a:t>
            </a:r>
            <a:r>
              <a:rPr lang="en-US" dirty="0" smtClean="0"/>
              <a:t>&amp; developers </a:t>
            </a:r>
            <a:r>
              <a:rPr lang="en-US" dirty="0"/>
              <a:t>refer to this as a </a:t>
            </a:r>
            <a:r>
              <a:rPr lang="en-US" b="1" i="1" dirty="0"/>
              <a:t>happy path test </a:t>
            </a:r>
            <a:r>
              <a:rPr lang="en-US" dirty="0" smtClean="0"/>
              <a:t>case.</a:t>
            </a:r>
          </a:p>
          <a:p>
            <a:pPr marL="0" indent="0">
              <a:buNone/>
            </a:pPr>
            <a:r>
              <a:rPr lang="en-US" dirty="0" smtClean="0"/>
              <a:t>While </a:t>
            </a:r>
            <a:r>
              <a:rPr lang="en-US" dirty="0"/>
              <a:t>happy path tests are a valid starting point, additional tests are clearly </a:t>
            </a:r>
            <a:r>
              <a:rPr lang="en-US" dirty="0" smtClean="0"/>
              <a:t>necessary.</a:t>
            </a:r>
          </a:p>
          <a:p>
            <a:pPr marL="857115" lvl="1" indent="-457200">
              <a:buFont typeface="Wingdings" panose="05000000000000000000" pitchFamily="2" charset="2"/>
              <a:buChar char="ü"/>
            </a:pPr>
            <a:r>
              <a:rPr lang="en-US" dirty="0" smtClean="0"/>
              <a:t>For </a:t>
            </a:r>
            <a:r>
              <a:rPr lang="en-US" dirty="0"/>
              <a:t>example, what happens when an invalid username is entered?</a:t>
            </a:r>
          </a:p>
        </p:txBody>
      </p:sp>
    </p:spTree>
    <p:extLst>
      <p:ext uri="{BB962C8B-B14F-4D97-AF65-F5344CB8AC3E}">
        <p14:creationId xmlns:p14="http://schemas.microsoft.com/office/powerpoint/2010/main" val="13048503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Zero and Null Test Cases</a:t>
            </a:r>
            <a:endParaRPr lang="en-US" dirty="0"/>
          </a:p>
        </p:txBody>
      </p:sp>
      <p:sp>
        <p:nvSpPr>
          <p:cNvPr id="3" name="Content Placeholder 2"/>
          <p:cNvSpPr>
            <a:spLocks noGrp="1"/>
          </p:cNvSpPr>
          <p:nvPr>
            <p:ph sz="quarter" idx="10"/>
          </p:nvPr>
        </p:nvSpPr>
        <p:spPr>
          <a:xfrm>
            <a:off x="379514" y="2064087"/>
            <a:ext cx="11525250" cy="3448817"/>
          </a:xfrm>
        </p:spPr>
        <p:txBody>
          <a:bodyPr/>
          <a:lstStyle/>
          <a:p>
            <a:pPr marL="0" indent="0">
              <a:spcBef>
                <a:spcPts val="1800"/>
              </a:spcBef>
              <a:buNone/>
            </a:pPr>
            <a:r>
              <a:rPr lang="en-US" sz="3600" dirty="0" smtClean="0"/>
              <a:t>In </a:t>
            </a:r>
            <a:r>
              <a:rPr lang="en-US" sz="3600" dirty="0"/>
              <a:t>the case of numeric data, the unit should be tested for correct handling of zero </a:t>
            </a:r>
            <a:r>
              <a:rPr lang="en-US" sz="3600" dirty="0" smtClean="0"/>
              <a:t>values.</a:t>
            </a:r>
          </a:p>
          <a:p>
            <a:pPr marL="0" indent="0">
              <a:spcBef>
                <a:spcPts val="1800"/>
              </a:spcBef>
              <a:buNone/>
            </a:pPr>
            <a:r>
              <a:rPr lang="en-US" sz="3600" dirty="0" smtClean="0"/>
              <a:t>Likewise</a:t>
            </a:r>
            <a:r>
              <a:rPr lang="en-US" sz="3600" dirty="0"/>
              <a:t>, create tests to verify how null values are </a:t>
            </a:r>
            <a:r>
              <a:rPr lang="en-US" sz="3600" dirty="0" smtClean="0"/>
              <a:t>handled.</a:t>
            </a:r>
          </a:p>
          <a:p>
            <a:pPr marL="0" indent="0">
              <a:spcBef>
                <a:spcPts val="1800"/>
              </a:spcBef>
              <a:buNone/>
            </a:pPr>
            <a:r>
              <a:rPr lang="en-US" sz="3600" dirty="0" smtClean="0"/>
              <a:t>In </a:t>
            </a:r>
            <a:r>
              <a:rPr lang="en-US" sz="3600" dirty="0"/>
              <a:t>the case of strings, it may be advisable to test with an empty string </a:t>
            </a:r>
            <a:r>
              <a:rPr lang="en-US" sz="3600" dirty="0" smtClean="0"/>
              <a:t>(“”).</a:t>
            </a:r>
            <a:endParaRPr lang="en-US" sz="3600" dirty="0"/>
          </a:p>
        </p:txBody>
      </p:sp>
    </p:spTree>
    <p:extLst>
      <p:ext uri="{BB962C8B-B14F-4D97-AF65-F5344CB8AC3E}">
        <p14:creationId xmlns:p14="http://schemas.microsoft.com/office/powerpoint/2010/main" val="17039061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Boundary T</a:t>
            </a:r>
            <a:r>
              <a:rPr lang="en-US" dirty="0" smtClean="0"/>
              <a:t>est Cases</a:t>
            </a:r>
            <a:endParaRPr lang="en-US" dirty="0"/>
          </a:p>
        </p:txBody>
      </p:sp>
      <p:sp>
        <p:nvSpPr>
          <p:cNvPr id="3" name="Content Placeholder 2"/>
          <p:cNvSpPr>
            <a:spLocks noGrp="1"/>
          </p:cNvSpPr>
          <p:nvPr>
            <p:ph sz="quarter" idx="10"/>
          </p:nvPr>
        </p:nvSpPr>
        <p:spPr/>
        <p:txBody>
          <a:bodyPr/>
          <a:lstStyle/>
          <a:p>
            <a:pPr marL="0" indent="0">
              <a:buNone/>
            </a:pPr>
            <a:r>
              <a:rPr lang="en-US" b="1" i="1" dirty="0"/>
              <a:t>Boundary tests </a:t>
            </a:r>
            <a:r>
              <a:rPr lang="en-US" dirty="0"/>
              <a:t>focus on how the software behaves when data are at or near their minimum or maximum levels. These boundary cases are also called </a:t>
            </a:r>
            <a:r>
              <a:rPr lang="en-US" b="1" i="1" dirty="0"/>
              <a:t>edge </a:t>
            </a:r>
            <a:r>
              <a:rPr lang="en-US" b="1" i="1" dirty="0" smtClean="0"/>
              <a:t>cases</a:t>
            </a:r>
            <a:r>
              <a:rPr lang="en-US" dirty="0" smtClean="0"/>
              <a:t>.</a:t>
            </a:r>
          </a:p>
          <a:p>
            <a:pPr marL="862013" lvl="1" indent="-404813">
              <a:buFont typeface="Wingdings" panose="05000000000000000000" pitchFamily="2" charset="2"/>
              <a:buChar char="ü"/>
            </a:pPr>
            <a:r>
              <a:rPr lang="en-US" dirty="0" smtClean="0"/>
              <a:t>For </a:t>
            </a:r>
            <a:r>
              <a:rPr lang="en-US" dirty="0"/>
              <a:t>example, if a method makes calculations based on a month entered by the user (1 for January, 2 for February, etc.), what happens if the month is 13? Other possible boundary cases for this scenario would be 12 (the highest valid value), zero, and negative </a:t>
            </a:r>
            <a:r>
              <a:rPr lang="en-US" dirty="0" smtClean="0"/>
              <a:t>numbers.</a:t>
            </a:r>
          </a:p>
          <a:p>
            <a:pPr marL="0" indent="0">
              <a:buNone/>
            </a:pPr>
            <a:r>
              <a:rPr lang="en-US" dirty="0" smtClean="0"/>
              <a:t>In </a:t>
            </a:r>
            <a:r>
              <a:rPr lang="en-US" dirty="0"/>
              <a:t>general, if values near boundaries are handled correctly, it is often the case that it should behave correctly in most other cases as well.</a:t>
            </a:r>
          </a:p>
        </p:txBody>
      </p:sp>
    </p:spTree>
    <p:extLst>
      <p:ext uri="{BB962C8B-B14F-4D97-AF65-F5344CB8AC3E}">
        <p14:creationId xmlns:p14="http://schemas.microsoft.com/office/powerpoint/2010/main" val="11452129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Test Cases</a:t>
            </a:r>
            <a:endParaRPr lang="en-US" dirty="0"/>
          </a:p>
        </p:txBody>
      </p:sp>
      <p:sp>
        <p:nvSpPr>
          <p:cNvPr id="3" name="Content Placeholder 2"/>
          <p:cNvSpPr>
            <a:spLocks noGrp="1"/>
          </p:cNvSpPr>
          <p:nvPr>
            <p:ph sz="quarter" idx="10"/>
          </p:nvPr>
        </p:nvSpPr>
        <p:spPr>
          <a:xfrm>
            <a:off x="379413" y="1017165"/>
            <a:ext cx="11525250" cy="5290388"/>
          </a:xfrm>
        </p:spPr>
        <p:txBody>
          <a:bodyPr/>
          <a:lstStyle/>
          <a:p>
            <a:pPr marL="0" indent="0">
              <a:spcBef>
                <a:spcPts val="1800"/>
              </a:spcBef>
              <a:buNone/>
            </a:pPr>
            <a:r>
              <a:rPr lang="en-US" dirty="0" smtClean="0"/>
              <a:t>Because </a:t>
            </a:r>
            <a:r>
              <a:rPr lang="en-US" dirty="0"/>
              <a:t>manual test cases may be executed by different testers at different times, it is important that the include enough detail to ensure </a:t>
            </a:r>
            <a:r>
              <a:rPr lang="en-US" dirty="0" smtClean="0"/>
              <a:t>consistency.</a:t>
            </a:r>
          </a:p>
          <a:p>
            <a:pPr marL="0" indent="0">
              <a:buNone/>
            </a:pPr>
            <a:r>
              <a:rPr lang="en-US" b="1" i="1" dirty="0" smtClean="0"/>
              <a:t>Manual </a:t>
            </a:r>
            <a:r>
              <a:rPr lang="en-US" b="1" i="1" dirty="0"/>
              <a:t>test cases </a:t>
            </a:r>
            <a:r>
              <a:rPr lang="en-US" dirty="0"/>
              <a:t>are broken down into discrete steps, each with a description of the action and the expected </a:t>
            </a:r>
            <a:r>
              <a:rPr lang="en-US" dirty="0" smtClean="0"/>
              <a:t>result.</a:t>
            </a:r>
          </a:p>
          <a:p>
            <a:pPr lvl="1">
              <a:buFont typeface="Wingdings" panose="05000000000000000000" pitchFamily="2" charset="2"/>
              <a:buChar char="ü"/>
            </a:pPr>
            <a:r>
              <a:rPr lang="en-US" dirty="0" smtClean="0"/>
              <a:t>Visual </a:t>
            </a:r>
            <a:r>
              <a:rPr lang="en-US" dirty="0"/>
              <a:t>Studio allows you to attach a file with additional details or a screen shot to assist the </a:t>
            </a:r>
            <a:r>
              <a:rPr lang="en-US" dirty="0" smtClean="0"/>
              <a:t>tester.</a:t>
            </a:r>
          </a:p>
        </p:txBody>
      </p:sp>
    </p:spTree>
    <p:extLst>
      <p:ext uri="{BB962C8B-B14F-4D97-AF65-F5344CB8AC3E}">
        <p14:creationId xmlns:p14="http://schemas.microsoft.com/office/powerpoint/2010/main" val="39684513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Test </a:t>
            </a:r>
            <a:r>
              <a:rPr lang="en-US" smtClean="0"/>
              <a:t>Case Example</a:t>
            </a:r>
            <a:endParaRPr lang="en-US" dirty="0"/>
          </a:p>
        </p:txBody>
      </p:sp>
      <p:sp>
        <p:nvSpPr>
          <p:cNvPr id="3" name="Content Placeholder 2"/>
          <p:cNvSpPr>
            <a:spLocks noGrp="1"/>
          </p:cNvSpPr>
          <p:nvPr>
            <p:ph sz="quarter" idx="10"/>
          </p:nvPr>
        </p:nvSpPr>
        <p:spPr/>
        <p:txBody>
          <a:bodyPr/>
          <a:lstStyle/>
          <a:p>
            <a:pPr marL="0" indent="0">
              <a:buNone/>
            </a:pPr>
            <a:r>
              <a:rPr lang="en-US" dirty="0" smtClean="0"/>
              <a:t>The </a:t>
            </a:r>
            <a:r>
              <a:rPr lang="en-US" dirty="0"/>
              <a:t>user login example might have a test case with these steps</a:t>
            </a:r>
            <a:r>
              <a:rPr lang="en-US" dirty="0" smtClean="0"/>
              <a:t>:</a:t>
            </a:r>
          </a:p>
          <a:p>
            <a:pPr marL="0" indent="0">
              <a:spcBef>
                <a:spcPts val="1800"/>
              </a:spcBef>
              <a:buNone/>
            </a:pPr>
            <a:endParaRPr lang="en-US" sz="700" dirty="0" smtClean="0"/>
          </a:p>
          <a:p>
            <a:pPr lvl="1">
              <a:spcBef>
                <a:spcPts val="1800"/>
              </a:spcBef>
              <a:buFont typeface="Wingdings" panose="05000000000000000000" pitchFamily="2" charset="2"/>
              <a:buChar char="ü"/>
            </a:pPr>
            <a:r>
              <a:rPr lang="en-US" dirty="0" smtClean="0"/>
              <a:t>“</a:t>
            </a:r>
            <a:r>
              <a:rPr lang="en-US" dirty="0"/>
              <a:t>Click the sign-in link in the top right corner</a:t>
            </a:r>
            <a:r>
              <a:rPr lang="en-US" dirty="0" smtClean="0"/>
              <a:t>.”</a:t>
            </a:r>
          </a:p>
          <a:p>
            <a:pPr lvl="1">
              <a:spcBef>
                <a:spcPts val="1800"/>
              </a:spcBef>
              <a:buFont typeface="Wingdings" panose="05000000000000000000" pitchFamily="2" charset="2"/>
              <a:buChar char="ü"/>
            </a:pPr>
            <a:r>
              <a:rPr lang="en-US" dirty="0" smtClean="0"/>
              <a:t>“</a:t>
            </a:r>
            <a:r>
              <a:rPr lang="en-US" dirty="0"/>
              <a:t>Enter your user name into the prompt</a:t>
            </a:r>
            <a:r>
              <a:rPr lang="en-US" dirty="0" smtClean="0"/>
              <a:t>.”</a:t>
            </a:r>
          </a:p>
          <a:p>
            <a:pPr lvl="1">
              <a:spcBef>
                <a:spcPts val="1800"/>
              </a:spcBef>
              <a:buFont typeface="Wingdings" panose="05000000000000000000" pitchFamily="2" charset="2"/>
              <a:buChar char="ü"/>
            </a:pPr>
            <a:r>
              <a:rPr lang="en-US" dirty="0" smtClean="0"/>
              <a:t>“</a:t>
            </a:r>
            <a:r>
              <a:rPr lang="en-US" dirty="0"/>
              <a:t>Type your password into the password prompt</a:t>
            </a:r>
            <a:r>
              <a:rPr lang="en-US" dirty="0" smtClean="0"/>
              <a:t>.”</a:t>
            </a:r>
          </a:p>
          <a:p>
            <a:pPr lvl="1">
              <a:spcBef>
                <a:spcPts val="1800"/>
              </a:spcBef>
              <a:buFont typeface="Wingdings" panose="05000000000000000000" pitchFamily="2" charset="2"/>
              <a:buChar char="ü"/>
            </a:pPr>
            <a:r>
              <a:rPr lang="en-US" dirty="0" smtClean="0"/>
              <a:t>“</a:t>
            </a:r>
            <a:r>
              <a:rPr lang="en-US" dirty="0"/>
              <a:t>Click the ‘Sign In’ button.”</a:t>
            </a:r>
          </a:p>
        </p:txBody>
      </p:sp>
    </p:spTree>
    <p:extLst>
      <p:ext uri="{BB962C8B-B14F-4D97-AF65-F5344CB8AC3E}">
        <p14:creationId xmlns:p14="http://schemas.microsoft.com/office/powerpoint/2010/main" val="7216365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Testing</a:t>
            </a:r>
            <a:endParaRPr lang="en-US" dirty="0"/>
          </a:p>
        </p:txBody>
      </p:sp>
      <p:sp>
        <p:nvSpPr>
          <p:cNvPr id="3" name="Content Placeholder 2"/>
          <p:cNvSpPr>
            <a:spLocks noGrp="1"/>
          </p:cNvSpPr>
          <p:nvPr>
            <p:ph sz="quarter" idx="10"/>
          </p:nvPr>
        </p:nvSpPr>
        <p:spPr/>
        <p:txBody>
          <a:bodyPr/>
          <a:lstStyle/>
          <a:p>
            <a:pPr marL="0" indent="0">
              <a:buNone/>
            </a:pPr>
            <a:r>
              <a:rPr lang="en-US" dirty="0" smtClean="0"/>
              <a:t>Development </a:t>
            </a:r>
            <a:r>
              <a:rPr lang="en-US" dirty="0"/>
              <a:t>teams sometimes supplement detailed testing with a more exploratory approach, allowing testers more </a:t>
            </a:r>
            <a:r>
              <a:rPr lang="en-US" dirty="0" smtClean="0"/>
              <a:t>freedom.</a:t>
            </a:r>
          </a:p>
          <a:p>
            <a:pPr marL="0" indent="0">
              <a:buNone/>
            </a:pPr>
            <a:r>
              <a:rPr lang="en-US" dirty="0" smtClean="0"/>
              <a:t>In </a:t>
            </a:r>
            <a:r>
              <a:rPr lang="en-US" dirty="0"/>
              <a:t>these test cases, directions may be much more general and feature-focused</a:t>
            </a:r>
            <a:r>
              <a:rPr lang="en-US" dirty="0" smtClean="0"/>
              <a:t>:</a:t>
            </a:r>
          </a:p>
          <a:p>
            <a:pPr marL="0" indent="0">
              <a:buNone/>
            </a:pPr>
            <a:r>
              <a:rPr lang="en-US" dirty="0"/>
              <a:t>	</a:t>
            </a:r>
            <a:r>
              <a:rPr lang="en-US" dirty="0" smtClean="0"/>
              <a:t>“</a:t>
            </a:r>
            <a:r>
              <a:rPr lang="en-US" dirty="0"/>
              <a:t>Sign in to the website.”</a:t>
            </a:r>
          </a:p>
        </p:txBody>
      </p:sp>
    </p:spTree>
    <p:extLst>
      <p:ext uri="{BB962C8B-B14F-4D97-AF65-F5344CB8AC3E}">
        <p14:creationId xmlns:p14="http://schemas.microsoft.com/office/powerpoint/2010/main" val="943355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a:spcBef>
                <a:spcPts val="0"/>
              </a:spcBef>
              <a:defRPr/>
            </a:pPr>
            <a:r>
              <a:rPr lang="en-US" dirty="0" smtClean="0"/>
              <a:t>03 | Creating </a:t>
            </a:r>
            <a:r>
              <a:rPr lang="en-US" dirty="0"/>
              <a:t>Software Tests</a:t>
            </a:r>
          </a:p>
        </p:txBody>
      </p:sp>
      <p:sp>
        <p:nvSpPr>
          <p:cNvPr id="4" name="Subtitle 3"/>
          <p:cNvSpPr>
            <a:spLocks noGrp="1"/>
          </p:cNvSpPr>
          <p:nvPr>
            <p:ph type="subTitle" idx="1"/>
          </p:nvPr>
        </p:nvSpPr>
        <p:spPr>
          <a:xfrm>
            <a:off x="193271" y="5132437"/>
            <a:ext cx="9527778" cy="1460779"/>
          </a:xfrm>
        </p:spPr>
        <p:txBody>
          <a:bodyPr/>
          <a:lstStyle/>
          <a:p>
            <a:r>
              <a:rPr lang="en-US" dirty="0"/>
              <a:t>Thomas Dawkins | Senior Product Manager</a:t>
            </a:r>
          </a:p>
          <a:p>
            <a:r>
              <a:rPr lang="en-US" dirty="0"/>
              <a:t>Erik Downing | Senior Software Development Engineer </a:t>
            </a:r>
            <a:r>
              <a:rPr lang="en-US" dirty="0" smtClean="0"/>
              <a:t>in Test </a:t>
            </a:r>
            <a:r>
              <a:rPr lang="en-US" dirty="0"/>
              <a:t>(SDET)</a:t>
            </a:r>
          </a:p>
        </p:txBody>
      </p:sp>
    </p:spTree>
    <p:extLst>
      <p:ext uri="{BB962C8B-B14F-4D97-AF65-F5344CB8AC3E}">
        <p14:creationId xmlns:p14="http://schemas.microsoft.com/office/powerpoint/2010/main" val="15588938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 (UI) Testing</a:t>
            </a:r>
            <a:endParaRPr lang="en-US" dirty="0"/>
          </a:p>
        </p:txBody>
      </p:sp>
      <p:sp>
        <p:nvSpPr>
          <p:cNvPr id="3" name="Content Placeholder 2"/>
          <p:cNvSpPr>
            <a:spLocks noGrp="1"/>
          </p:cNvSpPr>
          <p:nvPr>
            <p:ph sz="quarter" idx="10"/>
          </p:nvPr>
        </p:nvSpPr>
        <p:spPr/>
        <p:txBody>
          <a:bodyPr/>
          <a:lstStyle/>
          <a:p>
            <a:pPr marL="0" indent="0">
              <a:spcBef>
                <a:spcPts val="1800"/>
              </a:spcBef>
              <a:buNone/>
            </a:pPr>
            <a:r>
              <a:rPr lang="en-US" dirty="0" smtClean="0"/>
              <a:t>Any </a:t>
            </a:r>
            <a:r>
              <a:rPr lang="en-US" dirty="0"/>
              <a:t>test of the operation and functionality of the user interface itself is considered a UI </a:t>
            </a:r>
            <a:r>
              <a:rPr lang="en-US" dirty="0" smtClean="0"/>
              <a:t>test.</a:t>
            </a:r>
          </a:p>
          <a:p>
            <a:pPr marL="0" indent="0">
              <a:spcBef>
                <a:spcPts val="1800"/>
              </a:spcBef>
              <a:buNone/>
            </a:pPr>
            <a:r>
              <a:rPr lang="en-US" dirty="0" smtClean="0"/>
              <a:t>Since </a:t>
            </a:r>
            <a:r>
              <a:rPr lang="en-US" dirty="0"/>
              <a:t>the user interface is usually integral to the implementation of a feature, </a:t>
            </a:r>
            <a:r>
              <a:rPr lang="en-US" b="1" i="1" dirty="0"/>
              <a:t>UI testing is </a:t>
            </a:r>
            <a:r>
              <a:rPr lang="en-US" b="1" i="1" dirty="0" smtClean="0"/>
              <a:t>critical</a:t>
            </a:r>
            <a:r>
              <a:rPr lang="en-US" dirty="0" smtClean="0"/>
              <a:t>.</a:t>
            </a:r>
          </a:p>
          <a:p>
            <a:pPr marL="0" indent="0">
              <a:spcBef>
                <a:spcPts val="1800"/>
              </a:spcBef>
              <a:buNone/>
            </a:pPr>
            <a:r>
              <a:rPr lang="en-US" dirty="0" smtClean="0"/>
              <a:t>Automated </a:t>
            </a:r>
            <a:r>
              <a:rPr lang="en-US" dirty="0"/>
              <a:t>tests of the user interface are referred to as coded UI </a:t>
            </a:r>
            <a:r>
              <a:rPr lang="en-US" dirty="0" smtClean="0"/>
              <a:t>tests.</a:t>
            </a:r>
          </a:p>
          <a:p>
            <a:pPr marL="0" indent="0">
              <a:spcBef>
                <a:spcPts val="1800"/>
              </a:spcBef>
              <a:buNone/>
            </a:pPr>
            <a:r>
              <a:rPr lang="en-US" dirty="0" smtClean="0"/>
              <a:t>Visual </a:t>
            </a:r>
            <a:r>
              <a:rPr lang="en-US" dirty="0"/>
              <a:t>Studio allows the developer to create a coded UI test by recording actions while the application is </a:t>
            </a:r>
            <a:r>
              <a:rPr lang="en-US" dirty="0" smtClean="0"/>
              <a:t>running.</a:t>
            </a:r>
            <a:endParaRPr lang="en-US" dirty="0"/>
          </a:p>
        </p:txBody>
      </p:sp>
    </p:spTree>
    <p:extLst>
      <p:ext uri="{BB962C8B-B14F-4D97-AF65-F5344CB8AC3E}">
        <p14:creationId xmlns:p14="http://schemas.microsoft.com/office/powerpoint/2010/main" val="10659355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Section Questions</a:t>
            </a:r>
            <a:r>
              <a:rPr lang="en-US" dirty="0"/>
              <a:t/>
            </a:r>
            <a:br>
              <a:rPr lang="en-US" dirty="0"/>
            </a:br>
            <a:endParaRPr lang="en-US" dirty="0"/>
          </a:p>
        </p:txBody>
      </p:sp>
      <p:sp>
        <p:nvSpPr>
          <p:cNvPr id="3" name="Content Placeholder 2"/>
          <p:cNvSpPr>
            <a:spLocks noGrp="1"/>
          </p:cNvSpPr>
          <p:nvPr>
            <p:ph sz="quarter" idx="10"/>
          </p:nvPr>
        </p:nvSpPr>
        <p:spPr>
          <a:xfrm>
            <a:off x="193166" y="1245702"/>
            <a:ext cx="11525250" cy="5290388"/>
          </a:xfrm>
        </p:spPr>
        <p:txBody>
          <a:bodyPr/>
          <a:lstStyle/>
          <a:p>
            <a:pPr marL="857115" lvl="1" indent="-457200">
              <a:buFont typeface="Wingdings" panose="05000000000000000000" pitchFamily="2" charset="2"/>
              <a:buChar char="ü"/>
            </a:pPr>
            <a:r>
              <a:rPr lang="en-US" dirty="0"/>
              <a:t>What is a boundary test? </a:t>
            </a:r>
          </a:p>
          <a:p>
            <a:pPr marL="857115" lvl="1" indent="-457200">
              <a:buFont typeface="Wingdings" panose="05000000000000000000" pitchFamily="2" charset="2"/>
              <a:buChar char="ü"/>
            </a:pPr>
            <a:endParaRPr lang="en-US" dirty="0"/>
          </a:p>
          <a:p>
            <a:pPr marL="857115" lvl="1" indent="-457200">
              <a:buFont typeface="Wingdings" panose="05000000000000000000" pitchFamily="2" charset="2"/>
              <a:buChar char="ü"/>
            </a:pPr>
            <a:r>
              <a:rPr lang="en-US" dirty="0"/>
              <a:t>What is a “happy path” test? </a:t>
            </a:r>
          </a:p>
          <a:p>
            <a:pPr marL="857115" lvl="1" indent="-457200">
              <a:buFont typeface="Wingdings" panose="05000000000000000000" pitchFamily="2" charset="2"/>
              <a:buChar char="ü"/>
            </a:pPr>
            <a:endParaRPr lang="en-US" dirty="0"/>
          </a:p>
          <a:p>
            <a:pPr marL="857115" lvl="1" indent="-457200">
              <a:buFont typeface="Wingdings" panose="05000000000000000000" pitchFamily="2" charset="2"/>
              <a:buChar char="ü"/>
            </a:pPr>
            <a:r>
              <a:rPr lang="en-US" dirty="0"/>
              <a:t>What type of test generally requires detailed steps? </a:t>
            </a:r>
          </a:p>
        </p:txBody>
      </p:sp>
    </p:spTree>
    <p:extLst>
      <p:ext uri="{BB962C8B-B14F-4D97-AF65-F5344CB8AC3E}">
        <p14:creationId xmlns:p14="http://schemas.microsoft.com/office/powerpoint/2010/main" val="23548332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 for this Module</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993328818"/>
              </p:ext>
            </p:extLst>
          </p:nvPr>
        </p:nvGraphicFramePr>
        <p:xfrm>
          <a:off x="378696" y="1946647"/>
          <a:ext cx="11525250" cy="3332480"/>
        </p:xfrm>
        <a:graphic>
          <a:graphicData uri="http://schemas.openxmlformats.org/drawingml/2006/table">
            <a:tbl>
              <a:tblPr firstRow="1" bandRow="1">
                <a:tableStyleId>{5C22544A-7EE6-4342-B048-85BDC9FD1C3A}</a:tableStyleId>
              </a:tblPr>
              <a:tblGrid>
                <a:gridCol w="5159895"/>
                <a:gridCol w="6365355"/>
              </a:tblGrid>
              <a:tr h="370840">
                <a:tc gridSpan="2">
                  <a:txBody>
                    <a:bodyPr/>
                    <a:lstStyle/>
                    <a:p>
                      <a:r>
                        <a:rPr lang="en-US" dirty="0" smtClean="0"/>
                        <a:t>MSDN Software Testing Resources</a:t>
                      </a:r>
                      <a:endParaRPr lang="en-US" dirty="0"/>
                    </a:p>
                  </a:txBody>
                  <a:tcPr/>
                </a:tc>
                <a:tc hMerge="1">
                  <a:txBody>
                    <a:bodyPr/>
                    <a:lstStyle/>
                    <a:p>
                      <a:endParaRPr lang="en-US" dirty="0"/>
                    </a:p>
                  </a:txBody>
                  <a:tcPr/>
                </a:tc>
              </a:tr>
              <a:tr h="370840">
                <a:tc>
                  <a:txBody>
                    <a:bodyPr/>
                    <a:lstStyle/>
                    <a:p>
                      <a:r>
                        <a:rPr lang="en-US" sz="1800" dirty="0" smtClean="0"/>
                        <a:t>Modeling User Requirements</a:t>
                      </a:r>
                      <a:endParaRPr lang="en-US" sz="1800" dirty="0"/>
                    </a:p>
                  </a:txBody>
                  <a:tcPr/>
                </a:tc>
                <a:tc>
                  <a:txBody>
                    <a:bodyPr/>
                    <a:lstStyle/>
                    <a:p>
                      <a:r>
                        <a:rPr lang="en-US" sz="1800" dirty="0" smtClean="0"/>
                        <a:t>http://msdn.microsoft.com/en- us/library/</a:t>
                      </a:r>
                      <a:r>
                        <a:rPr lang="en-US" sz="1800" dirty="0" err="1" smtClean="0"/>
                        <a:t>vstudio</a:t>
                      </a:r>
                      <a:r>
                        <a:rPr lang="en-US" sz="1800" dirty="0" smtClean="0"/>
                        <a:t>/dd409376.aspx</a:t>
                      </a:r>
                      <a:endParaRPr lang="en-US" sz="1800" dirty="0"/>
                    </a:p>
                  </a:txBody>
                  <a:tcPr/>
                </a:tc>
              </a:tr>
              <a:tr h="370840">
                <a:tc>
                  <a:txBody>
                    <a:bodyPr/>
                    <a:lstStyle/>
                    <a:p>
                      <a:r>
                        <a:rPr lang="en-US" sz="1800" dirty="0" smtClean="0"/>
                        <a:t>User Story</a:t>
                      </a:r>
                      <a:r>
                        <a:rPr lang="en-US" sz="1800" baseline="0" dirty="0" smtClean="0"/>
                        <a:t> (Agile)</a:t>
                      </a:r>
                      <a:endParaRPr lang="en-US" sz="1800" dirty="0"/>
                    </a:p>
                  </a:txBody>
                  <a:tcPr/>
                </a:tc>
                <a:tc>
                  <a:txBody>
                    <a:bodyPr/>
                    <a:lstStyle/>
                    <a:p>
                      <a:r>
                        <a:rPr lang="en-US" sz="1800" dirty="0" smtClean="0"/>
                        <a:t>http://msdn.microsoft.com/en- us/library/dd380634.aspx</a:t>
                      </a:r>
                      <a:endParaRPr lang="en-US" sz="1800" dirty="0"/>
                    </a:p>
                  </a:txBody>
                  <a:tcPr/>
                </a:tc>
              </a:tr>
              <a:tr h="370840">
                <a:tc>
                  <a:txBody>
                    <a:bodyPr/>
                    <a:lstStyle/>
                    <a:p>
                      <a:r>
                        <a:rPr lang="en-US" sz="1800" dirty="0" smtClean="0"/>
                        <a:t>Testing</a:t>
                      </a:r>
                      <a:r>
                        <a:rPr lang="en-US" sz="1800" baseline="0" dirty="0" smtClean="0"/>
                        <a:t> Methodologies</a:t>
                      </a:r>
                      <a:endParaRPr lang="en-US" sz="1800" dirty="0"/>
                    </a:p>
                  </a:txBody>
                  <a:tcPr/>
                </a:tc>
                <a:tc>
                  <a:txBody>
                    <a:bodyPr/>
                    <a:lstStyle/>
                    <a:p>
                      <a:r>
                        <a:rPr lang="en-US" sz="1800" dirty="0" smtClean="0"/>
                        <a:t>http://msdn.microsoft.com/en- us/library/ff649520.aspx</a:t>
                      </a:r>
                      <a:endParaRPr lang="en-US" sz="1800" dirty="0"/>
                    </a:p>
                  </a:txBody>
                  <a:tcPr/>
                </a:tc>
              </a:tr>
              <a:tr h="370840">
                <a:tc>
                  <a:txBody>
                    <a:bodyPr/>
                    <a:lstStyle/>
                    <a:p>
                      <a:r>
                        <a:rPr lang="en-US" sz="1800" dirty="0" smtClean="0"/>
                        <a:t>Testing in the Software Lifecycle</a:t>
                      </a:r>
                      <a:endParaRPr lang="en-US" sz="1800" dirty="0"/>
                    </a:p>
                  </a:txBody>
                  <a:tcPr/>
                </a:tc>
                <a:tc>
                  <a:txBody>
                    <a:bodyPr/>
                    <a:lstStyle/>
                    <a:p>
                      <a:r>
                        <a:rPr lang="en-US" sz="1800" dirty="0" smtClean="0"/>
                        <a:t>http://msdn.microsoft.com/en-us/library/jj159342.aspx</a:t>
                      </a:r>
                      <a:endParaRPr lang="en-US" sz="1800" dirty="0"/>
                    </a:p>
                  </a:txBody>
                  <a:tcPr/>
                </a:tc>
              </a:tr>
              <a:tr h="370840">
                <a:tc>
                  <a:txBody>
                    <a:bodyPr/>
                    <a:lstStyle/>
                    <a:p>
                      <a:r>
                        <a:rPr lang="en-US" sz="1800" dirty="0" smtClean="0"/>
                        <a:t>Creating, Editing and Maintaining a Coded UI Test</a:t>
                      </a:r>
                    </a:p>
                  </a:txBody>
                  <a:tcPr/>
                </a:tc>
                <a:tc>
                  <a:txBody>
                    <a:bodyPr/>
                    <a:lstStyle/>
                    <a:p>
                      <a:r>
                        <a:rPr lang="en-US" sz="1800" dirty="0" smtClean="0"/>
                        <a:t>http://msdn.microsoft.com/en-us/library/ff977233.aspx</a:t>
                      </a:r>
                      <a:endParaRPr lang="en-US" sz="1800" dirty="0"/>
                    </a:p>
                  </a:txBody>
                  <a:tcPr/>
                </a:tc>
              </a:tr>
              <a:tr h="370840">
                <a:tc>
                  <a:txBody>
                    <a:bodyPr/>
                    <a:lstStyle/>
                    <a:p>
                      <a:r>
                        <a:rPr lang="en-US" sz="1800" dirty="0" smtClean="0"/>
                        <a:t>Creating and Running Unit Tests for Managed Code</a:t>
                      </a:r>
                      <a:endParaRPr lang="en-US" sz="1800" dirty="0"/>
                    </a:p>
                  </a:txBody>
                  <a:tcPr/>
                </a:tc>
                <a:tc>
                  <a:txBody>
                    <a:bodyPr/>
                    <a:lstStyle/>
                    <a:p>
                      <a:r>
                        <a:rPr lang="en-US" sz="1800" dirty="0" smtClean="0"/>
                        <a:t>http://msdn.microsoft.com/en- us/library/ms182532.aspx</a:t>
                      </a:r>
                      <a:endParaRPr lang="en-US" sz="1800" dirty="0"/>
                    </a:p>
                  </a:txBody>
                  <a:tcPr/>
                </a:tc>
              </a:tr>
              <a:tr h="370840">
                <a:tc>
                  <a:txBody>
                    <a:bodyPr/>
                    <a:lstStyle/>
                    <a:p>
                      <a:r>
                        <a:rPr lang="en-US" sz="1800" dirty="0" smtClean="0"/>
                        <a:t>Manual System Tests</a:t>
                      </a:r>
                      <a:endParaRPr lang="en-US" sz="1800" dirty="0"/>
                    </a:p>
                  </a:txBody>
                  <a:tcPr/>
                </a:tc>
                <a:tc>
                  <a:txBody>
                    <a:bodyPr/>
                    <a:lstStyle/>
                    <a:p>
                      <a:r>
                        <a:rPr lang="en-US" sz="1800" dirty="0" smtClean="0"/>
                        <a:t>http://msdn.microsoft.com/library/jj15933 4.aspx</a:t>
                      </a:r>
                      <a:endParaRPr lang="en-US" sz="1800" dirty="0"/>
                    </a:p>
                  </a:txBody>
                  <a:tcPr/>
                </a:tc>
              </a:tr>
              <a:tr h="288826">
                <a:tc>
                  <a:txBody>
                    <a:bodyPr/>
                    <a:lstStyle/>
                    <a:p>
                      <a:r>
                        <a:rPr lang="en-US" sz="1800" dirty="0" smtClean="0"/>
                        <a:t>Test Automation Code Review Guidelines</a:t>
                      </a:r>
                      <a:endParaRPr lang="en-US" sz="1800" dirty="0"/>
                    </a:p>
                  </a:txBody>
                  <a:tcPr/>
                </a:tc>
                <a:tc>
                  <a:txBody>
                    <a:bodyPr/>
                    <a:lstStyle/>
                    <a:p>
                      <a:r>
                        <a:rPr lang="en-US" sz="1800" dirty="0" smtClean="0"/>
                        <a:t>http://msdn.microsoft.com/en- us/library/ff519670.aspx</a:t>
                      </a:r>
                      <a:endParaRPr lang="en-US" sz="1800" dirty="0"/>
                    </a:p>
                  </a:txBody>
                  <a:tcPr/>
                </a:tc>
              </a:tr>
            </a:tbl>
          </a:graphicData>
        </a:graphic>
      </p:graphicFrame>
    </p:spTree>
    <p:extLst>
      <p:ext uri="{BB962C8B-B14F-4D97-AF65-F5344CB8AC3E}">
        <p14:creationId xmlns:p14="http://schemas.microsoft.com/office/powerpoint/2010/main" val="152995793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 your stuff? Get Certified!</a:t>
            </a:r>
            <a:endParaRPr lang="en-US" dirty="0"/>
          </a:p>
        </p:txBody>
      </p:sp>
      <p:sp>
        <p:nvSpPr>
          <p:cNvPr id="3" name="Text Placeholder 2"/>
          <p:cNvSpPr>
            <a:spLocks noGrp="1"/>
          </p:cNvSpPr>
          <p:nvPr>
            <p:ph type="body" sz="quarter" idx="10"/>
          </p:nvPr>
        </p:nvSpPr>
        <p:spPr/>
        <p:txBody>
          <a:bodyPr/>
          <a:lstStyle/>
          <a:p>
            <a:r>
              <a:rPr lang="en-US" dirty="0" smtClean="0"/>
              <a:t>Microsoft Certified Solutions Developer (MCSD) for Application Lifecycle Management </a:t>
            </a:r>
          </a:p>
          <a:p>
            <a:pPr lvl="1"/>
            <a:r>
              <a:rPr lang="en-US" dirty="0">
                <a:hlinkClick r:id="rId3"/>
              </a:rPr>
              <a:t>http://</a:t>
            </a:r>
            <a:r>
              <a:rPr lang="en-US" dirty="0" smtClean="0">
                <a:hlinkClick r:id="rId3"/>
              </a:rPr>
              <a:t>www.microsoft.com/learning/en-us/mcsd-application-lifecycle-management.aspx</a:t>
            </a:r>
            <a:endParaRPr lang="en-US" dirty="0" smtClean="0"/>
          </a:p>
          <a:p>
            <a:pPr marL="609585" lvl="1" indent="0">
              <a:buNone/>
            </a:pPr>
            <a:endParaRPr lang="en-US" dirty="0"/>
          </a:p>
          <a:p>
            <a:r>
              <a:rPr lang="en-US" dirty="0" smtClean="0"/>
              <a:t>Microsoft Learning Partners—Learn from the Pros!</a:t>
            </a:r>
          </a:p>
          <a:p>
            <a:pPr lvl="1"/>
            <a:r>
              <a:rPr lang="en-US" dirty="0" smtClean="0">
                <a:hlinkClick r:id="rId4"/>
              </a:rPr>
              <a:t>http://aka.ms/CPLS</a:t>
            </a:r>
            <a:endParaRPr lang="en-US" dirty="0"/>
          </a:p>
          <a:p>
            <a:pPr lvl="1"/>
            <a:r>
              <a:rPr lang="en-US" dirty="0" smtClean="0"/>
              <a:t>Find a Class: </a:t>
            </a:r>
            <a:r>
              <a:rPr lang="en-US" dirty="0" smtClean="0">
                <a:hlinkClick r:id="rId5"/>
              </a:rPr>
              <a:t>http://aka.ms/ClassLocator</a:t>
            </a:r>
            <a:r>
              <a:rPr lang="en-US" dirty="0" smtClean="0"/>
              <a:t>  </a:t>
            </a:r>
          </a:p>
          <a:p>
            <a:endParaRPr lang="en-US" dirty="0"/>
          </a:p>
        </p:txBody>
      </p:sp>
    </p:spTree>
    <p:extLst>
      <p:ext uri="{BB962C8B-B14F-4D97-AF65-F5344CB8AC3E}">
        <p14:creationId xmlns:p14="http://schemas.microsoft.com/office/powerpoint/2010/main" val="312909540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marL="514350" indent="-514350">
              <a:buFont typeface="+mj-lt"/>
              <a:buAutoNum type="arabicPeriod"/>
            </a:pPr>
            <a:r>
              <a:rPr lang="en-GB" dirty="0" smtClean="0"/>
              <a:t>User Centric Testing</a:t>
            </a:r>
          </a:p>
          <a:p>
            <a:pPr marL="514350" indent="-514350">
              <a:buFont typeface="+mj-lt"/>
              <a:buAutoNum type="arabicPeriod"/>
            </a:pPr>
            <a:r>
              <a:rPr lang="en-GB" dirty="0" smtClean="0"/>
              <a:t>Software Testability</a:t>
            </a:r>
          </a:p>
          <a:p>
            <a:pPr marL="514350" indent="-514350">
              <a:buFont typeface="+mj-lt"/>
              <a:buAutoNum type="arabicPeriod"/>
            </a:pPr>
            <a:r>
              <a:rPr lang="en-GB" dirty="0" smtClean="0"/>
              <a:t>Creating Test Plan Components</a:t>
            </a:r>
          </a:p>
          <a:p>
            <a:pPr marL="514350" indent="-514350">
              <a:buFont typeface="+mj-lt"/>
              <a:buAutoNum type="arabicPeriod"/>
            </a:pPr>
            <a:r>
              <a:rPr lang="en-GB" dirty="0" smtClean="0"/>
              <a:t>Feature Testing</a:t>
            </a:r>
          </a:p>
          <a:p>
            <a:pPr marL="514350" indent="-514350">
              <a:buFont typeface="+mj-lt"/>
              <a:buAutoNum type="arabicPeriod"/>
            </a:pPr>
            <a:r>
              <a:rPr lang="en-GB" dirty="0" smtClean="0"/>
              <a:t>Appropriately Scoping Test Cases</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20661758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Rectangle 4"/>
          <p:cNvSpPr/>
          <p:nvPr/>
        </p:nvSpPr>
        <p:spPr>
          <a:xfrm>
            <a:off x="590550" y="3267075"/>
            <a:ext cx="8388754" cy="1660809"/>
          </a:xfrm>
          <a:prstGeom prst="rect">
            <a:avLst/>
          </a:prstGeom>
          <a:solidFill>
            <a:srgbClr val="82BF36"/>
          </a:solidFill>
          <a:ln>
            <a:solidFill>
              <a:srgbClr val="86C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6867526" y="4599887"/>
            <a:ext cx="4722096" cy="1660809"/>
            <a:chOff x="7181851" y="5076137"/>
            <a:chExt cx="4722096" cy="1660809"/>
          </a:xfrm>
        </p:grpSpPr>
        <p:sp>
          <p:nvSpPr>
            <p:cNvPr id="8" name="Rectangle 7"/>
            <p:cNvSpPr/>
            <p:nvPr/>
          </p:nvSpPr>
          <p:spPr>
            <a:xfrm>
              <a:off x="7181851" y="5076137"/>
              <a:ext cx="4722096" cy="1660809"/>
            </a:xfrm>
            <a:prstGeom prst="rect">
              <a:avLst/>
            </a:prstGeom>
            <a:solidFill>
              <a:srgbClr val="1F497D"/>
            </a:solid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4"/>
            <p:cNvSpPr txBox="1">
              <a:spLocks/>
            </p:cNvSpPr>
            <p:nvPr/>
          </p:nvSpPr>
          <p:spPr>
            <a:xfrm>
              <a:off x="7359651" y="5667384"/>
              <a:ext cx="4544296" cy="973624"/>
            </a:xfrm>
            <a:prstGeom prst="rect">
              <a:avLst/>
            </a:prstGeom>
          </p:spPr>
          <p:txBody>
            <a:bodyPr anchor="b"/>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chemeClr val="bg1"/>
                  </a:solidFill>
                </a:rPr>
                <a:t>3</a:t>
              </a:r>
              <a:r>
                <a:rPr lang="en-US" dirty="0" smtClean="0">
                  <a:solidFill>
                    <a:schemeClr val="bg1"/>
                  </a:solidFill>
                </a:rPr>
                <a:t>.1 User Centric Testing</a:t>
              </a:r>
            </a:p>
            <a:p>
              <a:pPr marL="0" indent="0">
                <a:buNone/>
              </a:pPr>
              <a:r>
                <a:rPr lang="en-US" dirty="0" smtClean="0">
                  <a:solidFill>
                    <a:schemeClr val="bg1"/>
                  </a:solidFill>
                </a:rPr>
                <a:t>3.2 Software Testability</a:t>
              </a:r>
            </a:p>
          </p:txBody>
        </p:sp>
      </p:grpSp>
      <p:sp>
        <p:nvSpPr>
          <p:cNvPr id="11" name="Text Placeholder 4"/>
          <p:cNvSpPr txBox="1">
            <a:spLocks/>
          </p:cNvSpPr>
          <p:nvPr/>
        </p:nvSpPr>
        <p:spPr>
          <a:xfrm>
            <a:off x="763508" y="4233091"/>
            <a:ext cx="8215796" cy="86210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chemeClr val="bg1"/>
                </a:solidFill>
              </a:rPr>
              <a:t>03 | Creating Software Tests</a:t>
            </a:r>
          </a:p>
        </p:txBody>
      </p:sp>
    </p:spTree>
    <p:extLst>
      <p:ext uri="{BB962C8B-B14F-4D97-AF65-F5344CB8AC3E}">
        <p14:creationId xmlns:p14="http://schemas.microsoft.com/office/powerpoint/2010/main" val="1854280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Overview</a:t>
            </a:r>
            <a:endParaRPr lang="en-US" dirty="0"/>
          </a:p>
        </p:txBody>
      </p:sp>
      <p:sp>
        <p:nvSpPr>
          <p:cNvPr id="3" name="Content Placeholder 2"/>
          <p:cNvSpPr>
            <a:spLocks noGrp="1"/>
          </p:cNvSpPr>
          <p:nvPr>
            <p:ph sz="quarter" idx="10"/>
          </p:nvPr>
        </p:nvSpPr>
        <p:spPr/>
        <p:txBody>
          <a:bodyPr/>
          <a:lstStyle/>
          <a:p>
            <a:pPr marL="0" indent="0">
              <a:buNone/>
            </a:pPr>
            <a:r>
              <a:rPr lang="en-US" dirty="0"/>
              <a:t>In this </a:t>
            </a:r>
            <a:r>
              <a:rPr lang="en-US" dirty="0" smtClean="0"/>
              <a:t>section, we </a:t>
            </a:r>
            <a:r>
              <a:rPr lang="en-US" dirty="0"/>
              <a:t>will review the </a:t>
            </a:r>
            <a:r>
              <a:rPr lang="en-US" dirty="0" smtClean="0"/>
              <a:t>following:</a:t>
            </a:r>
          </a:p>
          <a:p>
            <a:pPr marL="0" indent="0">
              <a:buNone/>
            </a:pPr>
            <a:endParaRPr lang="en-US" sz="1800" dirty="0" smtClean="0"/>
          </a:p>
          <a:p>
            <a:pPr lvl="1"/>
            <a:r>
              <a:rPr lang="en-US" dirty="0" smtClean="0"/>
              <a:t>Business </a:t>
            </a:r>
            <a:r>
              <a:rPr lang="en-US" dirty="0"/>
              <a:t>need and issues, customer requirements, and </a:t>
            </a:r>
            <a:r>
              <a:rPr lang="en-US" dirty="0" smtClean="0"/>
              <a:t>scenarios</a:t>
            </a:r>
          </a:p>
          <a:p>
            <a:pPr lvl="1"/>
            <a:r>
              <a:rPr lang="en-US" dirty="0" smtClean="0"/>
              <a:t>Test-driven development</a:t>
            </a:r>
          </a:p>
          <a:p>
            <a:pPr lvl="1"/>
            <a:r>
              <a:rPr lang="en-US" dirty="0" smtClean="0"/>
              <a:t>Testing </a:t>
            </a:r>
            <a:r>
              <a:rPr lang="en-US" dirty="0"/>
              <a:t>hook</a:t>
            </a:r>
            <a:endParaRPr lang="en-US" dirty="0" smtClean="0"/>
          </a:p>
        </p:txBody>
      </p:sp>
    </p:spTree>
    <p:extLst>
      <p:ext uri="{BB962C8B-B14F-4D97-AF65-F5344CB8AC3E}">
        <p14:creationId xmlns:p14="http://schemas.microsoft.com/office/powerpoint/2010/main" val="34351408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Guiding Questions</a:t>
            </a:r>
            <a:endParaRPr lang="en-US" dirty="0"/>
          </a:p>
        </p:txBody>
      </p:sp>
      <p:sp>
        <p:nvSpPr>
          <p:cNvPr id="3" name="Content Placeholder 2"/>
          <p:cNvSpPr>
            <a:spLocks noGrp="1"/>
          </p:cNvSpPr>
          <p:nvPr>
            <p:ph sz="quarter" idx="10"/>
          </p:nvPr>
        </p:nvSpPr>
        <p:spPr/>
        <p:txBody>
          <a:bodyPr/>
          <a:lstStyle/>
          <a:p>
            <a:pPr marL="0" indent="0">
              <a:buNone/>
            </a:pPr>
            <a:r>
              <a:rPr lang="en-US" dirty="0" smtClean="0"/>
              <a:t>What </a:t>
            </a:r>
            <a:r>
              <a:rPr lang="en-US" dirty="0"/>
              <a:t>is </a:t>
            </a:r>
            <a:r>
              <a:rPr lang="en-US" dirty="0" smtClean="0"/>
              <a:t>an </a:t>
            </a:r>
            <a:r>
              <a:rPr lang="en-US" dirty="0"/>
              <a:t>example of a user requirements document? </a:t>
            </a:r>
            <a:endParaRPr lang="en-US" dirty="0" smtClean="0"/>
          </a:p>
          <a:p>
            <a:pPr marL="0" indent="0">
              <a:buNone/>
            </a:pPr>
            <a:endParaRPr lang="en-US" dirty="0"/>
          </a:p>
          <a:p>
            <a:pPr marL="0" indent="0">
              <a:buNone/>
            </a:pPr>
            <a:r>
              <a:rPr lang="en-US" dirty="0"/>
              <a:t>What is an advantage or benefit of test-driven development?  </a:t>
            </a:r>
          </a:p>
          <a:p>
            <a:pPr marL="0" indent="0">
              <a:buNone/>
            </a:pPr>
            <a:endParaRPr lang="en-US" dirty="0" smtClean="0"/>
          </a:p>
          <a:p>
            <a:pPr marL="0" indent="0">
              <a:buNone/>
            </a:pPr>
            <a:r>
              <a:rPr lang="en-US" dirty="0" smtClean="0"/>
              <a:t>What </a:t>
            </a:r>
            <a:r>
              <a:rPr lang="en-US" dirty="0"/>
              <a:t>type of testing is central to test-driven development? </a:t>
            </a:r>
          </a:p>
        </p:txBody>
      </p:sp>
    </p:spTree>
    <p:extLst>
      <p:ext uri="{BB962C8B-B14F-4D97-AF65-F5344CB8AC3E}">
        <p14:creationId xmlns:p14="http://schemas.microsoft.com/office/powerpoint/2010/main" val="90305265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 Slide">
  <a:themeElements>
    <a:clrScheme name="Custom 4">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474747"/>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48ECBA18F3C33409346A19633182C5D" ma:contentTypeVersion="" ma:contentTypeDescription="Create a new document." ma:contentTypeScope="" ma:versionID="f42775250a30ad96fffd2cc4f3934504">
  <xsd:schema xmlns:xsd="http://www.w3.org/2001/XMLSchema" xmlns:xs="http://www.w3.org/2001/XMLSchema" xmlns:p="http://schemas.microsoft.com/office/2006/metadata/properties" xmlns:ns2="DA58AECA-46F3-4083-B40F-E6EFD575E31E" targetNamespace="http://schemas.microsoft.com/office/2006/metadata/properties" ma:root="true" ma:fieldsID="96539666dc85730643db0938a100560c" ns2:_="">
    <xsd:import namespace="DA58AECA-46F3-4083-B40F-E6EFD575E31E"/>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58AECA-46F3-4083-B40F-E6EFD575E31E"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Break Slides"/>
          <xsd:enumeration value="CC File"/>
          <xsd:enumeration value="Instructor Image"/>
          <xsd:enumeration value="Outline"/>
          <xsd:enumeration value="Promo Package"/>
          <xsd:enumeration value="Slide Presentation"/>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DA58AECA-46F3-4083-B40F-E6EFD575E31E">Final</Status>
    <Module xmlns="DA58AECA-46F3-4083-B40F-E6EFD575E31E">3</Module>
    <Content_x0020_Type xmlns="DA58AECA-46F3-4083-B40F-E6EFD575E31E">Slide Presentation</Content_x0020_Typ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E44A3D-6AF9-47D3-BC86-7713D55AE45C}"/>
</file>

<file path=customXml/itemProps2.xml><?xml version="1.0" encoding="utf-8"?>
<ds:datastoreItem xmlns:ds="http://schemas.openxmlformats.org/officeDocument/2006/customXml" ds:itemID="{7025FDD9-4C58-4084-9F89-0E6ADD6FFF55}"/>
</file>

<file path=customXml/itemProps3.xml><?xml version="1.0" encoding="utf-8"?>
<ds:datastoreItem xmlns:ds="http://schemas.openxmlformats.org/officeDocument/2006/customXml" ds:itemID="{B0CA13EC-1D3C-4D6F-8D1C-E8A452CFC79A}"/>
</file>

<file path=docProps/app.xml><?xml version="1.0" encoding="utf-8"?>
<Properties xmlns="http://schemas.openxmlformats.org/officeDocument/2006/extended-properties" xmlns:vt="http://schemas.openxmlformats.org/officeDocument/2006/docPropsVTypes">
  <Template/>
  <TotalTime>3788</TotalTime>
  <Words>2952</Words>
  <Application>Microsoft Office PowerPoint</Application>
  <PresentationFormat>Widescreen</PresentationFormat>
  <Paragraphs>357</Paragraphs>
  <Slides>54</Slides>
  <Notes>54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54</vt:i4>
      </vt:variant>
    </vt:vector>
  </HeadingPairs>
  <TitlesOfParts>
    <vt:vector size="63" baseType="lpstr">
      <vt:lpstr>Arial</vt:lpstr>
      <vt:lpstr>Calibri</vt:lpstr>
      <vt:lpstr>Lucida Grande</vt:lpstr>
      <vt:lpstr>Segoe</vt:lpstr>
      <vt:lpstr>Segoe UI</vt:lpstr>
      <vt:lpstr>Segoe UI Light</vt:lpstr>
      <vt:lpstr>Wingdings</vt:lpstr>
      <vt:lpstr>1_Office Theme</vt:lpstr>
      <vt:lpstr>Content Slide</vt:lpstr>
      <vt:lpstr>Software Testing Fundamentals</vt:lpstr>
      <vt:lpstr>Take the Exam </vt:lpstr>
      <vt:lpstr>     Join the MVA Community!</vt:lpstr>
      <vt:lpstr>Course Topics</vt:lpstr>
      <vt:lpstr>PowerPoint Presentation</vt:lpstr>
      <vt:lpstr>Module Overview</vt:lpstr>
      <vt:lpstr>PowerPoint Presentation</vt:lpstr>
      <vt:lpstr>Section Overview</vt:lpstr>
      <vt:lpstr>Guiding Questions</vt:lpstr>
      <vt:lpstr>User Requirements</vt:lpstr>
      <vt:lpstr>Use Case Diagrams</vt:lpstr>
      <vt:lpstr>Use Case Diagram Example</vt:lpstr>
      <vt:lpstr>User Stories</vt:lpstr>
      <vt:lpstr>User Story Examples</vt:lpstr>
      <vt:lpstr>Test-driven Development</vt:lpstr>
      <vt:lpstr>Test-driven Development Process</vt:lpstr>
      <vt:lpstr>Testing Hooks</vt:lpstr>
      <vt:lpstr>More Testing Hook Examples</vt:lpstr>
      <vt:lpstr>Section Questions </vt:lpstr>
      <vt:lpstr>Great MSPress Books </vt:lpstr>
      <vt:lpstr>PowerPoint Presentation</vt:lpstr>
      <vt:lpstr>Section Overview</vt:lpstr>
      <vt:lpstr>Guiding Questions</vt:lpstr>
      <vt:lpstr>Application Lifecycle Management</vt:lpstr>
      <vt:lpstr>ALM Continued</vt:lpstr>
      <vt:lpstr>ALM Tools in Visual Studio</vt:lpstr>
      <vt:lpstr>Testing Strategy and Scope</vt:lpstr>
      <vt:lpstr>Code Coverage</vt:lpstr>
      <vt:lpstr>Code Coverage in Visual Studio</vt:lpstr>
      <vt:lpstr>Section Questions </vt:lpstr>
      <vt:lpstr>PowerPoint Presentation</vt:lpstr>
      <vt:lpstr>Section Overview</vt:lpstr>
      <vt:lpstr>Guiding Questions</vt:lpstr>
      <vt:lpstr>Software Features</vt:lpstr>
      <vt:lpstr>Feature Testing</vt:lpstr>
      <vt:lpstr>Exploratory Testing</vt:lpstr>
      <vt:lpstr>Usability Testing</vt:lpstr>
      <vt:lpstr>User Interface (UI) Testing</vt:lpstr>
      <vt:lpstr>Section Questions </vt:lpstr>
      <vt:lpstr>PowerPoint Presentation</vt:lpstr>
      <vt:lpstr>Section Overview</vt:lpstr>
      <vt:lpstr>Guiding Questions</vt:lpstr>
      <vt:lpstr>Test Case Design Considerations</vt:lpstr>
      <vt:lpstr>Happy Path Test Cases</vt:lpstr>
      <vt:lpstr>Zero and Null Test Cases</vt:lpstr>
      <vt:lpstr>Boundary Test Cases</vt:lpstr>
      <vt:lpstr>Manual Test Cases</vt:lpstr>
      <vt:lpstr>Manual Test Case Example</vt:lpstr>
      <vt:lpstr>Exploratory Testing</vt:lpstr>
      <vt:lpstr>User Interface (UI) Testing</vt:lpstr>
      <vt:lpstr>Section Questions </vt:lpstr>
      <vt:lpstr>Additional Resources for this Module</vt:lpstr>
      <vt:lpstr>Know your stuff? Get Certified!</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Kristen Paulson</cp:lastModifiedBy>
  <cp:revision>105</cp:revision>
  <dcterms:created xsi:type="dcterms:W3CDTF">2013-02-15T23:12:42Z</dcterms:created>
  <dcterms:modified xsi:type="dcterms:W3CDTF">2013-12-17T23:20:24Z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0x010100848ECBA18F3C33409346A19633182C5D</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TaxCatchAll">
    <vt:lpwstr/>
  </property>
  <property fmtid="{D5CDD505-2E9C-101B-9397-08002B2CF9AE}" pid="8" name="TaxKeywordTaxHTField">
    <vt:lpwstr/>
  </property>
</Properties>
</file>