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61"/>
  </p:notesMasterIdLst>
  <p:handoutMasterIdLst>
    <p:handoutMasterId r:id="rId62"/>
  </p:handoutMasterIdLst>
  <p:sldIdLst>
    <p:sldId id="271" r:id="rId6"/>
    <p:sldId id="422" r:id="rId7"/>
    <p:sldId id="417" r:id="rId8"/>
    <p:sldId id="416" r:id="rId9"/>
    <p:sldId id="384" r:id="rId10"/>
    <p:sldId id="385" r:id="rId11"/>
    <p:sldId id="418" r:id="rId12"/>
    <p:sldId id="298" r:id="rId13"/>
    <p:sldId id="299" r:id="rId14"/>
    <p:sldId id="386" r:id="rId15"/>
    <p:sldId id="387" r:id="rId16"/>
    <p:sldId id="388" r:id="rId17"/>
    <p:sldId id="389" r:id="rId18"/>
    <p:sldId id="390" r:id="rId19"/>
    <p:sldId id="391" r:id="rId20"/>
    <p:sldId id="305" r:id="rId21"/>
    <p:sldId id="345" r:id="rId22"/>
    <p:sldId id="419" r:id="rId23"/>
    <p:sldId id="307" r:id="rId24"/>
    <p:sldId id="308" r:id="rId25"/>
    <p:sldId id="392" r:id="rId26"/>
    <p:sldId id="393" r:id="rId27"/>
    <p:sldId id="394" r:id="rId28"/>
    <p:sldId id="395" r:id="rId29"/>
    <p:sldId id="396" r:id="rId30"/>
    <p:sldId id="397" r:id="rId31"/>
    <p:sldId id="399" r:id="rId32"/>
    <p:sldId id="400" r:id="rId33"/>
    <p:sldId id="401" r:id="rId34"/>
    <p:sldId id="309" r:id="rId35"/>
    <p:sldId id="420" r:id="rId36"/>
    <p:sldId id="329" r:id="rId37"/>
    <p:sldId id="330" r:id="rId38"/>
    <p:sldId id="405" r:id="rId39"/>
    <p:sldId id="402" r:id="rId40"/>
    <p:sldId id="403" r:id="rId41"/>
    <p:sldId id="406" r:id="rId42"/>
    <p:sldId id="404" r:id="rId43"/>
    <p:sldId id="407" r:id="rId44"/>
    <p:sldId id="331" r:id="rId45"/>
    <p:sldId id="421" r:id="rId46"/>
    <p:sldId id="373" r:id="rId47"/>
    <p:sldId id="374" r:id="rId48"/>
    <p:sldId id="408" r:id="rId49"/>
    <p:sldId id="409" r:id="rId50"/>
    <p:sldId id="411" r:id="rId51"/>
    <p:sldId id="412" r:id="rId52"/>
    <p:sldId id="410" r:id="rId53"/>
    <p:sldId id="413" r:id="rId54"/>
    <p:sldId id="414" r:id="rId55"/>
    <p:sldId id="415" r:id="rId56"/>
    <p:sldId id="375" r:id="rId57"/>
    <p:sldId id="306" r:id="rId58"/>
    <p:sldId id="347" r:id="rId59"/>
    <p:sldId id="26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68803" autoAdjust="0"/>
  </p:normalViewPr>
  <p:slideViewPr>
    <p:cSldViewPr snapToGrid="0">
      <p:cViewPr varScale="1">
        <p:scale>
          <a:sx n="76" d="100"/>
          <a:sy n="76" d="100"/>
        </p:scale>
        <p:origin x="1776" y="96"/>
      </p:cViewPr>
      <p:guideLst/>
    </p:cSldViewPr>
  </p:slideViewPr>
  <p:notesTextViewPr>
    <p:cViewPr>
      <p:scale>
        <a:sx n="1" d="1"/>
        <a:sy n="1" d="1"/>
      </p:scale>
      <p:origin x="0" y="0"/>
    </p:cViewPr>
  </p:notesTextViewPr>
  <p:sorterViewPr>
    <p:cViewPr>
      <p:scale>
        <a:sx n="100" d="100"/>
        <a:sy n="100" d="100"/>
      </p:scale>
      <p:origin x="0" y="-504"/>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71037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286204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823726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89369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74287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4104285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287265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593738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659315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406274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416646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1263174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093737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1921929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180513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638629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530706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3049389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149784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1469655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75627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4038610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1323315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740936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696698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4062720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3200915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384026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451692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14761801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59138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403495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7593272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18273126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6409141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a:p>
        </p:txBody>
      </p:sp>
    </p:spTree>
    <p:extLst>
      <p:ext uri="{BB962C8B-B14F-4D97-AF65-F5344CB8AC3E}">
        <p14:creationId xmlns:p14="http://schemas.microsoft.com/office/powerpoint/2010/main" val="4881015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33459361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44</a:t>
            </a:fld>
            <a:endParaRPr lang="en-US"/>
          </a:p>
        </p:txBody>
      </p:sp>
    </p:spTree>
    <p:extLst>
      <p:ext uri="{BB962C8B-B14F-4D97-AF65-F5344CB8AC3E}">
        <p14:creationId xmlns:p14="http://schemas.microsoft.com/office/powerpoint/2010/main" val="26310771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1332771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46</a:t>
            </a:fld>
            <a:endParaRPr lang="en-US"/>
          </a:p>
        </p:txBody>
      </p:sp>
    </p:spTree>
    <p:extLst>
      <p:ext uri="{BB962C8B-B14F-4D97-AF65-F5344CB8AC3E}">
        <p14:creationId xmlns:p14="http://schemas.microsoft.com/office/powerpoint/2010/main" val="26031453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47</a:t>
            </a:fld>
            <a:endParaRPr lang="en-US"/>
          </a:p>
        </p:txBody>
      </p:sp>
    </p:spTree>
    <p:extLst>
      <p:ext uri="{BB962C8B-B14F-4D97-AF65-F5344CB8AC3E}">
        <p14:creationId xmlns:p14="http://schemas.microsoft.com/office/powerpoint/2010/main" val="2595003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48</a:t>
            </a:fld>
            <a:endParaRPr lang="en-US"/>
          </a:p>
        </p:txBody>
      </p:sp>
    </p:spTree>
    <p:extLst>
      <p:ext uri="{BB962C8B-B14F-4D97-AF65-F5344CB8AC3E}">
        <p14:creationId xmlns:p14="http://schemas.microsoft.com/office/powerpoint/2010/main" val="2588212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49</a:t>
            </a:fld>
            <a:endParaRPr lang="en-US"/>
          </a:p>
        </p:txBody>
      </p:sp>
    </p:spTree>
    <p:extLst>
      <p:ext uri="{BB962C8B-B14F-4D97-AF65-F5344CB8AC3E}">
        <p14:creationId xmlns:p14="http://schemas.microsoft.com/office/powerpoint/2010/main" val="1946466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8064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50</a:t>
            </a:fld>
            <a:endParaRPr lang="en-US"/>
          </a:p>
        </p:txBody>
      </p:sp>
    </p:spTree>
    <p:extLst>
      <p:ext uri="{BB962C8B-B14F-4D97-AF65-F5344CB8AC3E}">
        <p14:creationId xmlns:p14="http://schemas.microsoft.com/office/powerpoint/2010/main" val="35987204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51</a:t>
            </a:fld>
            <a:endParaRPr lang="en-US"/>
          </a:p>
        </p:txBody>
      </p:sp>
    </p:spTree>
    <p:extLst>
      <p:ext uri="{BB962C8B-B14F-4D97-AF65-F5344CB8AC3E}">
        <p14:creationId xmlns:p14="http://schemas.microsoft.com/office/powerpoint/2010/main" val="21060359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29552209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53</a:t>
            </a:fld>
            <a:endParaRPr lang="en-US"/>
          </a:p>
        </p:txBody>
      </p:sp>
    </p:spTree>
    <p:extLst>
      <p:ext uri="{BB962C8B-B14F-4D97-AF65-F5344CB8AC3E}">
        <p14:creationId xmlns:p14="http://schemas.microsoft.com/office/powerpoint/2010/main" val="28465615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54</a:t>
            </a:fld>
            <a:endParaRPr lang="en-US"/>
          </a:p>
        </p:txBody>
      </p:sp>
    </p:spTree>
    <p:extLst>
      <p:ext uri="{BB962C8B-B14F-4D97-AF65-F5344CB8AC3E}">
        <p14:creationId xmlns:p14="http://schemas.microsoft.com/office/powerpoint/2010/main" val="36985466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55</a:t>
            </a:fld>
            <a:endParaRPr lang="en-US"/>
          </a:p>
        </p:txBody>
      </p:sp>
    </p:spTree>
    <p:extLst>
      <p:ext uri="{BB962C8B-B14F-4D97-AF65-F5344CB8AC3E}">
        <p14:creationId xmlns:p14="http://schemas.microsoft.com/office/powerpoint/2010/main" val="135989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79357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4145004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47259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809797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6899" y="2130426"/>
            <a:ext cx="10818415" cy="1470025"/>
          </a:xfrm>
          <a:prstGeom prst="rect">
            <a:avLst/>
          </a:prstGeom>
        </p:spPr>
        <p:txBody>
          <a:bodyPr anchor="b" anchorCtr="0">
            <a:noAutofit/>
          </a:bodyPr>
          <a:lstStyle>
            <a:lvl1pPr algn="l">
              <a:defRPr sz="7200"/>
            </a:lvl1pPr>
          </a:lstStyle>
          <a:p>
            <a:r>
              <a:rPr lang="en-US" dirty="0" smtClean="0"/>
              <a:t>Presentation Title</a:t>
            </a:r>
            <a:endParaRPr lang="en-US" dirty="0"/>
          </a:p>
        </p:txBody>
      </p:sp>
      <p:sp>
        <p:nvSpPr>
          <p:cNvPr id="3" name="Subtitle 2"/>
          <p:cNvSpPr>
            <a:spLocks noGrp="1"/>
          </p:cNvSpPr>
          <p:nvPr>
            <p:ph type="subTitle" idx="1" hasCustomPrompt="1"/>
          </p:nvPr>
        </p:nvSpPr>
        <p:spPr>
          <a:xfrm>
            <a:off x="676900" y="3837951"/>
            <a:ext cx="8534400" cy="2273883"/>
          </a:xfrm>
          <a:prstGeom prst="rect">
            <a:avLst/>
          </a:prstGeom>
        </p:spPr>
        <p:txBody>
          <a:bodyPr>
            <a:normAutofit/>
          </a:bodyPr>
          <a:lstStyle>
            <a:lvl1pPr marL="0" indent="0" algn="l">
              <a:buNone/>
              <a:defRPr sz="3200" b="0">
                <a:solidFill>
                  <a:schemeClr val="bg1"/>
                </a:solidFill>
                <a:latin typeface="Segoe UI Light" panose="020B0502040204020203" pitchFamily="34" charset="0"/>
                <a:cs typeface="Segoe UI Light"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Presenter Name(s)</a:t>
            </a:r>
            <a:endParaRPr lang="en-US" dirty="0"/>
          </a:p>
        </p:txBody>
      </p:sp>
    </p:spTree>
    <p:extLst>
      <p:ext uri="{BB962C8B-B14F-4D97-AF65-F5344CB8AC3E}">
        <p14:creationId xmlns:p14="http://schemas.microsoft.com/office/powerpoint/2010/main" val="46943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52972"/>
            <a:ext cx="11234057" cy="1045649"/>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609600" y="1557867"/>
            <a:ext cx="11234057" cy="5060648"/>
          </a:xfrm>
          <a:prstGeom prst="rect">
            <a:avLst/>
          </a:prstGeom>
        </p:spPr>
        <p:txBody>
          <a:bodyPr/>
          <a:lstStyle>
            <a:lvl1pPr marL="457189" indent="-457189">
              <a:spcBef>
                <a:spcPts val="2400"/>
              </a:spcBef>
              <a:buClr>
                <a:schemeClr val="bg1"/>
              </a:buClr>
              <a:buSzPct val="75000"/>
              <a:buFont typeface="Lucida Grande"/>
              <a:buChar char="▪"/>
              <a:defRPr sz="3200" baseline="0">
                <a:solidFill>
                  <a:schemeClr val="bg1"/>
                </a:solidFill>
              </a:defRPr>
            </a:lvl1pPr>
            <a:lvl2pPr marL="990575" indent="-380990">
              <a:spcBef>
                <a:spcPts val="267"/>
              </a:spcBef>
              <a:spcAft>
                <a:spcPts val="0"/>
              </a:spcAft>
              <a:buClr>
                <a:schemeClr val="bg1"/>
              </a:buClr>
              <a:buSzPct val="75000"/>
              <a:buFont typeface="Segoe UI" panose="020B0502040204020203" pitchFamily="34" charset="0"/>
              <a:buChar char="‒"/>
              <a:defRPr sz="2667">
                <a:solidFill>
                  <a:schemeClr val="accent3">
                    <a:lumMod val="20000"/>
                    <a:lumOff val="80000"/>
                  </a:schemeClr>
                </a:solidFill>
              </a:defRPr>
            </a:lvl2pPr>
            <a:lvl3pPr marL="1600160" indent="-380990">
              <a:spcBef>
                <a:spcPts val="0"/>
              </a:spcBef>
              <a:buClr>
                <a:schemeClr val="bg1"/>
              </a:buClr>
              <a:buSzPct val="75000"/>
              <a:buFont typeface="Arial" panose="020B0604020202020204" pitchFamily="34" charset="0"/>
              <a:buChar char="•"/>
              <a:defRPr sz="2400">
                <a:solidFill>
                  <a:schemeClr val="bg1"/>
                </a:solidFill>
              </a:defRPr>
            </a:lvl3pPr>
            <a:lvl4pPr marL="2133547" indent="-304792">
              <a:spcBef>
                <a:spcPts val="0"/>
              </a:spcBef>
              <a:buClr>
                <a:schemeClr val="bg1"/>
              </a:buClr>
              <a:buSzPct val="75000"/>
              <a:buFont typeface="Lucida Grande"/>
              <a:buChar char="▪"/>
              <a:defRPr sz="2133">
                <a:solidFill>
                  <a:schemeClr val="bg1"/>
                </a:solidFill>
              </a:defRPr>
            </a:lvl4pPr>
            <a:lvl5pPr marL="2743131" indent="-304792">
              <a:spcBef>
                <a:spcPts val="0"/>
              </a:spcBef>
              <a:buClr>
                <a:schemeClr val="bg1"/>
              </a:buClr>
              <a:buSzPct val="75000"/>
              <a:buFont typeface="Lucida Grande"/>
              <a:buChar char="▪"/>
              <a:defRPr sz="2133">
                <a:solidFill>
                  <a:schemeClr val="bg1"/>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82531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 Bullets">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18651" y="1680634"/>
            <a:ext cx="5382347" cy="825500"/>
          </a:xfrm>
          <a:prstGeom prst="rect">
            <a:avLst/>
          </a:prstGeom>
        </p:spPr>
        <p:txBody>
          <a:bodyPr anchor="b"/>
          <a:lstStyle>
            <a:lvl1pPr marL="0" indent="0">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7" name="Content Placeholder 3"/>
          <p:cNvSpPr>
            <a:spLocks noGrp="1"/>
          </p:cNvSpPr>
          <p:nvPr>
            <p:ph sz="half" idx="2"/>
          </p:nvPr>
        </p:nvSpPr>
        <p:spPr>
          <a:xfrm>
            <a:off x="618651" y="2506134"/>
            <a:ext cx="5382347" cy="3969877"/>
          </a:xfrm>
          <a:prstGeom prst="rect">
            <a:avLst/>
          </a:prstGeom>
        </p:spPr>
        <p:txBody>
          <a:bodyPr/>
          <a:lstStyle>
            <a:lvl1pPr>
              <a:defRPr sz="3200">
                <a:solidFill>
                  <a:schemeClr val="bg1"/>
                </a:solidFill>
              </a:defRPr>
            </a:lvl1pPr>
            <a:lvl2pPr>
              <a:spcBef>
                <a:spcPts val="267"/>
              </a:spcBef>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3"/>
          </p:nvPr>
        </p:nvSpPr>
        <p:spPr>
          <a:xfrm>
            <a:off x="6317674" y="1680634"/>
            <a:ext cx="5529097" cy="825500"/>
          </a:xfrm>
          <a:prstGeom prst="rect">
            <a:avLst/>
          </a:prstGeom>
        </p:spPr>
        <p:txBody>
          <a:bodyPr anchor="b"/>
          <a:lstStyle>
            <a:lvl1pPr marL="0" indent="0">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9" name="Content Placeholder 5"/>
          <p:cNvSpPr>
            <a:spLocks noGrp="1"/>
          </p:cNvSpPr>
          <p:nvPr>
            <p:ph sz="quarter" idx="4"/>
          </p:nvPr>
        </p:nvSpPr>
        <p:spPr>
          <a:xfrm>
            <a:off x="6317674" y="2506134"/>
            <a:ext cx="5529097" cy="3969877"/>
          </a:xfrm>
          <a:prstGeom prst="rect">
            <a:avLst/>
          </a:prstGeom>
        </p:spPr>
        <p:txBody>
          <a:bodyPr/>
          <a:lstStyle>
            <a:lvl1pPr>
              <a:defRPr sz="3200">
                <a:solidFill>
                  <a:schemeClr val="bg1"/>
                </a:solidFill>
              </a:defRPr>
            </a:lvl1pPr>
            <a:lvl2pPr>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609600" y="52972"/>
            <a:ext cx="11234057" cy="1213729"/>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84883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09600" y="52971"/>
            <a:ext cx="11234057" cy="1059047"/>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99398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Photo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600" y="1536701"/>
            <a:ext cx="11234056" cy="4349751"/>
          </a:xfrm>
          <a:prstGeom prst="rect">
            <a:avLst/>
          </a:prstGeom>
        </p:spPr>
        <p:txBody>
          <a:bodyPr vert="horz"/>
          <a:lstStyle>
            <a:lvl1pPr marL="457189" indent="-457189">
              <a:buClr>
                <a:schemeClr val="bg1"/>
              </a:buClr>
              <a:buSzPct val="75000"/>
              <a:buFont typeface="Lucida Grande"/>
              <a:buChar char="▪"/>
              <a:defRPr>
                <a:solidFill>
                  <a:schemeClr val="bg1"/>
                </a:solidFill>
              </a:defRPr>
            </a:lvl1pPr>
          </a:lstStyle>
          <a:p>
            <a:endParaRPr lang="en-US" dirty="0"/>
          </a:p>
        </p:txBody>
      </p:sp>
      <p:sp>
        <p:nvSpPr>
          <p:cNvPr id="4" name="Title 1"/>
          <p:cNvSpPr>
            <a:spLocks noGrp="1"/>
          </p:cNvSpPr>
          <p:nvPr>
            <p:ph type="title" hasCustomPrompt="1"/>
          </p:nvPr>
        </p:nvSpPr>
        <p:spPr>
          <a:xfrm>
            <a:off x="609600" y="52971"/>
            <a:ext cx="11234057" cy="1059047"/>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187274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4.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7037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ctr" defTabSz="609585" rtl="0" eaLnBrk="1" latinLnBrk="0" hangingPunct="1">
        <a:spcBef>
          <a:spcPct val="0"/>
        </a:spcBef>
        <a:buNone/>
        <a:defRPr sz="5867" kern="1200">
          <a:solidFill>
            <a:schemeClr val="bg1"/>
          </a:solidFill>
          <a:latin typeface="Segoe UI Ligh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85000"/>
              <a:lumOff val="15000"/>
            </a:schemeClr>
          </a:solidFill>
          <a:latin typeface="Segoe UI"/>
          <a:ea typeface="+mn-ea"/>
          <a:cs typeface="+mn-cs"/>
        </a:defRPr>
      </a:lvl1pPr>
      <a:lvl2pPr marL="990575" indent="-380990" algn="l" defTabSz="609585" rtl="0" eaLnBrk="1" latinLnBrk="0" hangingPunct="1">
        <a:spcBef>
          <a:spcPct val="20000"/>
        </a:spcBef>
        <a:buFont typeface="Arial"/>
        <a:buChar char="–"/>
        <a:defRPr sz="3733" kern="1200">
          <a:solidFill>
            <a:schemeClr val="tx1">
              <a:lumMod val="85000"/>
              <a:lumOff val="15000"/>
            </a:schemeClr>
          </a:solidFill>
          <a:latin typeface="Segoe UI"/>
          <a:ea typeface="+mn-ea"/>
          <a:cs typeface="+mn-cs"/>
        </a:defRPr>
      </a:lvl2pPr>
      <a:lvl3pPr marL="1523962" indent="-304792" algn="l" defTabSz="609585"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3pPr>
      <a:lvl4pPr marL="2133547" indent="-304792" algn="l" defTabSz="609585" rtl="0" eaLnBrk="1" latinLnBrk="0" hangingPunct="1">
        <a:spcBef>
          <a:spcPct val="20000"/>
        </a:spcBef>
        <a:buFont typeface="Arial"/>
        <a:buChar char="–"/>
        <a:defRPr sz="2667" kern="1200">
          <a:solidFill>
            <a:schemeClr val="tx1">
              <a:lumMod val="85000"/>
              <a:lumOff val="15000"/>
            </a:schemeClr>
          </a:solidFill>
          <a:latin typeface="Segoe UI"/>
          <a:ea typeface="+mn-ea"/>
          <a:cs typeface="+mn-cs"/>
        </a:defRPr>
      </a:lvl4pPr>
      <a:lvl5pPr marL="2743131" indent="-304792" algn="l" defTabSz="609585" rtl="0" eaLnBrk="1" latinLnBrk="0" hangingPunct="1">
        <a:spcBef>
          <a:spcPct val="20000"/>
        </a:spcBef>
        <a:buFont typeface="Arial"/>
        <a:buChar char="»"/>
        <a:defRPr sz="2667" kern="1200">
          <a:solidFill>
            <a:schemeClr val="tx1">
              <a:lumMod val="85000"/>
              <a:lumOff val="15000"/>
            </a:schemeClr>
          </a:solidFill>
          <a:latin typeface="Segoe UI"/>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microsoft.com/learning/en-us/book.aspx?ID=11240&amp;locale=en-us"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certiport.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hyperlink" Target="http://www.prometric.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microsoftvirtualacademy.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hyperlink" Target="http://www.microsoft.com/learning/en-us/mcsd-application-lifecycle-management.aspx" TargetMode="External"/><Relationship Id="rId2" Type="http://schemas.openxmlformats.org/officeDocument/2006/relationships/notesSlide" Target="../notesSlides/notesSlide54.xml"/><Relationship Id="rId1" Type="http://schemas.openxmlformats.org/officeDocument/2006/relationships/slideLayout" Target="../slideLayouts/slideLayout11.xml"/><Relationship Id="rId5" Type="http://schemas.openxmlformats.org/officeDocument/2006/relationships/hyperlink" Target="http://aka.ms/ClassLocator" TargetMode="External"/><Relationship Id="rId4" Type="http://schemas.openxmlformats.org/officeDocument/2006/relationships/hyperlink" Target="http://aka.ms/CPLS"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634310" cy="1460779"/>
          </a:xfrm>
        </p:spPr>
        <p:txBody>
          <a:bodyPr/>
          <a:lstStyle/>
          <a:p>
            <a:r>
              <a:rPr lang="en-US" dirty="0" smtClean="0"/>
              <a:t>Thomas Dawkins | Senior Product Manager</a:t>
            </a:r>
          </a:p>
          <a:p>
            <a:r>
              <a:rPr lang="en-US" dirty="0" smtClean="0"/>
              <a:t>Erik Downing | </a:t>
            </a:r>
            <a:r>
              <a:rPr lang="en-US" dirty="0"/>
              <a:t>Senior </a:t>
            </a:r>
            <a:r>
              <a:rPr lang="en-US" dirty="0" smtClean="0"/>
              <a:t>Software Development Engineer in Test (SDET)</a:t>
            </a:r>
            <a:endParaRPr lang="en-US" dirty="0"/>
          </a:p>
        </p:txBody>
      </p:sp>
      <p:sp>
        <p:nvSpPr>
          <p:cNvPr id="2" name="Title 1"/>
          <p:cNvSpPr>
            <a:spLocks noGrp="1"/>
          </p:cNvSpPr>
          <p:nvPr>
            <p:ph type="ctrTitle"/>
          </p:nvPr>
        </p:nvSpPr>
        <p:spPr/>
        <p:txBody>
          <a:bodyPr/>
          <a:lstStyle/>
          <a:p>
            <a:r>
              <a:rPr lang="en-US" sz="4000" dirty="0" smtClean="0"/>
              <a:t>Software Testing Fundamentals</a:t>
            </a:r>
            <a:endParaRPr lang="en-US" sz="4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3983" y="2415642"/>
            <a:ext cx="1259174" cy="1259174"/>
          </a:xfrm>
          <a:prstGeom prst="rect">
            <a:avLst/>
          </a:prstGeom>
        </p:spPr>
      </p:pic>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Guidance</a:t>
            </a:r>
            <a:endParaRPr lang="en-US" dirty="0"/>
          </a:p>
        </p:txBody>
      </p:sp>
      <p:sp>
        <p:nvSpPr>
          <p:cNvPr id="3" name="Content Placeholder 2"/>
          <p:cNvSpPr>
            <a:spLocks noGrp="1"/>
          </p:cNvSpPr>
          <p:nvPr>
            <p:ph sz="quarter" idx="10"/>
          </p:nvPr>
        </p:nvSpPr>
        <p:spPr/>
        <p:txBody>
          <a:bodyPr/>
          <a:lstStyle/>
          <a:p>
            <a:pPr marL="0" indent="0">
              <a:spcBef>
                <a:spcPts val="2400"/>
              </a:spcBef>
              <a:buNone/>
            </a:pPr>
            <a:r>
              <a:rPr lang="en-US" b="1" i="1" dirty="0" smtClean="0"/>
              <a:t>Process</a:t>
            </a:r>
            <a:r>
              <a:rPr lang="en-US" dirty="0" smtClean="0"/>
              <a:t> </a:t>
            </a:r>
            <a:r>
              <a:rPr lang="en-US" dirty="0"/>
              <a:t>refers to the activities that are used to complete a project. </a:t>
            </a:r>
          </a:p>
          <a:p>
            <a:pPr marL="0" indent="0">
              <a:spcBef>
                <a:spcPts val="2400"/>
              </a:spcBef>
              <a:buNone/>
            </a:pPr>
            <a:r>
              <a:rPr lang="en-US" dirty="0" smtClean="0"/>
              <a:t>In </a:t>
            </a:r>
            <a:r>
              <a:rPr lang="en-US" dirty="0"/>
              <a:t>Microsoft® Visual Studio® and Microsoft Team Foundation Server, the process guidance documents the process to be followed by team members who work on a software </a:t>
            </a:r>
            <a:r>
              <a:rPr lang="en-US" dirty="0" smtClean="0"/>
              <a:t>project.</a:t>
            </a:r>
          </a:p>
          <a:p>
            <a:pPr marL="0" indent="0">
              <a:spcBef>
                <a:spcPts val="2400"/>
              </a:spcBef>
              <a:buNone/>
            </a:pPr>
            <a:r>
              <a:rPr lang="en-US" dirty="0" smtClean="0"/>
              <a:t>It </a:t>
            </a:r>
            <a:r>
              <a:rPr lang="en-US" dirty="0"/>
              <a:t>provides a web-based portal that acts as a repository for information related to the project.</a:t>
            </a:r>
          </a:p>
        </p:txBody>
      </p:sp>
    </p:spTree>
    <p:extLst>
      <p:ext uri="{BB962C8B-B14F-4D97-AF65-F5344CB8AC3E}">
        <p14:creationId xmlns:p14="http://schemas.microsoft.com/office/powerpoint/2010/main" val="422643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a:t>
            </a:r>
            <a:endParaRPr lang="en-US" dirty="0"/>
          </a:p>
        </p:txBody>
      </p:sp>
      <p:sp>
        <p:nvSpPr>
          <p:cNvPr id="3" name="Content Placeholder 2"/>
          <p:cNvSpPr>
            <a:spLocks noGrp="1"/>
          </p:cNvSpPr>
          <p:nvPr>
            <p:ph sz="quarter" idx="10"/>
          </p:nvPr>
        </p:nvSpPr>
        <p:spPr/>
        <p:txBody>
          <a:bodyPr/>
          <a:lstStyle/>
          <a:p>
            <a:pPr marL="0" indent="0">
              <a:buNone/>
            </a:pPr>
            <a:r>
              <a:rPr lang="en-US" dirty="0" smtClean="0"/>
              <a:t>The </a:t>
            </a:r>
            <a:r>
              <a:rPr lang="en-US" dirty="0"/>
              <a:t>terminology used to describe </a:t>
            </a:r>
            <a:r>
              <a:rPr lang="en-US" b="1" i="1" dirty="0"/>
              <a:t>phases </a:t>
            </a:r>
            <a:r>
              <a:rPr lang="en-US" dirty="0"/>
              <a:t>of the development project will vary depending on the model being </a:t>
            </a:r>
            <a:r>
              <a:rPr lang="en-US" dirty="0" smtClean="0"/>
              <a:t>used.</a:t>
            </a:r>
          </a:p>
          <a:p>
            <a:pPr marL="862013" lvl="1" indent="-404813">
              <a:buFont typeface="Wingdings" panose="05000000000000000000" pitchFamily="2" charset="2"/>
              <a:buChar char="ü"/>
            </a:pPr>
            <a:r>
              <a:rPr lang="en-US" dirty="0" smtClean="0"/>
              <a:t>For </a:t>
            </a:r>
            <a:r>
              <a:rPr lang="en-US" dirty="0"/>
              <a:t>example, agile models refer to </a:t>
            </a:r>
            <a:r>
              <a:rPr lang="en-US" b="1" dirty="0"/>
              <a:t>iterations as sprints</a:t>
            </a:r>
            <a:r>
              <a:rPr lang="en-US" dirty="0"/>
              <a:t>, whereas </a:t>
            </a:r>
            <a:r>
              <a:rPr lang="en-US" b="1" dirty="0"/>
              <a:t>stage or version</a:t>
            </a:r>
            <a:r>
              <a:rPr lang="en-US" dirty="0"/>
              <a:t> is more likely to be used by waterfall developers</a:t>
            </a:r>
            <a:r>
              <a:rPr lang="en-US" dirty="0" smtClean="0"/>
              <a:t>.</a:t>
            </a:r>
          </a:p>
          <a:p>
            <a:pPr marL="457200" lvl="1" indent="0">
              <a:buNone/>
            </a:pPr>
            <a:endParaRPr lang="en-US" dirty="0" smtClean="0"/>
          </a:p>
          <a:p>
            <a:pPr marL="0" indent="0">
              <a:buNone/>
            </a:pPr>
            <a:r>
              <a:rPr lang="en-US" dirty="0" smtClean="0"/>
              <a:t> In </a:t>
            </a:r>
            <a:r>
              <a:rPr lang="en-US" dirty="0"/>
              <a:t>general, a phase includes the </a:t>
            </a:r>
            <a:r>
              <a:rPr lang="en-US" dirty="0" smtClean="0"/>
              <a:t>following:</a:t>
            </a:r>
          </a:p>
          <a:p>
            <a:pPr marL="862013" lvl="1" indent="-404813">
              <a:buFont typeface="Wingdings" panose="05000000000000000000" pitchFamily="2" charset="2"/>
              <a:buChar char="ü"/>
            </a:pPr>
            <a:r>
              <a:rPr lang="en-US" dirty="0" smtClean="0"/>
              <a:t>Activities</a:t>
            </a:r>
            <a:r>
              <a:rPr lang="en-US" dirty="0"/>
              <a:t>, including the user stories and tasks that make up the </a:t>
            </a:r>
            <a:r>
              <a:rPr lang="en-US" dirty="0" smtClean="0"/>
              <a:t>phase.</a:t>
            </a:r>
          </a:p>
          <a:p>
            <a:pPr marL="862013" lvl="1" indent="-404813">
              <a:buFont typeface="Wingdings" panose="05000000000000000000" pitchFamily="2" charset="2"/>
              <a:buChar char="ü"/>
            </a:pPr>
            <a:r>
              <a:rPr lang="en-US" dirty="0" smtClean="0"/>
              <a:t>Entry criteria</a:t>
            </a:r>
          </a:p>
          <a:p>
            <a:pPr marL="862013" lvl="1" indent="-404813">
              <a:buFont typeface="Wingdings" panose="05000000000000000000" pitchFamily="2" charset="2"/>
              <a:buChar char="ü"/>
            </a:pPr>
            <a:r>
              <a:rPr lang="en-US" dirty="0" smtClean="0"/>
              <a:t>Exit </a:t>
            </a:r>
            <a:r>
              <a:rPr lang="en-US" dirty="0"/>
              <a:t>criteria</a:t>
            </a:r>
          </a:p>
        </p:txBody>
      </p:sp>
    </p:spTree>
    <p:extLst>
      <p:ext uri="{BB962C8B-B14F-4D97-AF65-F5344CB8AC3E}">
        <p14:creationId xmlns:p14="http://schemas.microsoft.com/office/powerpoint/2010/main" val="2042962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a:t>
            </a:r>
            <a:endParaRPr lang="en-US" dirty="0"/>
          </a:p>
        </p:txBody>
      </p:sp>
      <p:sp>
        <p:nvSpPr>
          <p:cNvPr id="3" name="Content Placeholder 2"/>
          <p:cNvSpPr>
            <a:spLocks noGrp="1"/>
          </p:cNvSpPr>
          <p:nvPr>
            <p:ph sz="quarter" idx="10"/>
          </p:nvPr>
        </p:nvSpPr>
        <p:spPr>
          <a:xfrm>
            <a:off x="379514" y="1003913"/>
            <a:ext cx="11525250" cy="5290388"/>
          </a:xfrm>
        </p:spPr>
        <p:txBody>
          <a:bodyPr/>
          <a:lstStyle/>
          <a:p>
            <a:pPr marL="0" indent="0">
              <a:buNone/>
            </a:pPr>
            <a:r>
              <a:rPr lang="en-US" dirty="0" smtClean="0"/>
              <a:t>At </a:t>
            </a:r>
            <a:r>
              <a:rPr lang="en-US" dirty="0"/>
              <a:t>regular intervals, a development team may take time to assess progress and quality. Often, these </a:t>
            </a:r>
            <a:r>
              <a:rPr lang="en-US" b="1" i="1" dirty="0"/>
              <a:t>milestones</a:t>
            </a:r>
            <a:r>
              <a:rPr lang="en-US" dirty="0"/>
              <a:t> occur at the end of one or more </a:t>
            </a:r>
            <a:r>
              <a:rPr lang="en-US" dirty="0" smtClean="0"/>
              <a:t>phases.</a:t>
            </a:r>
          </a:p>
          <a:p>
            <a:pPr marL="0" indent="0">
              <a:buNone/>
            </a:pPr>
            <a:r>
              <a:rPr lang="en-US" dirty="0" smtClean="0"/>
              <a:t>There </a:t>
            </a:r>
            <a:r>
              <a:rPr lang="en-US" dirty="0"/>
              <a:t>are generally two types of </a:t>
            </a:r>
            <a:r>
              <a:rPr lang="en-US" dirty="0" smtClean="0"/>
              <a:t>milestones:</a:t>
            </a:r>
          </a:p>
          <a:p>
            <a:pPr marL="862013" lvl="1" indent="-404813">
              <a:buFont typeface="Wingdings" panose="05000000000000000000" pitchFamily="2" charset="2"/>
              <a:buChar char="ü"/>
            </a:pPr>
            <a:r>
              <a:rPr lang="en-US" b="1" i="1" dirty="0" smtClean="0"/>
              <a:t>Internal </a:t>
            </a:r>
            <a:r>
              <a:rPr lang="en-US" b="1" i="1" dirty="0"/>
              <a:t>milestones </a:t>
            </a:r>
            <a:r>
              <a:rPr lang="en-US" dirty="0"/>
              <a:t>are focused on the process and provide concrete objectives for the team as it proceeds through the </a:t>
            </a:r>
            <a:r>
              <a:rPr lang="en-US" dirty="0" smtClean="0"/>
              <a:t>process.</a:t>
            </a:r>
          </a:p>
          <a:p>
            <a:pPr marL="862013" lvl="1" indent="-404813">
              <a:buFont typeface="Wingdings" panose="05000000000000000000" pitchFamily="2" charset="2"/>
              <a:buChar char="ü"/>
            </a:pPr>
            <a:r>
              <a:rPr lang="en-US" b="1" i="1" dirty="0" smtClean="0"/>
              <a:t>External </a:t>
            </a:r>
            <a:r>
              <a:rPr lang="en-US" b="1" i="1" dirty="0"/>
              <a:t>milestones </a:t>
            </a:r>
            <a:r>
              <a:rPr lang="en-US" dirty="0"/>
              <a:t>are focused on the customer or, perhaps, areas of the organization outside of the development team, such as a marketing </a:t>
            </a:r>
            <a:r>
              <a:rPr lang="en-US" dirty="0" smtClean="0"/>
              <a:t>department.</a:t>
            </a:r>
          </a:p>
          <a:p>
            <a:pPr marL="0" indent="0">
              <a:buNone/>
            </a:pPr>
            <a:r>
              <a:rPr lang="en-US" dirty="0" smtClean="0"/>
              <a:t>Milestones </a:t>
            </a:r>
            <a:r>
              <a:rPr lang="en-US" dirty="0"/>
              <a:t>may be tied to specific calendar-date deadlines rather than progress on the project.</a:t>
            </a:r>
          </a:p>
        </p:txBody>
      </p:sp>
    </p:spTree>
    <p:extLst>
      <p:ext uri="{BB962C8B-B14F-4D97-AF65-F5344CB8AC3E}">
        <p14:creationId xmlns:p14="http://schemas.microsoft.com/office/powerpoint/2010/main" val="496218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Criteria</a:t>
            </a:r>
            <a:endParaRPr lang="en-US" dirty="0"/>
          </a:p>
        </p:txBody>
      </p:sp>
      <p:sp>
        <p:nvSpPr>
          <p:cNvPr id="3" name="Content Placeholder 2"/>
          <p:cNvSpPr>
            <a:spLocks noGrp="1"/>
          </p:cNvSpPr>
          <p:nvPr>
            <p:ph sz="quarter" idx="10"/>
          </p:nvPr>
        </p:nvSpPr>
        <p:spPr>
          <a:xfrm>
            <a:off x="379514" y="1017165"/>
            <a:ext cx="11525250" cy="5290388"/>
          </a:xfrm>
        </p:spPr>
        <p:txBody>
          <a:bodyPr/>
          <a:lstStyle/>
          <a:p>
            <a:pPr marL="0" indent="0">
              <a:buNone/>
            </a:pPr>
            <a:r>
              <a:rPr lang="en-US" b="1" i="1" dirty="0" smtClean="0"/>
              <a:t>Entry </a:t>
            </a:r>
            <a:r>
              <a:rPr lang="en-US" b="1" i="1" dirty="0"/>
              <a:t>criteria </a:t>
            </a:r>
            <a:r>
              <a:rPr lang="en-US" dirty="0"/>
              <a:t>are the conditions that must be present before a phase can begin successfully. In other words, what needs to be done before the phase can </a:t>
            </a:r>
            <a:r>
              <a:rPr lang="en-US" dirty="0" smtClean="0"/>
              <a:t>start?</a:t>
            </a:r>
          </a:p>
          <a:p>
            <a:pPr marL="0" indent="0">
              <a:buNone/>
            </a:pPr>
            <a:r>
              <a:rPr lang="en-US" dirty="0" smtClean="0"/>
              <a:t>Again</a:t>
            </a:r>
            <a:r>
              <a:rPr lang="en-US" dirty="0"/>
              <a:t>, this will vary depending on the </a:t>
            </a:r>
            <a:r>
              <a:rPr lang="en-US" dirty="0" smtClean="0"/>
              <a:t>model.</a:t>
            </a:r>
          </a:p>
          <a:p>
            <a:pPr marL="0" indent="0">
              <a:buNone/>
            </a:pPr>
            <a:r>
              <a:rPr lang="en-US" dirty="0" smtClean="0"/>
              <a:t>In </a:t>
            </a:r>
            <a:r>
              <a:rPr lang="en-US" dirty="0"/>
              <a:t>waterfall development, coding and unit testing entry criteria may </a:t>
            </a:r>
            <a:r>
              <a:rPr lang="en-US" dirty="0" smtClean="0"/>
              <a:t>include:</a:t>
            </a:r>
          </a:p>
          <a:p>
            <a:pPr marL="862013" lvl="1" indent="-404813">
              <a:buFont typeface="Wingdings" panose="05000000000000000000" pitchFamily="2" charset="2"/>
              <a:buChar char="ü"/>
            </a:pPr>
            <a:r>
              <a:rPr lang="en-US" dirty="0" smtClean="0"/>
              <a:t>A </a:t>
            </a:r>
            <a:r>
              <a:rPr lang="en-US" dirty="0"/>
              <a:t>complete analysis of requirements and written </a:t>
            </a:r>
            <a:r>
              <a:rPr lang="en-US" dirty="0" smtClean="0"/>
              <a:t>specifications.</a:t>
            </a:r>
          </a:p>
          <a:p>
            <a:pPr marL="862013" lvl="1" indent="-404813">
              <a:buFont typeface="Wingdings" panose="05000000000000000000" pitchFamily="2" charset="2"/>
              <a:buChar char="ü"/>
            </a:pPr>
            <a:r>
              <a:rPr lang="en-US" dirty="0" smtClean="0"/>
              <a:t>A </a:t>
            </a:r>
            <a:r>
              <a:rPr lang="en-US" dirty="0"/>
              <a:t>completed design </a:t>
            </a:r>
            <a:r>
              <a:rPr lang="en-US" dirty="0" smtClean="0"/>
              <a:t>document.</a:t>
            </a:r>
          </a:p>
          <a:p>
            <a:pPr marL="0" indent="0">
              <a:buNone/>
            </a:pPr>
            <a:r>
              <a:rPr lang="en-US" dirty="0" smtClean="0"/>
              <a:t>The </a:t>
            </a:r>
            <a:r>
              <a:rPr lang="en-US" dirty="0"/>
              <a:t>team cannot begin writing tests and code until those components are completed and “signed off.”</a:t>
            </a:r>
          </a:p>
        </p:txBody>
      </p:sp>
    </p:spTree>
    <p:extLst>
      <p:ext uri="{BB962C8B-B14F-4D97-AF65-F5344CB8AC3E}">
        <p14:creationId xmlns:p14="http://schemas.microsoft.com/office/powerpoint/2010/main" val="3410131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Signing Off</a:t>
            </a:r>
            <a:endParaRPr lang="en-US" dirty="0"/>
          </a:p>
        </p:txBody>
      </p:sp>
      <p:sp>
        <p:nvSpPr>
          <p:cNvPr id="3" name="Content Placeholder 2"/>
          <p:cNvSpPr>
            <a:spLocks noGrp="1"/>
          </p:cNvSpPr>
          <p:nvPr>
            <p:ph sz="quarter" idx="10"/>
          </p:nvPr>
        </p:nvSpPr>
        <p:spPr/>
        <p:txBody>
          <a:bodyPr/>
          <a:lstStyle/>
          <a:p>
            <a:pPr marL="0" indent="0">
              <a:buNone/>
            </a:pPr>
            <a:r>
              <a:rPr lang="en-US" dirty="0" smtClean="0"/>
              <a:t>To </a:t>
            </a:r>
            <a:r>
              <a:rPr lang="en-US" b="1" i="1" dirty="0"/>
              <a:t>sign off </a:t>
            </a:r>
            <a:r>
              <a:rPr lang="en-US" dirty="0"/>
              <a:t>on something signifies approval or </a:t>
            </a:r>
            <a:r>
              <a:rPr lang="en-US" dirty="0" smtClean="0"/>
              <a:t>endorsement.</a:t>
            </a:r>
          </a:p>
          <a:p>
            <a:pPr marL="0" indent="0">
              <a:spcBef>
                <a:spcPts val="2400"/>
              </a:spcBef>
              <a:buNone/>
            </a:pPr>
            <a:r>
              <a:rPr lang="en-US" dirty="0" smtClean="0"/>
              <a:t>In </a:t>
            </a:r>
            <a:r>
              <a:rPr lang="en-US" dirty="0"/>
              <a:t>software development, several different roles may have sign off </a:t>
            </a:r>
            <a:r>
              <a:rPr lang="en-US" dirty="0" smtClean="0"/>
              <a:t>responsibilities:</a:t>
            </a:r>
          </a:p>
          <a:p>
            <a:pPr marL="862013" lvl="1" indent="-404813">
              <a:buFont typeface="Wingdings" panose="05000000000000000000" pitchFamily="2" charset="2"/>
              <a:buChar char="ü"/>
            </a:pPr>
            <a:r>
              <a:rPr lang="en-US" dirty="0" smtClean="0"/>
              <a:t>The </a:t>
            </a:r>
            <a:r>
              <a:rPr lang="en-US" b="1" dirty="0"/>
              <a:t>customer</a:t>
            </a:r>
            <a:r>
              <a:rPr lang="en-US" dirty="0"/>
              <a:t> may need to sign off on the user requirements, or on a release </a:t>
            </a:r>
            <a:r>
              <a:rPr lang="en-US" dirty="0" smtClean="0"/>
              <a:t>candidate.</a:t>
            </a:r>
          </a:p>
          <a:p>
            <a:pPr marL="862013" lvl="1" indent="-404813">
              <a:buFont typeface="Wingdings" panose="05000000000000000000" pitchFamily="2" charset="2"/>
              <a:buChar char="ü"/>
            </a:pPr>
            <a:r>
              <a:rPr lang="en-US" b="1" dirty="0" smtClean="0"/>
              <a:t>Testing </a:t>
            </a:r>
            <a:r>
              <a:rPr lang="en-US" b="1" dirty="0"/>
              <a:t>managers </a:t>
            </a:r>
            <a:r>
              <a:rPr lang="en-US" dirty="0"/>
              <a:t>may sign off on a test plan or test </a:t>
            </a:r>
            <a:r>
              <a:rPr lang="en-US" dirty="0" smtClean="0"/>
              <a:t>suite.</a:t>
            </a:r>
          </a:p>
          <a:p>
            <a:pPr marL="862013" lvl="1" indent="-404813">
              <a:buFont typeface="Wingdings" panose="05000000000000000000" pitchFamily="2" charset="2"/>
              <a:buChar char="ü"/>
            </a:pPr>
            <a:r>
              <a:rPr lang="en-US" dirty="0" smtClean="0"/>
              <a:t>A </a:t>
            </a:r>
            <a:r>
              <a:rPr lang="en-US" b="1" dirty="0"/>
              <a:t>project manager </a:t>
            </a:r>
            <a:r>
              <a:rPr lang="en-US" dirty="0"/>
              <a:t>may sign off on a version or </a:t>
            </a:r>
            <a:r>
              <a:rPr lang="en-US" dirty="0" smtClean="0"/>
              <a:t>sprint.</a:t>
            </a:r>
            <a:endParaRPr lang="en-US" dirty="0"/>
          </a:p>
        </p:txBody>
      </p:sp>
    </p:spTree>
    <p:extLst>
      <p:ext uri="{BB962C8B-B14F-4D97-AF65-F5344CB8AC3E}">
        <p14:creationId xmlns:p14="http://schemas.microsoft.com/office/powerpoint/2010/main" val="2672550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Criteria</a:t>
            </a:r>
            <a:endParaRPr lang="en-US" dirty="0"/>
          </a:p>
        </p:txBody>
      </p:sp>
      <p:sp>
        <p:nvSpPr>
          <p:cNvPr id="3" name="Content Placeholder 2"/>
          <p:cNvSpPr>
            <a:spLocks noGrp="1"/>
          </p:cNvSpPr>
          <p:nvPr>
            <p:ph sz="quarter" idx="10"/>
          </p:nvPr>
        </p:nvSpPr>
        <p:spPr>
          <a:xfrm>
            <a:off x="379514" y="1136435"/>
            <a:ext cx="11525250" cy="5290388"/>
          </a:xfrm>
        </p:spPr>
        <p:txBody>
          <a:bodyPr/>
          <a:lstStyle/>
          <a:p>
            <a:pPr marL="0" indent="0">
              <a:spcBef>
                <a:spcPts val="2400"/>
              </a:spcBef>
              <a:buNone/>
            </a:pPr>
            <a:r>
              <a:rPr lang="en-US" dirty="0" smtClean="0"/>
              <a:t>Part </a:t>
            </a:r>
            <a:r>
              <a:rPr lang="en-US" dirty="0"/>
              <a:t>of the sign off process, or replacing the idea of sign offs in some management approaches, is the idea of </a:t>
            </a:r>
            <a:r>
              <a:rPr lang="en-US" b="1" i="1" dirty="0"/>
              <a:t>exit </a:t>
            </a:r>
            <a:r>
              <a:rPr lang="en-US" b="1" i="1" dirty="0" smtClean="0"/>
              <a:t>criteria</a:t>
            </a:r>
            <a:r>
              <a:rPr lang="en-US" dirty="0" smtClean="0"/>
              <a:t>.</a:t>
            </a:r>
          </a:p>
          <a:p>
            <a:pPr marL="0" indent="0">
              <a:spcBef>
                <a:spcPts val="2400"/>
              </a:spcBef>
              <a:buNone/>
            </a:pPr>
            <a:r>
              <a:rPr lang="en-US" b="1" i="1" dirty="0" smtClean="0"/>
              <a:t>Exit </a:t>
            </a:r>
            <a:r>
              <a:rPr lang="en-US" b="1" i="1" dirty="0"/>
              <a:t>criteria </a:t>
            </a:r>
            <a:r>
              <a:rPr lang="en-US" dirty="0"/>
              <a:t>are conditions that a product or service must meet before a particular milestone is </a:t>
            </a:r>
            <a:r>
              <a:rPr lang="en-US" dirty="0" smtClean="0"/>
              <a:t>complete.</a:t>
            </a:r>
          </a:p>
          <a:p>
            <a:pPr marL="0" indent="0">
              <a:spcBef>
                <a:spcPts val="2400"/>
              </a:spcBef>
              <a:buNone/>
            </a:pPr>
            <a:r>
              <a:rPr lang="en-US" dirty="0" smtClean="0"/>
              <a:t>Exit </a:t>
            </a:r>
            <a:r>
              <a:rPr lang="en-US" dirty="0"/>
              <a:t>criteria may include conditions such as code coverage, defect density, various sign offs, or completed </a:t>
            </a:r>
            <a:r>
              <a:rPr lang="en-US" dirty="0" smtClean="0"/>
              <a:t>features.</a:t>
            </a:r>
          </a:p>
          <a:p>
            <a:pPr marL="0" indent="0">
              <a:spcBef>
                <a:spcPts val="2400"/>
              </a:spcBef>
              <a:buNone/>
            </a:pPr>
            <a:r>
              <a:rPr lang="en-US" dirty="0" smtClean="0"/>
              <a:t>When </a:t>
            </a:r>
            <a:r>
              <a:rPr lang="en-US" dirty="0"/>
              <a:t>all exit criteria are completed, the phase is considered </a:t>
            </a:r>
            <a:r>
              <a:rPr lang="en-US" dirty="0" smtClean="0"/>
              <a:t>complete.</a:t>
            </a:r>
            <a:endParaRPr lang="en-US" dirty="0"/>
          </a:p>
        </p:txBody>
      </p:sp>
    </p:spTree>
    <p:extLst>
      <p:ext uri="{BB962C8B-B14F-4D97-AF65-F5344CB8AC3E}">
        <p14:creationId xmlns:p14="http://schemas.microsoft.com/office/powerpoint/2010/main" val="2561088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379514" y="1148529"/>
            <a:ext cx="11525250" cy="5290388"/>
          </a:xfrm>
        </p:spPr>
        <p:txBody>
          <a:bodyPr/>
          <a:lstStyle/>
          <a:p>
            <a:pPr>
              <a:buFont typeface="Wingdings" panose="05000000000000000000" pitchFamily="2" charset="2"/>
              <a:buChar char="ü"/>
            </a:pPr>
            <a:endParaRPr lang="en-US" sz="1400" dirty="0" smtClean="0"/>
          </a:p>
          <a:p>
            <a:pPr marL="517525" indent="-517525">
              <a:buFont typeface="Wingdings" panose="05000000000000000000" pitchFamily="2" charset="2"/>
              <a:buChar char="ü"/>
            </a:pPr>
            <a:r>
              <a:rPr lang="en-US" dirty="0"/>
              <a:t>What is the difference between exit criteria and entry criteria?</a:t>
            </a:r>
          </a:p>
          <a:p>
            <a:pPr marL="517525" indent="-517525">
              <a:buFont typeface="Wingdings" panose="05000000000000000000" pitchFamily="2" charset="2"/>
              <a:buChar char="ü"/>
            </a:pPr>
            <a:endParaRPr lang="en-US" sz="1600" dirty="0"/>
          </a:p>
          <a:p>
            <a:pPr marL="517525" indent="-517525">
              <a:buFont typeface="Wingdings" panose="05000000000000000000" pitchFamily="2" charset="2"/>
              <a:buChar char="ü"/>
            </a:pPr>
            <a:r>
              <a:rPr lang="en-US" dirty="0"/>
              <a:t>What term refers to the collection of activities that are completed during a project? </a:t>
            </a:r>
          </a:p>
          <a:p>
            <a:pPr marL="517525" indent="-517525">
              <a:buFont typeface="Wingdings" panose="05000000000000000000" pitchFamily="2" charset="2"/>
              <a:buChar char="ü"/>
            </a:pPr>
            <a:endParaRPr lang="en-US" sz="1600" dirty="0"/>
          </a:p>
          <a:p>
            <a:pPr marL="517525" indent="-517525">
              <a:buFont typeface="Wingdings" panose="05000000000000000000" pitchFamily="2" charset="2"/>
              <a:buChar char="ü"/>
            </a:pPr>
            <a:r>
              <a:rPr lang="en-US" dirty="0"/>
              <a:t>What is it called when a person or team formally endorses the progress on the project? </a:t>
            </a:r>
          </a:p>
        </p:txBody>
      </p:sp>
    </p:spTree>
    <p:extLst>
      <p:ext uri="{BB962C8B-B14F-4D97-AF65-F5344CB8AC3E}">
        <p14:creationId xmlns:p14="http://schemas.microsoft.com/office/powerpoint/2010/main" val="3220438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MSPress Books </a:t>
            </a:r>
            <a:endParaRPr lang="en-US" dirty="0"/>
          </a:p>
        </p:txBody>
      </p:sp>
      <p:sp>
        <p:nvSpPr>
          <p:cNvPr id="5" name="Text Placeholder 4"/>
          <p:cNvSpPr>
            <a:spLocks noGrp="1"/>
          </p:cNvSpPr>
          <p:nvPr>
            <p:ph type="body" sz="quarter" idx="10"/>
          </p:nvPr>
        </p:nvSpPr>
        <p:spPr/>
        <p:txBody>
          <a:bodyPr/>
          <a:lstStyle/>
          <a:p>
            <a:r>
              <a:rPr lang="en-US" dirty="0" smtClean="0"/>
              <a:t>How We Test Software at Microsoft</a:t>
            </a:r>
          </a:p>
          <a:p>
            <a:pPr lvl="1"/>
            <a:r>
              <a:rPr lang="en-US" dirty="0">
                <a:hlinkClick r:id="rId3"/>
              </a:rPr>
              <a:t>http://</a:t>
            </a:r>
            <a:r>
              <a:rPr lang="en-US" dirty="0" smtClean="0">
                <a:hlinkClick r:id="rId3"/>
              </a:rPr>
              <a:t>www.microsoft.com/learning/en-us/book.aspx?ID=11240&amp;locale=en-us</a:t>
            </a:r>
            <a:endParaRPr lang="en-US" dirty="0" smtClean="0"/>
          </a:p>
          <a:p>
            <a:pPr lvl="1"/>
            <a:endParaRPr lang="en-US" dirty="0" smtClean="0"/>
          </a:p>
        </p:txBody>
      </p:sp>
      <p:pic>
        <p:nvPicPr>
          <p:cNvPr id="4" name="Picture 3"/>
          <p:cNvPicPr>
            <a:picLocks noChangeAspect="1"/>
          </p:cNvPicPr>
          <p:nvPr/>
        </p:nvPicPr>
        <p:blipFill>
          <a:blip r:embed="rId4"/>
          <a:stretch>
            <a:fillRect/>
          </a:stretch>
        </p:blipFill>
        <p:spPr>
          <a:xfrm>
            <a:off x="8574156" y="2394294"/>
            <a:ext cx="2497207" cy="3007199"/>
          </a:xfrm>
          <a:prstGeom prst="rect">
            <a:avLst/>
          </a:prstGeom>
        </p:spPr>
      </p:pic>
      <p:sp>
        <p:nvSpPr>
          <p:cNvPr id="3" name="TextBox 2"/>
          <p:cNvSpPr txBox="1"/>
          <p:nvPr/>
        </p:nvSpPr>
        <p:spPr>
          <a:xfrm>
            <a:off x="7170839" y="5860739"/>
            <a:ext cx="4672818" cy="461665"/>
          </a:xfrm>
          <a:prstGeom prst="rect">
            <a:avLst/>
          </a:prstGeom>
          <a:noFill/>
        </p:spPr>
        <p:txBody>
          <a:bodyPr wrap="none" rtlCol="0">
            <a:spAutoFit/>
          </a:bodyPr>
          <a:lstStyle/>
          <a:p>
            <a:r>
              <a:rPr lang="en-US" sz="2400" dirty="0"/>
              <a:t>Alan </a:t>
            </a:r>
            <a:r>
              <a:rPr lang="en-US" sz="2400" dirty="0" smtClean="0"/>
              <a:t>Page, </a:t>
            </a:r>
            <a:r>
              <a:rPr lang="en-US" sz="2400" dirty="0"/>
              <a:t>Ken </a:t>
            </a:r>
            <a:r>
              <a:rPr lang="en-US" sz="2400" dirty="0" smtClean="0"/>
              <a:t>Johnston, </a:t>
            </a:r>
            <a:r>
              <a:rPr lang="en-US" sz="2400" dirty="0"/>
              <a:t>RJ </a:t>
            </a:r>
            <a:r>
              <a:rPr lang="en-US" sz="2400" dirty="0" err="1" smtClean="0"/>
              <a:t>Rollison</a:t>
            </a:r>
            <a:endParaRPr lang="en-US" sz="2400" dirty="0"/>
          </a:p>
        </p:txBody>
      </p:sp>
    </p:spTree>
    <p:extLst>
      <p:ext uri="{BB962C8B-B14F-4D97-AF65-F5344CB8AC3E}">
        <p14:creationId xmlns:p14="http://schemas.microsoft.com/office/powerpoint/2010/main" val="1168663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4"/>
          <p:cNvSpPr/>
          <p:nvPr/>
        </p:nvSpPr>
        <p:spPr>
          <a:xfrm>
            <a:off x="352011" y="315104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4.2 The Agile Process</a:t>
              </a:r>
            </a:p>
          </p:txBody>
        </p:sp>
      </p:grpSp>
      <p:sp>
        <p:nvSpPr>
          <p:cNvPr id="11" name="Text Placeholder 4"/>
          <p:cNvSpPr txBox="1">
            <a:spLocks/>
          </p:cNvSpPr>
          <p:nvPr/>
        </p:nvSpPr>
        <p:spPr>
          <a:xfrm>
            <a:off x="524969" y="411706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bg1"/>
                </a:solidFill>
              </a:rPr>
              <a:t>04 | Managing Software Testing </a:t>
            </a:r>
            <a:r>
              <a:rPr lang="en-US" dirty="0" smtClean="0">
                <a:solidFill>
                  <a:schemeClr val="bg1"/>
                </a:solidFill>
              </a:rPr>
              <a:t>Projects</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17758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a:t>The Agile Process</a:t>
            </a:r>
          </a:p>
          <a:p>
            <a:pPr lvl="1"/>
            <a:r>
              <a:rPr lang="en-US" dirty="0"/>
              <a:t>Scrum</a:t>
            </a:r>
          </a:p>
          <a:p>
            <a:pPr lvl="1"/>
            <a:r>
              <a:rPr lang="en-US" dirty="0" err="1"/>
              <a:t>Kanban</a:t>
            </a:r>
            <a:endParaRPr lang="en-US" dirty="0"/>
          </a:p>
          <a:p>
            <a:pPr lvl="1"/>
            <a:r>
              <a:rPr lang="en-US" dirty="0"/>
              <a:t>Sprint M</a:t>
            </a:r>
            <a:r>
              <a:rPr lang="en-US" dirty="0" smtClean="0"/>
              <a:t>anagement </a:t>
            </a:r>
            <a:br>
              <a:rPr lang="en-US" dirty="0" smtClean="0"/>
            </a:br>
            <a:endParaRPr lang="en-US" dirty="0" smtClean="0"/>
          </a:p>
        </p:txBody>
      </p:sp>
    </p:spTree>
    <p:extLst>
      <p:ext uri="{BB962C8B-B14F-4D97-AF65-F5344CB8AC3E}">
        <p14:creationId xmlns:p14="http://schemas.microsoft.com/office/powerpoint/2010/main" val="673494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the Exam </a:t>
            </a:r>
            <a:endParaRPr lang="en-US" dirty="0"/>
          </a:p>
        </p:txBody>
      </p:sp>
      <p:sp>
        <p:nvSpPr>
          <p:cNvPr id="5" name="Text Placeholder 4"/>
          <p:cNvSpPr>
            <a:spLocks noGrp="1"/>
          </p:cNvSpPr>
          <p:nvPr>
            <p:ph type="body" sz="quarter" idx="10"/>
          </p:nvPr>
        </p:nvSpPr>
        <p:spPr/>
        <p:txBody>
          <a:bodyPr/>
          <a:lstStyle/>
          <a:p>
            <a:pPr marL="0" indent="0">
              <a:buNone/>
            </a:pPr>
            <a:r>
              <a:rPr lang="en-US" dirty="0" smtClean="0"/>
              <a:t>98-379 – Software Testing Fundamentals</a:t>
            </a:r>
          </a:p>
          <a:p>
            <a:r>
              <a:rPr lang="en-US" dirty="0" err="1" smtClean="0"/>
              <a:t>Certiport</a:t>
            </a:r>
            <a:endParaRPr lang="en-US" dirty="0" smtClean="0"/>
          </a:p>
          <a:p>
            <a:pPr lvl="1"/>
            <a:r>
              <a:rPr lang="en-US" dirty="0" smtClean="0">
                <a:hlinkClick r:id="rId3"/>
              </a:rPr>
              <a:t>http://www.certiport.com</a:t>
            </a:r>
            <a:endParaRPr lang="en-US" dirty="0" smtClean="0"/>
          </a:p>
          <a:p>
            <a:r>
              <a:rPr lang="en-US" smtClean="0"/>
              <a:t>Prometric</a:t>
            </a:r>
            <a:endParaRPr lang="en-US" dirty="0" smtClean="0"/>
          </a:p>
          <a:p>
            <a:pPr lvl="1"/>
            <a:r>
              <a:rPr lang="en-US" dirty="0" smtClean="0">
                <a:hlinkClick r:id="rId4"/>
              </a:rPr>
              <a:t>http://www.prometric.com</a:t>
            </a:r>
            <a:endParaRPr lang="en-US" dirty="0" smtClean="0"/>
          </a:p>
          <a:p>
            <a:pPr lvl="1"/>
            <a:endParaRPr lang="en-US" dirty="0" smtClean="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06478" y="2513177"/>
            <a:ext cx="2071015" cy="2071015"/>
          </a:xfrm>
          <a:prstGeom prst="rect">
            <a:avLst/>
          </a:prstGeom>
        </p:spPr>
      </p:pic>
    </p:spTree>
    <p:extLst>
      <p:ext uri="{BB962C8B-B14F-4D97-AF65-F5344CB8AC3E}">
        <p14:creationId xmlns:p14="http://schemas.microsoft.com/office/powerpoint/2010/main" val="1362956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0" indent="0">
              <a:buNone/>
            </a:pPr>
            <a:r>
              <a:rPr lang="en-US" dirty="0"/>
              <a:t>What are two examples of agile derivatives or implementations?</a:t>
            </a:r>
          </a:p>
          <a:p>
            <a:pPr marL="0" indent="0">
              <a:buNone/>
            </a:pPr>
            <a:endParaRPr lang="en-US" dirty="0" smtClean="0"/>
          </a:p>
          <a:p>
            <a:pPr marL="0" indent="0">
              <a:buNone/>
            </a:pPr>
            <a:r>
              <a:rPr lang="en-US" dirty="0" smtClean="0"/>
              <a:t>What </a:t>
            </a:r>
            <a:r>
              <a:rPr lang="en-US" dirty="0"/>
              <a:t>are phases called in agile development? </a:t>
            </a:r>
          </a:p>
          <a:p>
            <a:pPr marL="0" indent="0">
              <a:buNone/>
            </a:pPr>
            <a:r>
              <a:rPr lang="en-US" dirty="0"/>
              <a:t>	</a:t>
            </a:r>
            <a:endParaRPr lang="en-US" dirty="0" smtClean="0"/>
          </a:p>
          <a:p>
            <a:pPr marL="0" indent="0">
              <a:buNone/>
            </a:pPr>
            <a:r>
              <a:rPr lang="en-US" dirty="0" smtClean="0"/>
              <a:t>What </a:t>
            </a:r>
            <a:r>
              <a:rPr lang="en-US" dirty="0"/>
              <a:t>scheduling technique minimizes bottlenecks by focusing on just-in-time implementation?  </a:t>
            </a:r>
          </a:p>
        </p:txBody>
      </p:sp>
    </p:spTree>
    <p:extLst>
      <p:ext uri="{BB962C8B-B14F-4D97-AF65-F5344CB8AC3E}">
        <p14:creationId xmlns:p14="http://schemas.microsoft.com/office/powerpoint/2010/main" val="2758531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sz="quarter" idx="10"/>
          </p:nvPr>
        </p:nvSpPr>
        <p:spPr>
          <a:xfrm>
            <a:off x="379514" y="1003913"/>
            <a:ext cx="11525250" cy="5290388"/>
          </a:xfrm>
        </p:spPr>
        <p:txBody>
          <a:bodyPr/>
          <a:lstStyle/>
          <a:p>
            <a:pPr marL="0" indent="0">
              <a:buNone/>
            </a:pPr>
            <a:r>
              <a:rPr lang="en-US" sz="2800" b="1" i="1" dirty="0" smtClean="0"/>
              <a:t>Agile </a:t>
            </a:r>
            <a:r>
              <a:rPr lang="en-US" sz="2800" b="1" i="1" dirty="0"/>
              <a:t>development </a:t>
            </a:r>
            <a:r>
              <a:rPr lang="en-US" sz="2800" dirty="0"/>
              <a:t>is a collection of values, principles, and practices that incorporates iterative development, test-driven development, and immediate </a:t>
            </a:r>
            <a:r>
              <a:rPr lang="en-US" sz="2800" dirty="0" smtClean="0"/>
              <a:t>feedback.</a:t>
            </a:r>
          </a:p>
          <a:p>
            <a:pPr marL="0" indent="0">
              <a:spcBef>
                <a:spcPts val="2400"/>
              </a:spcBef>
              <a:buNone/>
            </a:pPr>
            <a:r>
              <a:rPr lang="en-US" sz="2800" dirty="0" smtClean="0"/>
              <a:t>It </a:t>
            </a:r>
            <a:r>
              <a:rPr lang="en-US" sz="2800" dirty="0"/>
              <a:t>is iterative because it values a short development phases and a quick product releases (or at least feedback) before repeating the </a:t>
            </a:r>
            <a:r>
              <a:rPr lang="en-US" sz="2800" dirty="0" smtClean="0"/>
              <a:t>process.</a:t>
            </a:r>
          </a:p>
          <a:p>
            <a:pPr marL="862013" lvl="1" indent="-404813">
              <a:buFont typeface="Wingdings" panose="05000000000000000000" pitchFamily="2" charset="2"/>
              <a:buChar char="ü"/>
            </a:pPr>
            <a:r>
              <a:rPr lang="en-US" sz="2400" dirty="0" smtClean="0"/>
              <a:t>Contrast </a:t>
            </a:r>
            <a:r>
              <a:rPr lang="en-US" sz="2400" dirty="0"/>
              <a:t>this with a waterfall approach, in which there is one planning phase, one development phase, </a:t>
            </a:r>
            <a:r>
              <a:rPr lang="en-US" sz="2400" dirty="0" smtClean="0"/>
              <a:t>etc.</a:t>
            </a:r>
          </a:p>
          <a:p>
            <a:pPr marL="0" indent="0">
              <a:spcBef>
                <a:spcPts val="2400"/>
              </a:spcBef>
              <a:buNone/>
            </a:pPr>
            <a:r>
              <a:rPr lang="en-US" sz="2800" dirty="0" smtClean="0"/>
              <a:t>Agile </a:t>
            </a:r>
            <a:r>
              <a:rPr lang="en-US" sz="2800" dirty="0"/>
              <a:t>may be thought of as an umbrella of principles and beliefs; there are several development and management methodologies that implement agile </a:t>
            </a:r>
            <a:r>
              <a:rPr lang="en-US" sz="2800" dirty="0" smtClean="0"/>
              <a:t>fundamentals.</a:t>
            </a:r>
            <a:endParaRPr lang="en-US" sz="2800" dirty="0"/>
          </a:p>
        </p:txBody>
      </p:sp>
    </p:spTree>
    <p:extLst>
      <p:ext uri="{BB962C8B-B14F-4D97-AF65-F5344CB8AC3E}">
        <p14:creationId xmlns:p14="http://schemas.microsoft.com/office/powerpoint/2010/main" val="1169854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in Agile Development</a:t>
            </a:r>
            <a:endParaRPr lang="en-US" dirty="0"/>
          </a:p>
        </p:txBody>
      </p:sp>
      <p:sp>
        <p:nvSpPr>
          <p:cNvPr id="3" name="Content Placeholder 2"/>
          <p:cNvSpPr>
            <a:spLocks noGrp="1"/>
          </p:cNvSpPr>
          <p:nvPr>
            <p:ph sz="quarter" idx="10"/>
          </p:nvPr>
        </p:nvSpPr>
        <p:spPr>
          <a:xfrm>
            <a:off x="379514" y="1401478"/>
            <a:ext cx="11525250" cy="5290388"/>
          </a:xfrm>
        </p:spPr>
        <p:txBody>
          <a:bodyPr/>
          <a:lstStyle/>
          <a:p>
            <a:pPr marL="0" indent="0">
              <a:buNone/>
            </a:pPr>
            <a:r>
              <a:rPr lang="en-US" sz="2800" dirty="0" smtClean="0"/>
              <a:t>In </a:t>
            </a:r>
            <a:r>
              <a:rPr lang="en-US" sz="2800" b="1" dirty="0"/>
              <a:t>agile models, the customer is viewed as part of the team</a:t>
            </a:r>
            <a:r>
              <a:rPr lang="en-US" sz="2800" dirty="0"/>
              <a:t>, rather than an outside </a:t>
            </a:r>
            <a:r>
              <a:rPr lang="en-US" sz="2800" dirty="0" smtClean="0"/>
              <a:t>entity.</a:t>
            </a:r>
          </a:p>
          <a:p>
            <a:pPr marL="0" indent="0">
              <a:spcBef>
                <a:spcPts val="2400"/>
              </a:spcBef>
              <a:buNone/>
            </a:pPr>
            <a:r>
              <a:rPr lang="en-US" sz="2800" dirty="0" smtClean="0"/>
              <a:t>Customers </a:t>
            </a:r>
            <a:r>
              <a:rPr lang="en-US" sz="2800" dirty="0"/>
              <a:t>are heavily involved in planning, and their feedback is integral to the evolution of the </a:t>
            </a:r>
            <a:r>
              <a:rPr lang="en-US" sz="2800" dirty="0" smtClean="0"/>
              <a:t>software.</a:t>
            </a:r>
          </a:p>
          <a:p>
            <a:pPr marL="795338" lvl="1" indent="-338138">
              <a:buFont typeface="Wingdings" panose="05000000000000000000" pitchFamily="2" charset="2"/>
              <a:buChar char="ü"/>
            </a:pPr>
            <a:r>
              <a:rPr lang="en-US" sz="2400" dirty="0" smtClean="0"/>
              <a:t>While </a:t>
            </a:r>
            <a:r>
              <a:rPr lang="en-US" sz="2400" dirty="0"/>
              <a:t>traditional models focus on internal development, with customers or end-users seeing the product only near the end of the development process, agile relies on constant feedback from the </a:t>
            </a:r>
            <a:r>
              <a:rPr lang="en-US" sz="2400" dirty="0" smtClean="0"/>
              <a:t>customer.</a:t>
            </a:r>
          </a:p>
          <a:p>
            <a:pPr marL="0" indent="0">
              <a:spcBef>
                <a:spcPts val="2400"/>
              </a:spcBef>
              <a:buNone/>
            </a:pPr>
            <a:r>
              <a:rPr lang="en-US" sz="2800" dirty="0" smtClean="0"/>
              <a:t>For </a:t>
            </a:r>
            <a:r>
              <a:rPr lang="en-US" sz="2800" dirty="0"/>
              <a:t>this reason, agile requires less planning at the start of a project. Instead, agile developers plan one phase of development at a time.</a:t>
            </a:r>
          </a:p>
        </p:txBody>
      </p:sp>
    </p:spTree>
    <p:extLst>
      <p:ext uri="{BB962C8B-B14F-4D97-AF65-F5344CB8AC3E}">
        <p14:creationId xmlns:p14="http://schemas.microsoft.com/office/powerpoint/2010/main" val="3703600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in Agile Development</a:t>
            </a:r>
            <a:endParaRPr lang="en-US" dirty="0"/>
          </a:p>
        </p:txBody>
      </p:sp>
      <p:sp>
        <p:nvSpPr>
          <p:cNvPr id="3" name="Content Placeholder 2"/>
          <p:cNvSpPr>
            <a:spLocks noGrp="1"/>
          </p:cNvSpPr>
          <p:nvPr>
            <p:ph sz="quarter" idx="10"/>
          </p:nvPr>
        </p:nvSpPr>
        <p:spPr/>
        <p:txBody>
          <a:bodyPr/>
          <a:lstStyle/>
          <a:p>
            <a:pPr marL="0" indent="0">
              <a:spcBef>
                <a:spcPts val="2400"/>
              </a:spcBef>
              <a:buNone/>
            </a:pPr>
            <a:r>
              <a:rPr lang="en-US" dirty="0" smtClean="0"/>
              <a:t>Traditional </a:t>
            </a:r>
            <a:r>
              <a:rPr lang="en-US" dirty="0"/>
              <a:t>development models place a high value on code </a:t>
            </a:r>
            <a:r>
              <a:rPr lang="en-US" dirty="0" smtClean="0"/>
              <a:t>documentation.</a:t>
            </a:r>
          </a:p>
          <a:p>
            <a:pPr marL="0" indent="0">
              <a:spcBef>
                <a:spcPts val="2400"/>
              </a:spcBef>
              <a:buNone/>
            </a:pPr>
            <a:r>
              <a:rPr lang="en-US" b="1" i="1" dirty="0" smtClean="0"/>
              <a:t>Since </a:t>
            </a:r>
            <a:r>
              <a:rPr lang="en-US" b="1" i="1" dirty="0"/>
              <a:t>code may change quickly and frequently in agile development, less emphasis is placed on documentation. </a:t>
            </a:r>
            <a:endParaRPr lang="en-US" b="1" i="1" dirty="0" smtClean="0"/>
          </a:p>
          <a:p>
            <a:pPr marL="0" indent="0">
              <a:spcBef>
                <a:spcPts val="2400"/>
              </a:spcBef>
              <a:buNone/>
            </a:pPr>
            <a:r>
              <a:rPr lang="en-US" dirty="0" smtClean="0"/>
              <a:t>Instead</a:t>
            </a:r>
            <a:r>
              <a:rPr lang="en-US" dirty="0"/>
              <a:t>, agile models see tests as important </a:t>
            </a:r>
            <a:r>
              <a:rPr lang="en-US" dirty="0" smtClean="0"/>
              <a:t>documentation.</a:t>
            </a:r>
          </a:p>
          <a:p>
            <a:pPr marL="0" indent="0">
              <a:spcBef>
                <a:spcPts val="2400"/>
              </a:spcBef>
              <a:buNone/>
            </a:pPr>
            <a:r>
              <a:rPr lang="en-US" dirty="0" smtClean="0"/>
              <a:t>Unit </a:t>
            </a:r>
            <a:r>
              <a:rPr lang="en-US" dirty="0"/>
              <a:t>tests are critical to understanding how methods work, and must be updated as the project evolves.</a:t>
            </a:r>
          </a:p>
        </p:txBody>
      </p:sp>
    </p:spTree>
    <p:extLst>
      <p:ext uri="{BB962C8B-B14F-4D97-AF65-F5344CB8AC3E}">
        <p14:creationId xmlns:p14="http://schemas.microsoft.com/office/powerpoint/2010/main" val="214458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sz="quarter" idx="10"/>
          </p:nvPr>
        </p:nvSpPr>
        <p:spPr>
          <a:xfrm>
            <a:off x="379514" y="1245702"/>
            <a:ext cx="11525250" cy="5290388"/>
          </a:xfrm>
        </p:spPr>
        <p:txBody>
          <a:bodyPr/>
          <a:lstStyle/>
          <a:p>
            <a:pPr marL="0" indent="0">
              <a:spcBef>
                <a:spcPts val="2400"/>
              </a:spcBef>
              <a:buNone/>
            </a:pPr>
            <a:r>
              <a:rPr lang="en-US" sz="2800" b="1" i="1" dirty="0" smtClean="0"/>
              <a:t>Scrum</a:t>
            </a:r>
            <a:r>
              <a:rPr lang="en-US" sz="2800" dirty="0" smtClean="0"/>
              <a:t> </a:t>
            </a:r>
            <a:r>
              <a:rPr lang="en-US" sz="2800" dirty="0"/>
              <a:t>is an agile derivative (or implementation) that focuses on how a development team is </a:t>
            </a:r>
            <a:r>
              <a:rPr lang="en-US" sz="2800" dirty="0" smtClean="0"/>
              <a:t>managed.</a:t>
            </a:r>
          </a:p>
          <a:p>
            <a:pPr marL="0" indent="0">
              <a:spcBef>
                <a:spcPts val="2400"/>
              </a:spcBef>
              <a:buNone/>
            </a:pPr>
            <a:r>
              <a:rPr lang="en-US" sz="2800" dirty="0" smtClean="0"/>
              <a:t>In </a:t>
            </a:r>
            <a:r>
              <a:rPr lang="en-US" sz="2800" dirty="0"/>
              <a:t>scrum, programming teams are flexible and self-organized; developers are encouraged to communicate frequently and share in the management of the </a:t>
            </a:r>
            <a:r>
              <a:rPr lang="en-US" sz="2800" dirty="0" smtClean="0"/>
              <a:t>project.</a:t>
            </a:r>
          </a:p>
          <a:p>
            <a:pPr marL="0" indent="0">
              <a:spcBef>
                <a:spcPts val="2400"/>
              </a:spcBef>
              <a:buNone/>
            </a:pPr>
            <a:r>
              <a:rPr lang="en-US" sz="2800" dirty="0" smtClean="0"/>
              <a:t>Like </a:t>
            </a:r>
            <a:r>
              <a:rPr lang="en-US" sz="2800" dirty="0"/>
              <a:t>other agile approaches, scrum values quick, iterating development phases, which are called </a:t>
            </a:r>
            <a:r>
              <a:rPr lang="en-US" sz="2800" dirty="0" smtClean="0"/>
              <a:t>sprints.</a:t>
            </a:r>
          </a:p>
          <a:p>
            <a:pPr marL="0" indent="0">
              <a:spcBef>
                <a:spcPts val="2400"/>
              </a:spcBef>
              <a:buNone/>
            </a:pPr>
            <a:r>
              <a:rPr lang="en-US" sz="2800" dirty="0" smtClean="0"/>
              <a:t>Scrum </a:t>
            </a:r>
            <a:r>
              <a:rPr lang="en-US" sz="2800" dirty="0"/>
              <a:t>teams accept that customer requirements can and do change frequently, so quick sprints allow the team to respond effectively to evolving specifications.</a:t>
            </a:r>
          </a:p>
        </p:txBody>
      </p:sp>
    </p:spTree>
    <p:extLst>
      <p:ext uri="{BB962C8B-B14F-4D97-AF65-F5344CB8AC3E}">
        <p14:creationId xmlns:p14="http://schemas.microsoft.com/office/powerpoint/2010/main" val="1432902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a:t>
            </a:r>
            <a:endParaRPr lang="en-US" dirty="0"/>
          </a:p>
        </p:txBody>
      </p:sp>
      <p:sp>
        <p:nvSpPr>
          <p:cNvPr id="3" name="Content Placeholder 2"/>
          <p:cNvSpPr>
            <a:spLocks noGrp="1"/>
          </p:cNvSpPr>
          <p:nvPr>
            <p:ph sz="quarter" idx="10"/>
          </p:nvPr>
        </p:nvSpPr>
        <p:spPr>
          <a:xfrm>
            <a:off x="378696" y="1245702"/>
            <a:ext cx="11525250" cy="5290388"/>
          </a:xfrm>
        </p:spPr>
        <p:txBody>
          <a:bodyPr/>
          <a:lstStyle/>
          <a:p>
            <a:pPr marL="0" indent="0">
              <a:spcBef>
                <a:spcPts val="2400"/>
              </a:spcBef>
              <a:buNone/>
            </a:pPr>
            <a:r>
              <a:rPr lang="en-US" dirty="0" smtClean="0"/>
              <a:t>A </a:t>
            </a:r>
            <a:r>
              <a:rPr lang="en-US" b="1" i="1" dirty="0"/>
              <a:t>sprint</a:t>
            </a:r>
            <a:r>
              <a:rPr lang="en-US" dirty="0"/>
              <a:t> is the basic phase of development, and the development team will complete multiple sprints over the duration of a large </a:t>
            </a:r>
            <a:r>
              <a:rPr lang="en-US" dirty="0" smtClean="0"/>
              <a:t>project.</a:t>
            </a:r>
          </a:p>
          <a:p>
            <a:pPr marL="0" indent="0">
              <a:spcBef>
                <a:spcPts val="2400"/>
              </a:spcBef>
              <a:buNone/>
            </a:pPr>
            <a:r>
              <a:rPr lang="en-US" dirty="0" smtClean="0"/>
              <a:t>As </a:t>
            </a:r>
            <a:r>
              <a:rPr lang="en-US" dirty="0"/>
              <a:t>the name implies, a sprint is a short period of time. Scrum developers limit the length of a sprint based on time rather than exit criteria—often a sprint will last less than a </a:t>
            </a:r>
            <a:r>
              <a:rPr lang="en-US" dirty="0" smtClean="0"/>
              <a:t>month.</a:t>
            </a:r>
          </a:p>
          <a:p>
            <a:pPr marL="0" indent="0">
              <a:spcBef>
                <a:spcPts val="2400"/>
              </a:spcBef>
              <a:buNone/>
            </a:pPr>
            <a:r>
              <a:rPr lang="en-US" dirty="0" smtClean="0"/>
              <a:t>Once </a:t>
            </a:r>
            <a:r>
              <a:rPr lang="en-US" dirty="0"/>
              <a:t>a sprint is complete, the team gets feedback from the customer and plans the next sprint, which will add new features (or change existing features, if necessary).</a:t>
            </a:r>
          </a:p>
        </p:txBody>
      </p:sp>
    </p:spTree>
    <p:extLst>
      <p:ext uri="{BB962C8B-B14F-4D97-AF65-F5344CB8AC3E}">
        <p14:creationId xmlns:p14="http://schemas.microsoft.com/office/powerpoint/2010/main" val="3040482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a:t>
            </a:r>
            <a:endParaRPr lang="en-US" dirty="0"/>
          </a:p>
        </p:txBody>
      </p:sp>
      <p:sp>
        <p:nvSpPr>
          <p:cNvPr id="3" name="Content Placeholder 2"/>
          <p:cNvSpPr>
            <a:spLocks noGrp="1"/>
          </p:cNvSpPr>
          <p:nvPr>
            <p:ph sz="quarter" idx="10"/>
          </p:nvPr>
        </p:nvSpPr>
        <p:spPr>
          <a:xfrm>
            <a:off x="379514" y="1149687"/>
            <a:ext cx="11525250" cy="5290388"/>
          </a:xfrm>
        </p:spPr>
        <p:txBody>
          <a:bodyPr/>
          <a:lstStyle/>
          <a:p>
            <a:pPr marL="0" indent="0">
              <a:spcBef>
                <a:spcPts val="2400"/>
              </a:spcBef>
              <a:buNone/>
            </a:pPr>
            <a:r>
              <a:rPr lang="en-US" b="1" i="1" dirty="0" smtClean="0"/>
              <a:t>Extreme </a:t>
            </a:r>
            <a:r>
              <a:rPr lang="en-US" b="1" i="1" dirty="0"/>
              <a:t>programming </a:t>
            </a:r>
            <a:r>
              <a:rPr lang="en-US" dirty="0"/>
              <a:t>is an agile programming or engineering methodology that emphasizes test-driven development and utilizes pairs of </a:t>
            </a:r>
            <a:r>
              <a:rPr lang="en-US" dirty="0" smtClean="0"/>
              <a:t>programmers.</a:t>
            </a:r>
          </a:p>
          <a:p>
            <a:pPr marL="0" indent="0">
              <a:spcBef>
                <a:spcPts val="2400"/>
              </a:spcBef>
              <a:buNone/>
            </a:pPr>
            <a:r>
              <a:rPr lang="en-US" dirty="0" smtClean="0"/>
              <a:t>In </a:t>
            </a:r>
            <a:r>
              <a:rPr lang="en-US" dirty="0"/>
              <a:t>a programming pair, one developer will focus on writing code to meet the test case requirements, while the second will review the code and ensure that they are using best </a:t>
            </a:r>
            <a:r>
              <a:rPr lang="en-US" dirty="0" smtClean="0"/>
              <a:t>practices.</a:t>
            </a:r>
          </a:p>
          <a:p>
            <a:pPr marL="0" indent="0">
              <a:spcBef>
                <a:spcPts val="2400"/>
              </a:spcBef>
              <a:buNone/>
            </a:pPr>
            <a:r>
              <a:rPr lang="en-US" dirty="0" smtClean="0"/>
              <a:t>Extreme </a:t>
            </a:r>
            <a:r>
              <a:rPr lang="en-US" dirty="0"/>
              <a:t>programming is often used in conjunction with scrum, though the two sometimes differ in terminology. For example, extreme programming refers to sprints as iterations</a:t>
            </a:r>
          </a:p>
        </p:txBody>
      </p:sp>
    </p:spTree>
    <p:extLst>
      <p:ext uri="{BB962C8B-B14F-4D97-AF65-F5344CB8AC3E}">
        <p14:creationId xmlns:p14="http://schemas.microsoft.com/office/powerpoint/2010/main" val="2057258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Sprint/Iteration Management</a:t>
            </a:r>
            <a:endParaRPr lang="en-US" dirty="0"/>
          </a:p>
        </p:txBody>
      </p:sp>
      <p:sp>
        <p:nvSpPr>
          <p:cNvPr id="3" name="Content Placeholder 2"/>
          <p:cNvSpPr>
            <a:spLocks noGrp="1"/>
          </p:cNvSpPr>
          <p:nvPr>
            <p:ph sz="quarter" idx="10"/>
          </p:nvPr>
        </p:nvSpPr>
        <p:spPr>
          <a:xfrm>
            <a:off x="379514" y="1245702"/>
            <a:ext cx="11525250" cy="5290388"/>
          </a:xfrm>
        </p:spPr>
        <p:txBody>
          <a:bodyPr/>
          <a:lstStyle/>
          <a:p>
            <a:pPr marL="0" indent="0">
              <a:buNone/>
            </a:pPr>
            <a:r>
              <a:rPr lang="en-US" dirty="0" smtClean="0"/>
              <a:t>Sprints </a:t>
            </a:r>
            <a:r>
              <a:rPr lang="en-US" dirty="0"/>
              <a:t>are preceded by a planning meeting, in which the team (including customers) determine what tasks will be completed</a:t>
            </a:r>
            <a:r>
              <a:rPr lang="en-US" dirty="0" smtClean="0"/>
              <a:t>.</a:t>
            </a:r>
          </a:p>
          <a:p>
            <a:pPr marL="0" indent="0">
              <a:spcBef>
                <a:spcPts val="2400"/>
              </a:spcBef>
              <a:buNone/>
            </a:pPr>
            <a:r>
              <a:rPr lang="en-US" dirty="0" smtClean="0"/>
              <a:t>Often</a:t>
            </a:r>
            <a:r>
              <a:rPr lang="en-US" dirty="0"/>
              <a:t>, a sprint is focused on implementing one or more user </a:t>
            </a:r>
            <a:r>
              <a:rPr lang="en-US" dirty="0" smtClean="0"/>
              <a:t>stories.</a:t>
            </a:r>
          </a:p>
          <a:p>
            <a:pPr marL="862013" lvl="1" indent="-404813">
              <a:buFont typeface="Wingdings" panose="05000000000000000000" pitchFamily="2" charset="2"/>
              <a:buChar char="ü"/>
            </a:pPr>
            <a:r>
              <a:rPr lang="en-US" dirty="0" smtClean="0"/>
              <a:t>Stories </a:t>
            </a:r>
            <a:r>
              <a:rPr lang="en-US" dirty="0"/>
              <a:t>are broken down into tasks, and developers focus on completing those tasks within the allotted </a:t>
            </a:r>
            <a:r>
              <a:rPr lang="en-US" dirty="0" smtClean="0"/>
              <a:t>time.</a:t>
            </a:r>
          </a:p>
          <a:p>
            <a:pPr marL="0" indent="0">
              <a:spcBef>
                <a:spcPts val="2400"/>
              </a:spcBef>
              <a:buNone/>
            </a:pPr>
            <a:r>
              <a:rPr lang="en-US" dirty="0" smtClean="0"/>
              <a:t>At </a:t>
            </a:r>
            <a:r>
              <a:rPr lang="en-US" dirty="0"/>
              <a:t>the end of the sprint, the team conducts a retrospective meeting to evaluate their performance, then they begin planning the next sprint.</a:t>
            </a:r>
          </a:p>
        </p:txBody>
      </p:sp>
    </p:spTree>
    <p:extLst>
      <p:ext uri="{BB962C8B-B14F-4D97-AF65-F5344CB8AC3E}">
        <p14:creationId xmlns:p14="http://schemas.microsoft.com/office/powerpoint/2010/main" val="719494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During a Sprint</a:t>
            </a:r>
            <a:endParaRPr lang="en-US" dirty="0"/>
          </a:p>
        </p:txBody>
      </p:sp>
      <p:sp>
        <p:nvSpPr>
          <p:cNvPr id="3" name="Content Placeholder 2"/>
          <p:cNvSpPr>
            <a:spLocks noGrp="1"/>
          </p:cNvSpPr>
          <p:nvPr>
            <p:ph sz="quarter" idx="10"/>
          </p:nvPr>
        </p:nvSpPr>
        <p:spPr>
          <a:xfrm>
            <a:off x="379514" y="1083426"/>
            <a:ext cx="11525250" cy="5290388"/>
          </a:xfrm>
        </p:spPr>
        <p:txBody>
          <a:bodyPr/>
          <a:lstStyle/>
          <a:p>
            <a:pPr marL="0" indent="0">
              <a:spcBef>
                <a:spcPts val="2400"/>
              </a:spcBef>
              <a:buNone/>
            </a:pPr>
            <a:r>
              <a:rPr lang="en-US" sz="3000" dirty="0" smtClean="0"/>
              <a:t>Microsoft</a:t>
            </a:r>
            <a:r>
              <a:rPr lang="en-US" sz="3000" dirty="0"/>
              <a:t>® Visual Studio® 2012 provides a variety of tools for tracking and managing the progress of a </a:t>
            </a:r>
            <a:r>
              <a:rPr lang="en-US" sz="3000" dirty="0" smtClean="0"/>
              <a:t>sprint.</a:t>
            </a:r>
          </a:p>
          <a:p>
            <a:pPr marL="0" indent="0">
              <a:spcBef>
                <a:spcPts val="2400"/>
              </a:spcBef>
              <a:buNone/>
            </a:pPr>
            <a:r>
              <a:rPr lang="en-US" sz="3000" dirty="0" smtClean="0"/>
              <a:t>Team </a:t>
            </a:r>
            <a:r>
              <a:rPr lang="en-US" sz="3000" dirty="0"/>
              <a:t>Foundation Server (TFS) will keep track of the backlog, or list of tasks yet to be </a:t>
            </a:r>
            <a:r>
              <a:rPr lang="en-US" sz="3000" dirty="0" smtClean="0"/>
              <a:t>completed.</a:t>
            </a:r>
          </a:p>
          <a:p>
            <a:pPr marL="0" indent="0">
              <a:spcBef>
                <a:spcPts val="2400"/>
              </a:spcBef>
              <a:buNone/>
            </a:pPr>
            <a:r>
              <a:rPr lang="en-US" sz="3000" dirty="0" smtClean="0"/>
              <a:t>Reports </a:t>
            </a:r>
            <a:r>
              <a:rPr lang="en-US" sz="3000" dirty="0"/>
              <a:t>provide information about progress on each user story (based on the completeness of its tasks) and will keep statistics on code coverage and test </a:t>
            </a:r>
            <a:r>
              <a:rPr lang="en-US" sz="3000" dirty="0" smtClean="0"/>
              <a:t>results.</a:t>
            </a:r>
          </a:p>
          <a:p>
            <a:pPr marL="0" indent="0">
              <a:spcBef>
                <a:spcPts val="2400"/>
              </a:spcBef>
              <a:buNone/>
            </a:pPr>
            <a:r>
              <a:rPr lang="en-US" sz="3000" dirty="0" smtClean="0"/>
              <a:t>Based </a:t>
            </a:r>
            <a:r>
              <a:rPr lang="en-US" sz="3000" dirty="0"/>
              <a:t>on this data, TFS can calculate the team’s velocity, or number of stories that can be completed before the end of the </a:t>
            </a:r>
            <a:r>
              <a:rPr lang="en-US" sz="3000" dirty="0" smtClean="0"/>
              <a:t>sprint.</a:t>
            </a:r>
            <a:endParaRPr lang="en-US" sz="3000" dirty="0"/>
          </a:p>
        </p:txBody>
      </p:sp>
    </p:spTree>
    <p:extLst>
      <p:ext uri="{BB962C8B-B14F-4D97-AF65-F5344CB8AC3E}">
        <p14:creationId xmlns:p14="http://schemas.microsoft.com/office/powerpoint/2010/main" val="21112190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Kanban</a:t>
            </a:r>
            <a:r>
              <a:rPr lang="en-US" dirty="0" smtClean="0"/>
              <a:t> Management</a:t>
            </a:r>
            <a:endParaRPr lang="en-US" dirty="0"/>
          </a:p>
        </p:txBody>
      </p:sp>
      <p:sp>
        <p:nvSpPr>
          <p:cNvPr id="3" name="Content Placeholder 2"/>
          <p:cNvSpPr>
            <a:spLocks noGrp="1"/>
          </p:cNvSpPr>
          <p:nvPr>
            <p:ph sz="quarter" idx="10"/>
          </p:nvPr>
        </p:nvSpPr>
        <p:spPr>
          <a:xfrm>
            <a:off x="379514" y="1096678"/>
            <a:ext cx="11525250" cy="5290388"/>
          </a:xfrm>
        </p:spPr>
        <p:txBody>
          <a:bodyPr/>
          <a:lstStyle/>
          <a:p>
            <a:pPr marL="0" indent="0">
              <a:buNone/>
            </a:pPr>
            <a:r>
              <a:rPr lang="en-US" sz="2800" b="1" i="1" dirty="0" err="1" smtClean="0"/>
              <a:t>Kanban</a:t>
            </a:r>
            <a:r>
              <a:rPr lang="en-US" sz="2800" dirty="0" smtClean="0"/>
              <a:t> </a:t>
            </a:r>
            <a:r>
              <a:rPr lang="en-US" sz="2800" dirty="0"/>
              <a:t>is a scheduling model that enables on just-in-time delivery by managing the workflow pipeline to avoid overloading the development </a:t>
            </a:r>
            <a:r>
              <a:rPr lang="en-US" sz="2800" dirty="0" smtClean="0"/>
              <a:t>team.</a:t>
            </a:r>
          </a:p>
          <a:p>
            <a:pPr marL="0" indent="0">
              <a:spcBef>
                <a:spcPts val="2400"/>
              </a:spcBef>
              <a:buNone/>
            </a:pPr>
            <a:r>
              <a:rPr lang="en-US" sz="2800" dirty="0" smtClean="0"/>
              <a:t>It </a:t>
            </a:r>
            <a:r>
              <a:rPr lang="en-US" sz="2800" dirty="0"/>
              <a:t>was originally developed at Toyota® to minimize bottlenecks on the assembly </a:t>
            </a:r>
            <a:r>
              <a:rPr lang="en-US" sz="2800" dirty="0" smtClean="0"/>
              <a:t>line.</a:t>
            </a:r>
          </a:p>
          <a:p>
            <a:pPr marL="862013" lvl="1" indent="-404813">
              <a:buFont typeface="Wingdings" panose="05000000000000000000" pitchFamily="2" charset="2"/>
              <a:buChar char="ü"/>
            </a:pPr>
            <a:r>
              <a:rPr lang="en-US" sz="2400" dirty="0" smtClean="0"/>
              <a:t>In </a:t>
            </a:r>
            <a:r>
              <a:rPr lang="en-US" sz="2400" dirty="0"/>
              <a:t>development, it minimizes bottlenecks and downtime caused when one team gets too far ahead or </a:t>
            </a:r>
            <a:r>
              <a:rPr lang="en-US" sz="2400" dirty="0" smtClean="0"/>
              <a:t>behind.</a:t>
            </a:r>
          </a:p>
          <a:p>
            <a:pPr marL="0" indent="0">
              <a:spcBef>
                <a:spcPts val="2400"/>
              </a:spcBef>
              <a:buNone/>
            </a:pPr>
            <a:r>
              <a:rPr lang="en-US" sz="2800" dirty="0" smtClean="0"/>
              <a:t>It </a:t>
            </a:r>
            <a:r>
              <a:rPr lang="en-US" sz="2800" dirty="0"/>
              <a:t>emphasizes just-in-time development, where features are added only when they are </a:t>
            </a:r>
            <a:r>
              <a:rPr lang="en-US" sz="2800" dirty="0" smtClean="0"/>
              <a:t>needed.</a:t>
            </a:r>
          </a:p>
          <a:p>
            <a:pPr marL="0" indent="0">
              <a:spcBef>
                <a:spcPts val="2400"/>
              </a:spcBef>
              <a:buNone/>
            </a:pPr>
            <a:r>
              <a:rPr lang="en-US" sz="2800" dirty="0" smtClean="0"/>
              <a:t>Visual </a:t>
            </a:r>
            <a:r>
              <a:rPr lang="en-US" sz="2800" dirty="0"/>
              <a:t>Studio 2012 includes a tool called the </a:t>
            </a:r>
            <a:r>
              <a:rPr lang="en-US" sz="2800" dirty="0" err="1"/>
              <a:t>Kanban</a:t>
            </a:r>
            <a:r>
              <a:rPr lang="en-US" sz="2800" dirty="0"/>
              <a:t> board to help managers adjust programming efforts to minimize bottlenecks.</a:t>
            </a:r>
          </a:p>
        </p:txBody>
      </p:sp>
    </p:spTree>
    <p:extLst>
      <p:ext uri="{BB962C8B-B14F-4D97-AF65-F5344CB8AC3E}">
        <p14:creationId xmlns:p14="http://schemas.microsoft.com/office/powerpoint/2010/main" val="2129345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a:t>
            </a:r>
          </a:p>
          <a:p>
            <a:pPr marL="457046" lvl="1" indent="0">
              <a:buNone/>
            </a:pPr>
            <a:endParaRPr lang="en-US" dirty="0"/>
          </a:p>
          <a:p>
            <a:pPr marL="457046" lvl="1" indent="0">
              <a:buNone/>
            </a:pPr>
            <a:r>
              <a:rPr lang="en-US" dirty="0" smtClean="0">
                <a:hlinkClick r:id="rId3"/>
              </a:rPr>
              <a:t>http://www.microsoftvirtualacademy.com</a:t>
            </a:r>
            <a:endParaRPr lang="en-US" dirty="0" smtClean="0"/>
          </a:p>
          <a:p>
            <a:pPr marL="457046" lvl="1" indent="0">
              <a:buNone/>
            </a:pPr>
            <a:endParaRPr lang="en-US" dirty="0" smtClean="0"/>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259549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162600" y="1567612"/>
            <a:ext cx="11958260" cy="5290388"/>
          </a:xfrm>
        </p:spPr>
        <p:txBody>
          <a:bodyPr/>
          <a:lstStyle/>
          <a:p>
            <a:pPr marL="517525" lvl="0" indent="-517525">
              <a:buFont typeface="Wingdings" panose="05000000000000000000" pitchFamily="2" charset="2"/>
              <a:buChar char="ü"/>
            </a:pPr>
            <a:r>
              <a:rPr lang="en-US" dirty="0">
                <a:solidFill>
                  <a:prstClr val="black"/>
                </a:solidFill>
              </a:rPr>
              <a:t>What are two examples of agile derivatives or implementations?</a:t>
            </a:r>
          </a:p>
          <a:p>
            <a:pPr marL="517525" lvl="0" indent="-517525">
              <a:buFont typeface="Wingdings" panose="05000000000000000000" pitchFamily="2" charset="2"/>
              <a:buChar char="ü"/>
            </a:pPr>
            <a:endParaRPr lang="en-US" dirty="0">
              <a:solidFill>
                <a:prstClr val="black"/>
              </a:solidFill>
            </a:endParaRPr>
          </a:p>
          <a:p>
            <a:pPr marL="517525" lvl="0" indent="-517525">
              <a:buFont typeface="Wingdings" panose="05000000000000000000" pitchFamily="2" charset="2"/>
              <a:buChar char="ü"/>
            </a:pPr>
            <a:r>
              <a:rPr lang="en-US" dirty="0">
                <a:solidFill>
                  <a:prstClr val="black"/>
                </a:solidFill>
              </a:rPr>
              <a:t>What are phases called in agile development? </a:t>
            </a:r>
          </a:p>
          <a:p>
            <a:pPr marL="0" lvl="0" indent="0">
              <a:buNone/>
            </a:pPr>
            <a:endParaRPr lang="en-US" dirty="0">
              <a:solidFill>
                <a:prstClr val="black"/>
              </a:solidFill>
            </a:endParaRPr>
          </a:p>
          <a:p>
            <a:pPr marL="517525" lvl="0" indent="-517525">
              <a:buFont typeface="Wingdings" panose="05000000000000000000" pitchFamily="2" charset="2"/>
              <a:buChar char="ü"/>
            </a:pPr>
            <a:r>
              <a:rPr lang="en-US" dirty="0">
                <a:solidFill>
                  <a:prstClr val="black"/>
                </a:solidFill>
              </a:rPr>
              <a:t>What scheduling technique minimizes bottlenecks by focusing on just-in-time implementation?  </a:t>
            </a:r>
          </a:p>
        </p:txBody>
      </p:sp>
    </p:spTree>
    <p:extLst>
      <p:ext uri="{BB962C8B-B14F-4D97-AF65-F5344CB8AC3E}">
        <p14:creationId xmlns:p14="http://schemas.microsoft.com/office/powerpoint/2010/main" val="18196183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4"/>
          <p:cNvSpPr/>
          <p:nvPr/>
        </p:nvSpPr>
        <p:spPr>
          <a:xfrm>
            <a:off x="352011" y="315104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smtClean="0">
                  <a:solidFill>
                    <a:schemeClr val="bg1"/>
                  </a:solidFill>
                </a:rPr>
                <a:t>4</a:t>
              </a:r>
              <a:r>
                <a:rPr lang="en-US" dirty="0">
                  <a:solidFill>
                    <a:schemeClr val="bg1"/>
                  </a:solidFill>
                </a:rPr>
                <a:t>.3 Working </a:t>
              </a:r>
              <a:r>
                <a:rPr lang="en-US" dirty="0" smtClean="0">
                  <a:solidFill>
                    <a:schemeClr val="bg1"/>
                  </a:solidFill>
                </a:rPr>
                <a:t>with</a:t>
              </a:r>
            </a:p>
            <a:p>
              <a:pPr marL="0" indent="0">
                <a:spcBef>
                  <a:spcPts val="600"/>
                </a:spcBef>
                <a:buNone/>
              </a:pPr>
              <a:r>
                <a:rPr lang="en-US" dirty="0">
                  <a:solidFill>
                    <a:schemeClr val="bg1"/>
                  </a:solidFill>
                </a:rPr>
                <a:t> </a:t>
              </a:r>
              <a:r>
                <a:rPr lang="en-US" dirty="0" smtClean="0">
                  <a:solidFill>
                    <a:schemeClr val="bg1"/>
                  </a:solidFill>
                </a:rPr>
                <a:t>     Distributed </a:t>
              </a:r>
              <a:r>
                <a:rPr lang="en-US" dirty="0">
                  <a:solidFill>
                    <a:schemeClr val="bg1"/>
                  </a:solidFill>
                </a:rPr>
                <a:t>Teams</a:t>
              </a:r>
            </a:p>
          </p:txBody>
        </p:sp>
      </p:grpSp>
      <p:sp>
        <p:nvSpPr>
          <p:cNvPr id="11" name="Text Placeholder 4"/>
          <p:cNvSpPr txBox="1">
            <a:spLocks/>
          </p:cNvSpPr>
          <p:nvPr/>
        </p:nvSpPr>
        <p:spPr>
          <a:xfrm>
            <a:off x="524969" y="411706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bg1"/>
                </a:solidFill>
              </a:rPr>
              <a:t>04 | Managing Software Testing </a:t>
            </a:r>
            <a:r>
              <a:rPr lang="en-US" dirty="0" smtClean="0">
                <a:solidFill>
                  <a:schemeClr val="bg1"/>
                </a:solidFill>
              </a:rPr>
              <a:t>Projects</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353328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a:xfrm>
            <a:off x="379514" y="1017165"/>
            <a:ext cx="11525250" cy="5290388"/>
          </a:xfrm>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Communication</a:t>
            </a:r>
          </a:p>
          <a:p>
            <a:pPr lvl="1"/>
            <a:r>
              <a:rPr lang="en-US" dirty="0" smtClean="0"/>
              <a:t>Risk Management</a:t>
            </a:r>
          </a:p>
          <a:p>
            <a:pPr lvl="1"/>
            <a:r>
              <a:rPr lang="en-US" dirty="0" smtClean="0"/>
              <a:t>Schedule Management</a:t>
            </a:r>
          </a:p>
          <a:p>
            <a:pPr lvl="1"/>
            <a:r>
              <a:rPr lang="en-US" dirty="0" smtClean="0"/>
              <a:t>Delivery Process</a:t>
            </a:r>
          </a:p>
        </p:txBody>
      </p:sp>
    </p:spTree>
    <p:extLst>
      <p:ext uri="{BB962C8B-B14F-4D97-AF65-F5344CB8AC3E}">
        <p14:creationId xmlns:p14="http://schemas.microsoft.com/office/powerpoint/2010/main" val="28375672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399915" lvl="1" indent="0">
              <a:buNone/>
            </a:pPr>
            <a:r>
              <a:rPr lang="en-US" dirty="0" smtClean="0"/>
              <a:t>What </a:t>
            </a:r>
            <a:r>
              <a:rPr lang="en-US" dirty="0"/>
              <a:t>is a distributed </a:t>
            </a:r>
            <a:r>
              <a:rPr lang="en-US" dirty="0" smtClean="0"/>
              <a:t>team?</a:t>
            </a:r>
          </a:p>
          <a:p>
            <a:pPr marL="399915" lvl="1" indent="0">
              <a:buNone/>
            </a:pPr>
            <a:endParaRPr lang="en-US" dirty="0" smtClean="0"/>
          </a:p>
          <a:p>
            <a:pPr marL="399915" lvl="1" indent="0">
              <a:buNone/>
            </a:pPr>
            <a:r>
              <a:rPr lang="en-US" dirty="0" smtClean="0"/>
              <a:t>Why </a:t>
            </a:r>
            <a:r>
              <a:rPr lang="en-US" dirty="0"/>
              <a:t>do companies use distributed </a:t>
            </a:r>
            <a:r>
              <a:rPr lang="en-US" dirty="0" smtClean="0"/>
              <a:t>teams?</a:t>
            </a:r>
          </a:p>
          <a:p>
            <a:pPr marL="399915" lvl="1" indent="0">
              <a:buNone/>
            </a:pPr>
            <a:endParaRPr lang="en-US" dirty="0" smtClean="0"/>
          </a:p>
          <a:p>
            <a:pPr marL="399915" lvl="1" indent="0">
              <a:buNone/>
            </a:pPr>
            <a:r>
              <a:rPr lang="en-US" dirty="0" smtClean="0"/>
              <a:t>What </a:t>
            </a:r>
            <a:r>
              <a:rPr lang="en-US" dirty="0"/>
              <a:t>is a challenge distributed teams </a:t>
            </a:r>
            <a:r>
              <a:rPr lang="en-US" dirty="0" smtClean="0"/>
              <a:t>face?</a:t>
            </a:r>
            <a:endParaRPr lang="en-US" dirty="0"/>
          </a:p>
        </p:txBody>
      </p:sp>
    </p:spTree>
    <p:extLst>
      <p:ext uri="{BB962C8B-B14F-4D97-AF65-F5344CB8AC3E}">
        <p14:creationId xmlns:p14="http://schemas.microsoft.com/office/powerpoint/2010/main" val="1718741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Communication</a:t>
            </a:r>
            <a:endParaRPr lang="en-US" dirty="0"/>
          </a:p>
        </p:txBody>
      </p:sp>
      <p:sp>
        <p:nvSpPr>
          <p:cNvPr id="3" name="Content Placeholder 2"/>
          <p:cNvSpPr>
            <a:spLocks noGrp="1"/>
          </p:cNvSpPr>
          <p:nvPr>
            <p:ph sz="quarter" idx="10"/>
          </p:nvPr>
        </p:nvSpPr>
        <p:spPr>
          <a:xfrm>
            <a:off x="379514" y="1096679"/>
            <a:ext cx="11525250" cy="5290388"/>
          </a:xfrm>
        </p:spPr>
        <p:txBody>
          <a:bodyPr/>
          <a:lstStyle/>
          <a:p>
            <a:pPr marL="0" indent="0">
              <a:spcBef>
                <a:spcPts val="2400"/>
              </a:spcBef>
              <a:buNone/>
            </a:pPr>
            <a:r>
              <a:rPr lang="en-US" sz="3000" dirty="0" smtClean="0"/>
              <a:t>Communication </a:t>
            </a:r>
            <a:r>
              <a:rPr lang="en-US" sz="3000" dirty="0"/>
              <a:t>is a central component of a successful development project. Agile development models often rely on daily meetings. Additionally, even informal conversations among team members, such as discussions over lunch or in hallways and break rooms, contribute significantly to a </a:t>
            </a:r>
            <a:r>
              <a:rPr lang="en-US" sz="3000" dirty="0" smtClean="0"/>
              <a:t>project.</a:t>
            </a:r>
          </a:p>
          <a:p>
            <a:pPr marL="0" indent="0">
              <a:spcBef>
                <a:spcPts val="2400"/>
              </a:spcBef>
              <a:buNone/>
            </a:pPr>
            <a:r>
              <a:rPr lang="en-US" sz="3000" dirty="0" smtClean="0"/>
              <a:t>While </a:t>
            </a:r>
            <a:r>
              <a:rPr lang="en-US" sz="3000" dirty="0"/>
              <a:t>telephone calls and web conferencing can include remote team members in organized meetings, a distributed team lacks many of the informal opportunities to discuss the </a:t>
            </a:r>
            <a:r>
              <a:rPr lang="en-US" sz="3000" dirty="0" smtClean="0"/>
              <a:t>project.</a:t>
            </a:r>
          </a:p>
          <a:p>
            <a:pPr marL="0" indent="0">
              <a:spcBef>
                <a:spcPts val="2400"/>
              </a:spcBef>
              <a:buNone/>
            </a:pPr>
            <a:r>
              <a:rPr lang="en-US" sz="3000" dirty="0" smtClean="0"/>
              <a:t>The </a:t>
            </a:r>
            <a:r>
              <a:rPr lang="en-US" sz="3000" dirty="0"/>
              <a:t>main reason distributed teams face greater risks and lower productivity is the difficulties of distributed communications</a:t>
            </a:r>
          </a:p>
        </p:txBody>
      </p:sp>
    </p:spTree>
    <p:extLst>
      <p:ext uri="{BB962C8B-B14F-4D97-AF65-F5344CB8AC3E}">
        <p14:creationId xmlns:p14="http://schemas.microsoft.com/office/powerpoint/2010/main" val="3725530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vs. Co-Located Teams</a:t>
            </a:r>
            <a:endParaRPr lang="en-US" dirty="0"/>
          </a:p>
        </p:txBody>
      </p:sp>
      <p:sp>
        <p:nvSpPr>
          <p:cNvPr id="3" name="Content Placeholder 2"/>
          <p:cNvSpPr>
            <a:spLocks noGrp="1"/>
          </p:cNvSpPr>
          <p:nvPr>
            <p:ph sz="quarter" idx="10"/>
          </p:nvPr>
        </p:nvSpPr>
        <p:spPr>
          <a:xfrm>
            <a:off x="378696" y="1070174"/>
            <a:ext cx="11525250" cy="5290388"/>
          </a:xfrm>
        </p:spPr>
        <p:txBody>
          <a:bodyPr/>
          <a:lstStyle/>
          <a:p>
            <a:pPr marL="0" indent="0">
              <a:spcBef>
                <a:spcPts val="2400"/>
              </a:spcBef>
              <a:buNone/>
            </a:pPr>
            <a:r>
              <a:rPr lang="en-US" dirty="0" smtClean="0"/>
              <a:t>A </a:t>
            </a:r>
            <a:r>
              <a:rPr lang="en-US" dirty="0"/>
              <a:t>distributed team is a group in which some or all of the team members are not working in the same </a:t>
            </a:r>
            <a:r>
              <a:rPr lang="en-US" dirty="0" smtClean="0"/>
              <a:t>location.</a:t>
            </a:r>
          </a:p>
          <a:p>
            <a:pPr marL="0" indent="0">
              <a:spcBef>
                <a:spcPts val="2400"/>
              </a:spcBef>
              <a:buNone/>
            </a:pPr>
            <a:r>
              <a:rPr lang="en-US" dirty="0" smtClean="0"/>
              <a:t>Though </a:t>
            </a:r>
            <a:r>
              <a:rPr lang="en-US" dirty="0"/>
              <a:t>some distributed teams include individuals from all over the world (sometimes called a globally distributed team), team members may be a relatively short distance </a:t>
            </a:r>
            <a:r>
              <a:rPr lang="en-US" dirty="0" smtClean="0"/>
              <a:t>away.</a:t>
            </a:r>
          </a:p>
          <a:p>
            <a:pPr marL="0" indent="0">
              <a:spcBef>
                <a:spcPts val="2400"/>
              </a:spcBef>
              <a:buNone/>
            </a:pPr>
            <a:r>
              <a:rPr lang="en-US" dirty="0" smtClean="0"/>
              <a:t>In </a:t>
            </a:r>
            <a:r>
              <a:rPr lang="en-US" dirty="0"/>
              <a:t>general, distributed teams rely on technology for communication, such as telephone calls or video </a:t>
            </a:r>
            <a:r>
              <a:rPr lang="en-US" dirty="0" smtClean="0"/>
              <a:t>conferencing.</a:t>
            </a:r>
          </a:p>
        </p:txBody>
      </p:sp>
    </p:spTree>
    <p:extLst>
      <p:ext uri="{BB962C8B-B14F-4D97-AF65-F5344CB8AC3E}">
        <p14:creationId xmlns:p14="http://schemas.microsoft.com/office/powerpoint/2010/main" val="37196950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with Distributed Teams</a:t>
            </a:r>
            <a:endParaRPr lang="en-US" dirty="0"/>
          </a:p>
        </p:txBody>
      </p:sp>
      <p:sp>
        <p:nvSpPr>
          <p:cNvPr id="3" name="Content Placeholder 2"/>
          <p:cNvSpPr>
            <a:spLocks noGrp="1"/>
          </p:cNvSpPr>
          <p:nvPr>
            <p:ph sz="quarter" idx="10"/>
          </p:nvPr>
        </p:nvSpPr>
        <p:spPr/>
        <p:txBody>
          <a:bodyPr/>
          <a:lstStyle/>
          <a:p>
            <a:pPr marL="0" indent="0">
              <a:buNone/>
            </a:pPr>
            <a:r>
              <a:rPr lang="en-US" dirty="0" smtClean="0"/>
              <a:t>A </a:t>
            </a:r>
            <a:r>
              <a:rPr lang="en-US" dirty="0"/>
              <a:t>2008 survey found that distributed agile teams had a success rate 23% lower than co-located </a:t>
            </a:r>
            <a:r>
              <a:rPr lang="en-US" dirty="0" smtClean="0"/>
              <a:t>teams.</a:t>
            </a:r>
          </a:p>
          <a:p>
            <a:pPr marL="0" indent="0">
              <a:buNone/>
            </a:pPr>
            <a:endParaRPr lang="en-US" sz="1050" dirty="0" smtClean="0"/>
          </a:p>
          <a:p>
            <a:pPr marL="0" indent="0">
              <a:buNone/>
            </a:pPr>
            <a:r>
              <a:rPr lang="en-US" dirty="0" smtClean="0"/>
              <a:t>A </a:t>
            </a:r>
            <a:r>
              <a:rPr lang="en-US" dirty="0"/>
              <a:t>different study found that development teams that emphasize face-to-face communication experience increased productivity and, consequently, reduced delivery times</a:t>
            </a:r>
          </a:p>
        </p:txBody>
      </p:sp>
    </p:spTree>
    <p:extLst>
      <p:ext uri="{BB962C8B-B14F-4D97-AF65-F5344CB8AC3E}">
        <p14:creationId xmlns:p14="http://schemas.microsoft.com/office/powerpoint/2010/main" val="20564657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Tools</a:t>
            </a:r>
            <a:endParaRPr lang="en-US" dirty="0"/>
          </a:p>
        </p:txBody>
      </p:sp>
      <p:sp>
        <p:nvSpPr>
          <p:cNvPr id="3" name="Content Placeholder 2"/>
          <p:cNvSpPr>
            <a:spLocks noGrp="1"/>
          </p:cNvSpPr>
          <p:nvPr>
            <p:ph sz="quarter" idx="10"/>
          </p:nvPr>
        </p:nvSpPr>
        <p:spPr>
          <a:xfrm>
            <a:off x="379514" y="1113182"/>
            <a:ext cx="11525250" cy="5290388"/>
          </a:xfrm>
        </p:spPr>
        <p:txBody>
          <a:bodyPr/>
          <a:lstStyle/>
          <a:p>
            <a:pPr marL="0" indent="0">
              <a:spcBef>
                <a:spcPts val="2400"/>
              </a:spcBef>
              <a:buNone/>
            </a:pPr>
            <a:r>
              <a:rPr lang="en-US" sz="3000" dirty="0" smtClean="0"/>
              <a:t>Technology </a:t>
            </a:r>
            <a:r>
              <a:rPr lang="en-US" sz="3000" dirty="0"/>
              <a:t>makes it easier than ever to communicate over even vast </a:t>
            </a:r>
            <a:r>
              <a:rPr lang="en-US" sz="3000" dirty="0" smtClean="0"/>
              <a:t>distances.</a:t>
            </a:r>
          </a:p>
          <a:p>
            <a:pPr marL="0" indent="0">
              <a:spcBef>
                <a:spcPts val="2400"/>
              </a:spcBef>
              <a:buNone/>
            </a:pPr>
            <a:r>
              <a:rPr lang="en-US" sz="3000" dirty="0" smtClean="0"/>
              <a:t>Many </a:t>
            </a:r>
            <a:r>
              <a:rPr lang="en-US" sz="3000" dirty="0"/>
              <a:t>teams use video or web conferencing software, such as Skype™, to include distributed members in meetings. Being able to see each other helps with communications (since nonverbal cues are important) and also build rapport among the group. </a:t>
            </a:r>
          </a:p>
          <a:p>
            <a:pPr marL="0" indent="0">
              <a:spcBef>
                <a:spcPts val="2400"/>
              </a:spcBef>
              <a:buNone/>
            </a:pPr>
            <a:r>
              <a:rPr lang="en-US" sz="3000" dirty="0" smtClean="0"/>
              <a:t>Microsoft</a:t>
            </a:r>
            <a:r>
              <a:rPr lang="en-US" sz="3000" dirty="0"/>
              <a:t>® SharePoint® Workspace can be an effective way to share files quickly and </a:t>
            </a:r>
            <a:r>
              <a:rPr lang="en-US" sz="3000" dirty="0" smtClean="0"/>
              <a:t>easily.</a:t>
            </a:r>
          </a:p>
          <a:p>
            <a:pPr marL="0" indent="0">
              <a:spcBef>
                <a:spcPts val="2400"/>
              </a:spcBef>
              <a:buNone/>
            </a:pPr>
            <a:r>
              <a:rPr lang="en-US" sz="3000" dirty="0" smtClean="0"/>
              <a:t>Teams </a:t>
            </a:r>
            <a:r>
              <a:rPr lang="en-US" sz="3000" dirty="0"/>
              <a:t>may also use a wiki knowledge base for an easy-to-maintain repository of information.</a:t>
            </a:r>
          </a:p>
        </p:txBody>
      </p:sp>
    </p:spTree>
    <p:extLst>
      <p:ext uri="{BB962C8B-B14F-4D97-AF65-F5344CB8AC3E}">
        <p14:creationId xmlns:p14="http://schemas.microsoft.com/office/powerpoint/2010/main" val="3989650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Distributed Teams</a:t>
            </a:r>
            <a:endParaRPr lang="en-US" dirty="0"/>
          </a:p>
        </p:txBody>
      </p:sp>
      <p:sp>
        <p:nvSpPr>
          <p:cNvPr id="3" name="Content Placeholder 2"/>
          <p:cNvSpPr>
            <a:spLocks noGrp="1"/>
          </p:cNvSpPr>
          <p:nvPr>
            <p:ph sz="quarter" idx="10"/>
          </p:nvPr>
        </p:nvSpPr>
        <p:spPr>
          <a:xfrm>
            <a:off x="379514" y="1245702"/>
            <a:ext cx="11525250" cy="5290388"/>
          </a:xfrm>
        </p:spPr>
        <p:txBody>
          <a:bodyPr/>
          <a:lstStyle/>
          <a:p>
            <a:pPr marL="0" indent="0">
              <a:buNone/>
            </a:pPr>
            <a:r>
              <a:rPr lang="en-US" dirty="0" smtClean="0"/>
              <a:t>Companies </a:t>
            </a:r>
            <a:r>
              <a:rPr lang="en-US" dirty="0"/>
              <a:t>use distributed teams for a variety of reasons, </a:t>
            </a:r>
            <a:r>
              <a:rPr lang="en-US" dirty="0" smtClean="0"/>
              <a:t>including:</a:t>
            </a:r>
          </a:p>
          <a:p>
            <a:pPr marL="0" indent="0">
              <a:buNone/>
            </a:pPr>
            <a:endParaRPr lang="en-US" sz="900" dirty="0" smtClean="0"/>
          </a:p>
          <a:p>
            <a:pPr marL="795338" lvl="1" indent="-338138">
              <a:buFont typeface="Wingdings" panose="05000000000000000000" pitchFamily="2" charset="2"/>
              <a:buChar char="ü"/>
            </a:pPr>
            <a:r>
              <a:rPr lang="en-US" dirty="0" smtClean="0"/>
              <a:t>Taking </a:t>
            </a:r>
            <a:r>
              <a:rPr lang="en-US" dirty="0"/>
              <a:t>advantage of a deeper pool of talent. Sometimes, teams may not be able to find the teams members they need locally. </a:t>
            </a:r>
          </a:p>
          <a:p>
            <a:pPr marL="795338" lvl="1" indent="-338138">
              <a:buFont typeface="Wingdings" panose="05000000000000000000" pitchFamily="2" charset="2"/>
              <a:buChar char="ü"/>
            </a:pPr>
            <a:r>
              <a:rPr lang="en-US" dirty="0" smtClean="0"/>
              <a:t>Reducing </a:t>
            </a:r>
            <a:r>
              <a:rPr lang="en-US" dirty="0"/>
              <a:t>costs. Hiring team members from other locations may be less expensive. Likewise, allowing local members to work from home (“telecommuting”) can reduce </a:t>
            </a:r>
            <a:r>
              <a:rPr lang="en-US" dirty="0" smtClean="0"/>
              <a:t>costs.</a:t>
            </a:r>
          </a:p>
          <a:p>
            <a:pPr marL="795338" lvl="1" indent="-338138">
              <a:buFont typeface="Wingdings" panose="05000000000000000000" pitchFamily="2" charset="2"/>
              <a:buChar char="ü"/>
            </a:pPr>
            <a:r>
              <a:rPr lang="en-US" dirty="0" smtClean="0"/>
              <a:t>Reaching </a:t>
            </a:r>
            <a:r>
              <a:rPr lang="en-US" dirty="0"/>
              <a:t>new markets. Companies wishing to develop a product for a distant market may benefit from having team members in that market, or near the customer</a:t>
            </a:r>
          </a:p>
        </p:txBody>
      </p:sp>
    </p:spTree>
    <p:extLst>
      <p:ext uri="{BB962C8B-B14F-4D97-AF65-F5344CB8AC3E}">
        <p14:creationId xmlns:p14="http://schemas.microsoft.com/office/powerpoint/2010/main" val="20395888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in </a:t>
            </a:r>
            <a:r>
              <a:rPr lang="en-US" dirty="0" smtClean="0"/>
              <a:t>Distributed Development</a:t>
            </a:r>
            <a:endParaRPr lang="en-US" dirty="0"/>
          </a:p>
        </p:txBody>
      </p:sp>
      <p:sp>
        <p:nvSpPr>
          <p:cNvPr id="3" name="Content Placeholder 2"/>
          <p:cNvSpPr>
            <a:spLocks noGrp="1"/>
          </p:cNvSpPr>
          <p:nvPr>
            <p:ph sz="quarter" idx="10"/>
          </p:nvPr>
        </p:nvSpPr>
        <p:spPr>
          <a:xfrm>
            <a:off x="379514" y="1444485"/>
            <a:ext cx="11525250" cy="5290388"/>
          </a:xfrm>
        </p:spPr>
        <p:txBody>
          <a:bodyPr/>
          <a:lstStyle/>
          <a:p>
            <a:pPr marL="0" indent="0">
              <a:spcBef>
                <a:spcPts val="2400"/>
              </a:spcBef>
              <a:buNone/>
            </a:pPr>
            <a:r>
              <a:rPr lang="en-US" sz="3000" dirty="0" smtClean="0"/>
              <a:t>Microsoft</a:t>
            </a:r>
            <a:r>
              <a:rPr lang="en-US" sz="3000" dirty="0"/>
              <a:t>® Visual Studio® and Team Foundation Server (TFS) provide tools that can minimize communications issues for distributed </a:t>
            </a:r>
            <a:r>
              <a:rPr lang="en-US" sz="3000" dirty="0" smtClean="0"/>
              <a:t>teams.</a:t>
            </a:r>
          </a:p>
          <a:p>
            <a:pPr marL="0" indent="0">
              <a:spcBef>
                <a:spcPts val="2400"/>
              </a:spcBef>
              <a:buNone/>
            </a:pPr>
            <a:r>
              <a:rPr lang="en-US" sz="3000" dirty="0" smtClean="0"/>
              <a:t>Process </a:t>
            </a:r>
            <a:r>
              <a:rPr lang="en-US" sz="3000" dirty="0"/>
              <a:t>guidance will create a portal that houses documentation for the project, easily accessible (and editable) by both local and remote team </a:t>
            </a:r>
            <a:r>
              <a:rPr lang="en-US" sz="3000" dirty="0" smtClean="0"/>
              <a:t>members.</a:t>
            </a:r>
          </a:p>
          <a:p>
            <a:pPr marL="0" indent="0">
              <a:spcBef>
                <a:spcPts val="2400"/>
              </a:spcBef>
              <a:buNone/>
            </a:pPr>
            <a:r>
              <a:rPr lang="en-US" sz="3000" dirty="0" smtClean="0"/>
              <a:t>Files </a:t>
            </a:r>
            <a:r>
              <a:rPr lang="en-US" sz="3000" dirty="0"/>
              <a:t>can be attached to work items, allowing members to share diagrams, images, and other </a:t>
            </a:r>
            <a:r>
              <a:rPr lang="en-US" sz="3000" dirty="0" smtClean="0"/>
              <a:t>documents.</a:t>
            </a:r>
          </a:p>
          <a:p>
            <a:pPr marL="0" indent="0">
              <a:spcBef>
                <a:spcPts val="2400"/>
              </a:spcBef>
              <a:buNone/>
            </a:pPr>
            <a:r>
              <a:rPr lang="en-US" sz="3000" dirty="0" smtClean="0"/>
              <a:t>Notifications </a:t>
            </a:r>
            <a:r>
              <a:rPr lang="en-US" sz="3000" dirty="0"/>
              <a:t>and alerts can be sent to teams and individuals.</a:t>
            </a:r>
          </a:p>
        </p:txBody>
      </p:sp>
    </p:spTree>
    <p:extLst>
      <p:ext uri="{BB962C8B-B14F-4D97-AF65-F5344CB8AC3E}">
        <p14:creationId xmlns:p14="http://schemas.microsoft.com/office/powerpoint/2010/main" val="1715359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00442054"/>
              </p:ext>
            </p:extLst>
          </p:nvPr>
        </p:nvGraphicFramePr>
        <p:xfrm>
          <a:off x="379514" y="858342"/>
          <a:ext cx="11525250" cy="579683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Software</a:t>
                      </a:r>
                      <a:r>
                        <a:rPr lang="en-US" sz="3600" baseline="0" dirty="0" smtClean="0">
                          <a:latin typeface="Segoe UI Light" panose="020B0502040204020203" pitchFamily="34" charset="0"/>
                          <a:cs typeface="Segoe UI Light" panose="020B0502040204020203" pitchFamily="34" charset="0"/>
                        </a:rPr>
                        <a:t> Testing Fundamentals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b="1" dirty="0" smtClean="0">
                          <a:solidFill>
                            <a:schemeClr val="bg1">
                              <a:lumMod val="65000"/>
                            </a:schemeClr>
                          </a:solidFill>
                          <a:latin typeface="Segoe UI Light" panose="020B0502040204020203" pitchFamily="34" charset="0"/>
                          <a:cs typeface="Segoe UI Light" panose="020B0502040204020203" pitchFamily="34" charset="0"/>
                        </a:rPr>
                        <a:t>01 | Testing Fundamentals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1.1</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Software Testing</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1.2  Software and Hardware Components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1.3  Fundamentals of Programming</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1.4  Application Lifecycle Management</a:t>
                      </a:r>
                      <a:endParaRPr lang="en-US" sz="2000" dirty="0">
                        <a:solidFill>
                          <a:schemeClr val="bg1">
                            <a:lumMod val="65000"/>
                          </a:schemeClr>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tx1"/>
                          </a:solidFill>
                          <a:latin typeface="Segoe UI Light" panose="020B0502040204020203" pitchFamily="34" charset="0"/>
                          <a:cs typeface="Segoe UI Light" panose="020B0502040204020203" pitchFamily="34" charset="0"/>
                        </a:rPr>
                        <a:t>04 | Managing Software Testing Projects</a:t>
                      </a:r>
                    </a:p>
                    <a:p>
                      <a:pPr lvl="1"/>
                      <a:r>
                        <a:rPr lang="en-US" sz="2000" dirty="0" smtClean="0">
                          <a:solidFill>
                            <a:schemeClr val="tx1"/>
                          </a:solidFill>
                          <a:latin typeface="Segoe UI Light" panose="020B0502040204020203" pitchFamily="34" charset="0"/>
                          <a:cs typeface="Segoe UI Light" panose="020B0502040204020203" pitchFamily="34" charset="0"/>
                        </a:rPr>
                        <a:t>4.1  Testing Milestones</a:t>
                      </a:r>
                    </a:p>
                    <a:p>
                      <a:pPr lvl="1"/>
                      <a:r>
                        <a:rPr lang="en-US" sz="2000" dirty="0" smtClean="0">
                          <a:solidFill>
                            <a:schemeClr val="tx1"/>
                          </a:solidFill>
                          <a:latin typeface="Segoe UI Light" panose="020B0502040204020203" pitchFamily="34" charset="0"/>
                          <a:cs typeface="Segoe UI Light" panose="020B0502040204020203" pitchFamily="34" charset="0"/>
                        </a:rPr>
                        <a:t>4.2  The Agile Process</a:t>
                      </a:r>
                    </a:p>
                    <a:p>
                      <a:pPr lvl="1"/>
                      <a:r>
                        <a:rPr lang="en-US" sz="2000" dirty="0" smtClean="0">
                          <a:solidFill>
                            <a:schemeClr val="tx1"/>
                          </a:solidFill>
                          <a:latin typeface="Segoe UI Light" panose="020B0502040204020203" pitchFamily="34" charset="0"/>
                          <a:cs typeface="Segoe UI Light" panose="020B0502040204020203" pitchFamily="34" charset="0"/>
                        </a:rPr>
                        <a:t>4.3  Working with Distributed Teams</a:t>
                      </a:r>
                    </a:p>
                    <a:p>
                      <a:pPr lvl="1"/>
                      <a:r>
                        <a:rPr lang="en-US" sz="2000" dirty="0" smtClean="0">
                          <a:solidFill>
                            <a:schemeClr val="tx1"/>
                          </a:solidFill>
                          <a:latin typeface="Segoe UI Light" panose="020B0502040204020203" pitchFamily="34" charset="0"/>
                          <a:cs typeface="Segoe UI Light" panose="020B0502040204020203" pitchFamily="34" charset="0"/>
                        </a:rPr>
                        <a:t>4.4 </a:t>
                      </a:r>
                      <a:r>
                        <a:rPr lang="en-US" sz="2000" baseline="0" dirty="0" smtClean="0">
                          <a:solidFill>
                            <a:schemeClr val="tx1"/>
                          </a:solidFill>
                          <a:latin typeface="Segoe UI Light" panose="020B0502040204020203" pitchFamily="34" charset="0"/>
                          <a:cs typeface="Segoe UI Light" panose="020B0502040204020203" pitchFamily="34" charset="0"/>
                        </a:rPr>
                        <a:t> Test Reports</a:t>
                      </a:r>
                      <a:endParaRPr lang="en-US" sz="2000" dirty="0">
                        <a:solidFill>
                          <a:schemeClr val="tx1"/>
                        </a:solidFill>
                        <a:latin typeface="Segoe UI Light" panose="020B0502040204020203" pitchFamily="34" charset="0"/>
                        <a:cs typeface="Segoe UI Light" panose="020B0502040204020203" pitchFamily="34" charset="0"/>
                      </a:endParaRPr>
                    </a:p>
                  </a:txBody>
                  <a:tcPr/>
                </a:tc>
              </a:tr>
              <a:tr h="767632">
                <a:tc>
                  <a:txBody>
                    <a:bodyPr/>
                    <a:lstStyle/>
                    <a:p>
                      <a:r>
                        <a:rPr lang="en-US" sz="2400" b="1" dirty="0" smtClean="0">
                          <a:solidFill>
                            <a:schemeClr val="bg1">
                              <a:lumMod val="65000"/>
                            </a:schemeClr>
                          </a:solidFill>
                          <a:latin typeface="Segoe UI Light" panose="020B0502040204020203" pitchFamily="34" charset="0"/>
                          <a:cs typeface="Segoe UI Light" panose="020B0502040204020203" pitchFamily="34" charset="0"/>
                        </a:rPr>
                        <a:t>02 | Testing Methodologies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2.1  Testing</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Techniques</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2.2  Testing</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Levels</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2.3  Testing</a:t>
                      </a: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 Types</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bg1">
                              <a:lumMod val="65000"/>
                            </a:schemeClr>
                          </a:solidFill>
                          <a:latin typeface="Segoe UI Light" panose="020B0502040204020203" pitchFamily="34" charset="0"/>
                          <a:cs typeface="Segoe UI Light" panose="020B0502040204020203" pitchFamily="34" charset="0"/>
                        </a:rPr>
                        <a:t>05 | Working with Bugs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5.1  Detecting Software Defects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5.2  Logging Bugs</a:t>
                      </a:r>
                    </a:p>
                    <a:p>
                      <a:pPr lvl="1"/>
                      <a:r>
                        <a:rPr lang="en-US" sz="2000" dirty="0" smtClean="0">
                          <a:solidFill>
                            <a:schemeClr val="bg1">
                              <a:lumMod val="65000"/>
                            </a:schemeClr>
                          </a:solidFill>
                          <a:latin typeface="Segoe UI Light" panose="020B0502040204020203" pitchFamily="34" charset="0"/>
                          <a:cs typeface="Segoe UI Light" panose="020B0502040204020203" pitchFamily="34" charset="0"/>
                        </a:rPr>
                        <a:t>5.3  Managing Bugs</a:t>
                      </a:r>
                    </a:p>
                  </a:txBody>
                  <a:tcP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b="1" dirty="0" smtClean="0">
                          <a:solidFill>
                            <a:schemeClr val="bg1">
                              <a:lumMod val="65000"/>
                            </a:schemeClr>
                          </a:solidFill>
                          <a:latin typeface="Segoe UI Light" panose="020B0502040204020203" pitchFamily="34" charset="0"/>
                          <a:cs typeface="Segoe UI Light" panose="020B0502040204020203" pitchFamily="34" charset="0"/>
                        </a:rPr>
                        <a:t>03</a:t>
                      </a:r>
                      <a:r>
                        <a:rPr lang="en-US" sz="2400" b="1" baseline="0" dirty="0" smtClean="0">
                          <a:solidFill>
                            <a:schemeClr val="bg1">
                              <a:lumMod val="65000"/>
                            </a:schemeClr>
                          </a:solidFill>
                          <a:latin typeface="Segoe UI Light" panose="020B0502040204020203" pitchFamily="34" charset="0"/>
                          <a:cs typeface="Segoe UI Light" panose="020B0502040204020203" pitchFamily="34" charset="0"/>
                        </a:rPr>
                        <a:t> | Creating Software Tests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3.1  User Centric Tests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3.2  Software Testability</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3.3  Creating Test Plan Components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3.4  Feature Testing</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3.5  Appropriately Scoped Test Cases</a:t>
                      </a:r>
                      <a:endParaRPr lang="en-US" sz="2000" dirty="0" smtClean="0">
                        <a:solidFill>
                          <a:schemeClr val="bg1">
                            <a:lumMod val="65000"/>
                          </a:schemeClr>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bg1">
                              <a:lumMod val="65000"/>
                            </a:schemeClr>
                          </a:solidFill>
                          <a:latin typeface="Segoe UI Light" panose="020B0502040204020203" pitchFamily="34" charset="0"/>
                          <a:cs typeface="Segoe UI Light" panose="020B0502040204020203" pitchFamily="34" charset="0"/>
                        </a:rPr>
                        <a:t>06 | Automating</a:t>
                      </a:r>
                      <a:r>
                        <a:rPr lang="en-US" sz="2400" b="1" baseline="0" dirty="0" smtClean="0">
                          <a:solidFill>
                            <a:schemeClr val="bg1">
                              <a:lumMod val="65000"/>
                            </a:schemeClr>
                          </a:solidFill>
                          <a:latin typeface="Segoe UI Light" panose="020B0502040204020203" pitchFamily="34" charset="0"/>
                          <a:cs typeface="Segoe UI Light" panose="020B0502040204020203" pitchFamily="34" charset="0"/>
                        </a:rPr>
                        <a:t> Software Test</a:t>
                      </a:r>
                    </a:p>
                    <a:p>
                      <a:pPr lvl="1"/>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6.1  Test Automation</a:t>
                      </a:r>
                    </a:p>
                    <a:p>
                      <a:pPr lvl="1"/>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6.2  Test Automation Strategies</a:t>
                      </a:r>
                    </a:p>
                    <a:p>
                      <a:pPr lvl="1"/>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6.3  Writing Automation Tests</a:t>
                      </a:r>
                    </a:p>
                    <a:p>
                      <a:pPr lvl="1"/>
                      <a:r>
                        <a:rPr lang="en-US" sz="2000" baseline="0" dirty="0" smtClean="0">
                          <a:solidFill>
                            <a:schemeClr val="bg1">
                              <a:lumMod val="65000"/>
                            </a:schemeClr>
                          </a:solidFill>
                          <a:latin typeface="Segoe UI Light" panose="020B0502040204020203" pitchFamily="34" charset="0"/>
                          <a:cs typeface="Segoe UI Light" panose="020B0502040204020203" pitchFamily="34" charset="0"/>
                        </a:rPr>
                        <a:t>6.4  Managing Test Scripts</a:t>
                      </a:r>
                      <a:endParaRPr lang="en-US" sz="2000" dirty="0">
                        <a:solidFill>
                          <a:schemeClr val="bg1">
                            <a:lumMod val="65000"/>
                          </a:schemeClr>
                        </a:solidFill>
                        <a:latin typeface="Segoe UI Light" panose="020B0502040204020203" pitchFamily="34" charset="0"/>
                        <a:cs typeface="Segoe UI Light" panose="020B0502040204020203" pitchFamily="34" charset="0"/>
                      </a:endParaRPr>
                    </a:p>
                  </a:txBody>
                  <a:tcPr/>
                </a:tc>
              </a:tr>
            </a:tbl>
          </a:graphicData>
        </a:graphic>
      </p:graphicFrame>
    </p:spTree>
    <p:extLst>
      <p:ext uri="{BB962C8B-B14F-4D97-AF65-F5344CB8AC3E}">
        <p14:creationId xmlns:p14="http://schemas.microsoft.com/office/powerpoint/2010/main" val="2968134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193166" y="1245702"/>
            <a:ext cx="11525250" cy="5290388"/>
          </a:xfrm>
        </p:spPr>
        <p:txBody>
          <a:bodyPr/>
          <a:lstStyle/>
          <a:p>
            <a:pPr marL="857115" lvl="1" indent="-457200">
              <a:buFont typeface="Wingdings" panose="05000000000000000000" pitchFamily="2" charset="2"/>
              <a:buChar char="ü"/>
            </a:pPr>
            <a:r>
              <a:rPr lang="en-US" dirty="0"/>
              <a:t>What is a distributed team?</a:t>
            </a:r>
          </a:p>
          <a:p>
            <a:pPr marL="857115" lvl="1" indent="-457200">
              <a:buFont typeface="Wingdings" panose="05000000000000000000" pitchFamily="2" charset="2"/>
              <a:buChar char="ü"/>
            </a:pPr>
            <a:endParaRPr lang="en-US" dirty="0"/>
          </a:p>
          <a:p>
            <a:pPr marL="857115" lvl="1" indent="-457200">
              <a:buFont typeface="Wingdings" panose="05000000000000000000" pitchFamily="2" charset="2"/>
              <a:buChar char="ü"/>
            </a:pPr>
            <a:r>
              <a:rPr lang="en-US" dirty="0"/>
              <a:t>Why do companies use distributed teams?</a:t>
            </a:r>
          </a:p>
          <a:p>
            <a:pPr marL="857115" lvl="1" indent="-457200">
              <a:buFont typeface="Wingdings" panose="05000000000000000000" pitchFamily="2" charset="2"/>
              <a:buChar char="ü"/>
            </a:pPr>
            <a:endParaRPr lang="en-US" dirty="0"/>
          </a:p>
          <a:p>
            <a:pPr marL="857115" lvl="1" indent="-457200">
              <a:buFont typeface="Wingdings" panose="05000000000000000000" pitchFamily="2" charset="2"/>
              <a:buChar char="ü"/>
            </a:pPr>
            <a:r>
              <a:rPr lang="en-US" dirty="0"/>
              <a:t>What is a challenge distributed teams face?</a:t>
            </a:r>
          </a:p>
        </p:txBody>
      </p:sp>
    </p:spTree>
    <p:extLst>
      <p:ext uri="{BB962C8B-B14F-4D97-AF65-F5344CB8AC3E}">
        <p14:creationId xmlns:p14="http://schemas.microsoft.com/office/powerpoint/2010/main" val="789022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4"/>
          <p:cNvSpPr/>
          <p:nvPr/>
        </p:nvSpPr>
        <p:spPr>
          <a:xfrm>
            <a:off x="352011" y="315104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smtClean="0">
                  <a:solidFill>
                    <a:schemeClr val="bg1"/>
                  </a:solidFill>
                </a:rPr>
                <a:t>4.4 Test Reports</a:t>
              </a:r>
              <a:endParaRPr lang="en-US" dirty="0">
                <a:solidFill>
                  <a:schemeClr val="bg1"/>
                </a:solidFill>
              </a:endParaRPr>
            </a:p>
          </p:txBody>
        </p:sp>
      </p:grpSp>
      <p:sp>
        <p:nvSpPr>
          <p:cNvPr id="11" name="Text Placeholder 4"/>
          <p:cNvSpPr txBox="1">
            <a:spLocks/>
          </p:cNvSpPr>
          <p:nvPr/>
        </p:nvSpPr>
        <p:spPr>
          <a:xfrm>
            <a:off x="524969" y="411706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bg1"/>
                </a:solidFill>
              </a:rPr>
              <a:t>04 | Managing Software Testing </a:t>
            </a:r>
            <a:r>
              <a:rPr lang="en-US" dirty="0" smtClean="0">
                <a:solidFill>
                  <a:schemeClr val="bg1"/>
                </a:solidFill>
              </a:rPr>
              <a:t>Projects</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99351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a:xfrm>
            <a:off x="379514" y="1017165"/>
            <a:ext cx="11525250" cy="5290388"/>
          </a:xfrm>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Define </a:t>
            </a:r>
            <a:r>
              <a:rPr lang="en-US" dirty="0"/>
              <a:t>appropriate status and project report </a:t>
            </a:r>
            <a:r>
              <a:rPr lang="en-US" dirty="0" smtClean="0"/>
              <a:t>components.</a:t>
            </a:r>
          </a:p>
          <a:p>
            <a:pPr lvl="1"/>
            <a:r>
              <a:rPr lang="en-US" dirty="0" smtClean="0"/>
              <a:t>Define </a:t>
            </a:r>
            <a:r>
              <a:rPr lang="en-US" dirty="0"/>
              <a:t>reporting cadence to meet project </a:t>
            </a:r>
            <a:r>
              <a:rPr lang="en-US" dirty="0" smtClean="0"/>
              <a:t>milestones.</a:t>
            </a:r>
          </a:p>
          <a:p>
            <a:pPr lvl="1"/>
            <a:r>
              <a:rPr lang="en-US" dirty="0" smtClean="0"/>
              <a:t>Identify </a:t>
            </a:r>
            <a:r>
              <a:rPr lang="en-US" dirty="0"/>
              <a:t>appropriate recipients for various report </a:t>
            </a:r>
            <a:r>
              <a:rPr lang="en-US" dirty="0" smtClean="0"/>
              <a:t>types.</a:t>
            </a:r>
          </a:p>
        </p:txBody>
      </p:sp>
    </p:spTree>
    <p:extLst>
      <p:ext uri="{BB962C8B-B14F-4D97-AF65-F5344CB8AC3E}">
        <p14:creationId xmlns:p14="http://schemas.microsoft.com/office/powerpoint/2010/main" val="24449628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0" indent="0">
              <a:buNone/>
            </a:pPr>
            <a:r>
              <a:rPr lang="en-US" dirty="0"/>
              <a:t>What is a </a:t>
            </a:r>
            <a:r>
              <a:rPr lang="en-US" dirty="0" err="1"/>
              <a:t>burndown</a:t>
            </a:r>
            <a:r>
              <a:rPr lang="en-US" dirty="0"/>
              <a:t> report? </a:t>
            </a:r>
          </a:p>
          <a:p>
            <a:pPr marL="0" indent="0">
              <a:buNone/>
            </a:pPr>
            <a:endParaRPr lang="en-US" dirty="0" smtClean="0"/>
          </a:p>
          <a:p>
            <a:pPr marL="0" indent="0">
              <a:buNone/>
            </a:pPr>
            <a:r>
              <a:rPr lang="en-US" dirty="0" smtClean="0"/>
              <a:t>How </a:t>
            </a:r>
            <a:r>
              <a:rPr lang="en-US" dirty="0"/>
              <a:t>can data from previous sprints be useful for planning an upcoming sprint? </a:t>
            </a:r>
          </a:p>
          <a:p>
            <a:pPr marL="0" indent="0">
              <a:buNone/>
            </a:pPr>
            <a:endParaRPr lang="en-US" dirty="0" smtClean="0"/>
          </a:p>
          <a:p>
            <a:pPr marL="0" indent="0">
              <a:buNone/>
            </a:pPr>
            <a:r>
              <a:rPr lang="en-US" dirty="0" smtClean="0"/>
              <a:t>What </a:t>
            </a:r>
            <a:r>
              <a:rPr lang="en-US" dirty="0"/>
              <a:t>metric describes the degree to which source code has changed? </a:t>
            </a:r>
          </a:p>
        </p:txBody>
      </p:sp>
    </p:spTree>
    <p:extLst>
      <p:ext uri="{BB962C8B-B14F-4D97-AF65-F5344CB8AC3E}">
        <p14:creationId xmlns:p14="http://schemas.microsoft.com/office/powerpoint/2010/main" val="22105112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and </a:t>
            </a:r>
            <a:r>
              <a:rPr lang="en-US" dirty="0" smtClean="0"/>
              <a:t>Dashboards</a:t>
            </a:r>
            <a:endParaRPr lang="en-US" dirty="0"/>
          </a:p>
        </p:txBody>
      </p:sp>
      <p:sp>
        <p:nvSpPr>
          <p:cNvPr id="3" name="Content Placeholder 2"/>
          <p:cNvSpPr>
            <a:spLocks noGrp="1"/>
          </p:cNvSpPr>
          <p:nvPr>
            <p:ph sz="quarter" idx="10"/>
          </p:nvPr>
        </p:nvSpPr>
        <p:spPr>
          <a:xfrm>
            <a:off x="379514" y="937652"/>
            <a:ext cx="11525250" cy="5290388"/>
          </a:xfrm>
        </p:spPr>
        <p:txBody>
          <a:bodyPr/>
          <a:lstStyle/>
          <a:p>
            <a:pPr marL="0" indent="0">
              <a:spcBef>
                <a:spcPts val="2400"/>
              </a:spcBef>
              <a:buNone/>
            </a:pPr>
            <a:r>
              <a:rPr lang="en-US" sz="2700" dirty="0" smtClean="0"/>
              <a:t>Throughout </a:t>
            </a:r>
            <a:r>
              <a:rPr lang="en-US" sz="2700" dirty="0"/>
              <a:t>development, members of the team need to keep track of their own progress, as well as the progress of the entire team. </a:t>
            </a:r>
          </a:p>
          <a:p>
            <a:pPr marL="0" indent="0">
              <a:spcBef>
                <a:spcPts val="2400"/>
              </a:spcBef>
              <a:buNone/>
            </a:pPr>
            <a:r>
              <a:rPr lang="en-US" sz="2700" dirty="0" smtClean="0"/>
              <a:t>Because </a:t>
            </a:r>
            <a:r>
              <a:rPr lang="en-US" sz="2700" dirty="0"/>
              <a:t>the rapid pace of agile development demands flexibility and awareness, agile reporting is particularly important. </a:t>
            </a:r>
          </a:p>
          <a:p>
            <a:pPr marL="0" indent="0">
              <a:spcBef>
                <a:spcPts val="2400"/>
              </a:spcBef>
              <a:buNone/>
            </a:pPr>
            <a:r>
              <a:rPr lang="en-US" sz="2700" dirty="0" smtClean="0"/>
              <a:t>Microsoft</a:t>
            </a:r>
            <a:r>
              <a:rPr lang="en-US" sz="2700" dirty="0"/>
              <a:t>® Visual Studio® and Microsoft Team Foundation (MTF) provide a variety of flexible reporting options. </a:t>
            </a:r>
          </a:p>
          <a:p>
            <a:pPr marL="0" indent="0">
              <a:spcBef>
                <a:spcPts val="2400"/>
              </a:spcBef>
              <a:buNone/>
            </a:pPr>
            <a:r>
              <a:rPr lang="en-US" sz="2700" dirty="0" smtClean="0"/>
              <a:t>The </a:t>
            </a:r>
            <a:r>
              <a:rPr lang="en-US" sz="2700" dirty="0"/>
              <a:t>term report generally refers to a presentation of data based on a specific search or specified criteria. Traditionally, reports were printed—though they can be viewed on-screen, by email, or on a </a:t>
            </a:r>
            <a:r>
              <a:rPr lang="en-US" sz="2700" dirty="0" smtClean="0"/>
              <a:t>website.</a:t>
            </a:r>
          </a:p>
          <a:p>
            <a:pPr marL="0" indent="0">
              <a:spcBef>
                <a:spcPts val="2400"/>
              </a:spcBef>
              <a:buNone/>
            </a:pPr>
            <a:r>
              <a:rPr lang="en-US" sz="2700" dirty="0" smtClean="0"/>
              <a:t>A </a:t>
            </a:r>
            <a:r>
              <a:rPr lang="en-US" sz="2700" dirty="0"/>
              <a:t>dashboard is a dynamic overview of the project (or a facet of the project) using easy-to-read visuals and </a:t>
            </a:r>
            <a:r>
              <a:rPr lang="en-US" sz="2700" dirty="0" smtClean="0"/>
              <a:t>charts.</a:t>
            </a:r>
            <a:endParaRPr lang="en-US" sz="2700" dirty="0"/>
          </a:p>
        </p:txBody>
      </p:sp>
    </p:spTree>
    <p:extLst>
      <p:ext uri="{BB962C8B-B14F-4D97-AF65-F5344CB8AC3E}">
        <p14:creationId xmlns:p14="http://schemas.microsoft.com/office/powerpoint/2010/main" val="28866057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Metrics</a:t>
            </a:r>
            <a:endParaRPr lang="en-US" dirty="0"/>
          </a:p>
        </p:txBody>
      </p:sp>
      <p:sp>
        <p:nvSpPr>
          <p:cNvPr id="3" name="Content Placeholder 2"/>
          <p:cNvSpPr>
            <a:spLocks noGrp="1"/>
          </p:cNvSpPr>
          <p:nvPr>
            <p:ph sz="quarter" idx="10"/>
          </p:nvPr>
        </p:nvSpPr>
        <p:spPr>
          <a:xfrm>
            <a:off x="378696" y="1109930"/>
            <a:ext cx="11525250" cy="5290388"/>
          </a:xfrm>
        </p:spPr>
        <p:txBody>
          <a:bodyPr/>
          <a:lstStyle/>
          <a:p>
            <a:pPr marL="0" indent="0">
              <a:spcBef>
                <a:spcPts val="2400"/>
              </a:spcBef>
              <a:buNone/>
            </a:pPr>
            <a:r>
              <a:rPr lang="en-US" b="1" i="1" dirty="0" smtClean="0"/>
              <a:t>Burndown</a:t>
            </a:r>
            <a:r>
              <a:rPr lang="en-US" b="1" i="1" dirty="0"/>
              <a:t>: </a:t>
            </a:r>
            <a:r>
              <a:rPr lang="en-US" dirty="0"/>
              <a:t>the trend of completed and remaining work over a specified time period; helps estimate time to completion or amount of work that can be finish within a specified timeframe</a:t>
            </a:r>
            <a:r>
              <a:rPr lang="en-US" dirty="0" smtClean="0"/>
              <a:t>.</a:t>
            </a:r>
          </a:p>
          <a:p>
            <a:pPr marL="0" indent="0">
              <a:spcBef>
                <a:spcPts val="2400"/>
              </a:spcBef>
              <a:buNone/>
            </a:pPr>
            <a:r>
              <a:rPr lang="en-US" b="1" i="1" dirty="0" smtClean="0"/>
              <a:t>Velocity</a:t>
            </a:r>
            <a:r>
              <a:rPr lang="en-US" b="1" i="1" dirty="0"/>
              <a:t>: </a:t>
            </a:r>
            <a:r>
              <a:rPr lang="en-US" dirty="0"/>
              <a:t>a measure of the work accomplished per unit of time. For example, the amount of work completed per </a:t>
            </a:r>
            <a:r>
              <a:rPr lang="en-US" dirty="0" smtClean="0"/>
              <a:t>iteration.</a:t>
            </a:r>
          </a:p>
          <a:p>
            <a:pPr marL="0" indent="0">
              <a:spcBef>
                <a:spcPts val="2400"/>
              </a:spcBef>
              <a:buNone/>
            </a:pPr>
            <a:r>
              <a:rPr lang="en-US" b="1" i="1" dirty="0" smtClean="0"/>
              <a:t>Bug Progress</a:t>
            </a:r>
            <a:r>
              <a:rPr lang="en-US" b="1" i="1" dirty="0"/>
              <a:t>: </a:t>
            </a:r>
            <a:r>
              <a:rPr lang="en-US" dirty="0"/>
              <a:t>the number of active and resolved bugs over time; useful for seeing the team’s progress toward resolving </a:t>
            </a:r>
            <a:r>
              <a:rPr lang="en-US" dirty="0" smtClean="0"/>
              <a:t>bugs.</a:t>
            </a:r>
          </a:p>
          <a:p>
            <a:pPr marL="0" indent="0">
              <a:spcBef>
                <a:spcPts val="2400"/>
              </a:spcBef>
              <a:buNone/>
            </a:pPr>
            <a:r>
              <a:rPr lang="en-US" b="1" i="1" dirty="0" smtClean="0"/>
              <a:t>Work Assignment</a:t>
            </a:r>
            <a:r>
              <a:rPr lang="en-US" b="1" i="1" dirty="0"/>
              <a:t>: </a:t>
            </a:r>
            <a:r>
              <a:rPr lang="en-US" dirty="0"/>
              <a:t>the amount of work (in hours or tasks) assigned to each team member.</a:t>
            </a:r>
            <a:endParaRPr lang="en-US" dirty="0" smtClean="0"/>
          </a:p>
        </p:txBody>
      </p:sp>
    </p:spTree>
    <p:extLst>
      <p:ext uri="{BB962C8B-B14F-4D97-AF65-F5344CB8AC3E}">
        <p14:creationId xmlns:p14="http://schemas.microsoft.com/office/powerpoint/2010/main" val="21126856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Metrics Continued</a:t>
            </a:r>
            <a:endParaRPr lang="en-US" dirty="0"/>
          </a:p>
        </p:txBody>
      </p:sp>
      <p:sp>
        <p:nvSpPr>
          <p:cNvPr id="3" name="Content Placeholder 2"/>
          <p:cNvSpPr>
            <a:spLocks noGrp="1"/>
          </p:cNvSpPr>
          <p:nvPr>
            <p:ph sz="quarter" idx="10"/>
          </p:nvPr>
        </p:nvSpPr>
        <p:spPr>
          <a:xfrm>
            <a:off x="378696" y="1109930"/>
            <a:ext cx="11525250" cy="5290388"/>
          </a:xfrm>
        </p:spPr>
        <p:txBody>
          <a:bodyPr/>
          <a:lstStyle/>
          <a:p>
            <a:pPr marL="0" indent="0">
              <a:spcBef>
                <a:spcPts val="2400"/>
              </a:spcBef>
              <a:buNone/>
            </a:pPr>
            <a:r>
              <a:rPr lang="en-US" b="1" i="1" dirty="0" smtClean="0"/>
              <a:t>Test </a:t>
            </a:r>
            <a:r>
              <a:rPr lang="en-US" b="1" i="1" dirty="0"/>
              <a:t>P</a:t>
            </a:r>
            <a:r>
              <a:rPr lang="en-US" b="1" i="1" dirty="0" smtClean="0"/>
              <a:t>lan Progress</a:t>
            </a:r>
            <a:r>
              <a:rPr lang="en-US" b="1" i="1" dirty="0"/>
              <a:t>: </a:t>
            </a:r>
            <a:r>
              <a:rPr lang="en-US" dirty="0"/>
              <a:t>a </a:t>
            </a:r>
            <a:r>
              <a:rPr lang="en-US" dirty="0" err="1"/>
              <a:t>burndown</a:t>
            </a:r>
            <a:r>
              <a:rPr lang="en-US" dirty="0"/>
              <a:t> chart of the test results over a specified period of </a:t>
            </a:r>
            <a:r>
              <a:rPr lang="en-US" dirty="0" smtClean="0"/>
              <a:t>time.</a:t>
            </a:r>
          </a:p>
          <a:p>
            <a:pPr marL="0" indent="0">
              <a:spcBef>
                <a:spcPts val="2400"/>
              </a:spcBef>
              <a:buNone/>
            </a:pPr>
            <a:r>
              <a:rPr lang="en-US" b="1" i="1" dirty="0" smtClean="0"/>
              <a:t>Code Churn</a:t>
            </a:r>
            <a:r>
              <a:rPr lang="en-US" b="1" i="1" dirty="0"/>
              <a:t>: </a:t>
            </a:r>
            <a:r>
              <a:rPr lang="en-US" dirty="0"/>
              <a:t>a measure of how many lines of code the team added, deleted, or modified; shows the degree to which source code files are changing over time.</a:t>
            </a:r>
            <a:endParaRPr lang="en-US" dirty="0" smtClean="0"/>
          </a:p>
        </p:txBody>
      </p:sp>
    </p:spTree>
    <p:extLst>
      <p:ext uri="{BB962C8B-B14F-4D97-AF65-F5344CB8AC3E}">
        <p14:creationId xmlns:p14="http://schemas.microsoft.com/office/powerpoint/2010/main" val="28917647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Planning Reports</a:t>
            </a:r>
            <a:endParaRPr lang="en-US" dirty="0"/>
          </a:p>
        </p:txBody>
      </p:sp>
      <p:sp>
        <p:nvSpPr>
          <p:cNvPr id="3" name="Content Placeholder 2"/>
          <p:cNvSpPr>
            <a:spLocks noGrp="1"/>
          </p:cNvSpPr>
          <p:nvPr>
            <p:ph sz="quarter" idx="10"/>
          </p:nvPr>
        </p:nvSpPr>
        <p:spPr>
          <a:xfrm>
            <a:off x="379514" y="1245702"/>
            <a:ext cx="11525250" cy="5290388"/>
          </a:xfrm>
        </p:spPr>
        <p:txBody>
          <a:bodyPr/>
          <a:lstStyle/>
          <a:p>
            <a:pPr marL="0" indent="0">
              <a:spcBef>
                <a:spcPts val="2400"/>
              </a:spcBef>
              <a:buNone/>
            </a:pPr>
            <a:r>
              <a:rPr lang="en-US" dirty="0" smtClean="0"/>
              <a:t>Prior </a:t>
            </a:r>
            <a:r>
              <a:rPr lang="en-US" dirty="0"/>
              <a:t>to a sprint, the team will examine the backlog of tasks and user stories to determine priorities and </a:t>
            </a:r>
            <a:r>
              <a:rPr lang="en-US" dirty="0" smtClean="0"/>
              <a:t>milestones.</a:t>
            </a:r>
          </a:p>
          <a:p>
            <a:pPr marL="0" indent="0">
              <a:spcBef>
                <a:spcPts val="2400"/>
              </a:spcBef>
              <a:buNone/>
            </a:pPr>
            <a:r>
              <a:rPr lang="en-US" b="1" i="1" dirty="0" smtClean="0"/>
              <a:t>Burndown </a:t>
            </a:r>
            <a:r>
              <a:rPr lang="en-US" b="1" i="1" dirty="0"/>
              <a:t>data </a:t>
            </a:r>
            <a:r>
              <a:rPr lang="en-US" dirty="0"/>
              <a:t>from previous sprints helps set manageable deadlines and </a:t>
            </a:r>
            <a:r>
              <a:rPr lang="en-US" dirty="0" smtClean="0"/>
              <a:t>milestones.</a:t>
            </a:r>
          </a:p>
          <a:p>
            <a:pPr marL="0" indent="0">
              <a:spcBef>
                <a:spcPts val="2400"/>
              </a:spcBef>
              <a:buNone/>
            </a:pPr>
            <a:r>
              <a:rPr lang="en-US" b="1" i="1" dirty="0" smtClean="0"/>
              <a:t>Backlog </a:t>
            </a:r>
            <a:r>
              <a:rPr lang="en-US" b="1" i="1" dirty="0"/>
              <a:t>and story reports </a:t>
            </a:r>
            <a:r>
              <a:rPr lang="en-US" dirty="0"/>
              <a:t>identify tasks or problems needing attention and help establish </a:t>
            </a:r>
            <a:r>
              <a:rPr lang="en-US" dirty="0" smtClean="0"/>
              <a:t>priorities.</a:t>
            </a:r>
          </a:p>
          <a:p>
            <a:pPr marL="0" indent="0">
              <a:spcBef>
                <a:spcPts val="2400"/>
              </a:spcBef>
              <a:buNone/>
            </a:pPr>
            <a:r>
              <a:rPr lang="en-US" b="1" i="1" dirty="0" smtClean="0"/>
              <a:t>Work </a:t>
            </a:r>
            <a:r>
              <a:rPr lang="en-US" b="1" i="1" dirty="0"/>
              <a:t>assignment reports </a:t>
            </a:r>
            <a:r>
              <a:rPr lang="en-US" dirty="0"/>
              <a:t>assist the team in assigning roles and balancing the workload.</a:t>
            </a:r>
          </a:p>
        </p:txBody>
      </p:sp>
    </p:spTree>
    <p:extLst>
      <p:ext uri="{BB962C8B-B14F-4D97-AF65-F5344CB8AC3E}">
        <p14:creationId xmlns:p14="http://schemas.microsoft.com/office/powerpoint/2010/main" val="34531464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 During a Sprint</a:t>
            </a:r>
            <a:endParaRPr lang="en-US" dirty="0"/>
          </a:p>
        </p:txBody>
      </p:sp>
      <p:sp>
        <p:nvSpPr>
          <p:cNvPr id="3" name="Content Placeholder 2"/>
          <p:cNvSpPr>
            <a:spLocks noGrp="1"/>
          </p:cNvSpPr>
          <p:nvPr>
            <p:ph sz="quarter" idx="10"/>
          </p:nvPr>
        </p:nvSpPr>
        <p:spPr>
          <a:xfrm>
            <a:off x="511934" y="1003913"/>
            <a:ext cx="11525250" cy="5290388"/>
          </a:xfrm>
        </p:spPr>
        <p:txBody>
          <a:bodyPr/>
          <a:lstStyle/>
          <a:p>
            <a:pPr marL="0" indent="0">
              <a:spcBef>
                <a:spcPts val="2400"/>
              </a:spcBef>
              <a:buNone/>
            </a:pPr>
            <a:r>
              <a:rPr lang="en-US" b="1" i="1" dirty="0" smtClean="0"/>
              <a:t>Burndown</a:t>
            </a:r>
            <a:r>
              <a:rPr lang="en-US" dirty="0" smtClean="0"/>
              <a:t> </a:t>
            </a:r>
            <a:r>
              <a:rPr lang="en-US" dirty="0"/>
              <a:t>(and burn rate) are important to the team during a </a:t>
            </a:r>
            <a:r>
              <a:rPr lang="en-US" dirty="0" smtClean="0"/>
              <a:t>sprint.</a:t>
            </a:r>
          </a:p>
          <a:p>
            <a:pPr marL="0" indent="0">
              <a:spcBef>
                <a:spcPts val="2400"/>
              </a:spcBef>
              <a:buNone/>
            </a:pPr>
            <a:r>
              <a:rPr lang="en-US" dirty="0" smtClean="0"/>
              <a:t>It </a:t>
            </a:r>
            <a:r>
              <a:rPr lang="en-US" dirty="0"/>
              <a:t>shows the overall progress toward the milestone and helps estimate whether or not the team is on pace to meet its goals. </a:t>
            </a:r>
          </a:p>
          <a:p>
            <a:pPr marL="0" indent="0">
              <a:spcBef>
                <a:spcPts val="2400"/>
              </a:spcBef>
              <a:buNone/>
            </a:pPr>
            <a:r>
              <a:rPr lang="en-US" dirty="0" smtClean="0"/>
              <a:t>Individual </a:t>
            </a:r>
            <a:r>
              <a:rPr lang="en-US" dirty="0"/>
              <a:t>members can use My Dashboard in Team Foundation Server to view the </a:t>
            </a:r>
            <a:r>
              <a:rPr lang="en-US" dirty="0" smtClean="0"/>
              <a:t>following:</a:t>
            </a:r>
          </a:p>
          <a:p>
            <a:pPr marL="857115" lvl="1" indent="-457200">
              <a:buFont typeface="Wingdings" panose="05000000000000000000" pitchFamily="2" charset="2"/>
              <a:buChar char="ü"/>
            </a:pPr>
            <a:r>
              <a:rPr lang="en-US" dirty="0" smtClean="0"/>
              <a:t>All </a:t>
            </a:r>
            <a:r>
              <a:rPr lang="en-US" dirty="0"/>
              <a:t>assigned </a:t>
            </a:r>
            <a:r>
              <a:rPr lang="en-US" dirty="0" smtClean="0"/>
              <a:t>tasks</a:t>
            </a:r>
          </a:p>
          <a:p>
            <a:pPr marL="857115" lvl="1" indent="-457200">
              <a:buFont typeface="Wingdings" panose="05000000000000000000" pitchFamily="2" charset="2"/>
              <a:buChar char="ü"/>
            </a:pPr>
            <a:r>
              <a:rPr lang="en-US" dirty="0" smtClean="0"/>
              <a:t>Assigned </a:t>
            </a:r>
            <a:r>
              <a:rPr lang="en-US" dirty="0"/>
              <a:t>bugs and test </a:t>
            </a:r>
            <a:r>
              <a:rPr lang="en-US" dirty="0" smtClean="0"/>
              <a:t>cases</a:t>
            </a:r>
          </a:p>
          <a:p>
            <a:pPr marL="857115" lvl="1" indent="-457200">
              <a:buFont typeface="Wingdings" panose="05000000000000000000" pitchFamily="2" charset="2"/>
              <a:buChar char="ü"/>
            </a:pPr>
            <a:r>
              <a:rPr lang="en-US" dirty="0" smtClean="0"/>
              <a:t>Upcoming </a:t>
            </a:r>
            <a:r>
              <a:rPr lang="en-US" dirty="0"/>
              <a:t>events (meetings, </a:t>
            </a:r>
            <a:r>
              <a:rPr lang="en-US" dirty="0" smtClean="0"/>
              <a:t>deadlines)</a:t>
            </a:r>
          </a:p>
          <a:p>
            <a:pPr marL="857115" lvl="1" indent="-457200">
              <a:buFont typeface="Wingdings" panose="05000000000000000000" pitchFamily="2" charset="2"/>
              <a:buChar char="ü"/>
            </a:pPr>
            <a:r>
              <a:rPr lang="en-US" dirty="0" smtClean="0"/>
              <a:t>An </a:t>
            </a:r>
            <a:r>
              <a:rPr lang="en-US" dirty="0"/>
              <a:t>overview of recent progress</a:t>
            </a:r>
          </a:p>
        </p:txBody>
      </p:sp>
    </p:spTree>
    <p:extLst>
      <p:ext uri="{BB962C8B-B14F-4D97-AF65-F5344CB8AC3E}">
        <p14:creationId xmlns:p14="http://schemas.microsoft.com/office/powerpoint/2010/main" val="38618597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Healthy Burndown Report</a:t>
            </a:r>
            <a:endParaRPr lang="en-US" dirty="0"/>
          </a:p>
        </p:txBody>
      </p:sp>
      <p:pic>
        <p:nvPicPr>
          <p:cNvPr id="4" name="Content Placeholder 3"/>
          <p:cNvPicPr>
            <a:picLocks noGrp="1" noChangeAspect="1"/>
          </p:cNvPicPr>
          <p:nvPr>
            <p:ph sz="quarter" idx="10"/>
          </p:nvPr>
        </p:nvPicPr>
        <p:blipFill>
          <a:blip r:embed="rId3"/>
          <a:stretch>
            <a:fillRect/>
          </a:stretch>
        </p:blipFill>
        <p:spPr>
          <a:xfrm>
            <a:off x="508208" y="823576"/>
            <a:ext cx="11077686" cy="6034424"/>
          </a:xfrm>
          <a:prstGeom prst="rect">
            <a:avLst/>
          </a:prstGeom>
        </p:spPr>
      </p:pic>
    </p:spTree>
    <p:extLst>
      <p:ext uri="{BB962C8B-B14F-4D97-AF65-F5344CB8AC3E}">
        <p14:creationId xmlns:p14="http://schemas.microsoft.com/office/powerpoint/2010/main" val="2303503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04 | </a:t>
            </a:r>
            <a:r>
              <a:rPr lang="en-US" dirty="0"/>
              <a:t>Managing Software Testing Projects</a:t>
            </a:r>
          </a:p>
        </p:txBody>
      </p:sp>
      <p:sp>
        <p:nvSpPr>
          <p:cNvPr id="4" name="Subtitle 3"/>
          <p:cNvSpPr>
            <a:spLocks noGrp="1"/>
          </p:cNvSpPr>
          <p:nvPr>
            <p:ph type="subTitle" idx="1"/>
          </p:nvPr>
        </p:nvSpPr>
        <p:spPr>
          <a:xfrm>
            <a:off x="193271" y="5132437"/>
            <a:ext cx="9527778" cy="1460779"/>
          </a:xfrm>
        </p:spPr>
        <p:txBody>
          <a:bodyPr/>
          <a:lstStyle/>
          <a:p>
            <a:r>
              <a:rPr lang="en-US" dirty="0"/>
              <a:t>Thomas Dawkins | Senior Product Manager</a:t>
            </a:r>
          </a:p>
          <a:p>
            <a:r>
              <a:rPr lang="en-US" dirty="0"/>
              <a:t>Erik Downing | Senior Software Development Engineer </a:t>
            </a:r>
            <a:r>
              <a:rPr lang="en-US" dirty="0" smtClean="0"/>
              <a:t>in Test </a:t>
            </a:r>
            <a:r>
              <a:rPr lang="en-US" dirty="0"/>
              <a:t>(SDET)</a:t>
            </a:r>
          </a:p>
        </p:txBody>
      </p:sp>
    </p:spTree>
    <p:extLst>
      <p:ext uri="{BB962C8B-B14F-4D97-AF65-F5344CB8AC3E}">
        <p14:creationId xmlns:p14="http://schemas.microsoft.com/office/powerpoint/2010/main" val="40971066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Unhealthy Burndown Report</a:t>
            </a:r>
            <a:endParaRPr lang="en-US" dirty="0"/>
          </a:p>
        </p:txBody>
      </p:sp>
      <p:pic>
        <p:nvPicPr>
          <p:cNvPr id="4" name="Content Placeholder 3"/>
          <p:cNvPicPr>
            <a:picLocks noGrp="1" noChangeAspect="1"/>
          </p:cNvPicPr>
          <p:nvPr>
            <p:ph sz="quarter" idx="10"/>
          </p:nvPr>
        </p:nvPicPr>
        <p:blipFill>
          <a:blip r:embed="rId3"/>
          <a:stretch>
            <a:fillRect/>
          </a:stretch>
        </p:blipFill>
        <p:spPr>
          <a:xfrm>
            <a:off x="477078" y="1312078"/>
            <a:ext cx="11330609" cy="5442261"/>
          </a:xfrm>
          <a:prstGeom prst="rect">
            <a:avLst/>
          </a:prstGeom>
        </p:spPr>
      </p:pic>
    </p:spTree>
    <p:extLst>
      <p:ext uri="{BB962C8B-B14F-4D97-AF65-F5344CB8AC3E}">
        <p14:creationId xmlns:p14="http://schemas.microsoft.com/office/powerpoint/2010/main" val="677705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Retrospective Report</a:t>
            </a:r>
            <a:endParaRPr lang="en-US" dirty="0"/>
          </a:p>
        </p:txBody>
      </p:sp>
      <p:sp>
        <p:nvSpPr>
          <p:cNvPr id="3" name="Content Placeholder 2"/>
          <p:cNvSpPr>
            <a:spLocks noGrp="1"/>
          </p:cNvSpPr>
          <p:nvPr>
            <p:ph sz="quarter" idx="10"/>
          </p:nvPr>
        </p:nvSpPr>
        <p:spPr/>
        <p:txBody>
          <a:bodyPr/>
          <a:lstStyle/>
          <a:p>
            <a:pPr marL="0" indent="0">
              <a:spcBef>
                <a:spcPts val="2400"/>
              </a:spcBef>
              <a:buNone/>
            </a:pPr>
            <a:r>
              <a:rPr lang="en-US" dirty="0" smtClean="0"/>
              <a:t>After </a:t>
            </a:r>
            <a:r>
              <a:rPr lang="en-US" dirty="0"/>
              <a:t>a sprint, the team will review data to see if any processes need to change prior to starting the next </a:t>
            </a:r>
            <a:r>
              <a:rPr lang="en-US" dirty="0" smtClean="0"/>
              <a:t>sprint.</a:t>
            </a:r>
          </a:p>
          <a:p>
            <a:pPr marL="0" indent="0">
              <a:spcBef>
                <a:spcPts val="2400"/>
              </a:spcBef>
              <a:buNone/>
            </a:pPr>
            <a:r>
              <a:rPr lang="en-US" dirty="0" smtClean="0"/>
              <a:t>Team </a:t>
            </a:r>
            <a:r>
              <a:rPr lang="en-US" dirty="0"/>
              <a:t>members may look at progress trends for each member or pair and test-plan progress to see team </a:t>
            </a:r>
            <a:r>
              <a:rPr lang="en-US" dirty="0" smtClean="0"/>
              <a:t>productivity.</a:t>
            </a:r>
          </a:p>
          <a:p>
            <a:pPr marL="0" indent="0">
              <a:spcBef>
                <a:spcPts val="2400"/>
              </a:spcBef>
              <a:buNone/>
            </a:pPr>
            <a:r>
              <a:rPr lang="en-US" dirty="0" smtClean="0"/>
              <a:t>Then </a:t>
            </a:r>
            <a:r>
              <a:rPr lang="en-US" dirty="0"/>
              <a:t>the process will repeat; teams will look at </a:t>
            </a:r>
            <a:r>
              <a:rPr lang="en-US" dirty="0" err="1"/>
              <a:t>burndown</a:t>
            </a:r>
            <a:r>
              <a:rPr lang="en-US" dirty="0"/>
              <a:t> and task progress to establish goals for the next sprint.</a:t>
            </a:r>
          </a:p>
        </p:txBody>
      </p:sp>
    </p:spTree>
    <p:extLst>
      <p:ext uri="{BB962C8B-B14F-4D97-AF65-F5344CB8AC3E}">
        <p14:creationId xmlns:p14="http://schemas.microsoft.com/office/powerpoint/2010/main" val="3670548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193166" y="1245702"/>
            <a:ext cx="11525250" cy="5290388"/>
          </a:xfrm>
        </p:spPr>
        <p:txBody>
          <a:bodyPr/>
          <a:lstStyle/>
          <a:p>
            <a:pPr marL="396875" indent="-396875">
              <a:buFont typeface="Wingdings" panose="05000000000000000000" pitchFamily="2" charset="2"/>
              <a:buChar char="ü"/>
            </a:pPr>
            <a:r>
              <a:rPr lang="en-US" dirty="0"/>
              <a:t>What is a </a:t>
            </a:r>
            <a:r>
              <a:rPr lang="en-US" dirty="0" err="1"/>
              <a:t>burndown</a:t>
            </a:r>
            <a:r>
              <a:rPr lang="en-US" dirty="0"/>
              <a:t> report? </a:t>
            </a:r>
          </a:p>
          <a:p>
            <a:pPr marL="396875" indent="-396875">
              <a:buFont typeface="Wingdings" panose="05000000000000000000" pitchFamily="2" charset="2"/>
              <a:buChar char="ü"/>
            </a:pPr>
            <a:endParaRPr lang="en-US" dirty="0"/>
          </a:p>
          <a:p>
            <a:pPr marL="396875" indent="-396875">
              <a:buFont typeface="Wingdings" panose="05000000000000000000" pitchFamily="2" charset="2"/>
              <a:buChar char="ü"/>
            </a:pPr>
            <a:r>
              <a:rPr lang="en-US" dirty="0"/>
              <a:t>How can data from previous sprints be useful for planning an upcoming sprint? </a:t>
            </a:r>
          </a:p>
          <a:p>
            <a:pPr marL="396875" indent="-396875">
              <a:buFont typeface="Wingdings" panose="05000000000000000000" pitchFamily="2" charset="2"/>
              <a:buChar char="ü"/>
            </a:pPr>
            <a:endParaRPr lang="en-US" dirty="0"/>
          </a:p>
          <a:p>
            <a:pPr marL="396875" indent="-396875">
              <a:buFont typeface="Wingdings" panose="05000000000000000000" pitchFamily="2" charset="2"/>
              <a:buChar char="ü"/>
            </a:pPr>
            <a:r>
              <a:rPr lang="en-US" dirty="0"/>
              <a:t>What metric describes the degree to which source code has changed? </a:t>
            </a:r>
          </a:p>
        </p:txBody>
      </p:sp>
    </p:spTree>
    <p:extLst>
      <p:ext uri="{BB962C8B-B14F-4D97-AF65-F5344CB8AC3E}">
        <p14:creationId xmlns:p14="http://schemas.microsoft.com/office/powerpoint/2010/main" val="2354833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for this Module</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54919005"/>
              </p:ext>
            </p:extLst>
          </p:nvPr>
        </p:nvGraphicFramePr>
        <p:xfrm>
          <a:off x="223163" y="1085257"/>
          <a:ext cx="11786800" cy="5613400"/>
        </p:xfrm>
        <a:graphic>
          <a:graphicData uri="http://schemas.openxmlformats.org/drawingml/2006/table">
            <a:tbl>
              <a:tblPr firstRow="1" bandRow="1">
                <a:tableStyleId>{5C22544A-7EE6-4342-B048-85BDC9FD1C3A}</a:tableStyleId>
              </a:tblPr>
              <a:tblGrid>
                <a:gridCol w="4551113"/>
                <a:gridCol w="7235687"/>
              </a:tblGrid>
              <a:tr h="370840">
                <a:tc gridSpan="2">
                  <a:txBody>
                    <a:bodyPr/>
                    <a:lstStyle/>
                    <a:p>
                      <a:r>
                        <a:rPr lang="en-US" dirty="0" smtClean="0"/>
                        <a:t>MSDN Software Testing Resources</a:t>
                      </a:r>
                      <a:endParaRPr lang="en-US" dirty="0"/>
                    </a:p>
                  </a:txBody>
                  <a:tcPr/>
                </a:tc>
                <a:tc hMerge="1">
                  <a:txBody>
                    <a:bodyPr/>
                    <a:lstStyle/>
                    <a:p>
                      <a:endParaRPr lang="en-US" dirty="0"/>
                    </a:p>
                  </a:txBody>
                  <a:tcPr/>
                </a:tc>
              </a:tr>
              <a:tr h="370840">
                <a:tc>
                  <a:txBody>
                    <a:bodyPr/>
                    <a:lstStyle/>
                    <a:p>
                      <a:r>
                        <a:rPr lang="en-US" sz="1800" dirty="0" smtClean="0"/>
                        <a:t>Process Guidance &amp;</a:t>
                      </a:r>
                      <a:r>
                        <a:rPr lang="en-US" sz="1800" baseline="0" dirty="0" smtClean="0"/>
                        <a:t> Process Templates for TFS</a:t>
                      </a:r>
                      <a:endParaRPr lang="en-US" sz="1800" dirty="0"/>
                    </a:p>
                  </a:txBody>
                  <a:tcPr/>
                </a:tc>
                <a:tc>
                  <a:txBody>
                    <a:bodyPr/>
                    <a:lstStyle/>
                    <a:p>
                      <a:r>
                        <a:rPr lang="en-US" sz="1800" dirty="0" smtClean="0"/>
                        <a:t>http://msdn.microsoft.com/en- us/library/hh533801.aspx</a:t>
                      </a:r>
                      <a:endParaRPr lang="en-US" sz="1800" dirty="0"/>
                    </a:p>
                  </a:txBody>
                  <a:tcPr/>
                </a:tc>
              </a:tr>
              <a:tr h="370840">
                <a:tc>
                  <a:txBody>
                    <a:bodyPr/>
                    <a:lstStyle/>
                    <a:p>
                      <a:r>
                        <a:rPr lang="en-US" sz="1800" dirty="0" smtClean="0"/>
                        <a:t>Planning and Tracking Project</a:t>
                      </a:r>
                      <a:endParaRPr lang="en-US" sz="1800" dirty="0"/>
                    </a:p>
                  </a:txBody>
                  <a:tcPr/>
                </a:tc>
                <a:tc>
                  <a:txBody>
                    <a:bodyPr/>
                    <a:lstStyle/>
                    <a:p>
                      <a:r>
                        <a:rPr lang="en-US" sz="1800" dirty="0" smtClean="0"/>
                        <a:t>http://msdn.microsoft.com/en- us/library/dd286619.aspx</a:t>
                      </a:r>
                      <a:endParaRPr lang="en-US" sz="1800" dirty="0"/>
                    </a:p>
                  </a:txBody>
                  <a:tcPr/>
                </a:tc>
              </a:tr>
              <a:tr h="370840">
                <a:tc>
                  <a:txBody>
                    <a:bodyPr/>
                    <a:lstStyle/>
                    <a:p>
                      <a:r>
                        <a:rPr lang="en-US" sz="1800" dirty="0" smtClean="0"/>
                        <a:t>Work Items and Workflow (Agile)</a:t>
                      </a:r>
                      <a:endParaRPr lang="en-US" sz="1800" dirty="0"/>
                    </a:p>
                  </a:txBody>
                  <a:tcPr/>
                </a:tc>
                <a:tc>
                  <a:txBody>
                    <a:bodyPr/>
                    <a:lstStyle/>
                    <a:p>
                      <a:r>
                        <a:rPr lang="en-US" sz="1800" dirty="0" smtClean="0"/>
                        <a:t>http://msdn.microsoft.com/en- us/library/dd997897.asp</a:t>
                      </a:r>
                      <a:endParaRPr lang="en-US" sz="1800" dirty="0"/>
                    </a:p>
                  </a:txBody>
                  <a:tcPr/>
                </a:tc>
              </a:tr>
              <a:tr h="370840">
                <a:tc>
                  <a:txBody>
                    <a:bodyPr/>
                    <a:lstStyle/>
                    <a:p>
                      <a:r>
                        <a:rPr lang="en-US" sz="1800" dirty="0" smtClean="0"/>
                        <a:t>Agile Principles and Values</a:t>
                      </a:r>
                      <a:endParaRPr lang="en-US" sz="1800" dirty="0"/>
                    </a:p>
                  </a:txBody>
                  <a:tcPr/>
                </a:tc>
                <a:tc>
                  <a:txBody>
                    <a:bodyPr/>
                    <a:lstStyle/>
                    <a:p>
                      <a:r>
                        <a:rPr lang="en-US" sz="1800" dirty="0" smtClean="0"/>
                        <a:t>http://msdn.microsoft.com/en- us/library/dd997578.aspx</a:t>
                      </a:r>
                      <a:endParaRPr lang="en-US" sz="1800" dirty="0"/>
                    </a:p>
                  </a:txBody>
                  <a:tcPr/>
                </a:tc>
              </a:tr>
              <a:tr h="370840">
                <a:tc>
                  <a:txBody>
                    <a:bodyPr/>
                    <a:lstStyle/>
                    <a:p>
                      <a:r>
                        <a:rPr lang="en-US" sz="1800" dirty="0" smtClean="0"/>
                        <a:t>Testing Methodologies</a:t>
                      </a:r>
                    </a:p>
                  </a:txBody>
                  <a:tcPr/>
                </a:tc>
                <a:tc>
                  <a:txBody>
                    <a:bodyPr/>
                    <a:lstStyle/>
                    <a:p>
                      <a:r>
                        <a:rPr lang="en-US" sz="1800" dirty="0" smtClean="0"/>
                        <a:t>http://msdn.microsoft.com/en- us/library/ff649520.aspx</a:t>
                      </a:r>
                      <a:endParaRPr lang="en-US" sz="1800" dirty="0"/>
                    </a:p>
                  </a:txBody>
                  <a:tcPr/>
                </a:tc>
              </a:tr>
              <a:tr h="370840">
                <a:tc>
                  <a:txBody>
                    <a:bodyPr/>
                    <a:lstStyle/>
                    <a:p>
                      <a:r>
                        <a:rPr lang="en-US" sz="1800" dirty="0" smtClean="0"/>
                        <a:t>Scrum</a:t>
                      </a:r>
                      <a:endParaRPr lang="en-US" sz="1800" dirty="0"/>
                    </a:p>
                  </a:txBody>
                  <a:tcPr/>
                </a:tc>
                <a:tc>
                  <a:txBody>
                    <a:bodyPr/>
                    <a:lstStyle/>
                    <a:p>
                      <a:r>
                        <a:rPr lang="en-US" sz="1800" dirty="0" smtClean="0"/>
                        <a:t>http://msdn.microsoft.com/en- us/library/dd997796%28v=VS.100%29.aspx</a:t>
                      </a:r>
                      <a:endParaRPr lang="en-US" sz="1800" dirty="0"/>
                    </a:p>
                  </a:txBody>
                  <a:tcPr/>
                </a:tc>
              </a:tr>
              <a:tr h="370840">
                <a:tc>
                  <a:txBody>
                    <a:bodyPr/>
                    <a:lstStyle/>
                    <a:p>
                      <a:r>
                        <a:rPr lang="en-US" sz="1800" dirty="0" smtClean="0"/>
                        <a:t>Open Distributed Agile Development </a:t>
                      </a:r>
                      <a:endParaRPr lang="en-US" sz="1800" dirty="0"/>
                    </a:p>
                  </a:txBody>
                  <a:tcPr/>
                </a:tc>
                <a:tc>
                  <a:txBody>
                    <a:bodyPr/>
                    <a:lstStyle/>
                    <a:p>
                      <a:r>
                        <a:rPr lang="en-US" sz="1800" dirty="0" smtClean="0"/>
                        <a:t>http://download.microsoft.com/download/ 4/4/a/44a2cebd-63fb-4379-898d- 9cf24822c6cc/</a:t>
                      </a:r>
                      <a:r>
                        <a:rPr lang="en-US" sz="1800" dirty="0" err="1" smtClean="0"/>
                        <a:t>distributed_agile_developme</a:t>
                      </a:r>
                      <a:r>
                        <a:rPr lang="en-US" sz="1800" dirty="0" smtClean="0"/>
                        <a:t> </a:t>
                      </a:r>
                      <a:r>
                        <a:rPr lang="en-US" sz="1800" dirty="0" err="1" smtClean="0"/>
                        <a:t>nt_at_microsoft_patterns_and_practices.pd</a:t>
                      </a:r>
                      <a:endParaRPr lang="en-US" sz="1800" dirty="0"/>
                    </a:p>
                  </a:txBody>
                  <a:tcPr/>
                </a:tc>
              </a:tr>
              <a:tr h="370840">
                <a:tc>
                  <a:txBody>
                    <a:bodyPr/>
                    <a:lstStyle/>
                    <a:p>
                      <a:r>
                        <a:rPr lang="en-US" sz="1800" dirty="0" smtClean="0"/>
                        <a:t>Collaborating within a Team Using Team Project Resources</a:t>
                      </a:r>
                      <a:endParaRPr lang="en-US" sz="1800" dirty="0"/>
                    </a:p>
                  </a:txBody>
                  <a:tcPr/>
                </a:tc>
                <a:tc>
                  <a:txBody>
                    <a:bodyPr/>
                    <a:lstStyle/>
                    <a:p>
                      <a:r>
                        <a:rPr lang="en-US" sz="1800" dirty="0" smtClean="0"/>
                        <a:t>http://msdn.microsoft.com/en- us/library/ms242904(v=vs.100).aspx</a:t>
                      </a:r>
                      <a:endParaRPr lang="en-US" sz="1800" dirty="0"/>
                    </a:p>
                  </a:txBody>
                  <a:tcPr/>
                </a:tc>
              </a:tr>
              <a:tr h="288826">
                <a:tc>
                  <a:txBody>
                    <a:bodyPr/>
                    <a:lstStyle/>
                    <a:p>
                      <a:r>
                        <a:rPr lang="en-US" sz="1800" dirty="0" smtClean="0"/>
                        <a:t>Distributed Scrum</a:t>
                      </a:r>
                      <a:endParaRPr lang="en-US" sz="1800" dirty="0"/>
                    </a:p>
                  </a:txBody>
                  <a:tcPr/>
                </a:tc>
                <a:tc>
                  <a:txBody>
                    <a:bodyPr/>
                    <a:lstStyle/>
                    <a:p>
                      <a:r>
                        <a:rPr lang="en-US" sz="1800" dirty="0" smtClean="0"/>
                        <a:t>http://msdn.microsoft.com/en- us/library/jj620910.aspx</a:t>
                      </a:r>
                      <a:endParaRPr lang="en-US" sz="1800" dirty="0"/>
                    </a:p>
                  </a:txBody>
                  <a:tcPr/>
                </a:tc>
              </a:tr>
              <a:tr h="288826">
                <a:tc>
                  <a:txBody>
                    <a:bodyPr/>
                    <a:lstStyle/>
                    <a:p>
                      <a:r>
                        <a:rPr lang="en-US" sz="1800" dirty="0" smtClean="0"/>
                        <a:t>Burndown and Burn Rate Report</a:t>
                      </a:r>
                      <a:r>
                        <a:rPr lang="en-US" sz="1800" baseline="0" dirty="0" smtClean="0"/>
                        <a:t> (Agile)</a:t>
                      </a:r>
                      <a:endParaRPr lang="en-US" sz="1800" dirty="0"/>
                    </a:p>
                  </a:txBody>
                  <a:tcPr/>
                </a:tc>
                <a:tc>
                  <a:txBody>
                    <a:bodyPr/>
                    <a:lstStyle/>
                    <a:p>
                      <a:r>
                        <a:rPr lang="en-US" sz="1800" dirty="0" smtClean="0"/>
                        <a:t>http://msdn.microsoft.com/en- us/library/dd380678.asp</a:t>
                      </a:r>
                      <a:endParaRPr lang="en-US" sz="1800" dirty="0"/>
                    </a:p>
                  </a:txBody>
                  <a:tcPr/>
                </a:tc>
              </a:tr>
              <a:tr h="288826">
                <a:tc>
                  <a:txBody>
                    <a:bodyPr/>
                    <a:lstStyle/>
                    <a:p>
                      <a:r>
                        <a:rPr lang="en-US" sz="1800" dirty="0" smtClean="0"/>
                        <a:t>Excel Reports (Agile)</a:t>
                      </a:r>
                      <a:endParaRPr lang="en-US" sz="1800" dirty="0"/>
                    </a:p>
                  </a:txBody>
                  <a:tcPr/>
                </a:tc>
                <a:tc>
                  <a:txBody>
                    <a:bodyPr/>
                    <a:lstStyle/>
                    <a:p>
                      <a:r>
                        <a:rPr lang="en-US" sz="1800" dirty="0" smtClean="0"/>
                        <a:t>http://msdn.microsoft.com/en- us/library/</a:t>
                      </a:r>
                      <a:r>
                        <a:rPr lang="en-US" sz="1800" dirty="0" err="1" smtClean="0"/>
                        <a:t>vstudio</a:t>
                      </a:r>
                      <a:r>
                        <a:rPr lang="en-US" sz="1800" dirty="0" smtClean="0"/>
                        <a:t>/dd997876.aspx</a:t>
                      </a:r>
                      <a:endParaRPr lang="en-US" sz="1800" dirty="0"/>
                    </a:p>
                  </a:txBody>
                  <a:tcPr/>
                </a:tc>
              </a:tr>
              <a:tr h="288826">
                <a:tc>
                  <a:txBody>
                    <a:bodyPr/>
                    <a:lstStyle/>
                    <a:p>
                      <a:r>
                        <a:rPr lang="en-US" sz="1800" dirty="0" smtClean="0"/>
                        <a:t>My Dashboard (Agile)</a:t>
                      </a:r>
                      <a:endParaRPr lang="en-US" sz="1800" dirty="0"/>
                    </a:p>
                  </a:txBody>
                  <a:tcPr/>
                </a:tc>
                <a:tc>
                  <a:txBody>
                    <a:bodyPr/>
                    <a:lstStyle/>
                    <a:p>
                      <a:r>
                        <a:rPr lang="en-US" sz="1800" dirty="0" smtClean="0"/>
                        <a:t>http://msdn.microsoft.com/en- us/library/dd420561.aspx</a:t>
                      </a:r>
                      <a:endParaRPr lang="en-US" sz="1800" dirty="0"/>
                    </a:p>
                  </a:txBody>
                  <a:tcPr/>
                </a:tc>
              </a:tr>
            </a:tbl>
          </a:graphicData>
        </a:graphic>
      </p:graphicFrame>
    </p:spTree>
    <p:extLst>
      <p:ext uri="{BB962C8B-B14F-4D97-AF65-F5344CB8AC3E}">
        <p14:creationId xmlns:p14="http://schemas.microsoft.com/office/powerpoint/2010/main" val="15299579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stuff? Get Certified!</a:t>
            </a:r>
            <a:endParaRPr lang="en-US" dirty="0"/>
          </a:p>
        </p:txBody>
      </p:sp>
      <p:sp>
        <p:nvSpPr>
          <p:cNvPr id="3" name="Text Placeholder 2"/>
          <p:cNvSpPr>
            <a:spLocks noGrp="1"/>
          </p:cNvSpPr>
          <p:nvPr>
            <p:ph type="body" sz="quarter" idx="10"/>
          </p:nvPr>
        </p:nvSpPr>
        <p:spPr/>
        <p:txBody>
          <a:bodyPr/>
          <a:lstStyle/>
          <a:p>
            <a:r>
              <a:rPr lang="en-US" dirty="0" smtClean="0"/>
              <a:t>Microsoft Certified Solutions Developer (MCSD) for Application Lifecycle Management </a:t>
            </a:r>
          </a:p>
          <a:p>
            <a:pPr lvl="1"/>
            <a:r>
              <a:rPr lang="en-US" dirty="0">
                <a:hlinkClick r:id="rId3"/>
              </a:rPr>
              <a:t>http://</a:t>
            </a:r>
            <a:r>
              <a:rPr lang="en-US" dirty="0" smtClean="0">
                <a:hlinkClick r:id="rId3"/>
              </a:rPr>
              <a:t>www.microsoft.com/learning/en-us/mcsd-application-lifecycle-management.aspx</a:t>
            </a:r>
            <a:endParaRPr lang="en-US" dirty="0" smtClean="0"/>
          </a:p>
          <a:p>
            <a:pPr marL="609585" lvl="1" indent="0">
              <a:buNone/>
            </a:pPr>
            <a:endParaRPr lang="en-US" dirty="0"/>
          </a:p>
          <a:p>
            <a:r>
              <a:rPr lang="en-US" dirty="0" smtClean="0"/>
              <a:t>Microsoft Learning Partners—Learn from the Pros!</a:t>
            </a:r>
          </a:p>
          <a:p>
            <a:pPr lvl="1"/>
            <a:r>
              <a:rPr lang="en-US" dirty="0" smtClean="0">
                <a:hlinkClick r:id="rId4"/>
              </a:rPr>
              <a:t>http://aka.ms/CPLS</a:t>
            </a:r>
            <a:endParaRPr lang="en-US" dirty="0"/>
          </a:p>
          <a:p>
            <a:pPr lvl="1"/>
            <a:r>
              <a:rPr lang="en-US" dirty="0" smtClean="0"/>
              <a:t>Find a Class: </a:t>
            </a:r>
            <a:r>
              <a:rPr lang="en-US" dirty="0" smtClean="0">
                <a:hlinkClick r:id="rId5"/>
              </a:rPr>
              <a:t>http://aka.ms/ClassLocator</a:t>
            </a:r>
            <a:r>
              <a:rPr lang="en-US" dirty="0" smtClean="0"/>
              <a:t>  </a:t>
            </a:r>
          </a:p>
          <a:p>
            <a:endParaRPr lang="en-US" dirty="0"/>
          </a:p>
        </p:txBody>
      </p:sp>
    </p:spTree>
    <p:extLst>
      <p:ext uri="{BB962C8B-B14F-4D97-AF65-F5344CB8AC3E}">
        <p14:creationId xmlns:p14="http://schemas.microsoft.com/office/powerpoint/2010/main" val="31290954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514350" indent="-514350">
              <a:buFont typeface="+mj-lt"/>
              <a:buAutoNum type="arabicPeriod"/>
            </a:pPr>
            <a:r>
              <a:rPr lang="en-GB" dirty="0" smtClean="0"/>
              <a:t>Test Milestones</a:t>
            </a:r>
          </a:p>
          <a:p>
            <a:pPr marL="514350" indent="-514350">
              <a:buFont typeface="+mj-lt"/>
              <a:buAutoNum type="arabicPeriod"/>
            </a:pPr>
            <a:r>
              <a:rPr lang="en-GB" dirty="0"/>
              <a:t>T</a:t>
            </a:r>
            <a:r>
              <a:rPr lang="en-GB" dirty="0" smtClean="0"/>
              <a:t>he Agile Process</a:t>
            </a:r>
          </a:p>
          <a:p>
            <a:pPr marL="514350" indent="-514350">
              <a:buFont typeface="+mj-lt"/>
              <a:buAutoNum type="arabicPeriod"/>
            </a:pPr>
            <a:r>
              <a:rPr lang="en-GB" dirty="0" smtClean="0"/>
              <a:t>Working with Distributed </a:t>
            </a:r>
            <a:r>
              <a:rPr lang="en-GB" dirty="0"/>
              <a:t>T</a:t>
            </a:r>
            <a:r>
              <a:rPr lang="en-GB" dirty="0" smtClean="0"/>
              <a:t>eams</a:t>
            </a:r>
          </a:p>
          <a:p>
            <a:pPr marL="514350" indent="-514350">
              <a:buFont typeface="+mj-lt"/>
              <a:buAutoNum type="arabicPeriod"/>
            </a:pPr>
            <a:r>
              <a:rPr lang="en-GB" dirty="0" smtClean="0"/>
              <a:t>Test Reports</a:t>
            </a:r>
          </a:p>
          <a:p>
            <a:pPr marL="514350" indent="-514350">
              <a:buFont typeface="+mj-lt"/>
              <a:buAutoNum type="arabicPeriod"/>
            </a:pP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748582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4"/>
          <p:cNvSpPr/>
          <p:nvPr/>
        </p:nvSpPr>
        <p:spPr>
          <a:xfrm>
            <a:off x="352011" y="315104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bg1"/>
                  </a:solidFill>
                </a:rPr>
                <a:t>4</a:t>
              </a:r>
              <a:r>
                <a:rPr lang="en-US" dirty="0" smtClean="0">
                  <a:solidFill>
                    <a:schemeClr val="bg1"/>
                  </a:solidFill>
                </a:rPr>
                <a:t>.1 Test Milestones</a:t>
              </a:r>
            </a:p>
          </p:txBody>
        </p:sp>
      </p:grpSp>
      <p:sp>
        <p:nvSpPr>
          <p:cNvPr id="11" name="Text Placeholder 4"/>
          <p:cNvSpPr txBox="1">
            <a:spLocks/>
          </p:cNvSpPr>
          <p:nvPr/>
        </p:nvSpPr>
        <p:spPr>
          <a:xfrm>
            <a:off x="524969" y="411706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bg1"/>
                </a:solidFill>
              </a:rPr>
              <a:t>04 | Managing Software Testing </a:t>
            </a:r>
            <a:r>
              <a:rPr lang="en-US" dirty="0" smtClean="0">
                <a:solidFill>
                  <a:schemeClr val="bg1"/>
                </a:solidFill>
              </a:rPr>
              <a:t>Projects</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67214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a:t>Describe testing </a:t>
            </a:r>
            <a:r>
              <a:rPr lang="en-US" dirty="0" smtClean="0"/>
              <a:t>milestones</a:t>
            </a:r>
            <a:endParaRPr lang="en-US" dirty="0"/>
          </a:p>
          <a:p>
            <a:pPr lvl="1"/>
            <a:r>
              <a:rPr lang="en-US" dirty="0"/>
              <a:t>Process fundamentals</a:t>
            </a:r>
            <a:endParaRPr lang="en-US" dirty="0" smtClean="0"/>
          </a:p>
          <a:p>
            <a:pPr lvl="1"/>
            <a:r>
              <a:rPr lang="en-US" dirty="0" smtClean="0"/>
              <a:t>Topics </a:t>
            </a:r>
            <a:r>
              <a:rPr lang="en-US" dirty="0"/>
              <a:t>included: </a:t>
            </a:r>
          </a:p>
          <a:p>
            <a:pPr marL="1258888" lvl="2" indent="-344488">
              <a:buFont typeface="Wingdings" panose="05000000000000000000" pitchFamily="2" charset="2"/>
              <a:buChar char="ü"/>
            </a:pPr>
            <a:r>
              <a:rPr lang="en-US" dirty="0" smtClean="0"/>
              <a:t>exit criteria</a:t>
            </a:r>
          </a:p>
          <a:p>
            <a:pPr marL="1258888" lvl="2" indent="-344488">
              <a:buFont typeface="Wingdings" panose="05000000000000000000" pitchFamily="2" charset="2"/>
              <a:buChar char="ü"/>
            </a:pPr>
            <a:r>
              <a:rPr lang="en-US" dirty="0" smtClean="0"/>
              <a:t>sign off </a:t>
            </a:r>
          </a:p>
        </p:txBody>
      </p:sp>
    </p:spTree>
    <p:extLst>
      <p:ext uri="{BB962C8B-B14F-4D97-AF65-F5344CB8AC3E}">
        <p14:creationId xmlns:p14="http://schemas.microsoft.com/office/powerpoint/2010/main" val="3435140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0" indent="0">
              <a:buNone/>
            </a:pPr>
            <a:r>
              <a:rPr lang="en-US" dirty="0"/>
              <a:t>What is the difference between exit criteria and entry criteria?</a:t>
            </a:r>
          </a:p>
          <a:p>
            <a:pPr marL="0" indent="0">
              <a:buNone/>
            </a:pPr>
            <a:endParaRPr lang="en-US" sz="1600" dirty="0" smtClean="0"/>
          </a:p>
          <a:p>
            <a:pPr marL="0" indent="0">
              <a:buNone/>
            </a:pPr>
            <a:r>
              <a:rPr lang="en-US" dirty="0" smtClean="0"/>
              <a:t>What </a:t>
            </a:r>
            <a:r>
              <a:rPr lang="en-US" dirty="0"/>
              <a:t>term refers to the collection of activities that are completed during a project? </a:t>
            </a:r>
          </a:p>
          <a:p>
            <a:pPr marL="0" indent="0">
              <a:buNone/>
            </a:pPr>
            <a:endParaRPr lang="en-US" sz="1600" dirty="0" smtClean="0"/>
          </a:p>
          <a:p>
            <a:pPr marL="0" indent="0">
              <a:buNone/>
            </a:pPr>
            <a:r>
              <a:rPr lang="en-US" dirty="0" smtClean="0"/>
              <a:t>What </a:t>
            </a:r>
            <a:r>
              <a:rPr lang="en-US" dirty="0"/>
              <a:t>is it called when a person or team formally endorses the progress on the project? </a:t>
            </a:r>
          </a:p>
        </p:txBody>
      </p:sp>
    </p:spTree>
    <p:extLst>
      <p:ext uri="{BB962C8B-B14F-4D97-AF65-F5344CB8AC3E}">
        <p14:creationId xmlns:p14="http://schemas.microsoft.com/office/powerpoint/2010/main" val="903052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474747"/>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8ECBA18F3C33409346A19633182C5D" ma:contentTypeVersion="" ma:contentTypeDescription="Create a new document." ma:contentTypeScope="" ma:versionID="f42775250a30ad96fffd2cc4f3934504">
  <xsd:schema xmlns:xsd="http://www.w3.org/2001/XMLSchema" xmlns:xs="http://www.w3.org/2001/XMLSchema" xmlns:p="http://schemas.microsoft.com/office/2006/metadata/properties" xmlns:ns2="DA58AECA-46F3-4083-B40F-E6EFD575E31E" targetNamespace="http://schemas.microsoft.com/office/2006/metadata/properties" ma:root="true" ma:fieldsID="96539666dc85730643db0938a100560c" ns2:_="">
    <xsd:import namespace="DA58AECA-46F3-4083-B40F-E6EFD575E31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58AECA-46F3-4083-B40F-E6EFD575E31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DA58AECA-46F3-4083-B40F-E6EFD575E31E">Final</Status>
    <Module xmlns="DA58AECA-46F3-4083-B40F-E6EFD575E31E">4</Module>
    <Content_x0020_Type xmlns="DA58AECA-46F3-4083-B40F-E6EFD575E31E">Slide Presentation</Cont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33F23D-8386-4B4F-9690-723C68EE80C2}"/>
</file>

<file path=customXml/itemProps2.xml><?xml version="1.0" encoding="utf-8"?>
<ds:datastoreItem xmlns:ds="http://schemas.openxmlformats.org/officeDocument/2006/customXml" ds:itemID="{7025FDD9-4C58-4084-9F89-0E6ADD6FFF55}"/>
</file>

<file path=customXml/itemProps3.xml><?xml version="1.0" encoding="utf-8"?>
<ds:datastoreItem xmlns:ds="http://schemas.openxmlformats.org/officeDocument/2006/customXml" ds:itemID="{B0CA13EC-1D3C-4D6F-8D1C-E8A452CFC79A}"/>
</file>

<file path=docProps/app.xml><?xml version="1.0" encoding="utf-8"?>
<Properties xmlns="http://schemas.openxmlformats.org/officeDocument/2006/extended-properties" xmlns:vt="http://schemas.openxmlformats.org/officeDocument/2006/docPropsVTypes">
  <Template/>
  <TotalTime>3816</TotalTime>
  <Words>3134</Words>
  <Application>Microsoft Office PowerPoint</Application>
  <PresentationFormat>Widescreen</PresentationFormat>
  <Paragraphs>374</Paragraphs>
  <Slides>55</Slides>
  <Notes>55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55</vt:i4>
      </vt:variant>
    </vt:vector>
  </HeadingPairs>
  <TitlesOfParts>
    <vt:vector size="64" baseType="lpstr">
      <vt:lpstr>Arial</vt:lpstr>
      <vt:lpstr>Calibri</vt:lpstr>
      <vt:lpstr>Lucida Grande</vt:lpstr>
      <vt:lpstr>Segoe</vt:lpstr>
      <vt:lpstr>Segoe UI</vt:lpstr>
      <vt:lpstr>Segoe UI Light</vt:lpstr>
      <vt:lpstr>Wingdings</vt:lpstr>
      <vt:lpstr>1_Office Theme</vt:lpstr>
      <vt:lpstr>Content Slide</vt:lpstr>
      <vt:lpstr>Software Testing Fundamentals</vt:lpstr>
      <vt:lpstr>Take the Exam </vt:lpstr>
      <vt:lpstr>     Join the MVA Community!</vt:lpstr>
      <vt:lpstr>Course Topics</vt:lpstr>
      <vt:lpstr>PowerPoint Presentation</vt:lpstr>
      <vt:lpstr>Module Overview</vt:lpstr>
      <vt:lpstr>PowerPoint Presentation</vt:lpstr>
      <vt:lpstr>Section Overview</vt:lpstr>
      <vt:lpstr>Guiding Questions</vt:lpstr>
      <vt:lpstr>Process Guidance</vt:lpstr>
      <vt:lpstr>Phases</vt:lpstr>
      <vt:lpstr>Milestones</vt:lpstr>
      <vt:lpstr>Entry Criteria</vt:lpstr>
      <vt:lpstr>Signing Off</vt:lpstr>
      <vt:lpstr>Exit Criteria</vt:lpstr>
      <vt:lpstr>Section Questions </vt:lpstr>
      <vt:lpstr>Great MSPress Books </vt:lpstr>
      <vt:lpstr>PowerPoint Presentation</vt:lpstr>
      <vt:lpstr>Section Overview</vt:lpstr>
      <vt:lpstr>Guiding Questions</vt:lpstr>
      <vt:lpstr>Agile Development</vt:lpstr>
      <vt:lpstr>Feedback in Agile Development</vt:lpstr>
      <vt:lpstr>Documentation in Agile Development</vt:lpstr>
      <vt:lpstr>Scrum</vt:lpstr>
      <vt:lpstr>Sprints</vt:lpstr>
      <vt:lpstr>Extreme Programming</vt:lpstr>
      <vt:lpstr>Sprint/Iteration Management</vt:lpstr>
      <vt:lpstr>During a Sprint</vt:lpstr>
      <vt:lpstr>Kanban Management</vt:lpstr>
      <vt:lpstr>Section Questions </vt:lpstr>
      <vt:lpstr>PowerPoint Presentation</vt:lpstr>
      <vt:lpstr>Section Overview</vt:lpstr>
      <vt:lpstr>Guiding Questions</vt:lpstr>
      <vt:lpstr>Importance of Communication</vt:lpstr>
      <vt:lpstr>Distributed vs. Co-Located Teams</vt:lpstr>
      <vt:lpstr>Risks with Distributed Teams</vt:lpstr>
      <vt:lpstr>Communication Tools</vt:lpstr>
      <vt:lpstr>Advantages of Distributed Teams</vt:lpstr>
      <vt:lpstr>Visual Studio in Distributed Development</vt:lpstr>
      <vt:lpstr>Section Questions </vt:lpstr>
      <vt:lpstr>PowerPoint Presentation</vt:lpstr>
      <vt:lpstr>Section Overview</vt:lpstr>
      <vt:lpstr>Guiding Questions</vt:lpstr>
      <vt:lpstr>Reports and Dashboards</vt:lpstr>
      <vt:lpstr>Useful Metrics</vt:lpstr>
      <vt:lpstr>Useful Metrics Continued</vt:lpstr>
      <vt:lpstr>Sprint Planning Reports</vt:lpstr>
      <vt:lpstr>Reports During a Sprint</vt:lpstr>
      <vt:lpstr>A Healthy Burndown Report</vt:lpstr>
      <vt:lpstr>An Unhealthy Burndown Report</vt:lpstr>
      <vt:lpstr>Retrospective Report</vt:lpstr>
      <vt:lpstr>Section Questions </vt:lpstr>
      <vt:lpstr>Additional Resources for this Module</vt:lpstr>
      <vt:lpstr>Know your stuff? Get Certified!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112</cp:revision>
  <dcterms:created xsi:type="dcterms:W3CDTF">2013-02-15T23:12:42Z</dcterms:created>
  <dcterms:modified xsi:type="dcterms:W3CDTF">2013-12-17T23:21:34Z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0x010100848ECBA18F3C33409346A19633182C5D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TaxCatchAll">
    <vt:lpwstr/>
  </property>
  <property fmtid="{D5CDD505-2E9C-101B-9397-08002B2CF9AE}" pid="8" name="TaxKeywordTaxHTField">
    <vt:lpwstr/>
  </property>
</Properties>
</file>