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51"/>
  </p:notesMasterIdLst>
  <p:handoutMasterIdLst>
    <p:handoutMasterId r:id="rId52"/>
  </p:handoutMasterIdLst>
  <p:sldIdLst>
    <p:sldId id="271" r:id="rId6"/>
    <p:sldId id="374" r:id="rId7"/>
    <p:sldId id="276" r:id="rId8"/>
    <p:sldId id="370" r:id="rId9"/>
    <p:sldId id="348" r:id="rId10"/>
    <p:sldId id="349" r:id="rId11"/>
    <p:sldId id="371" r:id="rId12"/>
    <p:sldId id="298" r:id="rId13"/>
    <p:sldId id="299" r:id="rId14"/>
    <p:sldId id="319" r:id="rId15"/>
    <p:sldId id="320" r:id="rId16"/>
    <p:sldId id="321" r:id="rId17"/>
    <p:sldId id="354" r:id="rId18"/>
    <p:sldId id="322" r:id="rId19"/>
    <p:sldId id="355" r:id="rId20"/>
    <p:sldId id="305" r:id="rId21"/>
    <p:sldId id="345" r:id="rId22"/>
    <p:sldId id="372" r:id="rId23"/>
    <p:sldId id="307" r:id="rId24"/>
    <p:sldId id="308" r:id="rId25"/>
    <p:sldId id="328" r:id="rId26"/>
    <p:sldId id="356" r:id="rId27"/>
    <p:sldId id="357" r:id="rId28"/>
    <p:sldId id="358" r:id="rId29"/>
    <p:sldId id="359" r:id="rId30"/>
    <p:sldId id="360" r:id="rId31"/>
    <p:sldId id="361" r:id="rId32"/>
    <p:sldId id="309" r:id="rId33"/>
    <p:sldId id="373" r:id="rId34"/>
    <p:sldId id="329" r:id="rId35"/>
    <p:sldId id="330" r:id="rId36"/>
    <p:sldId id="332" r:id="rId37"/>
    <p:sldId id="333" r:id="rId38"/>
    <p:sldId id="362" r:id="rId39"/>
    <p:sldId id="363" r:id="rId40"/>
    <p:sldId id="364" r:id="rId41"/>
    <p:sldId id="365" r:id="rId42"/>
    <p:sldId id="366" r:id="rId43"/>
    <p:sldId id="367" r:id="rId44"/>
    <p:sldId id="368" r:id="rId45"/>
    <p:sldId id="369" r:id="rId46"/>
    <p:sldId id="331" r:id="rId47"/>
    <p:sldId id="306" r:id="rId48"/>
    <p:sldId id="347" r:id="rId49"/>
    <p:sldId id="26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68803" autoAdjust="0"/>
  </p:normalViewPr>
  <p:slideViewPr>
    <p:cSldViewPr snapToGrid="0">
      <p:cViewPr varScale="1">
        <p:scale>
          <a:sx n="76" d="100"/>
          <a:sy n="76" d="100"/>
        </p:scale>
        <p:origin x="1776" y="96"/>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923690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1288831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353249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359258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571377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936858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287265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3081418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189435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71306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603778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4038938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3806465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1591949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4188528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100154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727601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3408220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3768581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13233150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2788300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275860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247743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4062720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24015493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3395882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1702089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1702284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17496232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352354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18111078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196591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42436670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a:p>
        </p:txBody>
      </p:sp>
    </p:spTree>
    <p:extLst>
      <p:ext uri="{BB962C8B-B14F-4D97-AF65-F5344CB8AC3E}">
        <p14:creationId xmlns:p14="http://schemas.microsoft.com/office/powerpoint/2010/main" val="12522742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a:p>
        </p:txBody>
      </p:sp>
    </p:spTree>
    <p:extLst>
      <p:ext uri="{BB962C8B-B14F-4D97-AF65-F5344CB8AC3E}">
        <p14:creationId xmlns:p14="http://schemas.microsoft.com/office/powerpoint/2010/main" val="4206912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18273126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12569526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44</a:t>
            </a:fld>
            <a:endParaRPr lang="en-US"/>
          </a:p>
        </p:txBody>
      </p:sp>
    </p:spTree>
    <p:extLst>
      <p:ext uri="{BB962C8B-B14F-4D97-AF65-F5344CB8AC3E}">
        <p14:creationId xmlns:p14="http://schemas.microsoft.com/office/powerpoint/2010/main" val="39575754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a:p>
        </p:txBody>
      </p:sp>
    </p:spTree>
    <p:extLst>
      <p:ext uri="{BB962C8B-B14F-4D97-AF65-F5344CB8AC3E}">
        <p14:creationId xmlns:p14="http://schemas.microsoft.com/office/powerpoint/2010/main" val="63767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939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0764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542714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276207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809797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6899" y="2130426"/>
            <a:ext cx="10818415" cy="1470025"/>
          </a:xfrm>
          <a:prstGeom prst="rect">
            <a:avLst/>
          </a:prstGeom>
        </p:spPr>
        <p:txBody>
          <a:bodyPr anchor="b" anchorCtr="0">
            <a:noAutofit/>
          </a:bodyPr>
          <a:lstStyle>
            <a:lvl1pPr algn="l">
              <a:defRPr sz="7200"/>
            </a:lvl1pPr>
          </a:lstStyle>
          <a:p>
            <a:r>
              <a:rPr lang="en-US" dirty="0" smtClean="0"/>
              <a:t>Presentation Title</a:t>
            </a:r>
            <a:endParaRPr lang="en-US" dirty="0"/>
          </a:p>
        </p:txBody>
      </p:sp>
      <p:sp>
        <p:nvSpPr>
          <p:cNvPr id="3" name="Subtitle 2"/>
          <p:cNvSpPr>
            <a:spLocks noGrp="1"/>
          </p:cNvSpPr>
          <p:nvPr>
            <p:ph type="subTitle" idx="1" hasCustomPrompt="1"/>
          </p:nvPr>
        </p:nvSpPr>
        <p:spPr>
          <a:xfrm>
            <a:off x="676900" y="3837951"/>
            <a:ext cx="8534400" cy="2273883"/>
          </a:xfrm>
          <a:prstGeom prst="rect">
            <a:avLst/>
          </a:prstGeom>
        </p:spPr>
        <p:txBody>
          <a:bodyPr>
            <a:normAutofit/>
          </a:bodyPr>
          <a:lstStyle>
            <a:lvl1pPr marL="0" indent="0" algn="l">
              <a:buNone/>
              <a:defRPr sz="3200" b="0">
                <a:solidFill>
                  <a:schemeClr val="bg1"/>
                </a:solidFill>
                <a:latin typeface="Segoe UI Light" panose="020B0502040204020203" pitchFamily="34" charset="0"/>
                <a:cs typeface="Segoe UI Light" panose="020B050204020402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Presenter Name(s)</a:t>
            </a:r>
            <a:endParaRPr lang="en-US" dirty="0"/>
          </a:p>
        </p:txBody>
      </p:sp>
    </p:spTree>
    <p:extLst>
      <p:ext uri="{BB962C8B-B14F-4D97-AF65-F5344CB8AC3E}">
        <p14:creationId xmlns:p14="http://schemas.microsoft.com/office/powerpoint/2010/main" val="46943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52972"/>
            <a:ext cx="11234057" cy="1045649"/>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
        <p:nvSpPr>
          <p:cNvPr id="4" name="Text Placeholder 3"/>
          <p:cNvSpPr>
            <a:spLocks noGrp="1"/>
          </p:cNvSpPr>
          <p:nvPr>
            <p:ph type="body" sz="quarter" idx="10" hasCustomPrompt="1"/>
          </p:nvPr>
        </p:nvSpPr>
        <p:spPr>
          <a:xfrm>
            <a:off x="609600" y="1557867"/>
            <a:ext cx="11234057" cy="5060648"/>
          </a:xfrm>
          <a:prstGeom prst="rect">
            <a:avLst/>
          </a:prstGeom>
        </p:spPr>
        <p:txBody>
          <a:bodyPr/>
          <a:lstStyle>
            <a:lvl1pPr marL="457189" indent="-457189">
              <a:spcBef>
                <a:spcPts val="2400"/>
              </a:spcBef>
              <a:buClr>
                <a:schemeClr val="bg1"/>
              </a:buClr>
              <a:buSzPct val="75000"/>
              <a:buFont typeface="Lucida Grande"/>
              <a:buChar char="▪"/>
              <a:defRPr sz="3200" baseline="0">
                <a:solidFill>
                  <a:schemeClr val="bg1"/>
                </a:solidFill>
              </a:defRPr>
            </a:lvl1pPr>
            <a:lvl2pPr marL="990575" indent="-380990">
              <a:spcBef>
                <a:spcPts val="267"/>
              </a:spcBef>
              <a:spcAft>
                <a:spcPts val="0"/>
              </a:spcAft>
              <a:buClr>
                <a:schemeClr val="bg1"/>
              </a:buClr>
              <a:buSzPct val="75000"/>
              <a:buFont typeface="Segoe UI" panose="020B0502040204020203" pitchFamily="34" charset="0"/>
              <a:buChar char="‒"/>
              <a:defRPr sz="2667">
                <a:solidFill>
                  <a:schemeClr val="accent3">
                    <a:lumMod val="20000"/>
                    <a:lumOff val="80000"/>
                  </a:schemeClr>
                </a:solidFill>
              </a:defRPr>
            </a:lvl2pPr>
            <a:lvl3pPr marL="1600160" indent="-380990">
              <a:spcBef>
                <a:spcPts val="0"/>
              </a:spcBef>
              <a:buClr>
                <a:schemeClr val="bg1"/>
              </a:buClr>
              <a:buSzPct val="75000"/>
              <a:buFont typeface="Arial" panose="020B0604020202020204" pitchFamily="34" charset="0"/>
              <a:buChar char="•"/>
              <a:defRPr sz="2400">
                <a:solidFill>
                  <a:schemeClr val="bg1"/>
                </a:solidFill>
              </a:defRPr>
            </a:lvl3pPr>
            <a:lvl4pPr marL="2133547" indent="-304792">
              <a:spcBef>
                <a:spcPts val="0"/>
              </a:spcBef>
              <a:buClr>
                <a:schemeClr val="bg1"/>
              </a:buClr>
              <a:buSzPct val="75000"/>
              <a:buFont typeface="Lucida Grande"/>
              <a:buChar char="▪"/>
              <a:defRPr sz="2133">
                <a:solidFill>
                  <a:schemeClr val="bg1"/>
                </a:solidFill>
              </a:defRPr>
            </a:lvl4pPr>
            <a:lvl5pPr marL="2743131" indent="-304792">
              <a:spcBef>
                <a:spcPts val="0"/>
              </a:spcBef>
              <a:buClr>
                <a:schemeClr val="bg1"/>
              </a:buClr>
              <a:buSzPct val="75000"/>
              <a:buFont typeface="Lucida Grande"/>
              <a:buChar char="▪"/>
              <a:defRPr sz="2133">
                <a:solidFill>
                  <a:schemeClr val="bg1"/>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82531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 Bullets">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618651" y="1680634"/>
            <a:ext cx="5382347" cy="825500"/>
          </a:xfrm>
          <a:prstGeom prst="rect">
            <a:avLst/>
          </a:prstGeom>
        </p:spPr>
        <p:txBody>
          <a:bodyPr anchor="b"/>
          <a:lstStyle>
            <a:lvl1pPr marL="0" indent="0">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7" name="Content Placeholder 3"/>
          <p:cNvSpPr>
            <a:spLocks noGrp="1"/>
          </p:cNvSpPr>
          <p:nvPr>
            <p:ph sz="half" idx="2"/>
          </p:nvPr>
        </p:nvSpPr>
        <p:spPr>
          <a:xfrm>
            <a:off x="618651" y="2506134"/>
            <a:ext cx="5382347" cy="3969877"/>
          </a:xfrm>
          <a:prstGeom prst="rect">
            <a:avLst/>
          </a:prstGeom>
        </p:spPr>
        <p:txBody>
          <a:bodyPr/>
          <a:lstStyle>
            <a:lvl1pPr>
              <a:defRPr sz="3200">
                <a:solidFill>
                  <a:schemeClr val="bg1"/>
                </a:solidFill>
              </a:defRPr>
            </a:lvl1pPr>
            <a:lvl2pPr>
              <a:spcBef>
                <a:spcPts val="267"/>
              </a:spcBef>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4"/>
          <p:cNvSpPr>
            <a:spLocks noGrp="1"/>
          </p:cNvSpPr>
          <p:nvPr>
            <p:ph type="body" sz="quarter" idx="3"/>
          </p:nvPr>
        </p:nvSpPr>
        <p:spPr>
          <a:xfrm>
            <a:off x="6317674" y="1680634"/>
            <a:ext cx="5529097" cy="825500"/>
          </a:xfrm>
          <a:prstGeom prst="rect">
            <a:avLst/>
          </a:prstGeom>
        </p:spPr>
        <p:txBody>
          <a:bodyPr anchor="b"/>
          <a:lstStyle>
            <a:lvl1pPr marL="0" indent="0">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9" name="Content Placeholder 5"/>
          <p:cNvSpPr>
            <a:spLocks noGrp="1"/>
          </p:cNvSpPr>
          <p:nvPr>
            <p:ph sz="quarter" idx="4"/>
          </p:nvPr>
        </p:nvSpPr>
        <p:spPr>
          <a:xfrm>
            <a:off x="6317674" y="2506134"/>
            <a:ext cx="5529097" cy="3969877"/>
          </a:xfrm>
          <a:prstGeom prst="rect">
            <a:avLst/>
          </a:prstGeom>
        </p:spPr>
        <p:txBody>
          <a:bodyPr/>
          <a:lstStyle>
            <a:lvl1pPr>
              <a:defRPr sz="3200">
                <a:solidFill>
                  <a:schemeClr val="bg1"/>
                </a:solidFill>
              </a:defRPr>
            </a:lvl1pPr>
            <a:lvl2pPr>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609600" y="52972"/>
            <a:ext cx="11234057" cy="1213729"/>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84883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09600" y="52971"/>
            <a:ext cx="11234057" cy="1059047"/>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993986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Photo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9600" y="1536701"/>
            <a:ext cx="11234056" cy="4349751"/>
          </a:xfrm>
          <a:prstGeom prst="rect">
            <a:avLst/>
          </a:prstGeom>
        </p:spPr>
        <p:txBody>
          <a:bodyPr vert="horz"/>
          <a:lstStyle>
            <a:lvl1pPr marL="457189" indent="-457189">
              <a:buClr>
                <a:schemeClr val="bg1"/>
              </a:buClr>
              <a:buSzPct val="75000"/>
              <a:buFont typeface="Lucida Grande"/>
              <a:buChar char="▪"/>
              <a:defRPr>
                <a:solidFill>
                  <a:schemeClr val="bg1"/>
                </a:solidFill>
              </a:defRPr>
            </a:lvl1pPr>
          </a:lstStyle>
          <a:p>
            <a:endParaRPr lang="en-US" dirty="0"/>
          </a:p>
        </p:txBody>
      </p:sp>
      <p:sp>
        <p:nvSpPr>
          <p:cNvPr id="4" name="Title 1"/>
          <p:cNvSpPr>
            <a:spLocks noGrp="1"/>
          </p:cNvSpPr>
          <p:nvPr>
            <p:ph type="title" hasCustomPrompt="1"/>
          </p:nvPr>
        </p:nvSpPr>
        <p:spPr>
          <a:xfrm>
            <a:off x="609600" y="52971"/>
            <a:ext cx="11234057" cy="1059047"/>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1872747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4.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7"/>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7037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ctr" defTabSz="609585" rtl="0" eaLnBrk="1" latinLnBrk="0" hangingPunct="1">
        <a:spcBef>
          <a:spcPct val="0"/>
        </a:spcBef>
        <a:buNone/>
        <a:defRPr sz="5867" kern="1200">
          <a:solidFill>
            <a:schemeClr val="bg1"/>
          </a:solidFill>
          <a:latin typeface="Segoe UI Ligh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lumMod val="85000"/>
              <a:lumOff val="15000"/>
            </a:schemeClr>
          </a:solidFill>
          <a:latin typeface="Segoe UI"/>
          <a:ea typeface="+mn-ea"/>
          <a:cs typeface="+mn-cs"/>
        </a:defRPr>
      </a:lvl1pPr>
      <a:lvl2pPr marL="990575" indent="-380990" algn="l" defTabSz="609585" rtl="0" eaLnBrk="1" latinLnBrk="0" hangingPunct="1">
        <a:spcBef>
          <a:spcPct val="20000"/>
        </a:spcBef>
        <a:buFont typeface="Arial"/>
        <a:buChar char="–"/>
        <a:defRPr sz="3733" kern="1200">
          <a:solidFill>
            <a:schemeClr val="tx1">
              <a:lumMod val="85000"/>
              <a:lumOff val="15000"/>
            </a:schemeClr>
          </a:solidFill>
          <a:latin typeface="Segoe UI"/>
          <a:ea typeface="+mn-ea"/>
          <a:cs typeface="+mn-cs"/>
        </a:defRPr>
      </a:lvl2pPr>
      <a:lvl3pPr marL="1523962" indent="-304792" algn="l" defTabSz="609585" rtl="0" eaLnBrk="1" latinLnBrk="0" hangingPunct="1">
        <a:spcBef>
          <a:spcPct val="20000"/>
        </a:spcBef>
        <a:buFont typeface="Arial"/>
        <a:buChar char="•"/>
        <a:defRPr sz="3200" kern="1200">
          <a:solidFill>
            <a:schemeClr val="tx1">
              <a:lumMod val="85000"/>
              <a:lumOff val="15000"/>
            </a:schemeClr>
          </a:solidFill>
          <a:latin typeface="Segoe UI"/>
          <a:ea typeface="+mn-ea"/>
          <a:cs typeface="+mn-cs"/>
        </a:defRPr>
      </a:lvl3pPr>
      <a:lvl4pPr marL="2133547" indent="-304792" algn="l" defTabSz="609585" rtl="0" eaLnBrk="1" latinLnBrk="0" hangingPunct="1">
        <a:spcBef>
          <a:spcPct val="20000"/>
        </a:spcBef>
        <a:buFont typeface="Arial"/>
        <a:buChar char="–"/>
        <a:defRPr sz="2667" kern="1200">
          <a:solidFill>
            <a:schemeClr val="tx1">
              <a:lumMod val="85000"/>
              <a:lumOff val="15000"/>
            </a:schemeClr>
          </a:solidFill>
          <a:latin typeface="Segoe UI"/>
          <a:ea typeface="+mn-ea"/>
          <a:cs typeface="+mn-cs"/>
        </a:defRPr>
      </a:lvl4pPr>
      <a:lvl5pPr marL="2743131" indent="-304792" algn="l" defTabSz="609585" rtl="0" eaLnBrk="1" latinLnBrk="0" hangingPunct="1">
        <a:spcBef>
          <a:spcPct val="20000"/>
        </a:spcBef>
        <a:buFont typeface="Arial"/>
        <a:buChar char="»"/>
        <a:defRPr sz="2667" kern="1200">
          <a:solidFill>
            <a:schemeClr val="tx1">
              <a:lumMod val="85000"/>
              <a:lumOff val="15000"/>
            </a:schemeClr>
          </a:solidFill>
          <a:latin typeface="Segoe UI"/>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microsoft.com/learning/en-us/book.aspx?ID=11240&amp;locale=en-us"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certiport.com/"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hyperlink" Target="http://www.prometric.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microsoftvirtualacademy.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msdn.microsoft.com/en-%20us/library/vstudio/ee330950.aspx"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www.microsoft.com/learning/en-us/mcsd-application-lifecycle-management.aspx" TargetMode="External"/><Relationship Id="rId2" Type="http://schemas.openxmlformats.org/officeDocument/2006/relationships/notesSlide" Target="../notesSlides/notesSlide44.xml"/><Relationship Id="rId1" Type="http://schemas.openxmlformats.org/officeDocument/2006/relationships/slideLayout" Target="../slideLayouts/slideLayout11.xml"/><Relationship Id="rId5" Type="http://schemas.openxmlformats.org/officeDocument/2006/relationships/hyperlink" Target="http://aka.ms/ClassLocator" TargetMode="External"/><Relationship Id="rId4" Type="http://schemas.openxmlformats.org/officeDocument/2006/relationships/hyperlink" Target="http://aka.ms/CPLS"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1" y="5132437"/>
            <a:ext cx="9634310" cy="1460779"/>
          </a:xfrm>
        </p:spPr>
        <p:txBody>
          <a:bodyPr/>
          <a:lstStyle/>
          <a:p>
            <a:r>
              <a:rPr lang="en-US" dirty="0" smtClean="0"/>
              <a:t>Thomas Dawkins | Senior Product Manager</a:t>
            </a:r>
          </a:p>
          <a:p>
            <a:r>
              <a:rPr lang="en-US" dirty="0" smtClean="0"/>
              <a:t>Erik Downing | </a:t>
            </a:r>
            <a:r>
              <a:rPr lang="en-US" dirty="0"/>
              <a:t>Senior </a:t>
            </a:r>
            <a:r>
              <a:rPr lang="en-US" dirty="0" smtClean="0"/>
              <a:t>Software Development Engineer in Test (SDET)</a:t>
            </a:r>
            <a:endParaRPr lang="en-US" dirty="0"/>
          </a:p>
        </p:txBody>
      </p:sp>
      <p:sp>
        <p:nvSpPr>
          <p:cNvPr id="2" name="Title 1"/>
          <p:cNvSpPr>
            <a:spLocks noGrp="1"/>
          </p:cNvSpPr>
          <p:nvPr>
            <p:ph type="ctrTitle"/>
          </p:nvPr>
        </p:nvSpPr>
        <p:spPr/>
        <p:txBody>
          <a:bodyPr/>
          <a:lstStyle/>
          <a:p>
            <a:r>
              <a:rPr lang="en-US" sz="4000" dirty="0" smtClean="0"/>
              <a:t>Software Testing Fundamentals</a:t>
            </a:r>
            <a:endParaRPr lang="en-US" sz="4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3252" y="2415641"/>
            <a:ext cx="1139905" cy="1139905"/>
          </a:xfrm>
          <a:prstGeom prst="rect">
            <a:avLst/>
          </a:prstGeom>
        </p:spPr>
      </p:pic>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vs. Automated Testing</a:t>
            </a:r>
          </a:p>
        </p:txBody>
      </p:sp>
      <p:sp>
        <p:nvSpPr>
          <p:cNvPr id="3" name="Content Placeholder 2"/>
          <p:cNvSpPr>
            <a:spLocks noGrp="1"/>
          </p:cNvSpPr>
          <p:nvPr>
            <p:ph sz="quarter" idx="10"/>
          </p:nvPr>
        </p:nvSpPr>
        <p:spPr>
          <a:xfrm>
            <a:off x="378696" y="1245702"/>
            <a:ext cx="11525250" cy="5290388"/>
          </a:xfrm>
        </p:spPr>
        <p:txBody>
          <a:bodyPr/>
          <a:lstStyle/>
          <a:p>
            <a:pPr marL="0" indent="0">
              <a:spcBef>
                <a:spcPts val="1800"/>
              </a:spcBef>
              <a:buNone/>
            </a:pPr>
            <a:r>
              <a:rPr lang="en-US" dirty="0" smtClean="0"/>
              <a:t>In </a:t>
            </a:r>
            <a:r>
              <a:rPr lang="en-US" dirty="0"/>
              <a:t>manual testing, the tester plays the role of a user and checks to see if there is any unexpected or undesirable behavior</a:t>
            </a:r>
            <a:r>
              <a:rPr lang="en-US" dirty="0" smtClean="0"/>
              <a:t>.</a:t>
            </a:r>
          </a:p>
          <a:p>
            <a:pPr marL="0" indent="0">
              <a:spcBef>
                <a:spcPts val="1800"/>
              </a:spcBef>
              <a:buNone/>
            </a:pPr>
            <a:r>
              <a:rPr lang="en-US" dirty="0" smtClean="0"/>
              <a:t>Automated </a:t>
            </a:r>
            <a:r>
              <a:rPr lang="en-US" dirty="0"/>
              <a:t>tests use testing software to control and track one or more automatically executed </a:t>
            </a:r>
            <a:r>
              <a:rPr lang="en-US" dirty="0" smtClean="0"/>
              <a:t>tests.</a:t>
            </a:r>
          </a:p>
          <a:p>
            <a:pPr marL="0" indent="0">
              <a:spcBef>
                <a:spcPts val="1800"/>
              </a:spcBef>
              <a:buNone/>
            </a:pPr>
            <a:r>
              <a:rPr lang="en-US" dirty="0" smtClean="0"/>
              <a:t>Some </a:t>
            </a:r>
            <a:r>
              <a:rPr lang="en-US" dirty="0"/>
              <a:t>testers refer to the programming used to run a script as a </a:t>
            </a:r>
            <a:r>
              <a:rPr lang="en-US" b="1" i="1" dirty="0"/>
              <a:t>test script </a:t>
            </a:r>
            <a:r>
              <a:rPr lang="en-US" dirty="0"/>
              <a:t>or and </a:t>
            </a:r>
            <a:r>
              <a:rPr lang="en-US" b="1" i="1" dirty="0"/>
              <a:t>automation </a:t>
            </a:r>
            <a:r>
              <a:rPr lang="en-US" b="1" i="1" dirty="0" smtClean="0"/>
              <a:t>script</a:t>
            </a:r>
            <a:r>
              <a:rPr lang="en-US" dirty="0" smtClean="0"/>
              <a:t>.</a:t>
            </a:r>
          </a:p>
          <a:p>
            <a:pPr marL="0" indent="0">
              <a:spcBef>
                <a:spcPts val="1800"/>
              </a:spcBef>
              <a:buNone/>
            </a:pPr>
            <a:r>
              <a:rPr lang="en-US" dirty="0" smtClean="0"/>
              <a:t>Automation </a:t>
            </a:r>
            <a:r>
              <a:rPr lang="en-US" dirty="0"/>
              <a:t>scripts that use and test the user interface are called </a:t>
            </a:r>
            <a:r>
              <a:rPr lang="en-US" b="1" i="1" dirty="0"/>
              <a:t>coded UI </a:t>
            </a:r>
            <a:r>
              <a:rPr lang="en-US" dirty="0"/>
              <a:t>tests.</a:t>
            </a:r>
          </a:p>
        </p:txBody>
      </p:sp>
    </p:spTree>
    <p:extLst>
      <p:ext uri="{BB962C8B-B14F-4D97-AF65-F5344CB8AC3E}">
        <p14:creationId xmlns:p14="http://schemas.microsoft.com/office/powerpoint/2010/main" val="155751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 with Visual Studio and MTM</a:t>
            </a:r>
            <a:endParaRPr lang="en-US" dirty="0"/>
          </a:p>
        </p:txBody>
      </p:sp>
      <p:sp>
        <p:nvSpPr>
          <p:cNvPr id="3" name="Content Placeholder 2"/>
          <p:cNvSpPr>
            <a:spLocks noGrp="1"/>
          </p:cNvSpPr>
          <p:nvPr>
            <p:ph sz="quarter" idx="10"/>
          </p:nvPr>
        </p:nvSpPr>
        <p:spPr>
          <a:xfrm>
            <a:off x="379514" y="1454487"/>
            <a:ext cx="11525250" cy="5290388"/>
          </a:xfrm>
        </p:spPr>
        <p:txBody>
          <a:bodyPr/>
          <a:lstStyle/>
          <a:p>
            <a:pPr marL="0" indent="0">
              <a:spcBef>
                <a:spcPts val="2400"/>
              </a:spcBef>
              <a:buNone/>
            </a:pPr>
            <a:r>
              <a:rPr lang="en-US" dirty="0" smtClean="0"/>
              <a:t>Visual </a:t>
            </a:r>
            <a:r>
              <a:rPr lang="en-US" dirty="0"/>
              <a:t>Studio enables testers and developers to run local and remote </a:t>
            </a:r>
            <a:r>
              <a:rPr lang="en-US" dirty="0" smtClean="0"/>
              <a:t>tests.</a:t>
            </a:r>
          </a:p>
          <a:p>
            <a:pPr marL="0" indent="0">
              <a:spcBef>
                <a:spcPts val="2400"/>
              </a:spcBef>
              <a:buNone/>
            </a:pPr>
            <a:r>
              <a:rPr lang="en-US" dirty="0" smtClean="0"/>
              <a:t>However</a:t>
            </a:r>
            <a:r>
              <a:rPr lang="en-US" dirty="0"/>
              <a:t>, in order to organize tests into test plans—and in turn, execute test plans and analyze the results, you can use Microsoft Test Manager (MTM</a:t>
            </a:r>
            <a:r>
              <a:rPr lang="en-US" dirty="0" smtClean="0"/>
              <a:t>).</a:t>
            </a:r>
          </a:p>
          <a:p>
            <a:pPr marL="857115" lvl="1" indent="-457200">
              <a:spcBef>
                <a:spcPts val="2400"/>
              </a:spcBef>
              <a:buFont typeface="Wingdings" panose="05000000000000000000" pitchFamily="2" charset="2"/>
              <a:buChar char="ü"/>
            </a:pPr>
            <a:r>
              <a:rPr lang="en-US" dirty="0" smtClean="0"/>
              <a:t>MTM </a:t>
            </a:r>
            <a:r>
              <a:rPr lang="en-US" dirty="0"/>
              <a:t>interfaces with Microsoft Team Foundation Server to manage tests for a team project.</a:t>
            </a:r>
          </a:p>
        </p:txBody>
      </p:sp>
    </p:spTree>
    <p:extLst>
      <p:ext uri="{BB962C8B-B14F-4D97-AF65-F5344CB8AC3E}">
        <p14:creationId xmlns:p14="http://schemas.microsoft.com/office/powerpoint/2010/main" val="242701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Distributed Testing</a:t>
            </a:r>
            <a:endParaRPr lang="en-US" dirty="0"/>
          </a:p>
        </p:txBody>
      </p:sp>
      <p:sp>
        <p:nvSpPr>
          <p:cNvPr id="3" name="Content Placeholder 2"/>
          <p:cNvSpPr>
            <a:spLocks noGrp="1"/>
          </p:cNvSpPr>
          <p:nvPr>
            <p:ph sz="quarter" idx="10"/>
          </p:nvPr>
        </p:nvSpPr>
        <p:spPr>
          <a:xfrm>
            <a:off x="378696" y="871391"/>
            <a:ext cx="11525250" cy="5290388"/>
          </a:xfrm>
        </p:spPr>
        <p:txBody>
          <a:bodyPr/>
          <a:lstStyle/>
          <a:p>
            <a:pPr marL="0" indent="0">
              <a:buNone/>
            </a:pPr>
            <a:r>
              <a:rPr lang="en-US" dirty="0" smtClean="0"/>
              <a:t>Distributed </a:t>
            </a:r>
            <a:r>
              <a:rPr lang="en-US" dirty="0"/>
              <a:t>testing is the use of multiple computers (configured as a </a:t>
            </a:r>
            <a:r>
              <a:rPr lang="en-US" b="1" i="1" dirty="0"/>
              <a:t>lab environment</a:t>
            </a:r>
            <a:r>
              <a:rPr lang="en-US" dirty="0"/>
              <a:t>) to execute tests and collect </a:t>
            </a:r>
            <a:r>
              <a:rPr lang="en-US" dirty="0" smtClean="0"/>
              <a:t>data.</a:t>
            </a:r>
          </a:p>
          <a:p>
            <a:pPr marL="0" indent="0">
              <a:buNone/>
            </a:pPr>
            <a:r>
              <a:rPr lang="en-US" dirty="0" smtClean="0"/>
              <a:t>The </a:t>
            </a:r>
            <a:r>
              <a:rPr lang="en-US" dirty="0"/>
              <a:t>lab can consist of either physical or virtual </a:t>
            </a:r>
            <a:r>
              <a:rPr lang="en-US" dirty="0" smtClean="0"/>
              <a:t>machines.</a:t>
            </a:r>
          </a:p>
          <a:p>
            <a:pPr lvl="1">
              <a:buFont typeface="Wingdings" panose="05000000000000000000" pitchFamily="2" charset="2"/>
              <a:buChar char="ü"/>
            </a:pPr>
            <a:r>
              <a:rPr lang="en-US" dirty="0" smtClean="0"/>
              <a:t>A </a:t>
            </a:r>
            <a:r>
              <a:rPr lang="en-US" b="1" i="1" dirty="0"/>
              <a:t>virtual machine </a:t>
            </a:r>
            <a:r>
              <a:rPr lang="en-US" dirty="0"/>
              <a:t>is a “computer within a computer,” implemented in software. It emulates a complete hardware system in a self-contained, isolated software </a:t>
            </a:r>
            <a:r>
              <a:rPr lang="en-US" dirty="0" smtClean="0"/>
              <a:t>environment.</a:t>
            </a:r>
          </a:p>
          <a:p>
            <a:pPr marL="0" indent="0">
              <a:buNone/>
            </a:pPr>
            <a:r>
              <a:rPr lang="en-US" dirty="0" smtClean="0"/>
              <a:t>Additionally</a:t>
            </a:r>
            <a:r>
              <a:rPr lang="en-US" dirty="0"/>
              <a:t>, different machines within the lab can run different environments (different versions of the Windows operating system, different configurations, etc</a:t>
            </a:r>
            <a:r>
              <a:rPr lang="en-US" dirty="0" smtClean="0"/>
              <a:t>.)</a:t>
            </a:r>
          </a:p>
          <a:p>
            <a:pPr marL="0" indent="0">
              <a:buNone/>
            </a:pPr>
            <a:r>
              <a:rPr lang="en-US" dirty="0" smtClean="0"/>
              <a:t>Distributed </a:t>
            </a:r>
            <a:r>
              <a:rPr lang="en-US" dirty="0"/>
              <a:t>testing requires a machine with a </a:t>
            </a:r>
            <a:r>
              <a:rPr lang="en-US" b="1" i="1" dirty="0"/>
              <a:t>test controller </a:t>
            </a:r>
            <a:r>
              <a:rPr lang="en-US" dirty="0"/>
              <a:t>and lab machines with </a:t>
            </a:r>
            <a:r>
              <a:rPr lang="en-US" b="1" i="1" dirty="0"/>
              <a:t>test agents</a:t>
            </a:r>
            <a:r>
              <a:rPr lang="en-US" dirty="0"/>
              <a:t>.</a:t>
            </a:r>
          </a:p>
        </p:txBody>
      </p:sp>
    </p:spTree>
    <p:extLst>
      <p:ext uri="{BB962C8B-B14F-4D97-AF65-F5344CB8AC3E}">
        <p14:creationId xmlns:p14="http://schemas.microsoft.com/office/powerpoint/2010/main" val="650927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for Distributed Testing</a:t>
            </a:r>
            <a:endParaRPr lang="en-US" dirty="0"/>
          </a:p>
        </p:txBody>
      </p:sp>
      <p:sp>
        <p:nvSpPr>
          <p:cNvPr id="3" name="Content Placeholder 2"/>
          <p:cNvSpPr>
            <a:spLocks noGrp="1"/>
          </p:cNvSpPr>
          <p:nvPr>
            <p:ph sz="quarter" idx="10"/>
          </p:nvPr>
        </p:nvSpPr>
        <p:spPr>
          <a:xfrm>
            <a:off x="379514" y="1573756"/>
            <a:ext cx="11525250" cy="3846383"/>
          </a:xfrm>
        </p:spPr>
        <p:txBody>
          <a:bodyPr/>
          <a:lstStyle/>
          <a:p>
            <a:pPr marL="0" indent="0">
              <a:spcBef>
                <a:spcPts val="2400"/>
              </a:spcBef>
              <a:buNone/>
            </a:pPr>
            <a:r>
              <a:rPr lang="en-US" sz="3600" b="1" i="1" dirty="0"/>
              <a:t>T</a:t>
            </a:r>
            <a:r>
              <a:rPr lang="en-US" sz="3600" b="1" i="1" dirty="0" smtClean="0"/>
              <a:t>est Controller</a:t>
            </a:r>
            <a:r>
              <a:rPr lang="en-US" sz="3600" b="1" i="1" dirty="0"/>
              <a:t>: </a:t>
            </a:r>
            <a:r>
              <a:rPr lang="en-US" sz="3600" dirty="0"/>
              <a:t>a background process that manages a set of machines with the test agent software </a:t>
            </a:r>
            <a:r>
              <a:rPr lang="en-US" sz="3600" dirty="0" smtClean="0"/>
              <a:t>installed.</a:t>
            </a:r>
          </a:p>
          <a:p>
            <a:pPr marL="0" indent="0">
              <a:spcBef>
                <a:spcPts val="2400"/>
              </a:spcBef>
              <a:buNone/>
            </a:pPr>
            <a:r>
              <a:rPr lang="en-US" sz="3600" b="1" i="1" dirty="0"/>
              <a:t>T</a:t>
            </a:r>
            <a:r>
              <a:rPr lang="en-US" sz="3600" b="1" i="1" dirty="0" smtClean="0"/>
              <a:t>est Agent</a:t>
            </a:r>
            <a:r>
              <a:rPr lang="en-US" sz="3600" b="1" i="1" dirty="0"/>
              <a:t>: </a:t>
            </a:r>
            <a:r>
              <a:rPr lang="en-US" sz="3600" dirty="0"/>
              <a:t>a background process that receives, runs, and reports on tests and collects data on a single computer. The test agent communicates with test controller, usually located on another </a:t>
            </a:r>
            <a:r>
              <a:rPr lang="en-US" sz="3600" dirty="0" smtClean="0"/>
              <a:t>computer.</a:t>
            </a:r>
            <a:endParaRPr lang="en-US" sz="3600" dirty="0"/>
          </a:p>
        </p:txBody>
      </p:sp>
    </p:spTree>
    <p:extLst>
      <p:ext uri="{BB962C8B-B14F-4D97-AF65-F5344CB8AC3E}">
        <p14:creationId xmlns:p14="http://schemas.microsoft.com/office/powerpoint/2010/main" val="3158350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Tests from Visual Studio</a:t>
            </a:r>
            <a:endParaRPr lang="en-US" dirty="0"/>
          </a:p>
        </p:txBody>
      </p:sp>
      <p:sp>
        <p:nvSpPr>
          <p:cNvPr id="3" name="Content Placeholder 2"/>
          <p:cNvSpPr>
            <a:spLocks noGrp="1"/>
          </p:cNvSpPr>
          <p:nvPr>
            <p:ph sz="quarter" idx="10"/>
          </p:nvPr>
        </p:nvSpPr>
        <p:spPr>
          <a:xfrm>
            <a:off x="378696" y="990662"/>
            <a:ext cx="11525250" cy="5290388"/>
          </a:xfrm>
        </p:spPr>
        <p:txBody>
          <a:bodyPr/>
          <a:lstStyle/>
          <a:p>
            <a:pPr marL="0" indent="0">
              <a:buNone/>
            </a:pPr>
            <a:r>
              <a:rPr lang="en-US" dirty="0"/>
              <a:t>Visual Studio provides different ways to run tests. You can choose the way that best suits your current </a:t>
            </a:r>
            <a:r>
              <a:rPr lang="en-US" dirty="0" smtClean="0"/>
              <a:t>needs:</a:t>
            </a:r>
          </a:p>
          <a:p>
            <a:pPr marL="0" indent="0">
              <a:buNone/>
            </a:pPr>
            <a:endParaRPr lang="en-US" sz="1100" dirty="0" smtClean="0"/>
          </a:p>
          <a:p>
            <a:pPr marL="742815" lvl="1" indent="-342900">
              <a:buFont typeface="Wingdings" panose="05000000000000000000" pitchFamily="2" charset="2"/>
              <a:buChar char="§"/>
            </a:pPr>
            <a:r>
              <a:rPr lang="en-US" dirty="0" smtClean="0"/>
              <a:t>From </a:t>
            </a:r>
            <a:r>
              <a:rPr lang="en-US" dirty="0"/>
              <a:t>Test Explorer (Test Explorer easily lets you run and monitor the status of all the automated tests in your solution). </a:t>
            </a:r>
          </a:p>
          <a:p>
            <a:pPr marL="742815" lvl="1" indent="-342900">
              <a:buFont typeface="Wingdings" panose="05000000000000000000" pitchFamily="2" charset="2"/>
              <a:buChar char="§"/>
            </a:pPr>
            <a:r>
              <a:rPr lang="en-US" dirty="0" smtClean="0"/>
              <a:t>From </a:t>
            </a:r>
            <a:r>
              <a:rPr lang="en-US" dirty="0"/>
              <a:t>the load test editor (load tests and web performance tests</a:t>
            </a:r>
            <a:r>
              <a:rPr lang="en-US" dirty="0" smtClean="0"/>
              <a:t>).</a:t>
            </a:r>
          </a:p>
          <a:p>
            <a:pPr marL="742815" lvl="1" indent="-342900">
              <a:buFont typeface="Wingdings" panose="05000000000000000000" pitchFamily="2" charset="2"/>
              <a:buChar char="§"/>
            </a:pPr>
            <a:r>
              <a:rPr lang="en-US" dirty="0" smtClean="0"/>
              <a:t>From </a:t>
            </a:r>
            <a:r>
              <a:rPr lang="en-US" dirty="0"/>
              <a:t>source code files (run tests while editing a file that contains your code under test</a:t>
            </a:r>
            <a:r>
              <a:rPr lang="en-US" dirty="0" smtClean="0"/>
              <a:t>).</a:t>
            </a:r>
          </a:p>
          <a:p>
            <a:pPr marL="742815" lvl="1" indent="-342900">
              <a:buFont typeface="Wingdings" panose="05000000000000000000" pitchFamily="2" charset="2"/>
              <a:buChar char="§"/>
            </a:pPr>
            <a:r>
              <a:rPr lang="en-US" dirty="0" smtClean="0"/>
              <a:t>From </a:t>
            </a:r>
            <a:r>
              <a:rPr lang="en-US" dirty="0"/>
              <a:t>test code files (run tests while editing the file that contains your test cases).</a:t>
            </a:r>
            <a:endParaRPr lang="en-US" sz="2400" dirty="0"/>
          </a:p>
        </p:txBody>
      </p:sp>
    </p:spTree>
    <p:extLst>
      <p:ext uri="{BB962C8B-B14F-4D97-AF65-F5344CB8AC3E}">
        <p14:creationId xmlns:p14="http://schemas.microsoft.com/office/powerpoint/2010/main" val="2160561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Tests from Microsoft Test Manager</a:t>
            </a:r>
            <a:endParaRPr lang="en-US" dirty="0"/>
          </a:p>
        </p:txBody>
      </p:sp>
      <p:sp>
        <p:nvSpPr>
          <p:cNvPr id="3" name="Content Placeholder 2"/>
          <p:cNvSpPr>
            <a:spLocks noGrp="1"/>
          </p:cNvSpPr>
          <p:nvPr>
            <p:ph sz="quarter" idx="10"/>
          </p:nvPr>
        </p:nvSpPr>
        <p:spPr>
          <a:xfrm>
            <a:off x="379514" y="1567612"/>
            <a:ext cx="11525250" cy="5290388"/>
          </a:xfrm>
        </p:spPr>
        <p:txBody>
          <a:bodyPr/>
          <a:lstStyle/>
          <a:p>
            <a:pPr marL="0" indent="0">
              <a:spcBef>
                <a:spcPts val="2400"/>
              </a:spcBef>
              <a:buNone/>
            </a:pPr>
            <a:r>
              <a:rPr lang="en-US" sz="3600" dirty="0" smtClean="0"/>
              <a:t>Many </a:t>
            </a:r>
            <a:r>
              <a:rPr lang="en-US" sz="3600" dirty="0"/>
              <a:t>methods of running your automated tests are available in MTM, depending on how you want to run tests and view the </a:t>
            </a:r>
            <a:r>
              <a:rPr lang="en-US" sz="3600" dirty="0" smtClean="0"/>
              <a:t>results.</a:t>
            </a:r>
          </a:p>
          <a:p>
            <a:pPr marL="0" indent="0">
              <a:spcBef>
                <a:spcPts val="2400"/>
              </a:spcBef>
              <a:buNone/>
            </a:pPr>
            <a:r>
              <a:rPr lang="en-US" sz="3600" dirty="0" smtClean="0"/>
              <a:t>If </a:t>
            </a:r>
            <a:r>
              <a:rPr lang="en-US" sz="3600" dirty="0"/>
              <a:t>you run your automated tests by using a test plan, you can view your testing progress and easily rerun your tests as required. </a:t>
            </a:r>
            <a:endParaRPr lang="en-US" sz="3600" dirty="0" smtClean="0"/>
          </a:p>
        </p:txBody>
      </p:sp>
    </p:spTree>
    <p:extLst>
      <p:ext uri="{BB962C8B-B14F-4D97-AF65-F5344CB8AC3E}">
        <p14:creationId xmlns:p14="http://schemas.microsoft.com/office/powerpoint/2010/main" val="4055058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379514" y="1148529"/>
            <a:ext cx="11525250" cy="5290388"/>
          </a:xfrm>
        </p:spPr>
        <p:txBody>
          <a:bodyPr/>
          <a:lstStyle/>
          <a:p>
            <a:pPr>
              <a:buFont typeface="Wingdings" panose="05000000000000000000" pitchFamily="2" charset="2"/>
              <a:buChar char="ü"/>
            </a:pPr>
            <a:endParaRPr lang="en-US" sz="1400" dirty="0" smtClean="0"/>
          </a:p>
          <a:p>
            <a:pPr marL="463550" indent="-463550">
              <a:spcBef>
                <a:spcPts val="2400"/>
              </a:spcBef>
              <a:buFont typeface="Wingdings" panose="05000000000000000000" pitchFamily="2" charset="2"/>
              <a:buChar char="ü"/>
            </a:pPr>
            <a:r>
              <a:rPr lang="en-US" dirty="0"/>
              <a:t>What must be configured in Microsoft® Test Foundation Server (TFS) to run tests and collect data remotely?</a:t>
            </a:r>
          </a:p>
          <a:p>
            <a:pPr marL="463550" indent="-463550">
              <a:spcBef>
                <a:spcPts val="2400"/>
              </a:spcBef>
              <a:buFont typeface="Wingdings" panose="05000000000000000000" pitchFamily="2" charset="2"/>
              <a:buChar char="ü"/>
            </a:pPr>
            <a:r>
              <a:rPr lang="en-US" dirty="0"/>
              <a:t>What must to be set up on each remote machine used to run the tests?</a:t>
            </a:r>
          </a:p>
          <a:p>
            <a:pPr marL="463550" indent="-463550">
              <a:spcBef>
                <a:spcPts val="2400"/>
              </a:spcBef>
              <a:buFont typeface="Wingdings" panose="05000000000000000000" pitchFamily="2" charset="2"/>
              <a:buChar char="ü"/>
            </a:pPr>
            <a:r>
              <a:rPr lang="en-US" dirty="0"/>
              <a:t>What tool in Visual Studio enables the developer to execute tests and analyze the results in test plans? </a:t>
            </a:r>
          </a:p>
        </p:txBody>
      </p:sp>
    </p:spTree>
    <p:extLst>
      <p:ext uri="{BB962C8B-B14F-4D97-AF65-F5344CB8AC3E}">
        <p14:creationId xmlns:p14="http://schemas.microsoft.com/office/powerpoint/2010/main" val="3220438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MSPress Books </a:t>
            </a:r>
            <a:endParaRPr lang="en-US" dirty="0"/>
          </a:p>
        </p:txBody>
      </p:sp>
      <p:sp>
        <p:nvSpPr>
          <p:cNvPr id="5" name="Text Placeholder 4"/>
          <p:cNvSpPr>
            <a:spLocks noGrp="1"/>
          </p:cNvSpPr>
          <p:nvPr>
            <p:ph type="body" sz="quarter" idx="10"/>
          </p:nvPr>
        </p:nvSpPr>
        <p:spPr/>
        <p:txBody>
          <a:bodyPr/>
          <a:lstStyle/>
          <a:p>
            <a:r>
              <a:rPr lang="en-US" dirty="0" smtClean="0"/>
              <a:t>How We Test Software at Microsoft</a:t>
            </a:r>
          </a:p>
          <a:p>
            <a:pPr lvl="1"/>
            <a:r>
              <a:rPr lang="en-US" dirty="0">
                <a:hlinkClick r:id="rId3"/>
              </a:rPr>
              <a:t>http://</a:t>
            </a:r>
            <a:r>
              <a:rPr lang="en-US" dirty="0" smtClean="0">
                <a:hlinkClick r:id="rId3"/>
              </a:rPr>
              <a:t>www.microsoft.com/learning/en-us/book.aspx?ID=11240&amp;locale=en-us</a:t>
            </a:r>
            <a:endParaRPr lang="en-US" dirty="0" smtClean="0"/>
          </a:p>
          <a:p>
            <a:pPr lvl="1"/>
            <a:endParaRPr lang="en-US" dirty="0" smtClean="0"/>
          </a:p>
        </p:txBody>
      </p:sp>
      <p:pic>
        <p:nvPicPr>
          <p:cNvPr id="4" name="Picture 3"/>
          <p:cNvPicPr>
            <a:picLocks noChangeAspect="1"/>
          </p:cNvPicPr>
          <p:nvPr/>
        </p:nvPicPr>
        <p:blipFill>
          <a:blip r:embed="rId4"/>
          <a:stretch>
            <a:fillRect/>
          </a:stretch>
        </p:blipFill>
        <p:spPr>
          <a:xfrm>
            <a:off x="8258644" y="2623917"/>
            <a:ext cx="2497207" cy="3007199"/>
          </a:xfrm>
          <a:prstGeom prst="rect">
            <a:avLst/>
          </a:prstGeom>
        </p:spPr>
      </p:pic>
      <p:sp>
        <p:nvSpPr>
          <p:cNvPr id="6" name="TextBox 5"/>
          <p:cNvSpPr txBox="1"/>
          <p:nvPr/>
        </p:nvSpPr>
        <p:spPr>
          <a:xfrm>
            <a:off x="7170839" y="5860739"/>
            <a:ext cx="4672818" cy="461665"/>
          </a:xfrm>
          <a:prstGeom prst="rect">
            <a:avLst/>
          </a:prstGeom>
          <a:noFill/>
        </p:spPr>
        <p:txBody>
          <a:bodyPr wrap="none" rtlCol="0">
            <a:spAutoFit/>
          </a:bodyPr>
          <a:lstStyle/>
          <a:p>
            <a:r>
              <a:rPr lang="en-US" sz="2400" dirty="0"/>
              <a:t>Alan </a:t>
            </a:r>
            <a:r>
              <a:rPr lang="en-US" sz="2400" dirty="0" smtClean="0"/>
              <a:t>Page, </a:t>
            </a:r>
            <a:r>
              <a:rPr lang="en-US" sz="2400" dirty="0"/>
              <a:t>Ken </a:t>
            </a:r>
            <a:r>
              <a:rPr lang="en-US" sz="2400" dirty="0" smtClean="0"/>
              <a:t>Johnston, </a:t>
            </a:r>
            <a:r>
              <a:rPr lang="en-US" sz="2400" dirty="0"/>
              <a:t>RJ </a:t>
            </a:r>
            <a:r>
              <a:rPr lang="en-US" sz="2400" dirty="0" err="1" smtClean="0"/>
              <a:t>Rollison</a:t>
            </a:r>
            <a:endParaRPr lang="en-US" sz="2400" dirty="0"/>
          </a:p>
        </p:txBody>
      </p:sp>
    </p:spTree>
    <p:extLst>
      <p:ext uri="{BB962C8B-B14F-4D97-AF65-F5344CB8AC3E}">
        <p14:creationId xmlns:p14="http://schemas.microsoft.com/office/powerpoint/2010/main" val="1168663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4"/>
          <p:cNvSpPr/>
          <p:nvPr/>
        </p:nvSpPr>
        <p:spPr>
          <a:xfrm>
            <a:off x="352011" y="315104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dirty="0" smtClean="0">
                  <a:solidFill>
                    <a:schemeClr val="bg1"/>
                  </a:solidFill>
                </a:rPr>
                <a:t>5.2 Logging Bugs</a:t>
              </a:r>
            </a:p>
          </p:txBody>
        </p:sp>
      </p:grpSp>
      <p:sp>
        <p:nvSpPr>
          <p:cNvPr id="11" name="Text Placeholder 4"/>
          <p:cNvSpPr txBox="1">
            <a:spLocks/>
          </p:cNvSpPr>
          <p:nvPr/>
        </p:nvSpPr>
        <p:spPr>
          <a:xfrm>
            <a:off x="524969" y="411706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05 </a:t>
            </a:r>
            <a:r>
              <a:rPr lang="en-US" dirty="0">
                <a:solidFill>
                  <a:schemeClr val="bg1"/>
                </a:solidFill>
              </a:rPr>
              <a:t>| </a:t>
            </a:r>
            <a:r>
              <a:rPr lang="en-US" dirty="0" smtClean="0">
                <a:solidFill>
                  <a:schemeClr val="bg1"/>
                </a:solidFill>
              </a:rPr>
              <a:t>Working with Bugs</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45358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smtClean="0"/>
              <a:t>Priority</a:t>
            </a:r>
          </a:p>
          <a:p>
            <a:pPr lvl="1"/>
            <a:r>
              <a:rPr lang="en-US" dirty="0" smtClean="0"/>
              <a:t>Severity</a:t>
            </a:r>
          </a:p>
          <a:p>
            <a:pPr lvl="1"/>
            <a:r>
              <a:rPr lang="en-US" dirty="0" smtClean="0"/>
              <a:t>Dependency</a:t>
            </a:r>
          </a:p>
          <a:p>
            <a:pPr lvl="1"/>
            <a:r>
              <a:rPr lang="en-US" dirty="0" smtClean="0"/>
              <a:t>Repro Steps</a:t>
            </a:r>
            <a:endParaRPr lang="en-US" dirty="0"/>
          </a:p>
        </p:txBody>
      </p:sp>
    </p:spTree>
    <p:extLst>
      <p:ext uri="{BB962C8B-B14F-4D97-AF65-F5344CB8AC3E}">
        <p14:creationId xmlns:p14="http://schemas.microsoft.com/office/powerpoint/2010/main" val="673494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the Exam </a:t>
            </a:r>
            <a:endParaRPr lang="en-US" dirty="0"/>
          </a:p>
        </p:txBody>
      </p:sp>
      <p:sp>
        <p:nvSpPr>
          <p:cNvPr id="5" name="Text Placeholder 4"/>
          <p:cNvSpPr>
            <a:spLocks noGrp="1"/>
          </p:cNvSpPr>
          <p:nvPr>
            <p:ph type="body" sz="quarter" idx="10"/>
          </p:nvPr>
        </p:nvSpPr>
        <p:spPr/>
        <p:txBody>
          <a:bodyPr/>
          <a:lstStyle/>
          <a:p>
            <a:pPr marL="0" indent="0">
              <a:buNone/>
            </a:pPr>
            <a:r>
              <a:rPr lang="en-US" dirty="0" smtClean="0"/>
              <a:t>98-379 – Software Testing Fundamentals</a:t>
            </a:r>
          </a:p>
          <a:p>
            <a:r>
              <a:rPr lang="en-US" dirty="0" err="1" smtClean="0"/>
              <a:t>Certiport</a:t>
            </a:r>
            <a:endParaRPr lang="en-US" dirty="0" smtClean="0"/>
          </a:p>
          <a:p>
            <a:pPr lvl="1"/>
            <a:r>
              <a:rPr lang="en-US" dirty="0" smtClean="0">
                <a:hlinkClick r:id="rId3"/>
              </a:rPr>
              <a:t>http://www.certiport.com</a:t>
            </a:r>
            <a:endParaRPr lang="en-US" dirty="0" smtClean="0"/>
          </a:p>
          <a:p>
            <a:r>
              <a:rPr lang="en-US" smtClean="0"/>
              <a:t>Prometric</a:t>
            </a:r>
            <a:endParaRPr lang="en-US" dirty="0" smtClean="0"/>
          </a:p>
          <a:p>
            <a:pPr lvl="1"/>
            <a:r>
              <a:rPr lang="en-US" dirty="0" smtClean="0">
                <a:hlinkClick r:id="rId4"/>
              </a:rPr>
              <a:t>http://www.prometric.com</a:t>
            </a:r>
            <a:endParaRPr lang="en-US" dirty="0" smtClean="0"/>
          </a:p>
          <a:p>
            <a:pPr lvl="1"/>
            <a:endParaRPr lang="en-US" dirty="0" smtClean="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06478" y="2513177"/>
            <a:ext cx="2071015" cy="2071015"/>
          </a:xfrm>
          <a:prstGeom prst="rect">
            <a:avLst/>
          </a:prstGeom>
        </p:spPr>
      </p:pic>
    </p:spTree>
    <p:extLst>
      <p:ext uri="{BB962C8B-B14F-4D97-AF65-F5344CB8AC3E}">
        <p14:creationId xmlns:p14="http://schemas.microsoft.com/office/powerpoint/2010/main" val="2863513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a:xfrm>
            <a:off x="379514" y="1567612"/>
            <a:ext cx="11525250" cy="5290388"/>
          </a:xfrm>
        </p:spPr>
        <p:txBody>
          <a:bodyPr/>
          <a:lstStyle/>
          <a:p>
            <a:pPr marL="0" indent="0">
              <a:buNone/>
            </a:pPr>
            <a:r>
              <a:rPr lang="en-US" dirty="0"/>
              <a:t>What term refers to the impact a bug has on the overall project?</a:t>
            </a:r>
          </a:p>
          <a:p>
            <a:pPr marL="0" indent="0">
              <a:buNone/>
            </a:pPr>
            <a:endParaRPr lang="en-US" dirty="0" smtClean="0"/>
          </a:p>
          <a:p>
            <a:pPr marL="0" indent="0">
              <a:buNone/>
            </a:pPr>
            <a:r>
              <a:rPr lang="en-US" dirty="0" smtClean="0"/>
              <a:t>Explain </a:t>
            </a:r>
            <a:r>
              <a:rPr lang="en-US" dirty="0"/>
              <a:t>the difference between priority and stack rank. </a:t>
            </a:r>
          </a:p>
          <a:p>
            <a:pPr marL="0" indent="0">
              <a:buNone/>
            </a:pPr>
            <a:endParaRPr lang="en-US" dirty="0"/>
          </a:p>
          <a:p>
            <a:pPr marL="0" indent="0">
              <a:buNone/>
            </a:pPr>
            <a:r>
              <a:rPr lang="en-US" dirty="0"/>
              <a:t>What technology records diagnostic data to help troubleshoot bugs that are difficult to reproduce? </a:t>
            </a:r>
          </a:p>
        </p:txBody>
      </p:sp>
    </p:spTree>
    <p:extLst>
      <p:ext uri="{BB962C8B-B14F-4D97-AF65-F5344CB8AC3E}">
        <p14:creationId xmlns:p14="http://schemas.microsoft.com/office/powerpoint/2010/main" val="2758531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Bugs</a:t>
            </a:r>
            <a:endParaRPr lang="en-US" dirty="0"/>
          </a:p>
        </p:txBody>
      </p:sp>
      <p:sp>
        <p:nvSpPr>
          <p:cNvPr id="3" name="Content Placeholder 2"/>
          <p:cNvSpPr>
            <a:spLocks noGrp="1"/>
          </p:cNvSpPr>
          <p:nvPr>
            <p:ph sz="quarter" idx="10"/>
          </p:nvPr>
        </p:nvSpPr>
        <p:spPr>
          <a:xfrm>
            <a:off x="378696" y="1017165"/>
            <a:ext cx="11525250" cy="5290388"/>
          </a:xfrm>
        </p:spPr>
        <p:txBody>
          <a:bodyPr/>
          <a:lstStyle/>
          <a:p>
            <a:pPr marL="0" indent="0">
              <a:spcBef>
                <a:spcPts val="2400"/>
              </a:spcBef>
              <a:buNone/>
            </a:pPr>
            <a:r>
              <a:rPr lang="en-US" dirty="0" smtClean="0"/>
              <a:t>From </a:t>
            </a:r>
            <a:r>
              <a:rPr lang="en-US" dirty="0"/>
              <a:t>a programmer/development perspective, a bug is an error in coding or logic that causes a program to malfunction or to produce incorrect </a:t>
            </a:r>
            <a:r>
              <a:rPr lang="en-US" dirty="0" smtClean="0"/>
              <a:t>results.</a:t>
            </a:r>
          </a:p>
          <a:p>
            <a:pPr marL="0" indent="0">
              <a:spcBef>
                <a:spcPts val="2400"/>
              </a:spcBef>
              <a:buNone/>
            </a:pPr>
            <a:r>
              <a:rPr lang="en-US" dirty="0" smtClean="0"/>
              <a:t>When </a:t>
            </a:r>
            <a:r>
              <a:rPr lang="en-US" dirty="0"/>
              <a:t>using Microsoft’s® Application Lifecycle Management (ALM) software, such as Team Foundation Server (TFS), to ensure high- quality software, a bug is an issue that needs to be logged, tracked, and </a:t>
            </a:r>
            <a:r>
              <a:rPr lang="en-US" dirty="0" smtClean="0"/>
              <a:t>resolved.</a:t>
            </a:r>
          </a:p>
          <a:p>
            <a:pPr marL="0" indent="0">
              <a:spcBef>
                <a:spcPts val="2400"/>
              </a:spcBef>
              <a:buNone/>
            </a:pPr>
            <a:r>
              <a:rPr lang="en-US" dirty="0" smtClean="0"/>
              <a:t>With </a:t>
            </a:r>
            <a:r>
              <a:rPr lang="en-US" dirty="0"/>
              <a:t>that in mind, a bug is a “work item,” just like any other task in the development process. In this case, it is a work item that records a potential source of dissatisfaction with the product</a:t>
            </a:r>
          </a:p>
        </p:txBody>
      </p:sp>
    </p:spTree>
    <p:extLst>
      <p:ext uri="{BB962C8B-B14F-4D97-AF65-F5344CB8AC3E}">
        <p14:creationId xmlns:p14="http://schemas.microsoft.com/office/powerpoint/2010/main" val="446270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Bug</a:t>
            </a:r>
            <a:endParaRPr lang="en-US" dirty="0"/>
          </a:p>
        </p:txBody>
      </p:sp>
      <p:sp>
        <p:nvSpPr>
          <p:cNvPr id="3" name="Content Placeholder 2"/>
          <p:cNvSpPr>
            <a:spLocks noGrp="1"/>
          </p:cNvSpPr>
          <p:nvPr>
            <p:ph sz="quarter" idx="10"/>
          </p:nvPr>
        </p:nvSpPr>
        <p:spPr>
          <a:xfrm>
            <a:off x="378696" y="1073425"/>
            <a:ext cx="11525250" cy="5290388"/>
          </a:xfrm>
        </p:spPr>
        <p:txBody>
          <a:bodyPr/>
          <a:lstStyle/>
          <a:p>
            <a:pPr marL="0" indent="0">
              <a:spcBef>
                <a:spcPts val="2400"/>
              </a:spcBef>
              <a:buNone/>
            </a:pPr>
            <a:r>
              <a:rPr lang="en-US" sz="3000" dirty="0" smtClean="0"/>
              <a:t>When </a:t>
            </a:r>
            <a:r>
              <a:rPr lang="en-US" sz="3000" dirty="0"/>
              <a:t>a bug or defect is found, a work item is created to communicate to the team that there is a potential problem, and to document the nature of that potential </a:t>
            </a:r>
            <a:r>
              <a:rPr lang="en-US" sz="3000" dirty="0" smtClean="0"/>
              <a:t>problem.</a:t>
            </a:r>
          </a:p>
          <a:p>
            <a:pPr marL="0" indent="0">
              <a:spcBef>
                <a:spcPts val="2400"/>
              </a:spcBef>
              <a:buNone/>
            </a:pPr>
            <a:r>
              <a:rPr lang="en-US" sz="3000" dirty="0" smtClean="0"/>
              <a:t>Like </a:t>
            </a:r>
            <a:r>
              <a:rPr lang="en-US" sz="3000" dirty="0"/>
              <a:t>any other work item, a bug is managed by Team Foundation Server and is generally assigned to a team </a:t>
            </a:r>
            <a:r>
              <a:rPr lang="en-US" sz="3000" dirty="0" smtClean="0"/>
              <a:t>member.</a:t>
            </a:r>
          </a:p>
          <a:p>
            <a:pPr marL="0" indent="0">
              <a:spcBef>
                <a:spcPts val="2400"/>
              </a:spcBef>
              <a:buNone/>
            </a:pPr>
            <a:r>
              <a:rPr lang="en-US" sz="3000" dirty="0" smtClean="0"/>
              <a:t>If </a:t>
            </a:r>
            <a:r>
              <a:rPr lang="en-US" sz="3000" dirty="0"/>
              <a:t>the bug is defined using Microsoft Test Manager, information about the related test case, user story, and other information will automatically be linked to the </a:t>
            </a:r>
            <a:r>
              <a:rPr lang="en-US" sz="3000" dirty="0" smtClean="0"/>
              <a:t>bug.</a:t>
            </a:r>
          </a:p>
          <a:p>
            <a:pPr marL="0" indent="0">
              <a:spcBef>
                <a:spcPts val="2400"/>
              </a:spcBef>
              <a:buNone/>
            </a:pPr>
            <a:r>
              <a:rPr lang="en-US" sz="3000" dirty="0" smtClean="0"/>
              <a:t>It </a:t>
            </a:r>
            <a:r>
              <a:rPr lang="en-US" sz="3000" dirty="0"/>
              <a:t>is important to record several pieces of information when logging a new, or previously unknown, </a:t>
            </a:r>
            <a:r>
              <a:rPr lang="en-US" sz="3000" dirty="0" smtClean="0"/>
              <a:t>bug.</a:t>
            </a:r>
            <a:endParaRPr lang="en-US" sz="3000" dirty="0"/>
          </a:p>
        </p:txBody>
      </p:sp>
    </p:spTree>
    <p:extLst>
      <p:ext uri="{BB962C8B-B14F-4D97-AF65-F5344CB8AC3E}">
        <p14:creationId xmlns:p14="http://schemas.microsoft.com/office/powerpoint/2010/main" val="85922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Priority</a:t>
            </a:r>
            <a:endParaRPr lang="en-US" dirty="0"/>
          </a:p>
        </p:txBody>
      </p:sp>
      <p:sp>
        <p:nvSpPr>
          <p:cNvPr id="3" name="Content Placeholder 2"/>
          <p:cNvSpPr>
            <a:spLocks noGrp="1"/>
          </p:cNvSpPr>
          <p:nvPr>
            <p:ph sz="quarter" idx="10"/>
          </p:nvPr>
        </p:nvSpPr>
        <p:spPr/>
        <p:txBody>
          <a:bodyPr/>
          <a:lstStyle/>
          <a:p>
            <a:pPr marL="0" indent="0">
              <a:buNone/>
            </a:pPr>
            <a:r>
              <a:rPr lang="en-US" sz="3600" b="1" i="1" dirty="0" smtClean="0"/>
              <a:t>Priority</a:t>
            </a:r>
            <a:r>
              <a:rPr lang="en-US" sz="3600" dirty="0" smtClean="0"/>
              <a:t> </a:t>
            </a:r>
            <a:r>
              <a:rPr lang="en-US" sz="3600" dirty="0"/>
              <a:t>is a subjective rating of the bug as it relates to the </a:t>
            </a:r>
            <a:r>
              <a:rPr lang="en-US" sz="3600" dirty="0" smtClean="0"/>
              <a:t>business.</a:t>
            </a:r>
          </a:p>
          <a:p>
            <a:pPr marL="0" indent="0">
              <a:buNone/>
            </a:pPr>
            <a:r>
              <a:rPr lang="en-US" sz="3600" dirty="0" smtClean="0"/>
              <a:t>You </a:t>
            </a:r>
            <a:r>
              <a:rPr lang="en-US" sz="3600" dirty="0"/>
              <a:t>can specify the following </a:t>
            </a:r>
            <a:r>
              <a:rPr lang="en-US" sz="3600" dirty="0" smtClean="0"/>
              <a:t>values:</a:t>
            </a:r>
          </a:p>
          <a:p>
            <a:pPr marL="0" indent="0">
              <a:buNone/>
            </a:pPr>
            <a:endParaRPr lang="en-US" sz="1000" dirty="0" smtClean="0"/>
          </a:p>
          <a:p>
            <a:pPr marL="914265" lvl="1" indent="-514350">
              <a:buFont typeface="+mj-lt"/>
              <a:buAutoNum type="arabicPeriod"/>
            </a:pPr>
            <a:r>
              <a:rPr lang="en-US" dirty="0" smtClean="0"/>
              <a:t>Product </a:t>
            </a:r>
            <a:r>
              <a:rPr lang="en-US" dirty="0"/>
              <a:t>cannot ship without the successful resolution of the bug, and it should be addressed as soon as </a:t>
            </a:r>
            <a:r>
              <a:rPr lang="en-US" dirty="0" smtClean="0"/>
              <a:t>possible.</a:t>
            </a:r>
          </a:p>
          <a:p>
            <a:pPr marL="914265" lvl="1" indent="-514350">
              <a:buFont typeface="+mj-lt"/>
              <a:buAutoNum type="arabicPeriod"/>
            </a:pPr>
            <a:r>
              <a:rPr lang="en-US" dirty="0" smtClean="0"/>
              <a:t>Product </a:t>
            </a:r>
            <a:r>
              <a:rPr lang="en-US" dirty="0"/>
              <a:t>cannot ship without the successful resolution of the bug, but it does not need to be addressed </a:t>
            </a:r>
            <a:r>
              <a:rPr lang="en-US" dirty="0" smtClean="0"/>
              <a:t>immediately.</a:t>
            </a:r>
          </a:p>
          <a:p>
            <a:pPr marL="914265" lvl="1" indent="-514350">
              <a:buFont typeface="+mj-lt"/>
              <a:buAutoNum type="arabicPeriod"/>
            </a:pPr>
            <a:r>
              <a:rPr lang="en-US" dirty="0" smtClean="0"/>
              <a:t>Resolution </a:t>
            </a:r>
            <a:r>
              <a:rPr lang="en-US" dirty="0"/>
              <a:t>of the bug is optional based on resources, time, and risk.</a:t>
            </a:r>
          </a:p>
        </p:txBody>
      </p:sp>
    </p:spTree>
    <p:extLst>
      <p:ext uri="{BB962C8B-B14F-4D97-AF65-F5344CB8AC3E}">
        <p14:creationId xmlns:p14="http://schemas.microsoft.com/office/powerpoint/2010/main" val="2074186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Severity</a:t>
            </a:r>
            <a:endParaRPr lang="en-US" dirty="0"/>
          </a:p>
        </p:txBody>
      </p:sp>
      <p:sp>
        <p:nvSpPr>
          <p:cNvPr id="3" name="Content Placeholder 2"/>
          <p:cNvSpPr>
            <a:spLocks noGrp="1"/>
          </p:cNvSpPr>
          <p:nvPr>
            <p:ph sz="quarter" idx="10"/>
          </p:nvPr>
        </p:nvSpPr>
        <p:spPr/>
        <p:txBody>
          <a:bodyPr/>
          <a:lstStyle/>
          <a:p>
            <a:pPr marL="0" indent="0">
              <a:buNone/>
            </a:pPr>
            <a:r>
              <a:rPr lang="en-US" sz="3600" b="1" i="1" dirty="0" smtClean="0"/>
              <a:t>Severity</a:t>
            </a:r>
            <a:r>
              <a:rPr lang="en-US" sz="3600" dirty="0" smtClean="0"/>
              <a:t> is a </a:t>
            </a:r>
            <a:r>
              <a:rPr lang="en-US" sz="3600" dirty="0"/>
              <a:t>subjective rating of the impact of the bug on the </a:t>
            </a:r>
            <a:r>
              <a:rPr lang="en-US" sz="3600" dirty="0" smtClean="0"/>
              <a:t>project.</a:t>
            </a:r>
          </a:p>
          <a:p>
            <a:pPr marL="0" indent="0">
              <a:buNone/>
            </a:pPr>
            <a:r>
              <a:rPr lang="en-US" sz="3600" dirty="0" smtClean="0"/>
              <a:t>You </a:t>
            </a:r>
            <a:r>
              <a:rPr lang="en-US" sz="3600" dirty="0"/>
              <a:t>can specify the following </a:t>
            </a:r>
            <a:r>
              <a:rPr lang="en-US" sz="3600" dirty="0" smtClean="0"/>
              <a:t>values:</a:t>
            </a:r>
          </a:p>
          <a:p>
            <a:pPr marL="0" indent="0">
              <a:buNone/>
            </a:pPr>
            <a:endParaRPr lang="en-US" sz="1100" dirty="0" smtClean="0"/>
          </a:p>
          <a:p>
            <a:pPr marL="914265" lvl="1" indent="-514350">
              <a:buFont typeface="+mj-lt"/>
              <a:buAutoNum type="arabicPeriod"/>
            </a:pPr>
            <a:r>
              <a:rPr lang="en-US" dirty="0" smtClean="0"/>
              <a:t>Critical</a:t>
            </a:r>
          </a:p>
          <a:p>
            <a:pPr marL="914265" lvl="1" indent="-514350">
              <a:buFont typeface="+mj-lt"/>
              <a:buAutoNum type="arabicPeriod"/>
            </a:pPr>
            <a:r>
              <a:rPr lang="en-US" dirty="0" smtClean="0"/>
              <a:t>High</a:t>
            </a:r>
          </a:p>
          <a:p>
            <a:pPr marL="914265" lvl="1" indent="-514350">
              <a:buFont typeface="+mj-lt"/>
              <a:buAutoNum type="arabicPeriod"/>
            </a:pPr>
            <a:r>
              <a:rPr lang="en-US" dirty="0" smtClean="0"/>
              <a:t>Medium</a:t>
            </a:r>
          </a:p>
          <a:p>
            <a:pPr marL="914265" lvl="1" indent="-514350">
              <a:buFont typeface="+mj-lt"/>
              <a:buAutoNum type="arabicPeriod"/>
            </a:pPr>
            <a:r>
              <a:rPr lang="en-US" dirty="0" smtClean="0"/>
              <a:t>Low</a:t>
            </a:r>
            <a:endParaRPr lang="en-US" dirty="0"/>
          </a:p>
        </p:txBody>
      </p:sp>
    </p:spTree>
    <p:extLst>
      <p:ext uri="{BB962C8B-B14F-4D97-AF65-F5344CB8AC3E}">
        <p14:creationId xmlns:p14="http://schemas.microsoft.com/office/powerpoint/2010/main" val="1756473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Stack Rank</a:t>
            </a:r>
            <a:endParaRPr lang="en-US" dirty="0"/>
          </a:p>
        </p:txBody>
      </p:sp>
      <p:sp>
        <p:nvSpPr>
          <p:cNvPr id="3" name="Content Placeholder 2"/>
          <p:cNvSpPr>
            <a:spLocks noGrp="1"/>
          </p:cNvSpPr>
          <p:nvPr>
            <p:ph sz="quarter" idx="10"/>
          </p:nvPr>
        </p:nvSpPr>
        <p:spPr>
          <a:xfrm>
            <a:off x="378696" y="1070174"/>
            <a:ext cx="11525250" cy="5290388"/>
          </a:xfrm>
        </p:spPr>
        <p:txBody>
          <a:bodyPr/>
          <a:lstStyle/>
          <a:p>
            <a:pPr marL="0" indent="0">
              <a:buNone/>
            </a:pPr>
            <a:r>
              <a:rPr lang="en-US" sz="2800" b="1" i="1" dirty="0" smtClean="0"/>
              <a:t>Stack </a:t>
            </a:r>
            <a:r>
              <a:rPr lang="en-US" sz="2800" b="1" i="1" dirty="0"/>
              <a:t>rank </a:t>
            </a:r>
            <a:r>
              <a:rPr lang="en-US" sz="2800" dirty="0"/>
              <a:t>is a subjective rating of the bug compared to other bugs. A bug that is assigned a lower number should be fixed before a bug that is assigned higher </a:t>
            </a:r>
            <a:r>
              <a:rPr lang="en-US" sz="2800" dirty="0" smtClean="0"/>
              <a:t>number.</a:t>
            </a:r>
          </a:p>
          <a:p>
            <a:pPr marL="0" indent="0">
              <a:buNone/>
            </a:pPr>
            <a:r>
              <a:rPr lang="en-US" sz="2800" dirty="0" smtClean="0"/>
              <a:t>There </a:t>
            </a:r>
            <a:r>
              <a:rPr lang="en-US" sz="2800" dirty="0"/>
              <a:t>is no prescribed scale for stack rank. You can think of it as a “sort order” for the overall list of bugs. If the team is going to prioritize which bugs to focus on, they might rank all unresolved bugs by stack </a:t>
            </a:r>
            <a:r>
              <a:rPr lang="en-US" sz="2800" dirty="0" smtClean="0"/>
              <a:t>rank.</a:t>
            </a:r>
          </a:p>
          <a:p>
            <a:pPr marL="0" indent="0">
              <a:buNone/>
            </a:pPr>
            <a:r>
              <a:rPr lang="en-US" sz="2800" dirty="0" smtClean="0"/>
              <a:t>A </a:t>
            </a:r>
            <a:r>
              <a:rPr lang="en-US" sz="2800" dirty="0"/>
              <a:t>bug that is going to be addressed early will have a low number, such as 1 or 2.  A bug that can wait until later in the development process can be assigned a higher number, perhaps 30 or </a:t>
            </a:r>
            <a:r>
              <a:rPr lang="en-US" sz="2800" dirty="0" smtClean="0"/>
              <a:t>100.</a:t>
            </a:r>
          </a:p>
          <a:p>
            <a:pPr marL="0" indent="0">
              <a:buNone/>
            </a:pPr>
            <a:r>
              <a:rPr lang="en-US" sz="2800" dirty="0" smtClean="0"/>
              <a:t>The </a:t>
            </a:r>
            <a:r>
              <a:rPr lang="en-US" sz="2800" dirty="0"/>
              <a:t>stack rank is often decided by evaluating the Priority and Severity of the bug.</a:t>
            </a:r>
          </a:p>
        </p:txBody>
      </p:sp>
    </p:spTree>
    <p:extLst>
      <p:ext uri="{BB962C8B-B14F-4D97-AF65-F5344CB8AC3E}">
        <p14:creationId xmlns:p14="http://schemas.microsoft.com/office/powerpoint/2010/main" val="1348584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Reproducing (Repro) Steps</a:t>
            </a:r>
            <a:endParaRPr lang="en-US" dirty="0"/>
          </a:p>
        </p:txBody>
      </p:sp>
      <p:sp>
        <p:nvSpPr>
          <p:cNvPr id="3" name="Content Placeholder 2"/>
          <p:cNvSpPr>
            <a:spLocks noGrp="1"/>
          </p:cNvSpPr>
          <p:nvPr>
            <p:ph sz="quarter" idx="10"/>
          </p:nvPr>
        </p:nvSpPr>
        <p:spPr>
          <a:xfrm>
            <a:off x="378696" y="1245702"/>
            <a:ext cx="11525250" cy="5290388"/>
          </a:xfrm>
        </p:spPr>
        <p:txBody>
          <a:bodyPr/>
          <a:lstStyle/>
          <a:p>
            <a:pPr marL="0" indent="0">
              <a:spcBef>
                <a:spcPts val="2400"/>
              </a:spcBef>
              <a:buNone/>
            </a:pPr>
            <a:r>
              <a:rPr lang="en-US" sz="3000" dirty="0" smtClean="0"/>
              <a:t>Repro </a:t>
            </a:r>
            <a:r>
              <a:rPr lang="en-US" sz="3000" dirty="0"/>
              <a:t>steps are the steps other testers or developers can execute to reproduce the bug or unexpected </a:t>
            </a:r>
            <a:r>
              <a:rPr lang="en-US" sz="3000" dirty="0" smtClean="0"/>
              <a:t>behavior.</a:t>
            </a:r>
          </a:p>
          <a:p>
            <a:pPr marL="0" indent="0">
              <a:spcBef>
                <a:spcPts val="2400"/>
              </a:spcBef>
              <a:buNone/>
            </a:pPr>
            <a:r>
              <a:rPr lang="en-US" sz="3000" dirty="0" smtClean="0"/>
              <a:t>Detailed </a:t>
            </a:r>
            <a:r>
              <a:rPr lang="en-US" sz="3000" dirty="0"/>
              <a:t>repro steps are crucial for team members who may not have seen the bug first-hand. This is especially true if the bug is discovered via manual or exploratory </a:t>
            </a:r>
            <a:r>
              <a:rPr lang="en-US" sz="3000" dirty="0" smtClean="0"/>
              <a:t>testing.</a:t>
            </a:r>
          </a:p>
          <a:p>
            <a:pPr marL="0" indent="0">
              <a:spcBef>
                <a:spcPts val="2400"/>
              </a:spcBef>
              <a:buNone/>
            </a:pPr>
            <a:r>
              <a:rPr lang="en-US" sz="3000" dirty="0" smtClean="0"/>
              <a:t>Good </a:t>
            </a:r>
            <a:r>
              <a:rPr lang="en-US" sz="3000" dirty="0"/>
              <a:t>repro steps are explicit, explaining exactly what actions to take, including mouse clicks and keyboard presses, to observe the defective </a:t>
            </a:r>
            <a:r>
              <a:rPr lang="en-US" sz="3000" dirty="0" smtClean="0"/>
              <a:t>behavior.</a:t>
            </a:r>
          </a:p>
          <a:p>
            <a:pPr marL="0" indent="0">
              <a:spcBef>
                <a:spcPts val="2400"/>
              </a:spcBef>
              <a:buNone/>
            </a:pPr>
            <a:r>
              <a:rPr lang="en-US" sz="3000" dirty="0" smtClean="0"/>
              <a:t>You </a:t>
            </a:r>
            <a:r>
              <a:rPr lang="en-US" sz="3000" dirty="0"/>
              <a:t>may consider including screenshots, which can be included as attachments in the work item system.</a:t>
            </a:r>
          </a:p>
        </p:txBody>
      </p:sp>
    </p:spTree>
    <p:extLst>
      <p:ext uri="{BB962C8B-B14F-4D97-AF65-F5344CB8AC3E}">
        <p14:creationId xmlns:p14="http://schemas.microsoft.com/office/powerpoint/2010/main" val="2454794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Trace Data</a:t>
            </a:r>
            <a:endParaRPr lang="en-US" dirty="0"/>
          </a:p>
        </p:txBody>
      </p:sp>
      <p:sp>
        <p:nvSpPr>
          <p:cNvPr id="3" name="Content Placeholder 2"/>
          <p:cNvSpPr>
            <a:spLocks noGrp="1"/>
          </p:cNvSpPr>
          <p:nvPr>
            <p:ph sz="quarter" idx="10"/>
          </p:nvPr>
        </p:nvSpPr>
        <p:spPr>
          <a:xfrm>
            <a:off x="379514" y="964156"/>
            <a:ext cx="11525250" cy="5290388"/>
          </a:xfrm>
        </p:spPr>
        <p:txBody>
          <a:bodyPr/>
          <a:lstStyle/>
          <a:p>
            <a:pPr marL="0" indent="0">
              <a:spcBef>
                <a:spcPts val="2400"/>
              </a:spcBef>
              <a:buNone/>
            </a:pPr>
            <a:r>
              <a:rPr lang="en-US" sz="2400" dirty="0" smtClean="0"/>
              <a:t>Developers </a:t>
            </a:r>
            <a:r>
              <a:rPr lang="en-US" sz="2400" dirty="0"/>
              <a:t>can collect specific diagnostic trace information when they run tests to help isolate bugs that are difficult to reproduce</a:t>
            </a:r>
            <a:r>
              <a:rPr lang="en-US" sz="2400" dirty="0" smtClean="0"/>
              <a:t>.</a:t>
            </a:r>
          </a:p>
          <a:p>
            <a:pPr marL="0" indent="0">
              <a:spcBef>
                <a:spcPts val="2400"/>
              </a:spcBef>
              <a:buNone/>
            </a:pPr>
            <a:r>
              <a:rPr lang="en-US" sz="2400" b="1" i="1" dirty="0" err="1"/>
              <a:t>IntelliTrace</a:t>
            </a:r>
            <a:r>
              <a:rPr lang="en-US" sz="2400" b="1" i="1" dirty="0"/>
              <a:t>: </a:t>
            </a:r>
            <a:r>
              <a:rPr lang="en-US" sz="2400" dirty="0"/>
              <a:t>a feature for debugging a managed application at specific points in time. It captures and records what the application does while it is running. When an error occurs, you can view the state of the application at any time from the start to the point of the error. </a:t>
            </a:r>
          </a:p>
          <a:p>
            <a:pPr marL="0" indent="0">
              <a:spcBef>
                <a:spcPts val="2400"/>
              </a:spcBef>
              <a:buNone/>
            </a:pPr>
            <a:r>
              <a:rPr lang="en-US" sz="2400" dirty="0" smtClean="0"/>
              <a:t>This </a:t>
            </a:r>
            <a:r>
              <a:rPr lang="en-US" sz="2400" dirty="0"/>
              <a:t>information enables them to use </a:t>
            </a:r>
            <a:r>
              <a:rPr lang="en-US" sz="2400" dirty="0" err="1"/>
              <a:t>IntelliTrace</a:t>
            </a:r>
            <a:r>
              <a:rPr lang="en-US" sz="2400" dirty="0"/>
              <a:t> to trace through what really occurred in the application to cause the </a:t>
            </a:r>
            <a:r>
              <a:rPr lang="en-US" sz="2400" dirty="0" smtClean="0"/>
              <a:t>bug.</a:t>
            </a:r>
          </a:p>
          <a:p>
            <a:pPr marL="0" indent="0">
              <a:spcBef>
                <a:spcPts val="2400"/>
              </a:spcBef>
              <a:buNone/>
            </a:pPr>
            <a:r>
              <a:rPr lang="en-US" sz="2400" dirty="0" smtClean="0"/>
              <a:t>When </a:t>
            </a:r>
            <a:r>
              <a:rPr lang="en-US" sz="2400" dirty="0"/>
              <a:t>a test step fails and a bug is filed, an </a:t>
            </a:r>
            <a:r>
              <a:rPr lang="en-US" sz="2400" dirty="0" err="1"/>
              <a:t>IntelliTrace</a:t>
            </a:r>
            <a:r>
              <a:rPr lang="en-US" sz="2400" dirty="0"/>
              <a:t> file is automatically linked to the bug and is available together with the test </a:t>
            </a:r>
            <a:r>
              <a:rPr lang="en-US" sz="2400" dirty="0" smtClean="0"/>
              <a:t>results.</a:t>
            </a:r>
          </a:p>
          <a:p>
            <a:pPr marL="0" indent="0">
              <a:spcBef>
                <a:spcPts val="2400"/>
              </a:spcBef>
              <a:buNone/>
            </a:pPr>
            <a:r>
              <a:rPr lang="en-US" sz="2400" dirty="0" smtClean="0"/>
              <a:t>The </a:t>
            </a:r>
            <a:r>
              <a:rPr lang="en-US" sz="2400" dirty="0" err="1"/>
              <a:t>IntelliTrace</a:t>
            </a:r>
            <a:r>
              <a:rPr lang="en-US" sz="2400" dirty="0"/>
              <a:t> file can then be used by another individual who can replicate the local test session on their computer without having to reproduce the bug directly.</a:t>
            </a:r>
          </a:p>
        </p:txBody>
      </p:sp>
    </p:spTree>
    <p:extLst>
      <p:ext uri="{BB962C8B-B14F-4D97-AF65-F5344CB8AC3E}">
        <p14:creationId xmlns:p14="http://schemas.microsoft.com/office/powerpoint/2010/main" val="2469580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379514" y="1148529"/>
            <a:ext cx="11525250" cy="5290388"/>
          </a:xfrm>
        </p:spPr>
        <p:txBody>
          <a:bodyPr/>
          <a:lstStyle/>
          <a:p>
            <a:pPr marL="0" indent="0">
              <a:buNone/>
            </a:pPr>
            <a:endParaRPr lang="en-US" sz="1400" dirty="0" smtClean="0"/>
          </a:p>
          <a:p>
            <a:pPr marL="857115" lvl="1" indent="-457200">
              <a:spcBef>
                <a:spcPts val="4200"/>
              </a:spcBef>
              <a:spcAft>
                <a:spcPts val="0"/>
              </a:spcAft>
              <a:buFont typeface="Wingdings" panose="05000000000000000000" pitchFamily="2" charset="2"/>
              <a:buChar char="ü"/>
            </a:pPr>
            <a:r>
              <a:rPr lang="en-US" dirty="0"/>
              <a:t>What term refers to the impact a bug has on the overall project</a:t>
            </a:r>
            <a:r>
              <a:rPr lang="en-US" dirty="0" smtClean="0"/>
              <a:t>?</a:t>
            </a:r>
            <a:endParaRPr lang="en-US" dirty="0"/>
          </a:p>
          <a:p>
            <a:pPr marL="857115" lvl="1" indent="-457200">
              <a:spcBef>
                <a:spcPts val="4200"/>
              </a:spcBef>
              <a:spcAft>
                <a:spcPts val="0"/>
              </a:spcAft>
              <a:buFont typeface="Wingdings" panose="05000000000000000000" pitchFamily="2" charset="2"/>
              <a:buChar char="ü"/>
            </a:pPr>
            <a:r>
              <a:rPr lang="en-US" dirty="0"/>
              <a:t>Explain the difference between priority and stack rank. </a:t>
            </a:r>
          </a:p>
          <a:p>
            <a:pPr marL="857115" lvl="1" indent="-457200">
              <a:spcBef>
                <a:spcPts val="4200"/>
              </a:spcBef>
              <a:spcAft>
                <a:spcPts val="0"/>
              </a:spcAft>
              <a:buFont typeface="Wingdings" panose="05000000000000000000" pitchFamily="2" charset="2"/>
              <a:buChar char="ü"/>
            </a:pPr>
            <a:r>
              <a:rPr lang="en-US" dirty="0"/>
              <a:t>What technology records diagnostic data to help troubleshoot bugs that are difficult to reproduce? </a:t>
            </a:r>
          </a:p>
        </p:txBody>
      </p:sp>
    </p:spTree>
    <p:extLst>
      <p:ext uri="{BB962C8B-B14F-4D97-AF65-F5344CB8AC3E}">
        <p14:creationId xmlns:p14="http://schemas.microsoft.com/office/powerpoint/2010/main" val="1819618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4"/>
          <p:cNvSpPr/>
          <p:nvPr/>
        </p:nvSpPr>
        <p:spPr>
          <a:xfrm>
            <a:off x="352011" y="315104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dirty="0" smtClean="0">
                  <a:solidFill>
                    <a:schemeClr val="bg1"/>
                  </a:solidFill>
                </a:rPr>
                <a:t>5.3 Managing Bugs</a:t>
              </a:r>
            </a:p>
          </p:txBody>
        </p:sp>
      </p:grpSp>
      <p:sp>
        <p:nvSpPr>
          <p:cNvPr id="11" name="Text Placeholder 4"/>
          <p:cNvSpPr txBox="1">
            <a:spLocks/>
          </p:cNvSpPr>
          <p:nvPr/>
        </p:nvSpPr>
        <p:spPr>
          <a:xfrm>
            <a:off x="524969" y="411706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05 </a:t>
            </a:r>
            <a:r>
              <a:rPr lang="en-US" dirty="0">
                <a:solidFill>
                  <a:schemeClr val="bg1"/>
                </a:solidFill>
              </a:rPr>
              <a:t>| </a:t>
            </a:r>
            <a:r>
              <a:rPr lang="en-US" dirty="0" smtClean="0">
                <a:solidFill>
                  <a:schemeClr val="bg1"/>
                </a:solidFill>
              </a:rPr>
              <a:t>Working with Bugs</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54483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a:t>
            </a:r>
          </a:p>
          <a:p>
            <a:pPr marL="457046" lvl="1" indent="0">
              <a:buNone/>
            </a:pPr>
            <a:endParaRPr lang="en-US" dirty="0"/>
          </a:p>
          <a:p>
            <a:pPr marL="457046" lvl="1" indent="0">
              <a:buNone/>
            </a:pPr>
            <a:r>
              <a:rPr lang="en-US" dirty="0" smtClean="0">
                <a:hlinkClick r:id="rId3"/>
              </a:rPr>
              <a:t>http://www.microsoftvirtualacademy.com</a:t>
            </a:r>
            <a:endParaRPr lang="en-US" dirty="0" smtClean="0"/>
          </a:p>
          <a:p>
            <a:pPr marL="457046" lvl="1" indent="0">
              <a:buNone/>
            </a:pPr>
            <a:endParaRPr lang="en-US" dirty="0" smtClean="0"/>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a:xfrm>
            <a:off x="379514" y="1017165"/>
            <a:ext cx="11525250" cy="5290388"/>
          </a:xfrm>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smtClean="0"/>
              <a:t>Triage</a:t>
            </a:r>
          </a:p>
          <a:p>
            <a:pPr lvl="1"/>
            <a:r>
              <a:rPr lang="en-US" dirty="0" smtClean="0"/>
              <a:t>Resolution</a:t>
            </a:r>
          </a:p>
          <a:p>
            <a:pPr lvl="1"/>
            <a:r>
              <a:rPr lang="en-US" dirty="0" smtClean="0"/>
              <a:t>Closing</a:t>
            </a:r>
          </a:p>
          <a:p>
            <a:pPr lvl="1"/>
            <a:r>
              <a:rPr lang="en-US" dirty="0" smtClean="0"/>
              <a:t>Monitoring</a:t>
            </a:r>
          </a:p>
          <a:p>
            <a:pPr lvl="1"/>
            <a:r>
              <a:rPr lang="en-US" dirty="0" smtClean="0"/>
              <a:t>Bug Summary Reports</a:t>
            </a:r>
            <a:endParaRPr lang="en-US" dirty="0"/>
          </a:p>
        </p:txBody>
      </p:sp>
    </p:spTree>
    <p:extLst>
      <p:ext uri="{BB962C8B-B14F-4D97-AF65-F5344CB8AC3E}">
        <p14:creationId xmlns:p14="http://schemas.microsoft.com/office/powerpoint/2010/main" val="28375672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p:txBody>
          <a:bodyPr/>
          <a:lstStyle/>
          <a:p>
            <a:pPr marL="0" indent="0">
              <a:buNone/>
            </a:pPr>
            <a:r>
              <a:rPr lang="en-US" dirty="0"/>
              <a:t>What does it mean to triage a list of bugs?</a:t>
            </a:r>
          </a:p>
          <a:p>
            <a:pPr marL="0" indent="0">
              <a:buNone/>
            </a:pPr>
            <a:r>
              <a:rPr lang="en-US" dirty="0" smtClean="0"/>
              <a:t> </a:t>
            </a:r>
            <a:endParaRPr lang="en-US" dirty="0"/>
          </a:p>
          <a:p>
            <a:pPr marL="0" indent="0">
              <a:buNone/>
            </a:pPr>
            <a:r>
              <a:rPr lang="en-US" dirty="0"/>
              <a:t>What is the last step before closing a bug? </a:t>
            </a:r>
          </a:p>
          <a:p>
            <a:pPr marL="0" indent="0">
              <a:buNone/>
            </a:pPr>
            <a:endParaRPr lang="en-US" dirty="0" smtClean="0"/>
          </a:p>
          <a:p>
            <a:pPr marL="0" indent="0">
              <a:buNone/>
            </a:pPr>
            <a:r>
              <a:rPr lang="en-US" dirty="0" smtClean="0"/>
              <a:t>What </a:t>
            </a:r>
            <a:r>
              <a:rPr lang="en-US" dirty="0"/>
              <a:t>is a reason for </a:t>
            </a:r>
            <a:r>
              <a:rPr lang="en-US" dirty="0" smtClean="0"/>
              <a:t>activating a </a:t>
            </a:r>
            <a:r>
              <a:rPr lang="en-US" dirty="0"/>
              <a:t>resolved </a:t>
            </a:r>
            <a:r>
              <a:rPr lang="en-US" dirty="0" smtClean="0"/>
              <a:t>bug? </a:t>
            </a:r>
            <a:endParaRPr lang="en-US" dirty="0"/>
          </a:p>
        </p:txBody>
      </p:sp>
    </p:spTree>
    <p:extLst>
      <p:ext uri="{BB962C8B-B14F-4D97-AF65-F5344CB8AC3E}">
        <p14:creationId xmlns:p14="http://schemas.microsoft.com/office/powerpoint/2010/main" val="1718741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Triage?</a:t>
            </a:r>
            <a:endParaRPr lang="en-US" dirty="0"/>
          </a:p>
        </p:txBody>
      </p:sp>
      <p:sp>
        <p:nvSpPr>
          <p:cNvPr id="3" name="Content Placeholder 2"/>
          <p:cNvSpPr>
            <a:spLocks noGrp="1"/>
          </p:cNvSpPr>
          <p:nvPr>
            <p:ph sz="quarter" idx="10"/>
          </p:nvPr>
        </p:nvSpPr>
        <p:spPr/>
        <p:txBody>
          <a:bodyPr/>
          <a:lstStyle/>
          <a:p>
            <a:pPr marL="0" indent="0">
              <a:buNone/>
            </a:pPr>
            <a:r>
              <a:rPr lang="en-US" dirty="0" smtClean="0"/>
              <a:t>The </a:t>
            </a:r>
            <a:r>
              <a:rPr lang="en-US" dirty="0"/>
              <a:t>concept of triage comes from the medical community; it is the process of prioritizing the order in which patients will be treated based on the severity of their illness or </a:t>
            </a:r>
            <a:r>
              <a:rPr lang="en-US" dirty="0" smtClean="0"/>
              <a:t>injury.</a:t>
            </a:r>
          </a:p>
          <a:p>
            <a:pPr marL="0" indent="0">
              <a:buNone/>
            </a:pPr>
            <a:r>
              <a:rPr lang="en-US" dirty="0" smtClean="0"/>
              <a:t>In </a:t>
            </a:r>
            <a:r>
              <a:rPr lang="en-US" dirty="0"/>
              <a:t>software development, </a:t>
            </a:r>
            <a:r>
              <a:rPr lang="en-US" b="1" i="1" dirty="0"/>
              <a:t>triage</a:t>
            </a:r>
            <a:r>
              <a:rPr lang="en-US" dirty="0"/>
              <a:t> is the process of reviewing new or reopened bugs and assigning a priority or stack rank for working on </a:t>
            </a:r>
            <a:r>
              <a:rPr lang="en-US" dirty="0" smtClean="0"/>
              <a:t>each.</a:t>
            </a:r>
          </a:p>
          <a:p>
            <a:pPr marL="0" indent="0">
              <a:buNone/>
            </a:pPr>
            <a:r>
              <a:rPr lang="en-US" dirty="0" smtClean="0"/>
              <a:t>On </a:t>
            </a:r>
            <a:r>
              <a:rPr lang="en-US" dirty="0"/>
              <a:t>some projects, there may be a specified triage team that handles triage; on other projects, testers or perhaps the entire team may perform </a:t>
            </a:r>
            <a:r>
              <a:rPr lang="en-US" dirty="0" smtClean="0"/>
              <a:t>triage.</a:t>
            </a:r>
            <a:endParaRPr lang="en-US" dirty="0"/>
          </a:p>
        </p:txBody>
      </p:sp>
    </p:spTree>
    <p:extLst>
      <p:ext uri="{BB962C8B-B14F-4D97-AF65-F5344CB8AC3E}">
        <p14:creationId xmlns:p14="http://schemas.microsoft.com/office/powerpoint/2010/main" val="371669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Triaging a Bug</a:t>
            </a:r>
            <a:endParaRPr lang="en-US" dirty="0"/>
          </a:p>
        </p:txBody>
      </p:sp>
      <p:sp>
        <p:nvSpPr>
          <p:cNvPr id="3" name="Content Placeholder 2"/>
          <p:cNvSpPr>
            <a:spLocks noGrp="1"/>
          </p:cNvSpPr>
          <p:nvPr>
            <p:ph sz="quarter" idx="10"/>
          </p:nvPr>
        </p:nvSpPr>
        <p:spPr>
          <a:xfrm>
            <a:off x="379514" y="831636"/>
            <a:ext cx="11525250" cy="5290388"/>
          </a:xfrm>
        </p:spPr>
        <p:txBody>
          <a:bodyPr/>
          <a:lstStyle/>
          <a:p>
            <a:pPr marL="0" indent="0">
              <a:spcBef>
                <a:spcPts val="1800"/>
              </a:spcBef>
              <a:buNone/>
            </a:pPr>
            <a:r>
              <a:rPr lang="en-US" sz="2800" dirty="0" smtClean="0"/>
              <a:t>Triage </a:t>
            </a:r>
            <a:r>
              <a:rPr lang="en-US" sz="2800" dirty="0"/>
              <a:t>meetings should be held at set intervals after the development work and testing have started on the </a:t>
            </a:r>
            <a:r>
              <a:rPr lang="en-US" sz="2800" dirty="0" smtClean="0"/>
              <a:t>project.</a:t>
            </a:r>
          </a:p>
          <a:p>
            <a:pPr marL="0" indent="0">
              <a:spcBef>
                <a:spcPts val="1800"/>
              </a:spcBef>
              <a:buNone/>
            </a:pPr>
            <a:r>
              <a:rPr lang="en-US" sz="2800" dirty="0" smtClean="0"/>
              <a:t>Before </a:t>
            </a:r>
            <a:r>
              <a:rPr lang="en-US" sz="2800" dirty="0"/>
              <a:t>triage starts, devise a set of criteria to determine which bugs should be fixed </a:t>
            </a:r>
            <a:r>
              <a:rPr lang="en-US" sz="2800" dirty="0" smtClean="0"/>
              <a:t>and </a:t>
            </a:r>
            <a:r>
              <a:rPr lang="en-US" sz="2800" dirty="0"/>
              <a:t>in what priority. The criteria will typically identify the severity of bugs, bugs that are associated with features of significant value, or other project </a:t>
            </a:r>
            <a:r>
              <a:rPr lang="en-US" sz="2800" dirty="0" smtClean="0"/>
              <a:t>risks.</a:t>
            </a:r>
          </a:p>
          <a:p>
            <a:pPr marL="0" indent="0">
              <a:spcBef>
                <a:spcPts val="1800"/>
              </a:spcBef>
              <a:buNone/>
            </a:pPr>
            <a:r>
              <a:rPr lang="en-US" sz="2800" dirty="0" smtClean="0"/>
              <a:t>Early </a:t>
            </a:r>
            <a:r>
              <a:rPr lang="en-US" sz="2800" dirty="0"/>
              <a:t>in the project, you will likely decide to fix most of the bugs that you triage. However, as the project proceeds, the triage criteria (or bar) may be raised to reduce the number of bugs that are </a:t>
            </a:r>
            <a:r>
              <a:rPr lang="en-US" sz="2800" dirty="0" smtClean="0"/>
              <a:t>fixed.</a:t>
            </a:r>
          </a:p>
          <a:p>
            <a:pPr marL="0" indent="0">
              <a:spcBef>
                <a:spcPts val="1800"/>
              </a:spcBef>
              <a:buNone/>
            </a:pPr>
            <a:r>
              <a:rPr lang="en-US" sz="2800" dirty="0" smtClean="0"/>
              <a:t>Raising </a:t>
            </a:r>
            <a:r>
              <a:rPr lang="en-US" sz="2800" dirty="0"/>
              <a:t>the triage criteria bar and allowing reported bugs to remain unfixed is a trade-off. It is a trade-off that says that fixing the bug is less important than meeting the project scope, budget, and schedule</a:t>
            </a:r>
          </a:p>
        </p:txBody>
      </p:sp>
    </p:spTree>
    <p:extLst>
      <p:ext uri="{BB962C8B-B14F-4D97-AF65-F5344CB8AC3E}">
        <p14:creationId xmlns:p14="http://schemas.microsoft.com/office/powerpoint/2010/main" val="1397740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a Bug Fix</a:t>
            </a:r>
            <a:endParaRPr lang="en-US" dirty="0"/>
          </a:p>
        </p:txBody>
      </p:sp>
      <p:sp>
        <p:nvSpPr>
          <p:cNvPr id="3" name="Content Placeholder 2"/>
          <p:cNvSpPr>
            <a:spLocks noGrp="1"/>
          </p:cNvSpPr>
          <p:nvPr>
            <p:ph sz="quarter" idx="10"/>
          </p:nvPr>
        </p:nvSpPr>
        <p:spPr>
          <a:xfrm>
            <a:off x="378696" y="1245702"/>
            <a:ext cx="11525250" cy="5290388"/>
          </a:xfrm>
        </p:spPr>
        <p:txBody>
          <a:bodyPr/>
          <a:lstStyle/>
          <a:p>
            <a:pPr marL="0" indent="0">
              <a:spcBef>
                <a:spcPts val="2400"/>
              </a:spcBef>
              <a:buNone/>
            </a:pPr>
            <a:r>
              <a:rPr lang="en-US" dirty="0" smtClean="0"/>
              <a:t>After </a:t>
            </a:r>
            <a:r>
              <a:rPr lang="en-US" dirty="0"/>
              <a:t>a bug is fixed, it should be assigned to a tester to verify that the problem is solved before the bug work item is </a:t>
            </a:r>
            <a:r>
              <a:rPr lang="en-US" dirty="0" smtClean="0"/>
              <a:t>closed.</a:t>
            </a:r>
          </a:p>
          <a:p>
            <a:pPr marL="0" indent="0">
              <a:spcBef>
                <a:spcPts val="2400"/>
              </a:spcBef>
              <a:buNone/>
            </a:pPr>
            <a:r>
              <a:rPr lang="en-US" dirty="0" smtClean="0"/>
              <a:t>To </a:t>
            </a:r>
            <a:r>
              <a:rPr lang="en-US" dirty="0"/>
              <a:t>verify a fix, the tester should attempt to reproduce bug, look for additional unexpected behavior, and, if necessary, reactivate the </a:t>
            </a:r>
            <a:r>
              <a:rPr lang="en-US" dirty="0" smtClean="0"/>
              <a:t>bug.</a:t>
            </a:r>
          </a:p>
          <a:p>
            <a:pPr marL="0" indent="0">
              <a:spcBef>
                <a:spcPts val="2400"/>
              </a:spcBef>
              <a:buNone/>
            </a:pPr>
            <a:r>
              <a:rPr lang="en-US" dirty="0" smtClean="0"/>
              <a:t>When </a:t>
            </a:r>
            <a:r>
              <a:rPr lang="en-US" dirty="0"/>
              <a:t>verifying a bug resolution, you may find that the bug was not completely fixed or you may disagree with the resolution. In this case, you discuss the bug with the person who resolved it, come to an agreement, and possibly reactivate the bug.</a:t>
            </a:r>
          </a:p>
        </p:txBody>
      </p:sp>
    </p:spTree>
    <p:extLst>
      <p:ext uri="{BB962C8B-B14F-4D97-AF65-F5344CB8AC3E}">
        <p14:creationId xmlns:p14="http://schemas.microsoft.com/office/powerpoint/2010/main" val="2693306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States</a:t>
            </a:r>
            <a:endParaRPr lang="en-US" dirty="0"/>
          </a:p>
        </p:txBody>
      </p:sp>
      <p:sp>
        <p:nvSpPr>
          <p:cNvPr id="3" name="Content Placeholder 2"/>
          <p:cNvSpPr>
            <a:spLocks noGrp="1"/>
          </p:cNvSpPr>
          <p:nvPr>
            <p:ph sz="quarter" idx="10"/>
          </p:nvPr>
        </p:nvSpPr>
        <p:spPr>
          <a:xfrm>
            <a:off x="379514" y="1109930"/>
            <a:ext cx="11525250" cy="5290388"/>
          </a:xfrm>
        </p:spPr>
        <p:txBody>
          <a:bodyPr/>
          <a:lstStyle/>
          <a:p>
            <a:pPr marL="0" indent="0">
              <a:spcBef>
                <a:spcPts val="2400"/>
              </a:spcBef>
              <a:buNone/>
            </a:pPr>
            <a:r>
              <a:rPr lang="en-US" sz="3000" dirty="0" smtClean="0"/>
              <a:t>A </a:t>
            </a:r>
            <a:r>
              <a:rPr lang="en-US" sz="3000" dirty="0"/>
              <a:t>team can track the progress of a bug by setting its State. The possible values for state will vary based on the development methodology, but most models use similar </a:t>
            </a:r>
            <a:r>
              <a:rPr lang="en-US" sz="3000" dirty="0" smtClean="0"/>
              <a:t>concepts.</a:t>
            </a:r>
          </a:p>
          <a:p>
            <a:pPr marL="0" indent="0">
              <a:spcBef>
                <a:spcPts val="2400"/>
              </a:spcBef>
              <a:buNone/>
            </a:pPr>
            <a:r>
              <a:rPr lang="en-US" sz="3000" b="1" i="1" dirty="0"/>
              <a:t>Active</a:t>
            </a:r>
            <a:r>
              <a:rPr lang="en-US" sz="3000" dirty="0" smtClean="0"/>
              <a:t> </a:t>
            </a:r>
            <a:r>
              <a:rPr lang="en-US" sz="3000" dirty="0"/>
              <a:t>state means that the bug is being investigated and/or fixed. New bugs are generally set to Active when </a:t>
            </a:r>
            <a:r>
              <a:rPr lang="en-US" sz="3000" dirty="0" smtClean="0"/>
              <a:t>added.</a:t>
            </a:r>
          </a:p>
          <a:p>
            <a:pPr marL="0" indent="0">
              <a:spcBef>
                <a:spcPts val="2400"/>
              </a:spcBef>
              <a:buNone/>
            </a:pPr>
            <a:r>
              <a:rPr lang="en-US" sz="3000" b="1" i="1" dirty="0"/>
              <a:t>Resolved</a:t>
            </a:r>
            <a:r>
              <a:rPr lang="en-US" sz="3000" dirty="0" smtClean="0"/>
              <a:t> </a:t>
            </a:r>
            <a:r>
              <a:rPr lang="en-US" sz="3000" dirty="0"/>
              <a:t>indicates that a bug has been </a:t>
            </a:r>
            <a:r>
              <a:rPr lang="en-US" sz="3000" dirty="0" smtClean="0"/>
              <a:t>fixed.</a:t>
            </a:r>
          </a:p>
          <a:p>
            <a:pPr marL="0" indent="0">
              <a:spcBef>
                <a:spcPts val="2400"/>
              </a:spcBef>
              <a:buNone/>
            </a:pPr>
            <a:r>
              <a:rPr lang="en-US" sz="3000" b="1" i="1" dirty="0" smtClean="0"/>
              <a:t>Closed</a:t>
            </a:r>
            <a:r>
              <a:rPr lang="en-US" sz="3000" dirty="0" smtClean="0"/>
              <a:t> </a:t>
            </a:r>
            <a:r>
              <a:rPr lang="en-US" sz="3000" dirty="0"/>
              <a:t>means that someone has verified that the resolved bug is </a:t>
            </a:r>
            <a:r>
              <a:rPr lang="en-US" sz="3000" dirty="0" smtClean="0"/>
              <a:t>fixed.</a:t>
            </a:r>
          </a:p>
          <a:p>
            <a:pPr marL="0" indent="0">
              <a:spcBef>
                <a:spcPts val="2400"/>
              </a:spcBef>
              <a:buNone/>
            </a:pPr>
            <a:r>
              <a:rPr lang="en-US" sz="3000" dirty="0" smtClean="0"/>
              <a:t>When </a:t>
            </a:r>
            <a:r>
              <a:rPr lang="en-US" sz="3000" dirty="0"/>
              <a:t>the State of a bug is changed, the team member selects a reason</a:t>
            </a:r>
          </a:p>
        </p:txBody>
      </p:sp>
    </p:spTree>
    <p:extLst>
      <p:ext uri="{BB962C8B-B14F-4D97-AF65-F5344CB8AC3E}">
        <p14:creationId xmlns:p14="http://schemas.microsoft.com/office/powerpoint/2010/main" val="28333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States</a:t>
            </a:r>
            <a:endParaRPr lang="en-US" dirty="0"/>
          </a:p>
        </p:txBody>
      </p:sp>
      <p:pic>
        <p:nvPicPr>
          <p:cNvPr id="4" name="Content Placeholder 3"/>
          <p:cNvPicPr>
            <a:picLocks noGrp="1" noChangeAspect="1"/>
          </p:cNvPicPr>
          <p:nvPr>
            <p:ph sz="quarter" idx="10"/>
          </p:nvPr>
        </p:nvPicPr>
        <p:blipFill>
          <a:blip r:embed="rId3"/>
          <a:stretch>
            <a:fillRect/>
          </a:stretch>
        </p:blipFill>
        <p:spPr>
          <a:xfrm>
            <a:off x="1390480" y="983329"/>
            <a:ext cx="9502499" cy="5874671"/>
          </a:xfrm>
          <a:prstGeom prst="rect">
            <a:avLst/>
          </a:prstGeom>
        </p:spPr>
      </p:pic>
    </p:spTree>
    <p:extLst>
      <p:ext uri="{BB962C8B-B14F-4D97-AF65-F5344CB8AC3E}">
        <p14:creationId xmlns:p14="http://schemas.microsoft.com/office/powerpoint/2010/main" val="1848975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Resolving a Bug</a:t>
            </a:r>
            <a:endParaRPr lang="en-US" dirty="0"/>
          </a:p>
        </p:txBody>
      </p:sp>
      <p:sp>
        <p:nvSpPr>
          <p:cNvPr id="3" name="Content Placeholder 2"/>
          <p:cNvSpPr>
            <a:spLocks noGrp="1"/>
          </p:cNvSpPr>
          <p:nvPr>
            <p:ph sz="quarter" idx="10"/>
          </p:nvPr>
        </p:nvSpPr>
        <p:spPr>
          <a:xfrm>
            <a:off x="379514" y="897895"/>
            <a:ext cx="11525250" cy="5290388"/>
          </a:xfrm>
        </p:spPr>
        <p:txBody>
          <a:bodyPr/>
          <a:lstStyle/>
          <a:p>
            <a:pPr marL="0" indent="0">
              <a:spcBef>
                <a:spcPts val="1800"/>
              </a:spcBef>
              <a:buNone/>
            </a:pPr>
            <a:r>
              <a:rPr lang="en-US" sz="2800" b="1" i="1" dirty="0" smtClean="0"/>
              <a:t>Fixed</a:t>
            </a:r>
            <a:r>
              <a:rPr lang="en-US" sz="2800" b="1" i="1" dirty="0"/>
              <a:t>: </a:t>
            </a:r>
            <a:r>
              <a:rPr lang="en-US" sz="2800" dirty="0"/>
              <a:t>After you fix the problem that the bug identifies, run unit tests to confirm that the problem is fixed, and check in the changed </a:t>
            </a:r>
            <a:r>
              <a:rPr lang="en-US" sz="2800" dirty="0" smtClean="0"/>
              <a:t>code.</a:t>
            </a:r>
          </a:p>
          <a:p>
            <a:pPr marL="0" indent="0">
              <a:spcBef>
                <a:spcPts val="1800"/>
              </a:spcBef>
              <a:buNone/>
            </a:pPr>
            <a:r>
              <a:rPr lang="en-US" sz="2800" b="1" i="1" dirty="0"/>
              <a:t>Deferred</a:t>
            </a:r>
            <a:r>
              <a:rPr lang="en-US" sz="2800" dirty="0"/>
              <a:t>: When the bug will not be fixed in the current iteration</a:t>
            </a:r>
            <a:r>
              <a:rPr lang="en-US" sz="2800" dirty="0" smtClean="0"/>
              <a:t>.</a:t>
            </a:r>
          </a:p>
          <a:p>
            <a:pPr marL="0" indent="0">
              <a:spcBef>
                <a:spcPts val="1800"/>
              </a:spcBef>
              <a:buNone/>
            </a:pPr>
            <a:r>
              <a:rPr lang="en-US" sz="2800" b="1" i="1" dirty="0"/>
              <a:t>Duplicate: </a:t>
            </a:r>
            <a:r>
              <a:rPr lang="en-US" sz="2800" dirty="0"/>
              <a:t>When another active bug reports the same </a:t>
            </a:r>
            <a:r>
              <a:rPr lang="en-US" sz="2800" dirty="0" smtClean="0"/>
              <a:t>problem.</a:t>
            </a:r>
          </a:p>
          <a:p>
            <a:pPr marL="0" indent="0">
              <a:spcBef>
                <a:spcPts val="1800"/>
              </a:spcBef>
              <a:buNone/>
            </a:pPr>
            <a:r>
              <a:rPr lang="en-US" sz="2800" b="1" i="1" dirty="0"/>
              <a:t>As Designed: </a:t>
            </a:r>
            <a:r>
              <a:rPr lang="en-US" sz="2800" dirty="0"/>
              <a:t>When the bug describes an expected condition or behavior of the </a:t>
            </a:r>
            <a:r>
              <a:rPr lang="en-US" sz="2800" dirty="0" smtClean="0"/>
              <a:t>system.</a:t>
            </a:r>
          </a:p>
          <a:p>
            <a:pPr marL="0" indent="0">
              <a:spcBef>
                <a:spcPts val="1800"/>
              </a:spcBef>
              <a:buNone/>
            </a:pPr>
            <a:r>
              <a:rPr lang="en-US" sz="2800" b="1" i="1" dirty="0"/>
              <a:t>Cannot Reproduce: </a:t>
            </a:r>
            <a:r>
              <a:rPr lang="en-US" sz="2800" dirty="0"/>
              <a:t>When team members cannot reproduce the behavior that the bug </a:t>
            </a:r>
            <a:r>
              <a:rPr lang="en-US" sz="2800" dirty="0" smtClean="0"/>
              <a:t>reports.</a:t>
            </a:r>
          </a:p>
          <a:p>
            <a:pPr marL="0" indent="0">
              <a:spcBef>
                <a:spcPts val="1800"/>
              </a:spcBef>
              <a:buNone/>
            </a:pPr>
            <a:r>
              <a:rPr lang="en-US" sz="2800" b="1" i="1" dirty="0"/>
              <a:t>Obsolete: </a:t>
            </a:r>
            <a:r>
              <a:rPr lang="en-US" sz="2800" dirty="0"/>
              <a:t>When the bug no longer applies to the product. For example, a bug is obsolete if it describes a problem in a feature area that no longer exists in the product.</a:t>
            </a:r>
          </a:p>
        </p:txBody>
      </p:sp>
    </p:spTree>
    <p:extLst>
      <p:ext uri="{BB962C8B-B14F-4D97-AF65-F5344CB8AC3E}">
        <p14:creationId xmlns:p14="http://schemas.microsoft.com/office/powerpoint/2010/main" val="3116661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Reactivating a Resolved Bug</a:t>
            </a:r>
            <a:endParaRPr lang="en-US" dirty="0"/>
          </a:p>
        </p:txBody>
      </p:sp>
      <p:sp>
        <p:nvSpPr>
          <p:cNvPr id="3" name="Content Placeholder 2"/>
          <p:cNvSpPr>
            <a:spLocks noGrp="1"/>
          </p:cNvSpPr>
          <p:nvPr>
            <p:ph sz="quarter" idx="10"/>
          </p:nvPr>
        </p:nvSpPr>
        <p:spPr>
          <a:xfrm>
            <a:off x="378696" y="1838800"/>
            <a:ext cx="11525250" cy="3793374"/>
          </a:xfrm>
        </p:spPr>
        <p:txBody>
          <a:bodyPr/>
          <a:lstStyle/>
          <a:p>
            <a:pPr marL="0" indent="0">
              <a:buNone/>
            </a:pPr>
            <a:r>
              <a:rPr lang="en-US" b="1" i="1" dirty="0" smtClean="0"/>
              <a:t>Not </a:t>
            </a:r>
            <a:r>
              <a:rPr lang="en-US" b="1" i="1" dirty="0"/>
              <a:t>Fixed: </a:t>
            </a:r>
            <a:r>
              <a:rPr lang="en-US" dirty="0"/>
              <a:t>When the resolution is unacceptable or if the fix was </a:t>
            </a:r>
            <a:r>
              <a:rPr lang="en-US" dirty="0" smtClean="0"/>
              <a:t>incorrect.</a:t>
            </a:r>
          </a:p>
          <a:p>
            <a:pPr marL="0" indent="0">
              <a:buNone/>
            </a:pPr>
            <a:endParaRPr lang="en-US" dirty="0" smtClean="0"/>
          </a:p>
          <a:p>
            <a:pPr marL="0" indent="0">
              <a:buNone/>
            </a:pPr>
            <a:r>
              <a:rPr lang="en-US" b="1" i="1" dirty="0" smtClean="0"/>
              <a:t>Test </a:t>
            </a:r>
            <a:r>
              <a:rPr lang="en-US" b="1" i="1" dirty="0"/>
              <a:t>Failed: </a:t>
            </a:r>
            <a:r>
              <a:rPr lang="en-US" dirty="0"/>
              <a:t>When a test demonstrates that the bug still </a:t>
            </a:r>
            <a:r>
              <a:rPr lang="en-US" dirty="0" smtClean="0"/>
              <a:t>exists.</a:t>
            </a:r>
            <a:endParaRPr lang="en-US" dirty="0"/>
          </a:p>
        </p:txBody>
      </p:sp>
    </p:spTree>
    <p:extLst>
      <p:ext uri="{BB962C8B-B14F-4D97-AF65-F5344CB8AC3E}">
        <p14:creationId xmlns:p14="http://schemas.microsoft.com/office/powerpoint/2010/main" val="4154938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Reactivating a Closed Bug</a:t>
            </a:r>
            <a:endParaRPr lang="en-US" dirty="0"/>
          </a:p>
        </p:txBody>
      </p:sp>
      <p:sp>
        <p:nvSpPr>
          <p:cNvPr id="3" name="Content Placeholder 2"/>
          <p:cNvSpPr>
            <a:spLocks noGrp="1"/>
          </p:cNvSpPr>
          <p:nvPr>
            <p:ph sz="quarter" idx="10"/>
          </p:nvPr>
        </p:nvSpPr>
        <p:spPr>
          <a:xfrm>
            <a:off x="378696" y="1838800"/>
            <a:ext cx="11525250" cy="3793374"/>
          </a:xfrm>
        </p:spPr>
        <p:txBody>
          <a:bodyPr/>
          <a:lstStyle/>
          <a:p>
            <a:pPr marL="0" indent="0">
              <a:buNone/>
            </a:pPr>
            <a:r>
              <a:rPr lang="en-US" b="1" i="1" dirty="0" smtClean="0"/>
              <a:t>Regression</a:t>
            </a:r>
            <a:r>
              <a:rPr lang="en-US" b="1" i="1" dirty="0"/>
              <a:t>: </a:t>
            </a:r>
            <a:r>
              <a:rPr lang="en-US" dirty="0"/>
              <a:t>When the bug reappears in later builds of the code. </a:t>
            </a:r>
          </a:p>
          <a:p>
            <a:pPr marL="0" indent="0">
              <a:buNone/>
            </a:pPr>
            <a:endParaRPr lang="en-US" b="1" i="1" dirty="0" smtClean="0"/>
          </a:p>
          <a:p>
            <a:pPr marL="0" indent="0">
              <a:buNone/>
            </a:pPr>
            <a:r>
              <a:rPr lang="en-US" b="1" i="1" dirty="0" smtClean="0"/>
              <a:t>Reactivated</a:t>
            </a:r>
            <a:r>
              <a:rPr lang="en-US" b="1" i="1" dirty="0"/>
              <a:t>: </a:t>
            </a:r>
            <a:r>
              <a:rPr lang="en-US" dirty="0"/>
              <a:t>When the bug was closed in error or for some other reason.</a:t>
            </a:r>
          </a:p>
        </p:txBody>
      </p:sp>
    </p:spTree>
    <p:extLst>
      <p:ext uri="{BB962C8B-B14F-4D97-AF65-F5344CB8AC3E}">
        <p14:creationId xmlns:p14="http://schemas.microsoft.com/office/powerpoint/2010/main" val="3568182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72624681"/>
              </p:ext>
            </p:extLst>
          </p:nvPr>
        </p:nvGraphicFramePr>
        <p:xfrm>
          <a:off x="379514" y="858342"/>
          <a:ext cx="11525250" cy="579683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solidFill>
                            <a:schemeClr val="bg1">
                              <a:lumMod val="65000"/>
                            </a:schemeClr>
                          </a:solidFill>
                          <a:latin typeface="Segoe UI Light" panose="020B0502040204020203" pitchFamily="34" charset="0"/>
                          <a:cs typeface="Segoe UI Light" panose="020B0502040204020203" pitchFamily="34" charset="0"/>
                        </a:rPr>
                        <a:t>Software</a:t>
                      </a:r>
                      <a:r>
                        <a:rPr lang="en-US" sz="3600" baseline="0" dirty="0" smtClean="0">
                          <a:solidFill>
                            <a:schemeClr val="bg1">
                              <a:lumMod val="65000"/>
                            </a:schemeClr>
                          </a:solidFill>
                          <a:latin typeface="Segoe UI Light" panose="020B0502040204020203" pitchFamily="34" charset="0"/>
                          <a:cs typeface="Segoe UI Light" panose="020B0502040204020203" pitchFamily="34" charset="0"/>
                        </a:rPr>
                        <a:t> Testing Fundamentals</a:t>
                      </a:r>
                      <a:endParaRPr lang="en-US" sz="3600" dirty="0">
                        <a:solidFill>
                          <a:schemeClr val="bg1">
                            <a:lumMod val="65000"/>
                          </a:schemeClr>
                        </a:solidFill>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b="1" dirty="0" smtClean="0">
                          <a:solidFill>
                            <a:schemeClr val="bg1">
                              <a:lumMod val="65000"/>
                            </a:schemeClr>
                          </a:solidFill>
                          <a:latin typeface="Segoe UI Light" panose="020B0502040204020203" pitchFamily="34" charset="0"/>
                          <a:cs typeface="Segoe UI Light" panose="020B0502040204020203" pitchFamily="34" charset="0"/>
                        </a:rPr>
                        <a:t>01 | Testing Fundamentals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1.1</a:t>
                      </a: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  Software Testing</a:t>
                      </a:r>
                      <a:endParaRPr lang="en-US" sz="2000" dirty="0" smtClean="0">
                        <a:solidFill>
                          <a:schemeClr val="bg1">
                            <a:lumMod val="65000"/>
                          </a:schemeClr>
                        </a:solidFill>
                        <a:latin typeface="Segoe UI Light" panose="020B0502040204020203" pitchFamily="34" charset="0"/>
                        <a:cs typeface="Segoe UI Light" panose="020B0502040204020203" pitchFamily="34" charset="0"/>
                      </a:endParaRP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1.2  Software and Hardware Components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1.3  Fundamentals of Programming</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1.4  Application Lifecycle Management</a:t>
                      </a:r>
                      <a:endParaRPr lang="en-US" sz="2000" dirty="0">
                        <a:solidFill>
                          <a:schemeClr val="bg1">
                            <a:lumMod val="65000"/>
                          </a:schemeClr>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bg1">
                              <a:lumMod val="65000"/>
                            </a:schemeClr>
                          </a:solidFill>
                          <a:latin typeface="Segoe UI Light" panose="020B0502040204020203" pitchFamily="34" charset="0"/>
                          <a:cs typeface="Segoe UI Light" panose="020B0502040204020203" pitchFamily="34" charset="0"/>
                        </a:rPr>
                        <a:t>04 | Managing Software Testing Projects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4.1  Testing Milestones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4.2  The Agile Process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4.3  Working with Distributed Teams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4.4 </a:t>
                      </a: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 Test Reports</a:t>
                      </a:r>
                      <a:endParaRPr lang="en-US" sz="2000" dirty="0">
                        <a:solidFill>
                          <a:schemeClr val="bg1">
                            <a:lumMod val="65000"/>
                          </a:schemeClr>
                        </a:solidFill>
                        <a:latin typeface="Segoe UI Light" panose="020B0502040204020203" pitchFamily="34" charset="0"/>
                        <a:cs typeface="Segoe UI Light" panose="020B0502040204020203" pitchFamily="34" charset="0"/>
                      </a:endParaRPr>
                    </a:p>
                  </a:txBody>
                  <a:tcPr/>
                </a:tc>
              </a:tr>
              <a:tr h="767632">
                <a:tc>
                  <a:txBody>
                    <a:bodyPr/>
                    <a:lstStyle/>
                    <a:p>
                      <a:r>
                        <a:rPr lang="en-US" sz="2400" b="1" dirty="0" smtClean="0">
                          <a:solidFill>
                            <a:schemeClr val="bg1">
                              <a:lumMod val="65000"/>
                            </a:schemeClr>
                          </a:solidFill>
                          <a:latin typeface="Segoe UI Light" panose="020B0502040204020203" pitchFamily="34" charset="0"/>
                          <a:cs typeface="Segoe UI Light" panose="020B0502040204020203" pitchFamily="34" charset="0"/>
                        </a:rPr>
                        <a:t>02 | Testing Methodologies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2.1  Testing</a:t>
                      </a: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 Techniques</a:t>
                      </a:r>
                      <a:endParaRPr lang="en-US" sz="2000" dirty="0" smtClean="0">
                        <a:solidFill>
                          <a:schemeClr val="bg1">
                            <a:lumMod val="65000"/>
                          </a:schemeClr>
                        </a:solidFill>
                        <a:latin typeface="Segoe UI Light" panose="020B0502040204020203" pitchFamily="34" charset="0"/>
                        <a:cs typeface="Segoe UI Light" panose="020B0502040204020203" pitchFamily="34" charset="0"/>
                      </a:endParaRP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2.2  Testing</a:t>
                      </a: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 Levels</a:t>
                      </a:r>
                      <a:endParaRPr lang="en-US" sz="2000" dirty="0" smtClean="0">
                        <a:solidFill>
                          <a:schemeClr val="bg1">
                            <a:lumMod val="65000"/>
                          </a:schemeClr>
                        </a:solidFill>
                        <a:latin typeface="Segoe UI Light" panose="020B0502040204020203" pitchFamily="34" charset="0"/>
                        <a:cs typeface="Segoe UI Light" panose="020B0502040204020203" pitchFamily="34" charset="0"/>
                      </a:endParaRP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2.3  Testing</a:t>
                      </a: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 Types</a:t>
                      </a:r>
                      <a:endParaRPr lang="en-US" sz="2000" dirty="0" smtClean="0">
                        <a:solidFill>
                          <a:schemeClr val="bg1">
                            <a:lumMod val="65000"/>
                          </a:schemeClr>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tx1"/>
                          </a:solidFill>
                          <a:latin typeface="Segoe UI Light" panose="020B0502040204020203" pitchFamily="34" charset="0"/>
                          <a:cs typeface="Segoe UI Light" panose="020B0502040204020203" pitchFamily="34" charset="0"/>
                        </a:rPr>
                        <a:t>05 | Working with Bugs</a:t>
                      </a:r>
                    </a:p>
                    <a:p>
                      <a:pPr lvl="1"/>
                      <a:r>
                        <a:rPr lang="en-US" sz="2000" dirty="0" smtClean="0">
                          <a:solidFill>
                            <a:schemeClr val="tx1"/>
                          </a:solidFill>
                          <a:latin typeface="Segoe UI Light" panose="020B0502040204020203" pitchFamily="34" charset="0"/>
                          <a:cs typeface="Segoe UI Light" panose="020B0502040204020203" pitchFamily="34" charset="0"/>
                        </a:rPr>
                        <a:t>5.1  Detecting Software Defects</a:t>
                      </a:r>
                    </a:p>
                    <a:p>
                      <a:pPr lvl="1"/>
                      <a:r>
                        <a:rPr lang="en-US" sz="2000" dirty="0" smtClean="0">
                          <a:solidFill>
                            <a:schemeClr val="tx1"/>
                          </a:solidFill>
                          <a:latin typeface="Segoe UI Light" panose="020B0502040204020203" pitchFamily="34" charset="0"/>
                          <a:cs typeface="Segoe UI Light" panose="020B0502040204020203" pitchFamily="34" charset="0"/>
                        </a:rPr>
                        <a:t>5.2  Logging Bugs</a:t>
                      </a:r>
                    </a:p>
                    <a:p>
                      <a:pPr lvl="1"/>
                      <a:r>
                        <a:rPr lang="en-US" sz="2000" dirty="0" smtClean="0">
                          <a:solidFill>
                            <a:schemeClr val="tx1"/>
                          </a:solidFill>
                          <a:latin typeface="Segoe UI Light" panose="020B0502040204020203" pitchFamily="34" charset="0"/>
                          <a:cs typeface="Segoe UI Light" panose="020B0502040204020203" pitchFamily="34" charset="0"/>
                        </a:rPr>
                        <a:t>5.3  Managing Bugs</a:t>
                      </a:r>
                    </a:p>
                  </a:txBody>
                  <a:tcP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b="1" dirty="0" smtClean="0">
                          <a:solidFill>
                            <a:schemeClr val="bg1">
                              <a:lumMod val="65000"/>
                            </a:schemeClr>
                          </a:solidFill>
                          <a:latin typeface="Segoe UI Light" panose="020B0502040204020203" pitchFamily="34" charset="0"/>
                          <a:cs typeface="Segoe UI Light" panose="020B0502040204020203" pitchFamily="34" charset="0"/>
                        </a:rPr>
                        <a:t>03</a:t>
                      </a:r>
                      <a:r>
                        <a:rPr lang="en-US" sz="2400" b="1" baseline="0" dirty="0" smtClean="0">
                          <a:solidFill>
                            <a:schemeClr val="bg1">
                              <a:lumMod val="65000"/>
                            </a:schemeClr>
                          </a:solidFill>
                          <a:latin typeface="Segoe UI Light" panose="020B0502040204020203" pitchFamily="34" charset="0"/>
                          <a:cs typeface="Segoe UI Light" panose="020B0502040204020203" pitchFamily="34" charset="0"/>
                        </a:rPr>
                        <a:t> | Creating Software Tests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3.1  User Centric Tests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3.2  Software Testability</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3.3  Creating Test Plan Components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3.4  Feature Testing</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3.5  Appropriately Scoped Test Cases</a:t>
                      </a:r>
                      <a:endParaRPr lang="en-US" sz="2000" dirty="0" smtClean="0">
                        <a:solidFill>
                          <a:schemeClr val="bg1">
                            <a:lumMod val="65000"/>
                          </a:schemeClr>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bg1">
                              <a:lumMod val="65000"/>
                            </a:schemeClr>
                          </a:solidFill>
                          <a:latin typeface="Segoe UI Light" panose="020B0502040204020203" pitchFamily="34" charset="0"/>
                          <a:cs typeface="Segoe UI Light" panose="020B0502040204020203" pitchFamily="34" charset="0"/>
                        </a:rPr>
                        <a:t>06 | Automating</a:t>
                      </a:r>
                      <a:r>
                        <a:rPr lang="en-US" sz="2400" b="1" baseline="0" dirty="0" smtClean="0">
                          <a:solidFill>
                            <a:schemeClr val="bg1">
                              <a:lumMod val="65000"/>
                            </a:schemeClr>
                          </a:solidFill>
                          <a:latin typeface="Segoe UI Light" panose="020B0502040204020203" pitchFamily="34" charset="0"/>
                          <a:cs typeface="Segoe UI Light" panose="020B0502040204020203" pitchFamily="34" charset="0"/>
                        </a:rPr>
                        <a:t> Software Test</a:t>
                      </a:r>
                    </a:p>
                    <a:p>
                      <a:pPr lvl="1"/>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6.1  Test Automation</a:t>
                      </a:r>
                    </a:p>
                    <a:p>
                      <a:pPr lvl="1"/>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6.2  Test Automation Strategies</a:t>
                      </a:r>
                    </a:p>
                    <a:p>
                      <a:pPr lvl="1"/>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6.3  Writing Automation Tests</a:t>
                      </a:r>
                    </a:p>
                    <a:p>
                      <a:pPr lvl="1"/>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6.4  Managing Test Scripts</a:t>
                      </a:r>
                      <a:endParaRPr lang="en-US" sz="2000" dirty="0">
                        <a:solidFill>
                          <a:schemeClr val="bg1">
                            <a:lumMod val="65000"/>
                          </a:schemeClr>
                        </a:solidFill>
                        <a:latin typeface="Segoe UI Light" panose="020B0502040204020203" pitchFamily="34" charset="0"/>
                        <a:cs typeface="Segoe UI Light" panose="020B0502040204020203" pitchFamily="34" charset="0"/>
                      </a:endParaRPr>
                    </a:p>
                  </a:txBody>
                  <a:tcPr/>
                </a:tc>
              </a:tr>
            </a:tbl>
          </a:graphicData>
        </a:graphic>
      </p:graphicFrame>
    </p:spTree>
    <p:extLst>
      <p:ext uri="{BB962C8B-B14F-4D97-AF65-F5344CB8AC3E}">
        <p14:creationId xmlns:p14="http://schemas.microsoft.com/office/powerpoint/2010/main" val="1932718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Status Report</a:t>
            </a:r>
            <a:endParaRPr lang="en-US" dirty="0"/>
          </a:p>
        </p:txBody>
      </p:sp>
      <p:sp>
        <p:nvSpPr>
          <p:cNvPr id="3" name="Content Placeholder 2"/>
          <p:cNvSpPr>
            <a:spLocks noGrp="1"/>
          </p:cNvSpPr>
          <p:nvPr>
            <p:ph sz="quarter" idx="10"/>
          </p:nvPr>
        </p:nvSpPr>
        <p:spPr>
          <a:xfrm>
            <a:off x="379514" y="1030417"/>
            <a:ext cx="11525250" cy="5290388"/>
          </a:xfrm>
        </p:spPr>
        <p:txBody>
          <a:bodyPr/>
          <a:lstStyle/>
          <a:p>
            <a:pPr marL="0" indent="0">
              <a:buNone/>
            </a:pPr>
            <a:r>
              <a:rPr lang="en-US" dirty="0" smtClean="0"/>
              <a:t>After </a:t>
            </a:r>
            <a:r>
              <a:rPr lang="en-US" dirty="0"/>
              <a:t>the team has started to find and fix bugs, you can track the team's progress toward resolving and closing bugs by viewing the Bug Status report. This report shows the cumulative bug count based on the bug state, priority, and </a:t>
            </a:r>
            <a:r>
              <a:rPr lang="en-US" dirty="0" smtClean="0"/>
              <a:t>severity.</a:t>
            </a:r>
            <a:endParaRPr lang="en-US" dirty="0"/>
          </a:p>
        </p:txBody>
      </p:sp>
      <p:pic>
        <p:nvPicPr>
          <p:cNvPr id="4" name="Picture 3"/>
          <p:cNvPicPr>
            <a:picLocks noChangeAspect="1"/>
          </p:cNvPicPr>
          <p:nvPr/>
        </p:nvPicPr>
        <p:blipFill>
          <a:blip r:embed="rId3"/>
          <a:stretch>
            <a:fillRect/>
          </a:stretch>
        </p:blipFill>
        <p:spPr>
          <a:xfrm>
            <a:off x="2442406" y="3019875"/>
            <a:ext cx="7398648" cy="3838125"/>
          </a:xfrm>
          <a:prstGeom prst="rect">
            <a:avLst/>
          </a:prstGeom>
        </p:spPr>
      </p:pic>
    </p:spTree>
    <p:extLst>
      <p:ext uri="{BB962C8B-B14F-4D97-AF65-F5344CB8AC3E}">
        <p14:creationId xmlns:p14="http://schemas.microsoft.com/office/powerpoint/2010/main" val="2825011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Summary Report Data</a:t>
            </a:r>
            <a:endParaRPr lang="en-US" dirty="0"/>
          </a:p>
        </p:txBody>
      </p:sp>
      <p:sp>
        <p:nvSpPr>
          <p:cNvPr id="3" name="Content Placeholder 2"/>
          <p:cNvSpPr>
            <a:spLocks noGrp="1"/>
          </p:cNvSpPr>
          <p:nvPr>
            <p:ph sz="quarter" idx="10"/>
          </p:nvPr>
        </p:nvSpPr>
        <p:spPr/>
        <p:txBody>
          <a:bodyPr/>
          <a:lstStyle/>
          <a:p>
            <a:pPr marL="0" indent="0">
              <a:buNone/>
            </a:pPr>
            <a:r>
              <a:rPr lang="en-US" dirty="0"/>
              <a:t>Data shown on bug summaries </a:t>
            </a:r>
            <a:r>
              <a:rPr lang="en-US" dirty="0" smtClean="0"/>
              <a:t>includes:</a:t>
            </a:r>
          </a:p>
          <a:p>
            <a:pPr marL="0" indent="0">
              <a:buNone/>
            </a:pPr>
            <a:endParaRPr lang="en-US" sz="1600" dirty="0" smtClean="0"/>
          </a:p>
          <a:p>
            <a:pPr marL="857115" lvl="1" indent="-457200">
              <a:buFont typeface="Wingdings" panose="05000000000000000000" pitchFamily="2" charset="2"/>
              <a:buChar char="§"/>
            </a:pPr>
            <a:r>
              <a:rPr lang="en-US" sz="3200" dirty="0" smtClean="0"/>
              <a:t>Number </a:t>
            </a:r>
            <a:r>
              <a:rPr lang="en-US" sz="3200" dirty="0"/>
              <a:t>of </a:t>
            </a:r>
            <a:r>
              <a:rPr lang="en-US" sz="3200" dirty="0" smtClean="0"/>
              <a:t>bugs</a:t>
            </a:r>
          </a:p>
          <a:p>
            <a:pPr marL="857115" lvl="1" indent="-457200">
              <a:buFont typeface="Wingdings" panose="05000000000000000000" pitchFamily="2" charset="2"/>
              <a:buChar char="§"/>
            </a:pPr>
            <a:r>
              <a:rPr lang="en-US" sz="3200" dirty="0" smtClean="0"/>
              <a:t>Active </a:t>
            </a:r>
            <a:r>
              <a:rPr lang="en-US" sz="3200" dirty="0"/>
              <a:t>bugs by priority or </a:t>
            </a:r>
            <a:r>
              <a:rPr lang="en-US" sz="3200" dirty="0" smtClean="0"/>
              <a:t>severity</a:t>
            </a:r>
          </a:p>
          <a:p>
            <a:pPr marL="857115" lvl="1" indent="-457200">
              <a:buFont typeface="Wingdings" panose="05000000000000000000" pitchFamily="2" charset="2"/>
              <a:buChar char="§"/>
            </a:pPr>
            <a:r>
              <a:rPr lang="en-US" sz="3200" dirty="0" smtClean="0"/>
              <a:t>Active </a:t>
            </a:r>
            <a:r>
              <a:rPr lang="en-US" sz="3200" dirty="0"/>
              <a:t>bugs by assignment (indicating how many active bugs have been assigned to each team </a:t>
            </a:r>
            <a:r>
              <a:rPr lang="en-US" sz="3200" dirty="0" smtClean="0"/>
              <a:t>member)</a:t>
            </a:r>
          </a:p>
          <a:p>
            <a:pPr marL="857115" lvl="1" indent="-457200">
              <a:buFont typeface="Wingdings" panose="05000000000000000000" pitchFamily="2" charset="2"/>
              <a:buChar char="§"/>
            </a:pPr>
            <a:r>
              <a:rPr lang="en-US" sz="3200" dirty="0" smtClean="0"/>
              <a:t>Resolved </a:t>
            </a:r>
            <a:r>
              <a:rPr lang="en-US" sz="3200" dirty="0"/>
              <a:t>bugs by assignment (indicating the count of bugs that each team member has resolved)</a:t>
            </a:r>
          </a:p>
        </p:txBody>
      </p:sp>
    </p:spTree>
    <p:extLst>
      <p:ext uri="{BB962C8B-B14F-4D97-AF65-F5344CB8AC3E}">
        <p14:creationId xmlns:p14="http://schemas.microsoft.com/office/powerpoint/2010/main" val="2580150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193166" y="1245702"/>
            <a:ext cx="11525250" cy="5290388"/>
          </a:xfrm>
        </p:spPr>
        <p:txBody>
          <a:bodyPr/>
          <a:lstStyle/>
          <a:p>
            <a:pPr marL="0" indent="0">
              <a:buNone/>
            </a:pPr>
            <a:endParaRPr lang="en-US" sz="1400" dirty="0" smtClean="0"/>
          </a:p>
          <a:p>
            <a:pPr marL="857115" lvl="1" indent="-457200">
              <a:spcBef>
                <a:spcPts val="1800"/>
              </a:spcBef>
              <a:spcAft>
                <a:spcPts val="0"/>
              </a:spcAft>
              <a:buFont typeface="Wingdings" panose="05000000000000000000" pitchFamily="2" charset="2"/>
              <a:buChar char="ü"/>
            </a:pPr>
            <a:r>
              <a:rPr lang="en-US" dirty="0"/>
              <a:t>What does it mean to triage a list of bugs?</a:t>
            </a:r>
          </a:p>
          <a:p>
            <a:pPr marL="399915" lvl="1" indent="0">
              <a:spcBef>
                <a:spcPts val="1800"/>
              </a:spcBef>
              <a:spcAft>
                <a:spcPts val="0"/>
              </a:spcAft>
              <a:buNone/>
            </a:pPr>
            <a:endParaRPr lang="en-US" dirty="0"/>
          </a:p>
          <a:p>
            <a:pPr marL="857115" lvl="1" indent="-457200">
              <a:spcBef>
                <a:spcPts val="1800"/>
              </a:spcBef>
              <a:spcAft>
                <a:spcPts val="0"/>
              </a:spcAft>
              <a:buFont typeface="Wingdings" panose="05000000000000000000" pitchFamily="2" charset="2"/>
              <a:buChar char="ü"/>
            </a:pPr>
            <a:r>
              <a:rPr lang="en-US" dirty="0"/>
              <a:t>What is the last step before closing a bug? </a:t>
            </a:r>
          </a:p>
          <a:p>
            <a:pPr marL="857115" lvl="1" indent="-457200">
              <a:spcBef>
                <a:spcPts val="1800"/>
              </a:spcBef>
              <a:spcAft>
                <a:spcPts val="0"/>
              </a:spcAft>
              <a:buFont typeface="Wingdings" panose="05000000000000000000" pitchFamily="2" charset="2"/>
              <a:buChar char="ü"/>
            </a:pPr>
            <a:endParaRPr lang="en-US" dirty="0"/>
          </a:p>
          <a:p>
            <a:pPr marL="857115" lvl="1" indent="-457200">
              <a:spcBef>
                <a:spcPts val="1800"/>
              </a:spcBef>
              <a:spcAft>
                <a:spcPts val="0"/>
              </a:spcAft>
              <a:buFont typeface="Wingdings" panose="05000000000000000000" pitchFamily="2" charset="2"/>
              <a:buChar char="ü"/>
            </a:pPr>
            <a:r>
              <a:rPr lang="en-US" dirty="0"/>
              <a:t>What is a reason for activating a resolved bug? </a:t>
            </a:r>
          </a:p>
        </p:txBody>
      </p:sp>
    </p:spTree>
    <p:extLst>
      <p:ext uri="{BB962C8B-B14F-4D97-AF65-F5344CB8AC3E}">
        <p14:creationId xmlns:p14="http://schemas.microsoft.com/office/powerpoint/2010/main" val="7890220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 for this Module</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278995136"/>
              </p:ext>
            </p:extLst>
          </p:nvPr>
        </p:nvGraphicFramePr>
        <p:xfrm>
          <a:off x="379514" y="1774368"/>
          <a:ext cx="11525250" cy="3794760"/>
        </p:xfrm>
        <a:graphic>
          <a:graphicData uri="http://schemas.openxmlformats.org/drawingml/2006/table">
            <a:tbl>
              <a:tblPr firstRow="1" bandRow="1">
                <a:tableStyleId>{5C22544A-7EE6-4342-B048-85BDC9FD1C3A}</a:tableStyleId>
              </a:tblPr>
              <a:tblGrid>
                <a:gridCol w="4855095"/>
                <a:gridCol w="6670155"/>
              </a:tblGrid>
              <a:tr h="370840">
                <a:tc gridSpan="2">
                  <a:txBody>
                    <a:bodyPr/>
                    <a:lstStyle/>
                    <a:p>
                      <a:r>
                        <a:rPr lang="en-US" dirty="0" smtClean="0"/>
                        <a:t>MSDN Software Testing Resources</a:t>
                      </a:r>
                      <a:endParaRPr lang="en-US" dirty="0"/>
                    </a:p>
                  </a:txBody>
                  <a:tcPr/>
                </a:tc>
                <a:tc hMerge="1">
                  <a:txBody>
                    <a:bodyPr/>
                    <a:lstStyle/>
                    <a:p>
                      <a:endParaRPr lang="en-US" dirty="0"/>
                    </a:p>
                  </a:txBody>
                  <a:tcPr/>
                </a:tc>
              </a:tr>
              <a:tr h="370840">
                <a:tc>
                  <a:txBody>
                    <a:bodyPr/>
                    <a:lstStyle/>
                    <a:p>
                      <a:r>
                        <a:rPr lang="en-US" sz="1700" dirty="0" smtClean="0"/>
                        <a:t>Essential Guide for Running Automated Tests from a Test Plan</a:t>
                      </a:r>
                      <a:endParaRPr lang="en-US" sz="1700" dirty="0"/>
                    </a:p>
                  </a:txBody>
                  <a:tcPr/>
                </a:tc>
                <a:tc>
                  <a:txBody>
                    <a:bodyPr/>
                    <a:lstStyle/>
                    <a:p>
                      <a:r>
                        <a:rPr lang="en-US" sz="1700" dirty="0" smtClean="0"/>
                        <a:t> http://msdn.microsoft.com/en-us/library/ff472576.aspx</a:t>
                      </a:r>
                      <a:endParaRPr lang="en-US" sz="1700" dirty="0"/>
                    </a:p>
                  </a:txBody>
                  <a:tcPr/>
                </a:tc>
              </a:tr>
              <a:tr h="370840">
                <a:tc>
                  <a:txBody>
                    <a:bodyPr/>
                    <a:lstStyle/>
                    <a:p>
                      <a:r>
                        <a:rPr lang="en-US" sz="1700" dirty="0" smtClean="0"/>
                        <a:t>Installing and Configuring Test Agents and Test Controllers</a:t>
                      </a:r>
                      <a:endParaRPr lang="en-US" sz="1700" dirty="0"/>
                    </a:p>
                  </a:txBody>
                  <a:tcPr/>
                </a:tc>
                <a:tc>
                  <a:txBody>
                    <a:bodyPr/>
                    <a:lstStyle/>
                    <a:p>
                      <a:r>
                        <a:rPr lang="en-US" sz="1700" dirty="0" smtClean="0"/>
                        <a:t>http://msdn.microsoft.com/en- us/library/</a:t>
                      </a:r>
                      <a:r>
                        <a:rPr lang="en-US" sz="1700" dirty="0" err="1" smtClean="0"/>
                        <a:t>vstudio</a:t>
                      </a:r>
                      <a:r>
                        <a:rPr lang="en-US" sz="1700" dirty="0" smtClean="0"/>
                        <a:t>/dd648127.aspx</a:t>
                      </a:r>
                      <a:endParaRPr lang="en-US" sz="1700" dirty="0"/>
                    </a:p>
                  </a:txBody>
                  <a:tcPr/>
                </a:tc>
              </a:tr>
              <a:tr h="370840">
                <a:tc>
                  <a:txBody>
                    <a:bodyPr/>
                    <a:lstStyle/>
                    <a:p>
                      <a:r>
                        <a:rPr lang="en-US" sz="1700" dirty="0" smtClean="0"/>
                        <a:t>Running Tests in Microsoft Test Manager</a:t>
                      </a:r>
                      <a:endParaRPr lang="en-US" sz="1700" dirty="0"/>
                    </a:p>
                  </a:txBody>
                  <a:tcPr/>
                </a:tc>
                <a:tc>
                  <a:txBody>
                    <a:bodyPr/>
                    <a:lstStyle/>
                    <a:p>
                      <a:r>
                        <a:rPr lang="en-US" sz="1700" dirty="0" smtClean="0"/>
                        <a:t>http://msdn.microsoft.com/en- us/library/dd286680.aspx</a:t>
                      </a:r>
                      <a:endParaRPr lang="en-US" sz="1700" dirty="0"/>
                    </a:p>
                  </a:txBody>
                  <a:tcPr/>
                </a:tc>
              </a:tr>
              <a:tr h="370840">
                <a:tc>
                  <a:txBody>
                    <a:bodyPr/>
                    <a:lstStyle/>
                    <a:p>
                      <a:r>
                        <a:rPr lang="en-US" sz="1700" dirty="0" smtClean="0"/>
                        <a:t>Test Early and Often</a:t>
                      </a:r>
                      <a:endParaRPr lang="en-US" sz="1700" dirty="0"/>
                    </a:p>
                  </a:txBody>
                  <a:tcPr/>
                </a:tc>
                <a:tc>
                  <a:txBody>
                    <a:bodyPr/>
                    <a:lstStyle/>
                    <a:p>
                      <a:r>
                        <a:rPr lang="en-US" sz="1700" dirty="0" smtClean="0">
                          <a:hlinkClick r:id="rId3"/>
                        </a:rPr>
                        <a:t>http://msdn.microsoft.com/en- us/library/</a:t>
                      </a:r>
                      <a:r>
                        <a:rPr lang="en-US" sz="1700" dirty="0" err="1" smtClean="0">
                          <a:hlinkClick r:id="rId3"/>
                        </a:rPr>
                        <a:t>vstudio</a:t>
                      </a:r>
                      <a:r>
                        <a:rPr lang="en-US" sz="1700" dirty="0" smtClean="0">
                          <a:hlinkClick r:id="rId3"/>
                        </a:rPr>
                        <a:t>/ee330950.aspx</a:t>
                      </a:r>
                      <a:endParaRPr lang="en-US" sz="1700" dirty="0"/>
                    </a:p>
                  </a:txBody>
                  <a:tcPr/>
                </a:tc>
              </a:tr>
              <a:tr h="370840">
                <a:tc>
                  <a:txBody>
                    <a:bodyPr/>
                    <a:lstStyle/>
                    <a:p>
                      <a:r>
                        <a:rPr lang="en-US" sz="1700" dirty="0" smtClean="0"/>
                        <a:t>Bugs (Agile)</a:t>
                      </a:r>
                    </a:p>
                  </a:txBody>
                  <a:tcPr/>
                </a:tc>
                <a:tc>
                  <a:txBody>
                    <a:bodyPr/>
                    <a:lstStyle/>
                    <a:p>
                      <a:r>
                        <a:rPr lang="en-US" sz="1700" dirty="0" smtClean="0"/>
                        <a:t>http://msdn.microsoft.com/en- us/library/dd380645(v=vs.110).aspx</a:t>
                      </a:r>
                      <a:endParaRPr lang="en-US" sz="1700" dirty="0"/>
                    </a:p>
                  </a:txBody>
                  <a:tcPr/>
                </a:tc>
              </a:tr>
              <a:tr h="370840">
                <a:tc>
                  <a:txBody>
                    <a:bodyPr/>
                    <a:lstStyle/>
                    <a:p>
                      <a:r>
                        <a:rPr lang="en-US" sz="1700" dirty="0" smtClean="0"/>
                        <a:t>Triage Workbook</a:t>
                      </a:r>
                      <a:endParaRPr lang="en-US" sz="1700" dirty="0"/>
                    </a:p>
                  </a:txBody>
                  <a:tcPr/>
                </a:tc>
                <a:tc>
                  <a:txBody>
                    <a:bodyPr/>
                    <a:lstStyle/>
                    <a:p>
                      <a:r>
                        <a:rPr lang="en-US" sz="1700" dirty="0" smtClean="0"/>
                        <a:t>http://msdn.microsoft.com/en- us/library/dd380707(v=vs.100).aspx</a:t>
                      </a:r>
                      <a:endParaRPr lang="en-US" sz="1700" dirty="0"/>
                    </a:p>
                  </a:txBody>
                  <a:tcPr/>
                </a:tc>
              </a:tr>
              <a:tr h="370840">
                <a:tc>
                  <a:txBody>
                    <a:bodyPr/>
                    <a:lstStyle/>
                    <a:p>
                      <a:r>
                        <a:rPr lang="en-US" sz="1700" dirty="0" smtClean="0"/>
                        <a:t>Submitting</a:t>
                      </a:r>
                      <a:r>
                        <a:rPr lang="en-US" sz="1700" baseline="0" dirty="0" smtClean="0"/>
                        <a:t> Bugs</a:t>
                      </a:r>
                      <a:endParaRPr lang="en-US" sz="1700" dirty="0"/>
                    </a:p>
                  </a:txBody>
                  <a:tcPr/>
                </a:tc>
                <a:tc>
                  <a:txBody>
                    <a:bodyPr/>
                    <a:lstStyle/>
                    <a:p>
                      <a:r>
                        <a:rPr lang="en-US" sz="1700" dirty="0" smtClean="0"/>
                        <a:t> http://msdn.microsoft.com/en- us/library/dd286746.aspx</a:t>
                      </a:r>
                      <a:endParaRPr lang="en-US" sz="1700" dirty="0"/>
                    </a:p>
                  </a:txBody>
                  <a:tcPr/>
                </a:tc>
              </a:tr>
              <a:tr h="288826">
                <a:tc>
                  <a:txBody>
                    <a:bodyPr/>
                    <a:lstStyle/>
                    <a:p>
                      <a:r>
                        <a:rPr lang="en-US" sz="1700" dirty="0" smtClean="0"/>
                        <a:t>Bug Status Report</a:t>
                      </a:r>
                      <a:endParaRPr lang="en-US" sz="1700" dirty="0"/>
                    </a:p>
                  </a:txBody>
                  <a:tcPr/>
                </a:tc>
                <a:tc>
                  <a:txBody>
                    <a:bodyPr/>
                    <a:lstStyle/>
                    <a:p>
                      <a:r>
                        <a:rPr lang="en-US" sz="1700" dirty="0" smtClean="0"/>
                        <a:t>http://msdn.microsoft.com/en- us/library/dd380736.aspx</a:t>
                      </a:r>
                      <a:endParaRPr lang="en-US" sz="1700" dirty="0"/>
                    </a:p>
                  </a:txBody>
                  <a:tcPr/>
                </a:tc>
              </a:tr>
            </a:tbl>
          </a:graphicData>
        </a:graphic>
      </p:graphicFrame>
    </p:spTree>
    <p:extLst>
      <p:ext uri="{BB962C8B-B14F-4D97-AF65-F5344CB8AC3E}">
        <p14:creationId xmlns:p14="http://schemas.microsoft.com/office/powerpoint/2010/main" val="15299579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stuff? Get Certified!</a:t>
            </a:r>
            <a:endParaRPr lang="en-US" dirty="0"/>
          </a:p>
        </p:txBody>
      </p:sp>
      <p:sp>
        <p:nvSpPr>
          <p:cNvPr id="3" name="Text Placeholder 2"/>
          <p:cNvSpPr>
            <a:spLocks noGrp="1"/>
          </p:cNvSpPr>
          <p:nvPr>
            <p:ph type="body" sz="quarter" idx="10"/>
          </p:nvPr>
        </p:nvSpPr>
        <p:spPr/>
        <p:txBody>
          <a:bodyPr/>
          <a:lstStyle/>
          <a:p>
            <a:r>
              <a:rPr lang="en-US" dirty="0" smtClean="0"/>
              <a:t>Microsoft Certified Solutions Developer (MCSD) for Application Lifecycle Management </a:t>
            </a:r>
          </a:p>
          <a:p>
            <a:pPr lvl="1"/>
            <a:r>
              <a:rPr lang="en-US" dirty="0">
                <a:hlinkClick r:id="rId3"/>
              </a:rPr>
              <a:t>http://</a:t>
            </a:r>
            <a:r>
              <a:rPr lang="en-US" dirty="0" smtClean="0">
                <a:hlinkClick r:id="rId3"/>
              </a:rPr>
              <a:t>www.microsoft.com/learning/en-us/mcsd-application-lifecycle-management.aspx</a:t>
            </a:r>
            <a:endParaRPr lang="en-US" dirty="0" smtClean="0"/>
          </a:p>
          <a:p>
            <a:pPr marL="609585" lvl="1" indent="0">
              <a:buNone/>
            </a:pPr>
            <a:endParaRPr lang="en-US" dirty="0"/>
          </a:p>
          <a:p>
            <a:r>
              <a:rPr lang="en-US" dirty="0" smtClean="0"/>
              <a:t>Microsoft Learning Partners—Learn from the Pros!</a:t>
            </a:r>
          </a:p>
          <a:p>
            <a:pPr lvl="1"/>
            <a:r>
              <a:rPr lang="en-US" dirty="0" smtClean="0">
                <a:hlinkClick r:id="rId4"/>
              </a:rPr>
              <a:t>http://aka.ms/CPLS</a:t>
            </a:r>
            <a:endParaRPr lang="en-US" dirty="0"/>
          </a:p>
          <a:p>
            <a:pPr lvl="1"/>
            <a:r>
              <a:rPr lang="en-US" dirty="0" smtClean="0"/>
              <a:t>Find a Class: </a:t>
            </a:r>
            <a:r>
              <a:rPr lang="en-US" dirty="0" smtClean="0">
                <a:hlinkClick r:id="rId5"/>
              </a:rPr>
              <a:t>http://aka.ms/ClassLocator</a:t>
            </a:r>
            <a:r>
              <a:rPr lang="en-US" dirty="0" smtClean="0"/>
              <a:t>  </a:t>
            </a:r>
          </a:p>
          <a:p>
            <a:endParaRPr lang="en-US" dirty="0"/>
          </a:p>
        </p:txBody>
      </p:sp>
    </p:spTree>
    <p:extLst>
      <p:ext uri="{BB962C8B-B14F-4D97-AF65-F5344CB8AC3E}">
        <p14:creationId xmlns:p14="http://schemas.microsoft.com/office/powerpoint/2010/main" val="31290954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05 | Working </a:t>
            </a:r>
            <a:r>
              <a:rPr lang="en-US" dirty="0"/>
              <a:t>with Bugs</a:t>
            </a:r>
          </a:p>
        </p:txBody>
      </p:sp>
      <p:sp>
        <p:nvSpPr>
          <p:cNvPr id="4" name="Subtitle 3"/>
          <p:cNvSpPr>
            <a:spLocks noGrp="1"/>
          </p:cNvSpPr>
          <p:nvPr>
            <p:ph type="subTitle" idx="1"/>
          </p:nvPr>
        </p:nvSpPr>
        <p:spPr>
          <a:xfrm>
            <a:off x="193271" y="5132437"/>
            <a:ext cx="9527778" cy="1460779"/>
          </a:xfrm>
        </p:spPr>
        <p:txBody>
          <a:bodyPr/>
          <a:lstStyle/>
          <a:p>
            <a:r>
              <a:rPr lang="en-US" dirty="0"/>
              <a:t>Thomas Dawkins | Senior Product Manager</a:t>
            </a:r>
          </a:p>
          <a:p>
            <a:r>
              <a:rPr lang="en-US" dirty="0"/>
              <a:t>Erik Downing | Senior Software Development Engineer Tester (SDET)</a:t>
            </a:r>
          </a:p>
        </p:txBody>
      </p:sp>
    </p:spTree>
    <p:extLst>
      <p:ext uri="{BB962C8B-B14F-4D97-AF65-F5344CB8AC3E}">
        <p14:creationId xmlns:p14="http://schemas.microsoft.com/office/powerpoint/2010/main" val="67109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GB" dirty="0" smtClean="0"/>
              <a:t>How to Detect Software Defects</a:t>
            </a:r>
          </a:p>
          <a:p>
            <a:pPr marL="0" indent="0">
              <a:buNone/>
            </a:pPr>
            <a:r>
              <a:rPr lang="en-GB" dirty="0" smtClean="0"/>
              <a:t>Logging Bugs</a:t>
            </a:r>
          </a:p>
          <a:p>
            <a:pPr marL="0" indent="0">
              <a:buNone/>
            </a:pPr>
            <a:r>
              <a:rPr lang="en-GB" dirty="0" smtClean="0"/>
              <a:t>Managing Bugs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517940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4"/>
          <p:cNvSpPr/>
          <p:nvPr/>
        </p:nvSpPr>
        <p:spPr>
          <a:xfrm>
            <a:off x="352011" y="315104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dirty="0">
                  <a:solidFill>
                    <a:schemeClr val="bg1"/>
                  </a:solidFill>
                </a:rPr>
                <a:t>5</a:t>
              </a:r>
              <a:r>
                <a:rPr lang="en-US" dirty="0" smtClean="0">
                  <a:solidFill>
                    <a:schemeClr val="bg1"/>
                  </a:solidFill>
                </a:rPr>
                <a:t>.1 Detecting Software</a:t>
              </a:r>
            </a:p>
            <a:p>
              <a:pPr marL="0" indent="0">
                <a:spcBef>
                  <a:spcPts val="600"/>
                </a:spcBef>
                <a:buNone/>
              </a:pPr>
              <a:r>
                <a:rPr lang="en-US" dirty="0">
                  <a:solidFill>
                    <a:schemeClr val="bg1"/>
                  </a:solidFill>
                </a:rPr>
                <a:t> </a:t>
              </a:r>
              <a:r>
                <a:rPr lang="en-US" dirty="0" smtClean="0">
                  <a:solidFill>
                    <a:schemeClr val="bg1"/>
                  </a:solidFill>
                </a:rPr>
                <a:t>   </a:t>
              </a:r>
              <a:r>
                <a:rPr lang="en-US" dirty="0">
                  <a:solidFill>
                    <a:schemeClr val="bg1"/>
                  </a:solidFill>
                </a:rPr>
                <a:t> </a:t>
              </a:r>
              <a:r>
                <a:rPr lang="en-US" dirty="0" smtClean="0">
                  <a:solidFill>
                    <a:schemeClr val="bg1"/>
                  </a:solidFill>
                </a:rPr>
                <a:t>Defects</a:t>
              </a:r>
            </a:p>
          </p:txBody>
        </p:sp>
      </p:grpSp>
      <p:sp>
        <p:nvSpPr>
          <p:cNvPr id="11" name="Text Placeholder 4"/>
          <p:cNvSpPr txBox="1">
            <a:spLocks/>
          </p:cNvSpPr>
          <p:nvPr/>
        </p:nvSpPr>
        <p:spPr>
          <a:xfrm>
            <a:off x="524969" y="411706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05 </a:t>
            </a:r>
            <a:r>
              <a:rPr lang="en-US" dirty="0">
                <a:solidFill>
                  <a:schemeClr val="bg1"/>
                </a:solidFill>
              </a:rPr>
              <a:t>| </a:t>
            </a:r>
            <a:r>
              <a:rPr lang="en-US" dirty="0" smtClean="0">
                <a:solidFill>
                  <a:schemeClr val="bg1"/>
                </a:solidFill>
              </a:rPr>
              <a:t>Working with Bugs</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69682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smtClean="0"/>
              <a:t>Executing </a:t>
            </a:r>
            <a:r>
              <a:rPr lang="en-US" dirty="0"/>
              <a:t>test </a:t>
            </a:r>
            <a:r>
              <a:rPr lang="en-US" dirty="0" smtClean="0"/>
              <a:t>cases</a:t>
            </a:r>
          </a:p>
          <a:p>
            <a:pPr lvl="1"/>
            <a:r>
              <a:rPr lang="en-US" dirty="0" smtClean="0"/>
              <a:t>Running </a:t>
            </a:r>
            <a:r>
              <a:rPr lang="en-US" dirty="0"/>
              <a:t>automation scripts</a:t>
            </a:r>
            <a:endParaRPr lang="en-US" dirty="0" smtClean="0"/>
          </a:p>
        </p:txBody>
      </p:sp>
    </p:spTree>
    <p:extLst>
      <p:ext uri="{BB962C8B-B14F-4D97-AF65-F5344CB8AC3E}">
        <p14:creationId xmlns:p14="http://schemas.microsoft.com/office/powerpoint/2010/main" val="3435140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p:txBody>
          <a:bodyPr/>
          <a:lstStyle/>
          <a:p>
            <a:pPr marL="0" indent="0">
              <a:spcBef>
                <a:spcPts val="2400"/>
              </a:spcBef>
              <a:buNone/>
            </a:pPr>
            <a:r>
              <a:rPr lang="en-US" dirty="0"/>
              <a:t>What must be configured in Microsoft® Test Foundation Server (TFS) to run tests and collect data remotely?</a:t>
            </a:r>
          </a:p>
          <a:p>
            <a:pPr marL="0" indent="0">
              <a:spcBef>
                <a:spcPts val="2400"/>
              </a:spcBef>
              <a:buNone/>
            </a:pPr>
            <a:r>
              <a:rPr lang="en-US" dirty="0" smtClean="0"/>
              <a:t>What </a:t>
            </a:r>
            <a:r>
              <a:rPr lang="en-US" dirty="0"/>
              <a:t>must to be set up on each remote machine used to run the tests?</a:t>
            </a:r>
          </a:p>
          <a:p>
            <a:pPr marL="0" indent="0">
              <a:spcBef>
                <a:spcPts val="2400"/>
              </a:spcBef>
              <a:buNone/>
            </a:pPr>
            <a:r>
              <a:rPr lang="en-US" dirty="0" smtClean="0"/>
              <a:t>What </a:t>
            </a:r>
            <a:r>
              <a:rPr lang="en-US" dirty="0"/>
              <a:t>tool in Visual Studio enables the developer to execute tests and analyze the results in test plans? </a:t>
            </a:r>
          </a:p>
        </p:txBody>
      </p:sp>
    </p:spTree>
    <p:extLst>
      <p:ext uri="{BB962C8B-B14F-4D97-AF65-F5344CB8AC3E}">
        <p14:creationId xmlns:p14="http://schemas.microsoft.com/office/powerpoint/2010/main" val="903052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
  <a:themeElements>
    <a:clrScheme name="Custom 4">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474747"/>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8ECBA18F3C33409346A19633182C5D" ma:contentTypeVersion="" ma:contentTypeDescription="Create a new document." ma:contentTypeScope="" ma:versionID="f42775250a30ad96fffd2cc4f3934504">
  <xsd:schema xmlns:xsd="http://www.w3.org/2001/XMLSchema" xmlns:xs="http://www.w3.org/2001/XMLSchema" xmlns:p="http://schemas.microsoft.com/office/2006/metadata/properties" xmlns:ns2="DA58AECA-46F3-4083-B40F-E6EFD575E31E" targetNamespace="http://schemas.microsoft.com/office/2006/metadata/properties" ma:root="true" ma:fieldsID="96539666dc85730643db0938a100560c" ns2:_="">
    <xsd:import namespace="DA58AECA-46F3-4083-B40F-E6EFD575E31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58AECA-46F3-4083-B40F-E6EFD575E31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DA58AECA-46F3-4083-B40F-E6EFD575E31E">Final</Status>
    <Module xmlns="DA58AECA-46F3-4083-B40F-E6EFD575E31E">5</Module>
    <Content_x0020_Type xmlns="DA58AECA-46F3-4083-B40F-E6EFD575E31E">Slide Presentation</Content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D74FE2-1D81-4BBE-B250-7036E8BFD0A3}"/>
</file>

<file path=customXml/itemProps2.xml><?xml version="1.0" encoding="utf-8"?>
<ds:datastoreItem xmlns:ds="http://schemas.openxmlformats.org/officeDocument/2006/customXml" ds:itemID="{7025FDD9-4C58-4084-9F89-0E6ADD6FFF55}"/>
</file>

<file path=customXml/itemProps3.xml><?xml version="1.0" encoding="utf-8"?>
<ds:datastoreItem xmlns:ds="http://schemas.openxmlformats.org/officeDocument/2006/customXml" ds:itemID="{B0CA13EC-1D3C-4D6F-8D1C-E8A452CFC79A}"/>
</file>

<file path=docProps/app.xml><?xml version="1.0" encoding="utf-8"?>
<Properties xmlns="http://schemas.openxmlformats.org/officeDocument/2006/extended-properties" xmlns:vt="http://schemas.openxmlformats.org/officeDocument/2006/docPropsVTypes">
  <Template/>
  <TotalTime>3655</TotalTime>
  <Words>2711</Words>
  <Application>Microsoft Office PowerPoint</Application>
  <PresentationFormat>Widescreen</PresentationFormat>
  <Paragraphs>300</Paragraphs>
  <Slides>45</Slides>
  <Notes>45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Calibri</vt:lpstr>
      <vt:lpstr>Lucida Grande</vt:lpstr>
      <vt:lpstr>Segoe</vt:lpstr>
      <vt:lpstr>Segoe UI</vt:lpstr>
      <vt:lpstr>Segoe UI Light</vt:lpstr>
      <vt:lpstr>Wingdings</vt:lpstr>
      <vt:lpstr>1_Office Theme</vt:lpstr>
      <vt:lpstr>Content Slide</vt:lpstr>
      <vt:lpstr>Software Testing Fundamentals</vt:lpstr>
      <vt:lpstr>Take the Exam </vt:lpstr>
      <vt:lpstr>     Join the MVA Community!</vt:lpstr>
      <vt:lpstr>Course Topics</vt:lpstr>
      <vt:lpstr>PowerPoint Presentation</vt:lpstr>
      <vt:lpstr>Module Overview</vt:lpstr>
      <vt:lpstr>PowerPoint Presentation</vt:lpstr>
      <vt:lpstr>Section Overview</vt:lpstr>
      <vt:lpstr>Guiding Questions</vt:lpstr>
      <vt:lpstr>Manual vs. Automated Testing</vt:lpstr>
      <vt:lpstr>Automated Testing with Visual Studio and MTM</vt:lpstr>
      <vt:lpstr>Managing Distributed Testing</vt:lpstr>
      <vt:lpstr>Software for Distributed Testing</vt:lpstr>
      <vt:lpstr>Running Tests from Visual Studio</vt:lpstr>
      <vt:lpstr>Running Tests from Microsoft Test Manager</vt:lpstr>
      <vt:lpstr>Section Questions </vt:lpstr>
      <vt:lpstr>Great MSPress Books </vt:lpstr>
      <vt:lpstr>PowerPoint Presentation</vt:lpstr>
      <vt:lpstr>Section Overview</vt:lpstr>
      <vt:lpstr>Guiding Questions</vt:lpstr>
      <vt:lpstr>Tracking Bugs</vt:lpstr>
      <vt:lpstr>Defining a Bug</vt:lpstr>
      <vt:lpstr>Bug Priority</vt:lpstr>
      <vt:lpstr>Bug Severity</vt:lpstr>
      <vt:lpstr>Bug Stack Rank</vt:lpstr>
      <vt:lpstr>Reproducing (Repro) Steps</vt:lpstr>
      <vt:lpstr>Diagnostic Trace Data</vt:lpstr>
      <vt:lpstr>Section Questions </vt:lpstr>
      <vt:lpstr>PowerPoint Presentation</vt:lpstr>
      <vt:lpstr>Section Overview</vt:lpstr>
      <vt:lpstr>Guiding Questions</vt:lpstr>
      <vt:lpstr>What is a Triage?</vt:lpstr>
      <vt:lpstr>Triaging a Bug</vt:lpstr>
      <vt:lpstr>Verifying a Bug Fix</vt:lpstr>
      <vt:lpstr>Bug States</vt:lpstr>
      <vt:lpstr>Bug States</vt:lpstr>
      <vt:lpstr>Reasons for Resolving a Bug</vt:lpstr>
      <vt:lpstr>Reasons for Reactivating a Resolved Bug</vt:lpstr>
      <vt:lpstr>Reasons for Reactivating a Closed Bug</vt:lpstr>
      <vt:lpstr>Bug Status Report</vt:lpstr>
      <vt:lpstr>Bug Summary Report Data</vt:lpstr>
      <vt:lpstr>Section Questions </vt:lpstr>
      <vt:lpstr>Additional Resources for this Module</vt:lpstr>
      <vt:lpstr>Know your stuff? Get Certified!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Kristen Paulson</cp:lastModifiedBy>
  <cp:revision>95</cp:revision>
  <dcterms:created xsi:type="dcterms:W3CDTF">2013-02-15T23:12:42Z</dcterms:created>
  <dcterms:modified xsi:type="dcterms:W3CDTF">2013-12-17T23:22:22Z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0x010100848ECBA18F3C33409346A19633182C5D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TaxCatchAll">
    <vt:lpwstr/>
  </property>
  <property fmtid="{D5CDD505-2E9C-101B-9397-08002B2CF9AE}" pid="8" name="TaxKeywordTaxHTField">
    <vt:lpwstr/>
  </property>
</Properties>
</file>