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52"/>
  </p:notesMasterIdLst>
  <p:handoutMasterIdLst>
    <p:handoutMasterId r:id="rId53"/>
  </p:handoutMasterIdLst>
  <p:sldIdLst>
    <p:sldId id="271" r:id="rId6"/>
    <p:sldId id="399" r:id="rId7"/>
    <p:sldId id="276" r:id="rId8"/>
    <p:sldId id="394" r:id="rId9"/>
    <p:sldId id="370" r:id="rId10"/>
    <p:sldId id="371" r:id="rId11"/>
    <p:sldId id="395" r:id="rId12"/>
    <p:sldId id="376" r:id="rId13"/>
    <p:sldId id="377" r:id="rId14"/>
    <p:sldId id="380" r:id="rId15"/>
    <p:sldId id="378" r:id="rId16"/>
    <p:sldId id="381" r:id="rId17"/>
    <p:sldId id="382" r:id="rId18"/>
    <p:sldId id="383" r:id="rId19"/>
    <p:sldId id="384" r:id="rId20"/>
    <p:sldId id="385" r:id="rId21"/>
    <p:sldId id="379" r:id="rId22"/>
    <p:sldId id="396" r:id="rId23"/>
    <p:sldId id="298" r:id="rId24"/>
    <p:sldId id="299" r:id="rId25"/>
    <p:sldId id="374" r:id="rId26"/>
    <p:sldId id="375" r:id="rId27"/>
    <p:sldId id="305" r:id="rId28"/>
    <p:sldId id="345" r:id="rId29"/>
    <p:sldId id="397" r:id="rId30"/>
    <p:sldId id="307" r:id="rId31"/>
    <p:sldId id="308" r:id="rId32"/>
    <p:sldId id="328" r:id="rId33"/>
    <p:sldId id="386" r:id="rId34"/>
    <p:sldId id="387" r:id="rId35"/>
    <p:sldId id="356" r:id="rId36"/>
    <p:sldId id="309" r:id="rId37"/>
    <p:sldId id="398" r:id="rId38"/>
    <p:sldId id="329" r:id="rId39"/>
    <p:sldId id="330" r:id="rId40"/>
    <p:sldId id="332" r:id="rId41"/>
    <p:sldId id="388" r:id="rId42"/>
    <p:sldId id="389" r:id="rId43"/>
    <p:sldId id="390" r:id="rId44"/>
    <p:sldId id="391" r:id="rId45"/>
    <p:sldId id="392" r:id="rId46"/>
    <p:sldId id="393" r:id="rId47"/>
    <p:sldId id="331" r:id="rId48"/>
    <p:sldId id="306" r:id="rId49"/>
    <p:sldId id="347" r:id="rId50"/>
    <p:sldId id="26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C6A2C9-7E2F-47E6-8100-50943B4F1D78}">
          <p14:sldIdLst>
            <p14:sldId id="271"/>
            <p14:sldId id="399"/>
            <p14:sldId id="276"/>
            <p14:sldId id="394"/>
            <p14:sldId id="370"/>
            <p14:sldId id="371"/>
            <p14:sldId id="395"/>
            <p14:sldId id="376"/>
            <p14:sldId id="377"/>
            <p14:sldId id="380"/>
            <p14:sldId id="378"/>
            <p14:sldId id="381"/>
            <p14:sldId id="382"/>
            <p14:sldId id="383"/>
            <p14:sldId id="384"/>
            <p14:sldId id="385"/>
            <p14:sldId id="379"/>
            <p14:sldId id="396"/>
            <p14:sldId id="298"/>
            <p14:sldId id="299"/>
            <p14:sldId id="374"/>
            <p14:sldId id="375"/>
            <p14:sldId id="305"/>
            <p14:sldId id="345"/>
            <p14:sldId id="397"/>
            <p14:sldId id="307"/>
            <p14:sldId id="308"/>
            <p14:sldId id="328"/>
            <p14:sldId id="386"/>
            <p14:sldId id="387"/>
            <p14:sldId id="356"/>
            <p14:sldId id="309"/>
            <p14:sldId id="398"/>
            <p14:sldId id="329"/>
            <p14:sldId id="330"/>
            <p14:sldId id="332"/>
            <p14:sldId id="388"/>
            <p14:sldId id="389"/>
            <p14:sldId id="390"/>
            <p14:sldId id="391"/>
            <p14:sldId id="392"/>
            <p14:sldId id="393"/>
            <p14:sldId id="331"/>
            <p14:sldId id="306"/>
            <p14:sldId id="347"/>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68803" autoAdjust="0"/>
  </p:normalViewPr>
  <p:slideViewPr>
    <p:cSldViewPr snapToGrid="0">
      <p:cViewPr varScale="1">
        <p:scale>
          <a:sx n="76" d="100"/>
          <a:sy n="76" d="100"/>
        </p:scale>
        <p:origin x="2010" y="96"/>
      </p:cViewPr>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12/17/2013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461695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3770172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1267948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444404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3947496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3291392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3630362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3721353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2577884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2640424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6282422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2809797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40045003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34577102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2287265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26050421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14384553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2866091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40389382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23390211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29</a:t>
            </a:fld>
            <a:endParaRPr lang="en-US"/>
          </a:p>
        </p:txBody>
      </p:sp>
    </p:spTree>
    <p:extLst>
      <p:ext uri="{BB962C8B-B14F-4D97-AF65-F5344CB8AC3E}">
        <p14:creationId xmlns:p14="http://schemas.microsoft.com/office/powerpoint/2010/main" val="438222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12504228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30</a:t>
            </a:fld>
            <a:endParaRPr lang="en-US"/>
          </a:p>
        </p:txBody>
      </p:sp>
    </p:spTree>
    <p:extLst>
      <p:ext uri="{BB962C8B-B14F-4D97-AF65-F5344CB8AC3E}">
        <p14:creationId xmlns:p14="http://schemas.microsoft.com/office/powerpoint/2010/main" val="6390610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31</a:t>
            </a:fld>
            <a:endParaRPr lang="en-US"/>
          </a:p>
        </p:txBody>
      </p:sp>
    </p:spTree>
    <p:extLst>
      <p:ext uri="{BB962C8B-B14F-4D97-AF65-F5344CB8AC3E}">
        <p14:creationId xmlns:p14="http://schemas.microsoft.com/office/powerpoint/2010/main" val="5823340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32</a:t>
            </a:fld>
            <a:endParaRPr lang="en-US"/>
          </a:p>
        </p:txBody>
      </p:sp>
    </p:spTree>
    <p:extLst>
      <p:ext uri="{BB962C8B-B14F-4D97-AF65-F5344CB8AC3E}">
        <p14:creationId xmlns:p14="http://schemas.microsoft.com/office/powerpoint/2010/main" val="13233150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33</a:t>
            </a:fld>
            <a:endParaRPr lang="en-US"/>
          </a:p>
        </p:txBody>
      </p:sp>
    </p:spTree>
    <p:extLst>
      <p:ext uri="{BB962C8B-B14F-4D97-AF65-F5344CB8AC3E}">
        <p14:creationId xmlns:p14="http://schemas.microsoft.com/office/powerpoint/2010/main" val="1361995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34</a:t>
            </a:fld>
            <a:endParaRPr lang="en-US"/>
          </a:p>
        </p:txBody>
      </p:sp>
    </p:spTree>
    <p:extLst>
      <p:ext uri="{BB962C8B-B14F-4D97-AF65-F5344CB8AC3E}">
        <p14:creationId xmlns:p14="http://schemas.microsoft.com/office/powerpoint/2010/main" val="37665145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35</a:t>
            </a:fld>
            <a:endParaRPr lang="en-US"/>
          </a:p>
        </p:txBody>
      </p:sp>
    </p:spTree>
    <p:extLst>
      <p:ext uri="{BB962C8B-B14F-4D97-AF65-F5344CB8AC3E}">
        <p14:creationId xmlns:p14="http://schemas.microsoft.com/office/powerpoint/2010/main" val="40627206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36</a:t>
            </a:fld>
            <a:endParaRPr lang="en-US"/>
          </a:p>
        </p:txBody>
      </p:sp>
    </p:spTree>
    <p:extLst>
      <p:ext uri="{BB962C8B-B14F-4D97-AF65-F5344CB8AC3E}">
        <p14:creationId xmlns:p14="http://schemas.microsoft.com/office/powerpoint/2010/main" val="22366321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37</a:t>
            </a:fld>
            <a:endParaRPr lang="en-US"/>
          </a:p>
        </p:txBody>
      </p:sp>
    </p:spTree>
    <p:extLst>
      <p:ext uri="{BB962C8B-B14F-4D97-AF65-F5344CB8AC3E}">
        <p14:creationId xmlns:p14="http://schemas.microsoft.com/office/powerpoint/2010/main" val="22863998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38</a:t>
            </a:fld>
            <a:endParaRPr lang="en-US"/>
          </a:p>
        </p:txBody>
      </p:sp>
    </p:spTree>
    <p:extLst>
      <p:ext uri="{BB962C8B-B14F-4D97-AF65-F5344CB8AC3E}">
        <p14:creationId xmlns:p14="http://schemas.microsoft.com/office/powerpoint/2010/main" val="31417181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39</a:t>
            </a:fld>
            <a:endParaRPr lang="en-US"/>
          </a:p>
        </p:txBody>
      </p:sp>
    </p:spTree>
    <p:extLst>
      <p:ext uri="{BB962C8B-B14F-4D97-AF65-F5344CB8AC3E}">
        <p14:creationId xmlns:p14="http://schemas.microsoft.com/office/powerpoint/2010/main" val="1468701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7650910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40</a:t>
            </a:fld>
            <a:endParaRPr lang="en-US"/>
          </a:p>
        </p:txBody>
      </p:sp>
    </p:spTree>
    <p:extLst>
      <p:ext uri="{BB962C8B-B14F-4D97-AF65-F5344CB8AC3E}">
        <p14:creationId xmlns:p14="http://schemas.microsoft.com/office/powerpoint/2010/main" val="9117882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41</a:t>
            </a:fld>
            <a:endParaRPr lang="en-US"/>
          </a:p>
        </p:txBody>
      </p:sp>
    </p:spTree>
    <p:extLst>
      <p:ext uri="{BB962C8B-B14F-4D97-AF65-F5344CB8AC3E}">
        <p14:creationId xmlns:p14="http://schemas.microsoft.com/office/powerpoint/2010/main" val="22897670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42</a:t>
            </a:fld>
            <a:endParaRPr lang="en-US"/>
          </a:p>
        </p:txBody>
      </p:sp>
    </p:spTree>
    <p:extLst>
      <p:ext uri="{BB962C8B-B14F-4D97-AF65-F5344CB8AC3E}">
        <p14:creationId xmlns:p14="http://schemas.microsoft.com/office/powerpoint/2010/main" val="31070072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solidFill>
                  <a:prstClr val="black"/>
                </a:solidFill>
              </a:rPr>
              <a:pPr/>
              <a:t>43</a:t>
            </a:fld>
            <a:endParaRPr lang="en-US">
              <a:solidFill>
                <a:prstClr val="black"/>
              </a:solidFill>
            </a:endParaRPr>
          </a:p>
        </p:txBody>
      </p:sp>
    </p:spTree>
    <p:extLst>
      <p:ext uri="{BB962C8B-B14F-4D97-AF65-F5344CB8AC3E}">
        <p14:creationId xmlns:p14="http://schemas.microsoft.com/office/powerpoint/2010/main" val="18273126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44</a:t>
            </a:fld>
            <a:endParaRPr lang="en-US"/>
          </a:p>
        </p:txBody>
      </p:sp>
    </p:spTree>
    <p:extLst>
      <p:ext uri="{BB962C8B-B14F-4D97-AF65-F5344CB8AC3E}">
        <p14:creationId xmlns:p14="http://schemas.microsoft.com/office/powerpoint/2010/main" val="12569526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45</a:t>
            </a:fld>
            <a:endParaRPr lang="en-US"/>
          </a:p>
        </p:txBody>
      </p:sp>
    </p:spTree>
    <p:extLst>
      <p:ext uri="{BB962C8B-B14F-4D97-AF65-F5344CB8AC3E}">
        <p14:creationId xmlns:p14="http://schemas.microsoft.com/office/powerpoint/2010/main" val="23203122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46</a:t>
            </a:fld>
            <a:endParaRPr lang="en-US"/>
          </a:p>
        </p:txBody>
      </p:sp>
    </p:spTree>
    <p:extLst>
      <p:ext uri="{BB962C8B-B14F-4D97-AF65-F5344CB8AC3E}">
        <p14:creationId xmlns:p14="http://schemas.microsoft.com/office/powerpoint/2010/main" val="1328856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7304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821703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2595649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1009472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6211773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6899" y="2130426"/>
            <a:ext cx="10818415" cy="1470025"/>
          </a:xfrm>
          <a:prstGeom prst="rect">
            <a:avLst/>
          </a:prstGeom>
        </p:spPr>
        <p:txBody>
          <a:bodyPr anchor="b" anchorCtr="0">
            <a:noAutofit/>
          </a:bodyPr>
          <a:lstStyle>
            <a:lvl1pPr algn="l">
              <a:defRPr sz="7200"/>
            </a:lvl1pPr>
          </a:lstStyle>
          <a:p>
            <a:r>
              <a:rPr lang="en-US" dirty="0" smtClean="0"/>
              <a:t>Presentation Title</a:t>
            </a:r>
            <a:endParaRPr lang="en-US" dirty="0"/>
          </a:p>
        </p:txBody>
      </p:sp>
      <p:sp>
        <p:nvSpPr>
          <p:cNvPr id="3" name="Subtitle 2"/>
          <p:cNvSpPr>
            <a:spLocks noGrp="1"/>
          </p:cNvSpPr>
          <p:nvPr>
            <p:ph type="subTitle" idx="1" hasCustomPrompt="1"/>
          </p:nvPr>
        </p:nvSpPr>
        <p:spPr>
          <a:xfrm>
            <a:off x="676900" y="3837951"/>
            <a:ext cx="8534400" cy="2273883"/>
          </a:xfrm>
          <a:prstGeom prst="rect">
            <a:avLst/>
          </a:prstGeom>
        </p:spPr>
        <p:txBody>
          <a:bodyPr>
            <a:normAutofit/>
          </a:bodyPr>
          <a:lstStyle>
            <a:lvl1pPr marL="0" indent="0" algn="l">
              <a:buNone/>
              <a:defRPr sz="3200" b="0">
                <a:solidFill>
                  <a:schemeClr val="bg1"/>
                </a:solidFill>
                <a:latin typeface="Segoe UI Light" panose="020B0502040204020203" pitchFamily="34" charset="0"/>
                <a:cs typeface="Segoe UI Light" panose="020B0502040204020203"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Presenter Name(s)</a:t>
            </a:r>
            <a:endParaRPr lang="en-US" dirty="0"/>
          </a:p>
        </p:txBody>
      </p:sp>
    </p:spTree>
    <p:extLst>
      <p:ext uri="{BB962C8B-B14F-4D97-AF65-F5344CB8AC3E}">
        <p14:creationId xmlns:p14="http://schemas.microsoft.com/office/powerpoint/2010/main" val="469430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52972"/>
            <a:ext cx="11234057" cy="1045649"/>
          </a:xfrm>
          <a:prstGeom prst="rect">
            <a:avLst/>
          </a:prstGeom>
        </p:spPr>
        <p:txBody>
          <a:bodyPr tIns="0" bIns="0" anchor="b" anchorCtr="0">
            <a:normAutofit/>
          </a:bodyPr>
          <a:lstStyle>
            <a:lvl1pPr algn="l">
              <a:lnSpc>
                <a:spcPts val="4667"/>
              </a:lnSpc>
              <a:defRPr sz="4800" b="0" i="0">
                <a:latin typeface="Segoe UI"/>
              </a:defRPr>
            </a:lvl1pPr>
          </a:lstStyle>
          <a:p>
            <a:r>
              <a:rPr lang="en-US" dirty="0" smtClean="0"/>
              <a:t>Sample Slide with Bullets</a:t>
            </a:r>
            <a:endParaRPr lang="en-US" dirty="0"/>
          </a:p>
        </p:txBody>
      </p:sp>
      <p:sp>
        <p:nvSpPr>
          <p:cNvPr id="4" name="Text Placeholder 3"/>
          <p:cNvSpPr>
            <a:spLocks noGrp="1"/>
          </p:cNvSpPr>
          <p:nvPr>
            <p:ph type="body" sz="quarter" idx="10" hasCustomPrompt="1"/>
          </p:nvPr>
        </p:nvSpPr>
        <p:spPr>
          <a:xfrm>
            <a:off x="609600" y="1557867"/>
            <a:ext cx="11234057" cy="5060648"/>
          </a:xfrm>
          <a:prstGeom prst="rect">
            <a:avLst/>
          </a:prstGeom>
        </p:spPr>
        <p:txBody>
          <a:bodyPr/>
          <a:lstStyle>
            <a:lvl1pPr marL="457189" indent="-457189">
              <a:spcBef>
                <a:spcPts val="2400"/>
              </a:spcBef>
              <a:buClr>
                <a:schemeClr val="bg1"/>
              </a:buClr>
              <a:buSzPct val="75000"/>
              <a:buFont typeface="Lucida Grande"/>
              <a:buChar char="▪"/>
              <a:defRPr sz="3200" baseline="0">
                <a:solidFill>
                  <a:schemeClr val="bg1"/>
                </a:solidFill>
              </a:defRPr>
            </a:lvl1pPr>
            <a:lvl2pPr marL="990575" indent="-380990">
              <a:spcBef>
                <a:spcPts val="267"/>
              </a:spcBef>
              <a:spcAft>
                <a:spcPts val="0"/>
              </a:spcAft>
              <a:buClr>
                <a:schemeClr val="bg1"/>
              </a:buClr>
              <a:buSzPct val="75000"/>
              <a:buFont typeface="Segoe UI" panose="020B0502040204020203" pitchFamily="34" charset="0"/>
              <a:buChar char="‒"/>
              <a:defRPr sz="2667">
                <a:solidFill>
                  <a:schemeClr val="accent3">
                    <a:lumMod val="20000"/>
                    <a:lumOff val="80000"/>
                  </a:schemeClr>
                </a:solidFill>
              </a:defRPr>
            </a:lvl2pPr>
            <a:lvl3pPr marL="1600160" indent="-380990">
              <a:spcBef>
                <a:spcPts val="0"/>
              </a:spcBef>
              <a:buClr>
                <a:schemeClr val="bg1"/>
              </a:buClr>
              <a:buSzPct val="75000"/>
              <a:buFont typeface="Arial" panose="020B0604020202020204" pitchFamily="34" charset="0"/>
              <a:buChar char="•"/>
              <a:defRPr sz="2400">
                <a:solidFill>
                  <a:schemeClr val="bg1"/>
                </a:solidFill>
              </a:defRPr>
            </a:lvl3pPr>
            <a:lvl4pPr marL="2133547" indent="-304792">
              <a:spcBef>
                <a:spcPts val="0"/>
              </a:spcBef>
              <a:buClr>
                <a:schemeClr val="bg1"/>
              </a:buClr>
              <a:buSzPct val="75000"/>
              <a:buFont typeface="Lucida Grande"/>
              <a:buChar char="▪"/>
              <a:defRPr sz="2133">
                <a:solidFill>
                  <a:schemeClr val="bg1"/>
                </a:solidFill>
              </a:defRPr>
            </a:lvl4pPr>
            <a:lvl5pPr marL="2743131" indent="-304792">
              <a:spcBef>
                <a:spcPts val="0"/>
              </a:spcBef>
              <a:buClr>
                <a:schemeClr val="bg1"/>
              </a:buClr>
              <a:buSzPct val="75000"/>
              <a:buFont typeface="Lucida Grande"/>
              <a:buChar char="▪"/>
              <a:defRPr sz="2133">
                <a:solidFill>
                  <a:schemeClr val="bg1"/>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82531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 Bullets">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618651" y="1680634"/>
            <a:ext cx="5382347" cy="825500"/>
          </a:xfrm>
          <a:prstGeom prst="rect">
            <a:avLst/>
          </a:prstGeom>
        </p:spPr>
        <p:txBody>
          <a:bodyPr anchor="b"/>
          <a:lstStyle>
            <a:lvl1pPr marL="0" indent="0">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7" name="Content Placeholder 3"/>
          <p:cNvSpPr>
            <a:spLocks noGrp="1"/>
          </p:cNvSpPr>
          <p:nvPr>
            <p:ph sz="half" idx="2"/>
          </p:nvPr>
        </p:nvSpPr>
        <p:spPr>
          <a:xfrm>
            <a:off x="618651" y="2506134"/>
            <a:ext cx="5382347" cy="3969877"/>
          </a:xfrm>
          <a:prstGeom prst="rect">
            <a:avLst/>
          </a:prstGeom>
        </p:spPr>
        <p:txBody>
          <a:bodyPr/>
          <a:lstStyle>
            <a:lvl1pPr>
              <a:defRPr sz="3200">
                <a:solidFill>
                  <a:schemeClr val="bg1"/>
                </a:solidFill>
              </a:defRPr>
            </a:lvl1pPr>
            <a:lvl2pPr>
              <a:spcBef>
                <a:spcPts val="267"/>
              </a:spcBef>
              <a:defRPr sz="2667">
                <a:solidFill>
                  <a:schemeClr val="bg1"/>
                </a:solidFill>
              </a:defRPr>
            </a:lvl2pPr>
            <a:lvl3pPr>
              <a:defRPr sz="2400">
                <a:solidFill>
                  <a:schemeClr val="bg1"/>
                </a:solidFill>
              </a:defRPr>
            </a:lvl3pPr>
            <a:lvl4pPr>
              <a:defRPr sz="2133">
                <a:solidFill>
                  <a:schemeClr val="bg1"/>
                </a:solidFill>
              </a:defRPr>
            </a:lvl4pPr>
            <a:lvl5pPr>
              <a:defRPr sz="2133">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4"/>
          <p:cNvSpPr>
            <a:spLocks noGrp="1"/>
          </p:cNvSpPr>
          <p:nvPr>
            <p:ph type="body" sz="quarter" idx="3"/>
          </p:nvPr>
        </p:nvSpPr>
        <p:spPr>
          <a:xfrm>
            <a:off x="6317674" y="1680634"/>
            <a:ext cx="5529097" cy="825500"/>
          </a:xfrm>
          <a:prstGeom prst="rect">
            <a:avLst/>
          </a:prstGeom>
        </p:spPr>
        <p:txBody>
          <a:bodyPr anchor="b"/>
          <a:lstStyle>
            <a:lvl1pPr marL="0" indent="0">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9" name="Content Placeholder 5"/>
          <p:cNvSpPr>
            <a:spLocks noGrp="1"/>
          </p:cNvSpPr>
          <p:nvPr>
            <p:ph sz="quarter" idx="4"/>
          </p:nvPr>
        </p:nvSpPr>
        <p:spPr>
          <a:xfrm>
            <a:off x="6317674" y="2506134"/>
            <a:ext cx="5529097" cy="3969877"/>
          </a:xfrm>
          <a:prstGeom prst="rect">
            <a:avLst/>
          </a:prstGeom>
        </p:spPr>
        <p:txBody>
          <a:bodyPr/>
          <a:lstStyle>
            <a:lvl1pPr>
              <a:defRPr sz="3200">
                <a:solidFill>
                  <a:schemeClr val="bg1"/>
                </a:solidFill>
              </a:defRPr>
            </a:lvl1pPr>
            <a:lvl2pPr>
              <a:defRPr sz="2667">
                <a:solidFill>
                  <a:schemeClr val="bg1"/>
                </a:solidFill>
              </a:defRPr>
            </a:lvl2pPr>
            <a:lvl3pPr>
              <a:defRPr sz="2400">
                <a:solidFill>
                  <a:schemeClr val="bg1"/>
                </a:solidFill>
              </a:defRPr>
            </a:lvl3pPr>
            <a:lvl4pPr>
              <a:defRPr sz="2133">
                <a:solidFill>
                  <a:schemeClr val="bg1"/>
                </a:solidFill>
              </a:defRPr>
            </a:lvl4pPr>
            <a:lvl5pPr>
              <a:defRPr sz="2133">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609600" y="52972"/>
            <a:ext cx="11234057" cy="1213729"/>
          </a:xfrm>
          <a:prstGeom prst="rect">
            <a:avLst/>
          </a:prstGeom>
        </p:spPr>
        <p:txBody>
          <a:bodyPr tIns="0" bIns="0" anchor="b" anchorCtr="0">
            <a:normAutofit/>
          </a:bodyPr>
          <a:lstStyle>
            <a:lvl1pPr algn="l">
              <a:lnSpc>
                <a:spcPts val="4667"/>
              </a:lnSpc>
              <a:defRPr sz="4800" b="0" i="0">
                <a:latin typeface="Segoe UI"/>
              </a:defRPr>
            </a:lvl1pPr>
          </a:lstStyle>
          <a:p>
            <a:r>
              <a:rPr lang="en-US" dirty="0" smtClean="0"/>
              <a:t>Sample Slide with Bullets</a:t>
            </a:r>
            <a:endParaRPr lang="en-US" dirty="0"/>
          </a:p>
        </p:txBody>
      </p:sp>
    </p:spTree>
    <p:extLst>
      <p:ext uri="{BB962C8B-B14F-4D97-AF65-F5344CB8AC3E}">
        <p14:creationId xmlns:p14="http://schemas.microsoft.com/office/powerpoint/2010/main" val="84883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09600" y="52971"/>
            <a:ext cx="11234057" cy="1059047"/>
          </a:xfrm>
          <a:prstGeom prst="rect">
            <a:avLst/>
          </a:prstGeom>
        </p:spPr>
        <p:txBody>
          <a:bodyPr tIns="0" bIns="0" anchor="b" anchorCtr="0">
            <a:normAutofit/>
          </a:bodyPr>
          <a:lstStyle>
            <a:lvl1pPr algn="l">
              <a:lnSpc>
                <a:spcPts val="4667"/>
              </a:lnSpc>
              <a:defRPr sz="4800" b="0" i="0">
                <a:latin typeface="Segoe UI"/>
              </a:defRPr>
            </a:lvl1pPr>
          </a:lstStyle>
          <a:p>
            <a:r>
              <a:rPr lang="en-US" dirty="0" smtClean="0"/>
              <a:t>Sample Slide with Bullets</a:t>
            </a:r>
            <a:endParaRPr lang="en-US" dirty="0"/>
          </a:p>
        </p:txBody>
      </p:sp>
    </p:spTree>
    <p:extLst>
      <p:ext uri="{BB962C8B-B14F-4D97-AF65-F5344CB8AC3E}">
        <p14:creationId xmlns:p14="http://schemas.microsoft.com/office/powerpoint/2010/main" val="993986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 Photos">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09600" y="1536701"/>
            <a:ext cx="11234056" cy="4349751"/>
          </a:xfrm>
          <a:prstGeom prst="rect">
            <a:avLst/>
          </a:prstGeom>
        </p:spPr>
        <p:txBody>
          <a:bodyPr vert="horz"/>
          <a:lstStyle>
            <a:lvl1pPr marL="457189" indent="-457189">
              <a:buClr>
                <a:schemeClr val="bg1"/>
              </a:buClr>
              <a:buSzPct val="75000"/>
              <a:buFont typeface="Lucida Grande"/>
              <a:buChar char="▪"/>
              <a:defRPr>
                <a:solidFill>
                  <a:schemeClr val="bg1"/>
                </a:solidFill>
              </a:defRPr>
            </a:lvl1pPr>
          </a:lstStyle>
          <a:p>
            <a:endParaRPr lang="en-US" dirty="0"/>
          </a:p>
        </p:txBody>
      </p:sp>
      <p:sp>
        <p:nvSpPr>
          <p:cNvPr id="4" name="Title 1"/>
          <p:cNvSpPr>
            <a:spLocks noGrp="1"/>
          </p:cNvSpPr>
          <p:nvPr>
            <p:ph type="title" hasCustomPrompt="1"/>
          </p:nvPr>
        </p:nvSpPr>
        <p:spPr>
          <a:xfrm>
            <a:off x="609600" y="52971"/>
            <a:ext cx="11234057" cy="1059047"/>
          </a:xfrm>
          <a:prstGeom prst="rect">
            <a:avLst/>
          </a:prstGeom>
        </p:spPr>
        <p:txBody>
          <a:bodyPr tIns="0" bIns="0" anchor="b" anchorCtr="0">
            <a:normAutofit/>
          </a:bodyPr>
          <a:lstStyle>
            <a:lvl1pPr algn="l">
              <a:lnSpc>
                <a:spcPts val="4667"/>
              </a:lnSpc>
              <a:defRPr sz="4800" b="0" i="0">
                <a:latin typeface="Segoe UI"/>
              </a:defRPr>
            </a:lvl1pPr>
          </a:lstStyle>
          <a:p>
            <a:r>
              <a:rPr lang="en-US" dirty="0" smtClean="0"/>
              <a:t>Sample Slide with Bullets</a:t>
            </a:r>
            <a:endParaRPr lang="en-US" dirty="0"/>
          </a:p>
        </p:txBody>
      </p:sp>
    </p:spTree>
    <p:extLst>
      <p:ext uri="{BB962C8B-B14F-4D97-AF65-F5344CB8AC3E}">
        <p14:creationId xmlns:p14="http://schemas.microsoft.com/office/powerpoint/2010/main" val="1872747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4.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7"/>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67037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ctr" defTabSz="609585" rtl="0" eaLnBrk="1" latinLnBrk="0" hangingPunct="1">
        <a:spcBef>
          <a:spcPct val="0"/>
        </a:spcBef>
        <a:buNone/>
        <a:defRPr sz="5867" kern="1200">
          <a:solidFill>
            <a:schemeClr val="bg1"/>
          </a:solidFill>
          <a:latin typeface="Segoe UI Ligh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lumMod val="85000"/>
              <a:lumOff val="15000"/>
            </a:schemeClr>
          </a:solidFill>
          <a:latin typeface="Segoe UI"/>
          <a:ea typeface="+mn-ea"/>
          <a:cs typeface="+mn-cs"/>
        </a:defRPr>
      </a:lvl1pPr>
      <a:lvl2pPr marL="990575" indent="-380990" algn="l" defTabSz="609585" rtl="0" eaLnBrk="1" latinLnBrk="0" hangingPunct="1">
        <a:spcBef>
          <a:spcPct val="20000"/>
        </a:spcBef>
        <a:buFont typeface="Arial"/>
        <a:buChar char="–"/>
        <a:defRPr sz="3733" kern="1200">
          <a:solidFill>
            <a:schemeClr val="tx1">
              <a:lumMod val="85000"/>
              <a:lumOff val="15000"/>
            </a:schemeClr>
          </a:solidFill>
          <a:latin typeface="Segoe UI"/>
          <a:ea typeface="+mn-ea"/>
          <a:cs typeface="+mn-cs"/>
        </a:defRPr>
      </a:lvl2pPr>
      <a:lvl3pPr marL="1523962" indent="-304792" algn="l" defTabSz="609585" rtl="0" eaLnBrk="1" latinLnBrk="0" hangingPunct="1">
        <a:spcBef>
          <a:spcPct val="20000"/>
        </a:spcBef>
        <a:buFont typeface="Arial"/>
        <a:buChar char="•"/>
        <a:defRPr sz="3200" kern="1200">
          <a:solidFill>
            <a:schemeClr val="tx1">
              <a:lumMod val="85000"/>
              <a:lumOff val="15000"/>
            </a:schemeClr>
          </a:solidFill>
          <a:latin typeface="Segoe UI"/>
          <a:ea typeface="+mn-ea"/>
          <a:cs typeface="+mn-cs"/>
        </a:defRPr>
      </a:lvl3pPr>
      <a:lvl4pPr marL="2133547" indent="-304792" algn="l" defTabSz="609585" rtl="0" eaLnBrk="1" latinLnBrk="0" hangingPunct="1">
        <a:spcBef>
          <a:spcPct val="20000"/>
        </a:spcBef>
        <a:buFont typeface="Arial"/>
        <a:buChar char="–"/>
        <a:defRPr sz="2667" kern="1200">
          <a:solidFill>
            <a:schemeClr val="tx1">
              <a:lumMod val="85000"/>
              <a:lumOff val="15000"/>
            </a:schemeClr>
          </a:solidFill>
          <a:latin typeface="Segoe UI"/>
          <a:ea typeface="+mn-ea"/>
          <a:cs typeface="+mn-cs"/>
        </a:defRPr>
      </a:lvl4pPr>
      <a:lvl5pPr marL="2743131" indent="-304792" algn="l" defTabSz="609585" rtl="0" eaLnBrk="1" latinLnBrk="0" hangingPunct="1">
        <a:spcBef>
          <a:spcPct val="20000"/>
        </a:spcBef>
        <a:buFont typeface="Arial"/>
        <a:buChar char="»"/>
        <a:defRPr sz="2667" kern="1200">
          <a:solidFill>
            <a:schemeClr val="tx1">
              <a:lumMod val="85000"/>
              <a:lumOff val="15000"/>
            </a:schemeClr>
          </a:solidFill>
          <a:latin typeface="Segoe UI"/>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www.certiport.com/"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hyperlink" Target="http://www.prometric.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www.microsoft.com/learning/en-us/book.aspx?ID=11240&amp;locale=en-us" TargetMode="External"/><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www.microsoftvirtualacademy.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hyperlink" Target="http://www.microsoft.com/learning/en-us/mcsd-application-lifecycle-management.aspx" TargetMode="External"/><Relationship Id="rId2" Type="http://schemas.openxmlformats.org/officeDocument/2006/relationships/notesSlide" Target="../notesSlides/notesSlide45.xml"/><Relationship Id="rId1" Type="http://schemas.openxmlformats.org/officeDocument/2006/relationships/slideLayout" Target="../slideLayouts/slideLayout11.xml"/><Relationship Id="rId5" Type="http://schemas.openxmlformats.org/officeDocument/2006/relationships/hyperlink" Target="http://aka.ms/ClassLocator" TargetMode="External"/><Relationship Id="rId4" Type="http://schemas.openxmlformats.org/officeDocument/2006/relationships/hyperlink" Target="http://aka.ms/CPLS"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93271" y="5132437"/>
            <a:ext cx="9634310" cy="1460779"/>
          </a:xfrm>
        </p:spPr>
        <p:txBody>
          <a:bodyPr/>
          <a:lstStyle/>
          <a:p>
            <a:r>
              <a:rPr lang="en-US" dirty="0" smtClean="0"/>
              <a:t>Thomas Dawkins | Senior Product Manager</a:t>
            </a:r>
          </a:p>
          <a:p>
            <a:r>
              <a:rPr lang="en-US" dirty="0" smtClean="0"/>
              <a:t>Erik Downing | </a:t>
            </a:r>
            <a:r>
              <a:rPr lang="en-US" dirty="0"/>
              <a:t>Senior </a:t>
            </a:r>
            <a:r>
              <a:rPr lang="en-US" dirty="0" smtClean="0"/>
              <a:t>Software Development Engineer in Test (SDET)</a:t>
            </a:r>
            <a:endParaRPr lang="en-US" dirty="0"/>
          </a:p>
        </p:txBody>
      </p:sp>
      <p:sp>
        <p:nvSpPr>
          <p:cNvPr id="2" name="Title 1"/>
          <p:cNvSpPr>
            <a:spLocks noGrp="1"/>
          </p:cNvSpPr>
          <p:nvPr>
            <p:ph type="ctrTitle"/>
          </p:nvPr>
        </p:nvSpPr>
        <p:spPr/>
        <p:txBody>
          <a:bodyPr/>
          <a:lstStyle/>
          <a:p>
            <a:r>
              <a:rPr lang="en-US" sz="4000" dirty="0" smtClean="0"/>
              <a:t>Software Testing Fundamentals</a:t>
            </a:r>
            <a:endParaRPr lang="en-US" sz="40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7965" y="2415642"/>
            <a:ext cx="1365192" cy="1365192"/>
          </a:xfrm>
          <a:prstGeom prst="rect">
            <a:avLst/>
          </a:prstGeom>
        </p:spPr>
      </p:pic>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Tests</a:t>
            </a:r>
            <a:endParaRPr lang="en-US" dirty="0"/>
          </a:p>
        </p:txBody>
      </p:sp>
      <p:sp>
        <p:nvSpPr>
          <p:cNvPr id="3" name="Content Placeholder 2"/>
          <p:cNvSpPr>
            <a:spLocks noGrp="1"/>
          </p:cNvSpPr>
          <p:nvPr>
            <p:ph sz="quarter" idx="10"/>
          </p:nvPr>
        </p:nvSpPr>
        <p:spPr/>
        <p:txBody>
          <a:bodyPr/>
          <a:lstStyle/>
          <a:p>
            <a:pPr marL="0" indent="0">
              <a:spcBef>
                <a:spcPts val="2400"/>
              </a:spcBef>
              <a:buNone/>
            </a:pPr>
            <a:r>
              <a:rPr lang="en-US" dirty="0" smtClean="0"/>
              <a:t>An </a:t>
            </a:r>
            <a:r>
              <a:rPr lang="en-US" dirty="0"/>
              <a:t>automated test can be thought of as a set of steps that a computer may run programmatically to test the functionality of the </a:t>
            </a:r>
            <a:r>
              <a:rPr lang="en-US" dirty="0" smtClean="0"/>
              <a:t>software.</a:t>
            </a:r>
          </a:p>
          <a:p>
            <a:pPr marL="0" indent="0">
              <a:spcBef>
                <a:spcPts val="2400"/>
              </a:spcBef>
              <a:buNone/>
            </a:pPr>
            <a:r>
              <a:rPr lang="en-US" dirty="0" smtClean="0"/>
              <a:t>Automated </a:t>
            </a:r>
            <a:r>
              <a:rPr lang="en-US" dirty="0"/>
              <a:t>testing complements, but does not replace, manual </a:t>
            </a:r>
            <a:r>
              <a:rPr lang="en-US" dirty="0" smtClean="0"/>
              <a:t>testing.</a:t>
            </a:r>
          </a:p>
          <a:p>
            <a:pPr marL="0" indent="0">
              <a:spcBef>
                <a:spcPts val="2400"/>
              </a:spcBef>
              <a:buNone/>
            </a:pPr>
            <a:r>
              <a:rPr lang="en-US" dirty="0" smtClean="0"/>
              <a:t>Automated </a:t>
            </a:r>
            <a:r>
              <a:rPr lang="en-US" dirty="0"/>
              <a:t>tests must be created by a developer, while manual testing can be conducted by someone without programming skills.</a:t>
            </a:r>
          </a:p>
        </p:txBody>
      </p:sp>
    </p:spTree>
    <p:extLst>
      <p:ext uri="{BB962C8B-B14F-4D97-AF65-F5344CB8AC3E}">
        <p14:creationId xmlns:p14="http://schemas.microsoft.com/office/powerpoint/2010/main" val="257353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Automated Testing</a:t>
            </a:r>
            <a:endParaRPr lang="en-US" dirty="0"/>
          </a:p>
        </p:txBody>
      </p:sp>
      <p:sp>
        <p:nvSpPr>
          <p:cNvPr id="3" name="Content Placeholder 2"/>
          <p:cNvSpPr>
            <a:spLocks noGrp="1"/>
          </p:cNvSpPr>
          <p:nvPr>
            <p:ph sz="quarter" idx="10"/>
          </p:nvPr>
        </p:nvSpPr>
        <p:spPr>
          <a:xfrm>
            <a:off x="379412" y="1255706"/>
            <a:ext cx="11653561" cy="5290388"/>
          </a:xfrm>
        </p:spPr>
        <p:txBody>
          <a:bodyPr/>
          <a:lstStyle/>
          <a:p>
            <a:pPr marL="0" indent="0">
              <a:spcBef>
                <a:spcPts val="2400"/>
              </a:spcBef>
              <a:buNone/>
            </a:pPr>
            <a:r>
              <a:rPr lang="en-US" sz="3000" dirty="0" smtClean="0"/>
              <a:t>Automated </a:t>
            </a:r>
            <a:r>
              <a:rPr lang="en-US" sz="3000" dirty="0"/>
              <a:t>tests help maintain stability and help find regressions that might occur because of code </a:t>
            </a:r>
            <a:r>
              <a:rPr lang="en-US" sz="3000" dirty="0" smtClean="0"/>
              <a:t>changes.</a:t>
            </a:r>
          </a:p>
          <a:p>
            <a:pPr marL="0" indent="0">
              <a:spcBef>
                <a:spcPts val="2400"/>
              </a:spcBef>
              <a:buNone/>
            </a:pPr>
            <a:r>
              <a:rPr lang="en-US" sz="3000" dirty="0" smtClean="0"/>
              <a:t>Automated </a:t>
            </a:r>
            <a:r>
              <a:rPr lang="en-US" sz="3000" dirty="0"/>
              <a:t>tests can be run </a:t>
            </a:r>
            <a:r>
              <a:rPr lang="en-US" sz="3000" dirty="0" smtClean="0"/>
              <a:t>unattended.</a:t>
            </a:r>
          </a:p>
          <a:p>
            <a:pPr marL="0" indent="0">
              <a:spcBef>
                <a:spcPts val="2400"/>
              </a:spcBef>
              <a:buNone/>
            </a:pPr>
            <a:r>
              <a:rPr lang="en-US" sz="3000" dirty="0" smtClean="0"/>
              <a:t>Automated </a:t>
            </a:r>
            <a:r>
              <a:rPr lang="en-US" sz="3000" dirty="0"/>
              <a:t>tests are software applications and can be designed and composed of other reusable code. This makes automated tests flexible and </a:t>
            </a:r>
            <a:r>
              <a:rPr lang="en-US" sz="3000" dirty="0" smtClean="0"/>
              <a:t>maintainable.</a:t>
            </a:r>
          </a:p>
          <a:p>
            <a:pPr marL="0" indent="0">
              <a:spcBef>
                <a:spcPts val="2400"/>
              </a:spcBef>
              <a:buNone/>
            </a:pPr>
            <a:r>
              <a:rPr lang="en-US" sz="3000" dirty="0" smtClean="0"/>
              <a:t>Automation </a:t>
            </a:r>
            <a:r>
              <a:rPr lang="en-US" sz="3000" dirty="0"/>
              <a:t>can be run on multiple configurations by using Microsoft Test </a:t>
            </a:r>
            <a:r>
              <a:rPr lang="en-US" sz="3000" dirty="0" smtClean="0"/>
              <a:t>Manager.</a:t>
            </a:r>
          </a:p>
          <a:p>
            <a:pPr marL="0" indent="0">
              <a:spcBef>
                <a:spcPts val="2400"/>
              </a:spcBef>
              <a:buNone/>
            </a:pPr>
            <a:r>
              <a:rPr lang="en-US" sz="3000" dirty="0" smtClean="0"/>
              <a:t>Code </a:t>
            </a:r>
            <a:r>
              <a:rPr lang="en-US" sz="3000" dirty="0"/>
              <a:t>coverage metrics can be gathered when automated tests are </a:t>
            </a:r>
            <a:r>
              <a:rPr lang="en-US" sz="3000" dirty="0" smtClean="0"/>
              <a:t>run.</a:t>
            </a:r>
            <a:endParaRPr lang="en-US" sz="3000" dirty="0"/>
          </a:p>
        </p:txBody>
      </p:sp>
    </p:spTree>
    <p:extLst>
      <p:ext uri="{BB962C8B-B14F-4D97-AF65-F5344CB8AC3E}">
        <p14:creationId xmlns:p14="http://schemas.microsoft.com/office/powerpoint/2010/main" val="119078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Drawbacks of Automated Testing</a:t>
            </a:r>
            <a:endParaRPr lang="en-US" dirty="0"/>
          </a:p>
        </p:txBody>
      </p:sp>
      <p:sp>
        <p:nvSpPr>
          <p:cNvPr id="3" name="Content Placeholder 2"/>
          <p:cNvSpPr>
            <a:spLocks noGrp="1"/>
          </p:cNvSpPr>
          <p:nvPr>
            <p:ph sz="quarter" idx="10"/>
          </p:nvPr>
        </p:nvSpPr>
        <p:spPr/>
        <p:txBody>
          <a:bodyPr/>
          <a:lstStyle/>
          <a:p>
            <a:pPr marL="0" indent="0">
              <a:spcBef>
                <a:spcPts val="2400"/>
              </a:spcBef>
              <a:buNone/>
            </a:pPr>
            <a:r>
              <a:rPr lang="en-US" dirty="0" smtClean="0"/>
              <a:t>When </a:t>
            </a:r>
            <a:r>
              <a:rPr lang="en-US" dirty="0"/>
              <a:t>code is changed or refactored, there may be cascading effects that will require a corresponding effort to change the affected automated </a:t>
            </a:r>
            <a:r>
              <a:rPr lang="en-US" dirty="0" smtClean="0"/>
              <a:t>tests.</a:t>
            </a:r>
          </a:p>
          <a:p>
            <a:pPr marL="0" indent="0">
              <a:spcBef>
                <a:spcPts val="2400"/>
              </a:spcBef>
              <a:buNone/>
            </a:pPr>
            <a:r>
              <a:rPr lang="en-US" dirty="0" smtClean="0"/>
              <a:t>There </a:t>
            </a:r>
            <a:r>
              <a:rPr lang="en-US" dirty="0"/>
              <a:t>may be </a:t>
            </a:r>
            <a:r>
              <a:rPr lang="en-US" dirty="0" smtClean="0"/>
              <a:t>“psychological impact” </a:t>
            </a:r>
            <a:r>
              <a:rPr lang="en-US" dirty="0"/>
              <a:t>on your team if code changes cause many tests to </a:t>
            </a:r>
            <a:r>
              <a:rPr lang="en-US" dirty="0" smtClean="0"/>
              <a:t>fail.</a:t>
            </a:r>
          </a:p>
          <a:p>
            <a:pPr marL="0" indent="0">
              <a:spcBef>
                <a:spcPts val="2400"/>
              </a:spcBef>
              <a:buNone/>
            </a:pPr>
            <a:r>
              <a:rPr lang="en-US" dirty="0" smtClean="0"/>
              <a:t>There </a:t>
            </a:r>
            <a:r>
              <a:rPr lang="en-US" dirty="0"/>
              <a:t>may be a false sense of security when all tests pass if the test cases are not testing for the correct conditions.</a:t>
            </a:r>
          </a:p>
        </p:txBody>
      </p:sp>
    </p:spTree>
    <p:extLst>
      <p:ext uri="{BB962C8B-B14F-4D97-AF65-F5344CB8AC3E}">
        <p14:creationId xmlns:p14="http://schemas.microsoft.com/office/powerpoint/2010/main" val="1619913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Automated Tests</a:t>
            </a:r>
            <a:endParaRPr lang="en-US" dirty="0"/>
          </a:p>
        </p:txBody>
      </p:sp>
      <p:sp>
        <p:nvSpPr>
          <p:cNvPr id="3" name="Content Placeholder 2"/>
          <p:cNvSpPr>
            <a:spLocks noGrp="1"/>
          </p:cNvSpPr>
          <p:nvPr>
            <p:ph sz="quarter" idx="10"/>
          </p:nvPr>
        </p:nvSpPr>
        <p:spPr>
          <a:xfrm>
            <a:off x="378696" y="1030417"/>
            <a:ext cx="11525250" cy="5290388"/>
          </a:xfrm>
        </p:spPr>
        <p:txBody>
          <a:bodyPr/>
          <a:lstStyle/>
          <a:p>
            <a:pPr marL="0" indent="0">
              <a:buNone/>
            </a:pPr>
            <a:r>
              <a:rPr lang="en-US" dirty="0"/>
              <a:t>Some types of tests are almost always </a:t>
            </a:r>
            <a:r>
              <a:rPr lang="en-US" dirty="0" smtClean="0"/>
              <a:t>automated:</a:t>
            </a:r>
          </a:p>
          <a:p>
            <a:pPr marL="0" indent="0">
              <a:buNone/>
            </a:pPr>
            <a:r>
              <a:rPr lang="en-US" b="1" i="1" dirty="0" smtClean="0"/>
              <a:t>Unit </a:t>
            </a:r>
            <a:r>
              <a:rPr lang="en-US" b="1" i="1" dirty="0"/>
              <a:t>Tests: </a:t>
            </a:r>
            <a:r>
              <a:rPr lang="en-US" dirty="0"/>
              <a:t>In test-driven development, unit tests are created first; then developers write code to pass those unit </a:t>
            </a:r>
            <a:r>
              <a:rPr lang="en-US" dirty="0" smtClean="0"/>
              <a:t>tests.</a:t>
            </a:r>
          </a:p>
          <a:p>
            <a:pPr marL="0" indent="0">
              <a:buNone/>
            </a:pPr>
            <a:r>
              <a:rPr lang="en-US" b="1" i="1" dirty="0" smtClean="0"/>
              <a:t>Load </a:t>
            </a:r>
            <a:r>
              <a:rPr lang="en-US" b="1" i="1" dirty="0"/>
              <a:t>Tests: </a:t>
            </a:r>
            <a:r>
              <a:rPr lang="en-US" dirty="0"/>
              <a:t>Generating a heavy load would be difficult for manual testers, but automated tests can impose a great workload with little </a:t>
            </a:r>
            <a:r>
              <a:rPr lang="en-US" dirty="0" smtClean="0"/>
              <a:t>manpower.</a:t>
            </a:r>
          </a:p>
          <a:p>
            <a:pPr marL="0" indent="0">
              <a:buNone/>
            </a:pPr>
            <a:r>
              <a:rPr lang="en-US" b="1" i="1" dirty="0" smtClean="0"/>
              <a:t>Continuous </a:t>
            </a:r>
            <a:r>
              <a:rPr lang="en-US" b="1" i="1" dirty="0"/>
              <a:t>Integration Tests: </a:t>
            </a:r>
            <a:r>
              <a:rPr lang="en-US" dirty="0"/>
              <a:t>You can use continuous integration with </a:t>
            </a:r>
            <a:r>
              <a:rPr lang="en-US" dirty="0" err="1"/>
              <a:t>Microsoft®Visual</a:t>
            </a:r>
            <a:r>
              <a:rPr lang="en-US" dirty="0"/>
              <a:t> Studio® Application Lifecycle Management (ALM) to help ensure that whenever code is developed and checked in, it works correctly with the existing code.</a:t>
            </a:r>
          </a:p>
        </p:txBody>
      </p:sp>
    </p:spTree>
    <p:extLst>
      <p:ext uri="{BB962C8B-B14F-4D97-AF65-F5344CB8AC3E}">
        <p14:creationId xmlns:p14="http://schemas.microsoft.com/office/powerpoint/2010/main" val="1729084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Potential Candidates for Automation</a:t>
            </a:r>
            <a:endParaRPr lang="en-US" dirty="0"/>
          </a:p>
        </p:txBody>
      </p:sp>
      <p:sp>
        <p:nvSpPr>
          <p:cNvPr id="3" name="Content Placeholder 2"/>
          <p:cNvSpPr>
            <a:spLocks noGrp="1"/>
          </p:cNvSpPr>
          <p:nvPr>
            <p:ph sz="quarter" idx="10"/>
          </p:nvPr>
        </p:nvSpPr>
        <p:spPr>
          <a:xfrm>
            <a:off x="379514" y="1030418"/>
            <a:ext cx="11525250" cy="5290388"/>
          </a:xfrm>
        </p:spPr>
        <p:txBody>
          <a:bodyPr/>
          <a:lstStyle/>
          <a:p>
            <a:pPr marL="0" indent="0">
              <a:spcBef>
                <a:spcPts val="2400"/>
              </a:spcBef>
              <a:buNone/>
            </a:pPr>
            <a:r>
              <a:rPr lang="en-US" b="1" i="1" dirty="0" smtClean="0"/>
              <a:t>Configuration </a:t>
            </a:r>
            <a:r>
              <a:rPr lang="en-US" b="1" i="1" dirty="0"/>
              <a:t>Testing: </a:t>
            </a:r>
            <a:r>
              <a:rPr lang="en-US" dirty="0"/>
              <a:t>Testing on multiple installed environments can be a very laborious task. Microsoft Test Manager provides capabilities of running test suites on different configurations by using virtual machines or physical </a:t>
            </a:r>
            <a:r>
              <a:rPr lang="en-US" dirty="0" smtClean="0"/>
              <a:t>machines.</a:t>
            </a:r>
          </a:p>
          <a:p>
            <a:pPr marL="0" indent="0">
              <a:spcBef>
                <a:spcPts val="2400"/>
              </a:spcBef>
              <a:buNone/>
            </a:pPr>
            <a:r>
              <a:rPr lang="en-US" b="1" i="1" dirty="0" smtClean="0"/>
              <a:t>User </a:t>
            </a:r>
            <a:r>
              <a:rPr lang="en-US" b="1" i="1" dirty="0"/>
              <a:t>Interface Tests: </a:t>
            </a:r>
            <a:r>
              <a:rPr lang="en-US" dirty="0"/>
              <a:t>Visual Studio ALM has capabilities of creating automated tests directly for the user </a:t>
            </a:r>
            <a:r>
              <a:rPr lang="en-US" dirty="0" smtClean="0"/>
              <a:t>interface.</a:t>
            </a:r>
          </a:p>
          <a:p>
            <a:pPr marL="0" indent="0">
              <a:spcBef>
                <a:spcPts val="2400"/>
              </a:spcBef>
              <a:buNone/>
            </a:pPr>
            <a:r>
              <a:rPr lang="en-US" b="1" i="1" dirty="0" smtClean="0"/>
              <a:t>Installation </a:t>
            </a:r>
            <a:r>
              <a:rPr lang="en-US" b="1" i="1" dirty="0"/>
              <a:t>Tests: </a:t>
            </a:r>
            <a:r>
              <a:rPr lang="en-US" dirty="0"/>
              <a:t>You can use the lab capabilities of Microsoft Test Manager to set up a group of configurations that you can use to verify whether the installation programs for your applications work as expected.</a:t>
            </a:r>
          </a:p>
        </p:txBody>
      </p:sp>
    </p:spTree>
    <p:extLst>
      <p:ext uri="{BB962C8B-B14F-4D97-AF65-F5344CB8AC3E}">
        <p14:creationId xmlns:p14="http://schemas.microsoft.com/office/powerpoint/2010/main" val="1140750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Barriers to Automation</a:t>
            </a:r>
            <a:endParaRPr lang="en-US" dirty="0"/>
          </a:p>
        </p:txBody>
      </p:sp>
      <p:sp>
        <p:nvSpPr>
          <p:cNvPr id="3" name="Content Placeholder 2"/>
          <p:cNvSpPr>
            <a:spLocks noGrp="1"/>
          </p:cNvSpPr>
          <p:nvPr>
            <p:ph sz="quarter" idx="10"/>
          </p:nvPr>
        </p:nvSpPr>
        <p:spPr>
          <a:xfrm>
            <a:off x="379514" y="1245702"/>
            <a:ext cx="11525250" cy="5290388"/>
          </a:xfrm>
        </p:spPr>
        <p:txBody>
          <a:bodyPr/>
          <a:lstStyle/>
          <a:p>
            <a:pPr marL="0" indent="0">
              <a:buNone/>
            </a:pPr>
            <a:r>
              <a:rPr lang="en-US" dirty="0"/>
              <a:t>The benefits of automation must be weighed against the costs. A few considerations when determining the amount of automation </a:t>
            </a:r>
            <a:r>
              <a:rPr lang="en-US" dirty="0" smtClean="0"/>
              <a:t>include:</a:t>
            </a:r>
          </a:p>
          <a:p>
            <a:pPr lvl="1">
              <a:buFont typeface="Wingdings" panose="05000000000000000000" pitchFamily="2" charset="2"/>
              <a:buChar char="§"/>
            </a:pPr>
            <a:r>
              <a:rPr lang="en-US" dirty="0" smtClean="0"/>
              <a:t>Creating </a:t>
            </a:r>
            <a:r>
              <a:rPr lang="en-US" dirty="0"/>
              <a:t>automation requires a subset of the test team to learn how to write code—or requires hiring developers just to be on the test </a:t>
            </a:r>
            <a:r>
              <a:rPr lang="en-US" dirty="0" smtClean="0"/>
              <a:t>team.</a:t>
            </a:r>
          </a:p>
          <a:p>
            <a:pPr lvl="1">
              <a:buFont typeface="Wingdings" panose="05000000000000000000" pitchFamily="2" charset="2"/>
              <a:buChar char="§"/>
            </a:pPr>
            <a:r>
              <a:rPr lang="en-US" dirty="0" smtClean="0"/>
              <a:t>Code </a:t>
            </a:r>
            <a:r>
              <a:rPr lang="en-US" dirty="0"/>
              <a:t>that is changing frequently is a moving target and will have cascading effects into test automation code because it will also need to be </a:t>
            </a:r>
            <a:r>
              <a:rPr lang="en-US" dirty="0" smtClean="0"/>
              <a:t>changed.</a:t>
            </a:r>
          </a:p>
          <a:p>
            <a:pPr lvl="1">
              <a:buFont typeface="Wingdings" panose="05000000000000000000" pitchFamily="2" charset="2"/>
              <a:buChar char="§"/>
            </a:pPr>
            <a:r>
              <a:rPr lang="en-US" dirty="0" smtClean="0"/>
              <a:t>Code </a:t>
            </a:r>
            <a:r>
              <a:rPr lang="en-US" dirty="0"/>
              <a:t>that is tightly bound to the user interface is difficult to test because it may require the user to interact with the user interface controls.</a:t>
            </a:r>
          </a:p>
        </p:txBody>
      </p:sp>
    </p:spTree>
    <p:extLst>
      <p:ext uri="{BB962C8B-B14F-4D97-AF65-F5344CB8AC3E}">
        <p14:creationId xmlns:p14="http://schemas.microsoft.com/office/powerpoint/2010/main" val="34498273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Process</a:t>
            </a:r>
            <a:endParaRPr lang="en-US" dirty="0"/>
          </a:p>
        </p:txBody>
      </p:sp>
      <p:sp>
        <p:nvSpPr>
          <p:cNvPr id="3" name="Content Placeholder 2"/>
          <p:cNvSpPr>
            <a:spLocks noGrp="1"/>
          </p:cNvSpPr>
          <p:nvPr>
            <p:ph sz="quarter" idx="10"/>
          </p:nvPr>
        </p:nvSpPr>
        <p:spPr>
          <a:xfrm>
            <a:off x="379514" y="1149687"/>
            <a:ext cx="11525250" cy="5290388"/>
          </a:xfrm>
        </p:spPr>
        <p:txBody>
          <a:bodyPr/>
          <a:lstStyle/>
          <a:p>
            <a:pPr marL="0" indent="0">
              <a:buNone/>
            </a:pPr>
            <a:r>
              <a:rPr lang="en-US" dirty="0"/>
              <a:t>You might begin your testing cycle by creating a manual test case that you decide later is a good test to automate. You want to be able to continue to run that test as part of a test </a:t>
            </a:r>
            <a:r>
              <a:rPr lang="en-US" dirty="0" smtClean="0"/>
              <a:t>plan.</a:t>
            </a:r>
          </a:p>
          <a:p>
            <a:pPr marL="914265" lvl="1" indent="-514350">
              <a:buFont typeface="+mj-lt"/>
              <a:buAutoNum type="arabicPeriod"/>
            </a:pPr>
            <a:r>
              <a:rPr lang="en-US" dirty="0" smtClean="0"/>
              <a:t>Create </a:t>
            </a:r>
            <a:r>
              <a:rPr lang="en-US" dirty="0"/>
              <a:t>an automated test and associate it with a test case using Visual </a:t>
            </a:r>
            <a:r>
              <a:rPr lang="en-US" dirty="0" smtClean="0"/>
              <a:t>Studio.</a:t>
            </a:r>
          </a:p>
          <a:p>
            <a:pPr marL="914265" lvl="1" indent="-514350">
              <a:buFont typeface="+mj-lt"/>
              <a:buAutoNum type="arabicPeriod"/>
            </a:pPr>
            <a:r>
              <a:rPr lang="en-US" dirty="0" smtClean="0"/>
              <a:t>After </a:t>
            </a:r>
            <a:r>
              <a:rPr lang="en-US" dirty="0"/>
              <a:t>you create your automated test, you must check in your test project that contains the automated test and make sure that the test project is part of your build </a:t>
            </a:r>
            <a:r>
              <a:rPr lang="en-US" dirty="0" smtClean="0"/>
              <a:t>definition.</a:t>
            </a:r>
          </a:p>
          <a:p>
            <a:pPr marL="914265" lvl="1" indent="-514350">
              <a:buFont typeface="+mj-lt"/>
              <a:buAutoNum type="arabicPeriod"/>
            </a:pPr>
            <a:r>
              <a:rPr lang="en-US" dirty="0" smtClean="0"/>
              <a:t>Then </a:t>
            </a:r>
            <a:r>
              <a:rPr lang="en-US" dirty="0"/>
              <a:t>you associate the automated test with a test case that has been added to a test plan that uses this </a:t>
            </a:r>
            <a:r>
              <a:rPr lang="en-US" dirty="0" smtClean="0"/>
              <a:t>build.</a:t>
            </a:r>
          </a:p>
          <a:p>
            <a:pPr marL="914265" lvl="1" indent="-514350">
              <a:buFont typeface="+mj-lt"/>
              <a:buAutoNum type="arabicPeriod"/>
            </a:pPr>
            <a:r>
              <a:rPr lang="en-US" dirty="0" smtClean="0"/>
              <a:t>Now</a:t>
            </a:r>
            <a:r>
              <a:rPr lang="en-US" dirty="0"/>
              <a:t>, the automated test will run whenever the test plan is run.</a:t>
            </a:r>
          </a:p>
        </p:txBody>
      </p:sp>
    </p:spTree>
    <p:extLst>
      <p:ext uri="{BB962C8B-B14F-4D97-AF65-F5344CB8AC3E}">
        <p14:creationId xmlns:p14="http://schemas.microsoft.com/office/powerpoint/2010/main" val="1213542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Section Questions</a:t>
            </a:r>
            <a:r>
              <a:rPr lang="en-US" dirty="0"/>
              <a:t/>
            </a:r>
            <a:br>
              <a:rPr lang="en-US" dirty="0"/>
            </a:br>
            <a:endParaRPr lang="en-US" dirty="0"/>
          </a:p>
        </p:txBody>
      </p:sp>
      <p:sp>
        <p:nvSpPr>
          <p:cNvPr id="3" name="Content Placeholder 2"/>
          <p:cNvSpPr>
            <a:spLocks noGrp="1"/>
          </p:cNvSpPr>
          <p:nvPr>
            <p:ph sz="quarter" idx="10"/>
          </p:nvPr>
        </p:nvSpPr>
        <p:spPr>
          <a:xfrm>
            <a:off x="378696" y="578685"/>
            <a:ext cx="11525250" cy="5290388"/>
          </a:xfrm>
        </p:spPr>
        <p:txBody>
          <a:bodyPr/>
          <a:lstStyle/>
          <a:p>
            <a:pPr>
              <a:buFont typeface="Wingdings" panose="05000000000000000000" pitchFamily="2" charset="2"/>
              <a:buChar char="ü"/>
            </a:pPr>
            <a:endParaRPr lang="en-US" sz="1400" dirty="0" smtClean="0"/>
          </a:p>
          <a:p>
            <a:pPr marL="396875" indent="-396875">
              <a:buFont typeface="Wingdings" panose="05000000000000000000" pitchFamily="2" charset="2"/>
              <a:buChar char="ü"/>
            </a:pPr>
            <a:r>
              <a:rPr lang="en-US" dirty="0"/>
              <a:t>What is the difference between an automated test and a manual test?</a:t>
            </a:r>
          </a:p>
          <a:p>
            <a:pPr marL="396875" indent="-396875">
              <a:buFont typeface="Wingdings" panose="05000000000000000000" pitchFamily="2" charset="2"/>
              <a:buChar char="ü"/>
            </a:pPr>
            <a:endParaRPr lang="en-US" dirty="0"/>
          </a:p>
          <a:p>
            <a:pPr marL="396875" indent="-396875">
              <a:buFont typeface="Wingdings" panose="05000000000000000000" pitchFamily="2" charset="2"/>
              <a:buChar char="ü"/>
            </a:pPr>
            <a:r>
              <a:rPr lang="en-US" dirty="0"/>
              <a:t>What are the benefits of automated testing? </a:t>
            </a:r>
          </a:p>
          <a:p>
            <a:pPr marL="396875" indent="-396875">
              <a:buFont typeface="Wingdings" panose="05000000000000000000" pitchFamily="2" charset="2"/>
              <a:buChar char="ü"/>
            </a:pPr>
            <a:endParaRPr lang="en-US" dirty="0"/>
          </a:p>
          <a:p>
            <a:pPr marL="396875" indent="-396875">
              <a:buFont typeface="Wingdings" panose="05000000000000000000" pitchFamily="2" charset="2"/>
              <a:buChar char="ü"/>
            </a:pPr>
            <a:r>
              <a:rPr lang="en-US" dirty="0"/>
              <a:t>What are the names of two types of tests that can be automated</a:t>
            </a:r>
            <a:r>
              <a:rPr lang="en-US" dirty="0" smtClean="0"/>
              <a:t>?</a:t>
            </a:r>
          </a:p>
          <a:p>
            <a:pPr marL="396875" indent="-396875">
              <a:buFont typeface="Wingdings" panose="05000000000000000000" pitchFamily="2" charset="2"/>
              <a:buChar char="ü"/>
            </a:pPr>
            <a:endParaRPr lang="en-US" dirty="0"/>
          </a:p>
          <a:p>
            <a:pPr marL="0" indent="0">
              <a:buNone/>
            </a:pPr>
            <a:endParaRPr lang="en-US" dirty="0"/>
          </a:p>
        </p:txBody>
      </p:sp>
    </p:spTree>
    <p:extLst>
      <p:ext uri="{BB962C8B-B14F-4D97-AF65-F5344CB8AC3E}">
        <p14:creationId xmlns:p14="http://schemas.microsoft.com/office/powerpoint/2010/main" val="6974463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5" name="Rectangle 4"/>
          <p:cNvSpPr/>
          <p:nvPr/>
        </p:nvSpPr>
        <p:spPr>
          <a:xfrm>
            <a:off x="352011" y="3151045"/>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666148"/>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US" dirty="0" smtClean="0">
                  <a:solidFill>
                    <a:schemeClr val="bg1"/>
                  </a:solidFill>
                </a:rPr>
                <a:t>6.2 Test Automation</a:t>
              </a:r>
            </a:p>
            <a:p>
              <a:pPr marL="0" indent="0">
                <a:spcBef>
                  <a:spcPts val="600"/>
                </a:spcBef>
                <a:buNone/>
              </a:pPr>
              <a:r>
                <a:rPr lang="en-US" dirty="0">
                  <a:solidFill>
                    <a:schemeClr val="bg1"/>
                  </a:solidFill>
                </a:rPr>
                <a:t> </a:t>
              </a:r>
              <a:r>
                <a:rPr lang="en-US" dirty="0" smtClean="0">
                  <a:solidFill>
                    <a:schemeClr val="bg1"/>
                  </a:solidFill>
                </a:rPr>
                <a:t>     Strategies</a:t>
              </a:r>
            </a:p>
          </p:txBody>
        </p:sp>
      </p:grpSp>
      <p:sp>
        <p:nvSpPr>
          <p:cNvPr id="11" name="Text Placeholder 4"/>
          <p:cNvSpPr txBox="1">
            <a:spLocks/>
          </p:cNvSpPr>
          <p:nvPr/>
        </p:nvSpPr>
        <p:spPr>
          <a:xfrm>
            <a:off x="524969" y="4117061"/>
            <a:ext cx="8215796"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bg1"/>
                </a:solidFill>
              </a:rPr>
              <a:t>06 | Automating Software Test </a:t>
            </a:r>
            <a:endParaRPr lang="en-US" dirty="0">
              <a:solidFill>
                <a:schemeClr val="bg1"/>
              </a:solidFill>
            </a:endParaRPr>
          </a:p>
        </p:txBody>
      </p:sp>
      <p:sp>
        <p:nvSpPr>
          <p:cNvPr id="7" name="Text Placeholder 4"/>
          <p:cNvSpPr txBox="1">
            <a:spLocks/>
          </p:cNvSpPr>
          <p:nvPr/>
        </p:nvSpPr>
        <p:spPr>
          <a:xfrm>
            <a:off x="763508" y="1338399"/>
            <a:ext cx="8215796" cy="14855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440304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Overview</a:t>
            </a:r>
            <a:endParaRPr lang="en-US" dirty="0"/>
          </a:p>
        </p:txBody>
      </p:sp>
      <p:sp>
        <p:nvSpPr>
          <p:cNvPr id="3" name="Content Placeholder 2"/>
          <p:cNvSpPr>
            <a:spLocks noGrp="1"/>
          </p:cNvSpPr>
          <p:nvPr>
            <p:ph sz="quarter" idx="10"/>
          </p:nvPr>
        </p:nvSpPr>
        <p:spPr/>
        <p:txBody>
          <a:bodyPr/>
          <a:lstStyle/>
          <a:p>
            <a:pPr marL="0" indent="0">
              <a:buNone/>
            </a:pPr>
            <a:r>
              <a:rPr lang="en-US" dirty="0"/>
              <a:t>In this </a:t>
            </a:r>
            <a:r>
              <a:rPr lang="en-US" dirty="0" smtClean="0"/>
              <a:t>section, we </a:t>
            </a:r>
            <a:r>
              <a:rPr lang="en-US" dirty="0"/>
              <a:t>will review the </a:t>
            </a:r>
            <a:r>
              <a:rPr lang="en-US" dirty="0" smtClean="0"/>
              <a:t>following:</a:t>
            </a:r>
          </a:p>
          <a:p>
            <a:pPr marL="0" indent="0">
              <a:buNone/>
            </a:pPr>
            <a:endParaRPr lang="en-US" sz="1800" dirty="0" smtClean="0"/>
          </a:p>
          <a:p>
            <a:pPr lvl="1"/>
            <a:r>
              <a:rPr lang="en-US" dirty="0" smtClean="0"/>
              <a:t>Logging</a:t>
            </a:r>
          </a:p>
          <a:p>
            <a:pPr lvl="1"/>
            <a:r>
              <a:rPr lang="en-US" dirty="0" smtClean="0"/>
              <a:t>Automation priority</a:t>
            </a:r>
          </a:p>
          <a:p>
            <a:pPr lvl="1"/>
            <a:endParaRPr lang="en-US" dirty="0" smtClean="0"/>
          </a:p>
        </p:txBody>
      </p:sp>
    </p:spTree>
    <p:extLst>
      <p:ext uri="{BB962C8B-B14F-4D97-AF65-F5344CB8AC3E}">
        <p14:creationId xmlns:p14="http://schemas.microsoft.com/office/powerpoint/2010/main" val="3435140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the Exam </a:t>
            </a:r>
            <a:endParaRPr lang="en-US" dirty="0"/>
          </a:p>
        </p:txBody>
      </p:sp>
      <p:sp>
        <p:nvSpPr>
          <p:cNvPr id="5" name="Text Placeholder 4"/>
          <p:cNvSpPr>
            <a:spLocks noGrp="1"/>
          </p:cNvSpPr>
          <p:nvPr>
            <p:ph type="body" sz="quarter" idx="10"/>
          </p:nvPr>
        </p:nvSpPr>
        <p:spPr/>
        <p:txBody>
          <a:bodyPr/>
          <a:lstStyle/>
          <a:p>
            <a:pPr marL="0" indent="0">
              <a:buNone/>
            </a:pPr>
            <a:r>
              <a:rPr lang="en-US" dirty="0" smtClean="0"/>
              <a:t>98-379 – Software Testing Fundamentals</a:t>
            </a:r>
          </a:p>
          <a:p>
            <a:r>
              <a:rPr lang="en-US" dirty="0" err="1" smtClean="0"/>
              <a:t>Certiport</a:t>
            </a:r>
            <a:endParaRPr lang="en-US" dirty="0" smtClean="0"/>
          </a:p>
          <a:p>
            <a:pPr lvl="1"/>
            <a:r>
              <a:rPr lang="en-US" dirty="0" smtClean="0">
                <a:hlinkClick r:id="rId3"/>
              </a:rPr>
              <a:t>http://www.certiport.com</a:t>
            </a:r>
            <a:endParaRPr lang="en-US" dirty="0" smtClean="0"/>
          </a:p>
          <a:p>
            <a:r>
              <a:rPr lang="en-US" dirty="0" err="1" smtClean="0"/>
              <a:t>Prometric</a:t>
            </a:r>
            <a:endParaRPr lang="en-US" dirty="0" smtClean="0"/>
          </a:p>
          <a:p>
            <a:pPr lvl="1"/>
            <a:r>
              <a:rPr lang="en-US" dirty="0" smtClean="0">
                <a:hlinkClick r:id="rId4"/>
              </a:rPr>
              <a:t>http://www.prometric.com</a:t>
            </a:r>
            <a:endParaRPr lang="en-US" dirty="0" smtClean="0"/>
          </a:p>
          <a:p>
            <a:pPr lvl="1"/>
            <a:endParaRPr lang="en-US" dirty="0" smtClean="0"/>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06478" y="2513177"/>
            <a:ext cx="2071015" cy="2071015"/>
          </a:xfrm>
          <a:prstGeom prst="rect">
            <a:avLst/>
          </a:prstGeom>
        </p:spPr>
      </p:pic>
    </p:spTree>
    <p:extLst>
      <p:ext uri="{BB962C8B-B14F-4D97-AF65-F5344CB8AC3E}">
        <p14:creationId xmlns:p14="http://schemas.microsoft.com/office/powerpoint/2010/main" val="38236737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Questions</a:t>
            </a:r>
            <a:endParaRPr lang="en-US" dirty="0"/>
          </a:p>
        </p:txBody>
      </p:sp>
      <p:sp>
        <p:nvSpPr>
          <p:cNvPr id="3" name="Content Placeholder 2"/>
          <p:cNvSpPr>
            <a:spLocks noGrp="1"/>
          </p:cNvSpPr>
          <p:nvPr>
            <p:ph sz="quarter" idx="10"/>
          </p:nvPr>
        </p:nvSpPr>
        <p:spPr>
          <a:xfrm>
            <a:off x="378696" y="1245702"/>
            <a:ext cx="11525250" cy="5290388"/>
          </a:xfrm>
        </p:spPr>
        <p:txBody>
          <a:bodyPr/>
          <a:lstStyle/>
          <a:p>
            <a:pPr marL="0" indent="0">
              <a:buNone/>
            </a:pPr>
            <a:endParaRPr lang="en-US" dirty="0" smtClean="0"/>
          </a:p>
          <a:p>
            <a:pPr marL="0" indent="0">
              <a:buNone/>
            </a:pPr>
            <a:r>
              <a:rPr lang="en-US" dirty="0" smtClean="0"/>
              <a:t>What </a:t>
            </a:r>
            <a:r>
              <a:rPr lang="en-US" dirty="0"/>
              <a:t>feature enables automatic logging in Visual Studio</a:t>
            </a:r>
            <a:r>
              <a:rPr lang="en-US" dirty="0" smtClean="0"/>
              <a:t>?</a:t>
            </a:r>
            <a:endParaRPr lang="en-US" dirty="0"/>
          </a:p>
        </p:txBody>
      </p:sp>
    </p:spTree>
    <p:extLst>
      <p:ext uri="{BB962C8B-B14F-4D97-AF65-F5344CB8AC3E}">
        <p14:creationId xmlns:p14="http://schemas.microsoft.com/office/powerpoint/2010/main" val="9030526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Data with </a:t>
            </a:r>
            <a:r>
              <a:rPr lang="en-US" dirty="0" err="1" smtClean="0"/>
              <a:t>IntelliTrace</a:t>
            </a:r>
            <a:endParaRPr lang="en-US" dirty="0"/>
          </a:p>
        </p:txBody>
      </p:sp>
      <p:sp>
        <p:nvSpPr>
          <p:cNvPr id="3" name="Content Placeholder 2"/>
          <p:cNvSpPr>
            <a:spLocks noGrp="1"/>
          </p:cNvSpPr>
          <p:nvPr>
            <p:ph sz="quarter" idx="10"/>
          </p:nvPr>
        </p:nvSpPr>
        <p:spPr/>
        <p:txBody>
          <a:bodyPr/>
          <a:lstStyle/>
          <a:p>
            <a:pPr marL="0" indent="0">
              <a:buNone/>
            </a:pPr>
            <a:r>
              <a:rPr lang="en-US" b="1" i="1" dirty="0" err="1" smtClean="0"/>
              <a:t>IntelliTrace</a:t>
            </a:r>
            <a:r>
              <a:rPr lang="en-US" dirty="0" smtClean="0"/>
              <a:t> </a:t>
            </a:r>
            <a:r>
              <a:rPr lang="en-US" dirty="0"/>
              <a:t>keeps a log of the key events as your tests and code execute in debug mode, and also logs variable values at those </a:t>
            </a:r>
            <a:r>
              <a:rPr lang="en-US" dirty="0" smtClean="0"/>
              <a:t>events.</a:t>
            </a:r>
          </a:p>
          <a:p>
            <a:pPr marL="0" indent="0">
              <a:buNone/>
            </a:pPr>
            <a:r>
              <a:rPr lang="en-US" dirty="0" smtClean="0"/>
              <a:t>You </a:t>
            </a:r>
            <a:r>
              <a:rPr lang="en-US" dirty="0"/>
              <a:t>can step back through the history of execution before the test failed, inspecting the values that were logged. This is particularly helpful when working on bugs that are difficult to </a:t>
            </a:r>
            <a:r>
              <a:rPr lang="en-US" dirty="0" smtClean="0"/>
              <a:t>replicated.</a:t>
            </a:r>
          </a:p>
          <a:p>
            <a:pPr marL="0" indent="0">
              <a:buNone/>
            </a:pPr>
            <a:r>
              <a:rPr lang="en-US" dirty="0" smtClean="0"/>
              <a:t>To </a:t>
            </a:r>
            <a:r>
              <a:rPr lang="en-US" dirty="0"/>
              <a:t>enable </a:t>
            </a:r>
            <a:r>
              <a:rPr lang="en-US" dirty="0" err="1"/>
              <a:t>IntelliTrace</a:t>
            </a:r>
            <a:r>
              <a:rPr lang="en-US" dirty="0"/>
              <a:t>, on the </a:t>
            </a:r>
            <a:r>
              <a:rPr lang="en-US" b="1" i="1" dirty="0"/>
              <a:t>Visual Studio Debug </a:t>
            </a:r>
            <a:r>
              <a:rPr lang="en-US" dirty="0"/>
              <a:t>menu, choose Options and Settings, </a:t>
            </a:r>
            <a:r>
              <a:rPr lang="en-US" dirty="0" err="1"/>
              <a:t>IntelliTrace</a:t>
            </a:r>
            <a:r>
              <a:rPr lang="en-US" dirty="0"/>
              <a:t>. You can also vary the settings to record more or less </a:t>
            </a:r>
            <a:r>
              <a:rPr lang="en-US" dirty="0" smtClean="0"/>
              <a:t>data.</a:t>
            </a:r>
            <a:endParaRPr lang="en-US" dirty="0"/>
          </a:p>
        </p:txBody>
      </p:sp>
    </p:spTree>
    <p:extLst>
      <p:ext uri="{BB962C8B-B14F-4D97-AF65-F5344CB8AC3E}">
        <p14:creationId xmlns:p14="http://schemas.microsoft.com/office/powerpoint/2010/main" val="20298415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Prioritizing Automation Efforts</a:t>
            </a:r>
            <a:endParaRPr lang="en-US" dirty="0"/>
          </a:p>
        </p:txBody>
      </p:sp>
      <p:sp>
        <p:nvSpPr>
          <p:cNvPr id="3" name="Content Placeholder 2"/>
          <p:cNvSpPr>
            <a:spLocks noGrp="1"/>
          </p:cNvSpPr>
          <p:nvPr>
            <p:ph sz="quarter" idx="10"/>
          </p:nvPr>
        </p:nvSpPr>
        <p:spPr>
          <a:xfrm>
            <a:off x="379514" y="1003913"/>
            <a:ext cx="11525250" cy="5290388"/>
          </a:xfrm>
        </p:spPr>
        <p:txBody>
          <a:bodyPr/>
          <a:lstStyle/>
          <a:p>
            <a:pPr marL="0" indent="0">
              <a:buNone/>
            </a:pPr>
            <a:r>
              <a:rPr lang="en-US" sz="2600" dirty="0" smtClean="0"/>
              <a:t>Creating </a:t>
            </a:r>
            <a:r>
              <a:rPr lang="en-US" sz="2600" dirty="0"/>
              <a:t>automated unit tests is the first priority for any test-driven development team—developers should be creating test cases before they build any methods or </a:t>
            </a:r>
            <a:r>
              <a:rPr lang="en-US" sz="2600" dirty="0" smtClean="0"/>
              <a:t>classes.</a:t>
            </a:r>
          </a:p>
          <a:p>
            <a:pPr marL="0" indent="0">
              <a:buNone/>
            </a:pPr>
            <a:r>
              <a:rPr lang="en-US" sz="2600" dirty="0" smtClean="0"/>
              <a:t>Likewise</a:t>
            </a:r>
            <a:r>
              <a:rPr lang="en-US" sz="2600" dirty="0"/>
              <a:t>, integration tests become the top priority when units are combined into </a:t>
            </a:r>
            <a:r>
              <a:rPr lang="en-US" sz="2600" dirty="0" smtClean="0"/>
              <a:t>components.</a:t>
            </a:r>
          </a:p>
          <a:p>
            <a:pPr marL="0" indent="0">
              <a:buNone/>
            </a:pPr>
            <a:r>
              <a:rPr lang="en-US" sz="2600" dirty="0" smtClean="0"/>
              <a:t>When </a:t>
            </a:r>
            <a:r>
              <a:rPr lang="en-US" sz="2600" dirty="0"/>
              <a:t>deciding which manual tests should be automated, consider the </a:t>
            </a:r>
            <a:r>
              <a:rPr lang="en-US" sz="2600" dirty="0" smtClean="0"/>
              <a:t>following:</a:t>
            </a:r>
          </a:p>
          <a:p>
            <a:pPr marL="0" indent="0">
              <a:buNone/>
            </a:pPr>
            <a:endParaRPr lang="en-US" sz="1000" dirty="0" smtClean="0"/>
          </a:p>
          <a:p>
            <a:pPr lvl="1">
              <a:buFont typeface="Wingdings" panose="05000000000000000000" pitchFamily="2" charset="2"/>
              <a:buChar char="ü"/>
            </a:pPr>
            <a:r>
              <a:rPr lang="en-US" sz="2400" b="1" dirty="0" smtClean="0"/>
              <a:t>How </a:t>
            </a:r>
            <a:r>
              <a:rPr lang="en-US" sz="2400" b="1" dirty="0"/>
              <a:t>often will the test be run? </a:t>
            </a:r>
            <a:r>
              <a:rPr lang="en-US" sz="2400" dirty="0"/>
              <a:t>Give priority to frequently used </a:t>
            </a:r>
            <a:r>
              <a:rPr lang="en-US" sz="2400" dirty="0" smtClean="0"/>
              <a:t>tests.</a:t>
            </a:r>
          </a:p>
          <a:p>
            <a:pPr lvl="1">
              <a:buFont typeface="Wingdings" panose="05000000000000000000" pitchFamily="2" charset="2"/>
              <a:buChar char="ü"/>
            </a:pPr>
            <a:r>
              <a:rPr lang="en-US" sz="2400" b="1" dirty="0" smtClean="0"/>
              <a:t>How </a:t>
            </a:r>
            <a:r>
              <a:rPr lang="en-US" sz="2400" b="1" dirty="0"/>
              <a:t>o</a:t>
            </a:r>
            <a:r>
              <a:rPr lang="en-US" sz="2400" b="1" dirty="0" smtClean="0"/>
              <a:t>ften </a:t>
            </a:r>
            <a:r>
              <a:rPr lang="en-US" sz="2400" b="1" dirty="0"/>
              <a:t>with is the code likely to change? </a:t>
            </a:r>
            <a:r>
              <a:rPr lang="en-US" sz="2400" dirty="0"/>
              <a:t>Frequently changed code will require the tests to be maintained as well, possibly minimizing the benefits of </a:t>
            </a:r>
            <a:r>
              <a:rPr lang="en-US" sz="2400" dirty="0" smtClean="0"/>
              <a:t>automation.</a:t>
            </a:r>
          </a:p>
          <a:p>
            <a:pPr lvl="1">
              <a:buFont typeface="Wingdings" panose="05000000000000000000" pitchFamily="2" charset="2"/>
              <a:buChar char="ü"/>
            </a:pPr>
            <a:r>
              <a:rPr lang="en-US" sz="2400" b="1" dirty="0" smtClean="0"/>
              <a:t>How </a:t>
            </a:r>
            <a:r>
              <a:rPr lang="en-US" sz="2400" b="1" dirty="0"/>
              <a:t>much time can be saved by running the test unattended? </a:t>
            </a:r>
            <a:r>
              <a:rPr lang="en-US" sz="2400" dirty="0"/>
              <a:t>Some manual tests require a great deal of tester time. If this can be offset by automation, it may be worth the </a:t>
            </a:r>
            <a:r>
              <a:rPr lang="en-US" sz="2400" dirty="0" smtClean="0"/>
              <a:t>effort.</a:t>
            </a:r>
            <a:endParaRPr lang="en-US" sz="2400" dirty="0"/>
          </a:p>
        </p:txBody>
      </p:sp>
    </p:spTree>
    <p:extLst>
      <p:ext uri="{BB962C8B-B14F-4D97-AF65-F5344CB8AC3E}">
        <p14:creationId xmlns:p14="http://schemas.microsoft.com/office/powerpoint/2010/main" val="3750916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Section Questions</a:t>
            </a:r>
            <a:r>
              <a:rPr lang="en-US" dirty="0"/>
              <a:t/>
            </a:r>
            <a:br>
              <a:rPr lang="en-US" dirty="0"/>
            </a:br>
            <a:endParaRPr lang="en-US" dirty="0"/>
          </a:p>
        </p:txBody>
      </p:sp>
      <p:sp>
        <p:nvSpPr>
          <p:cNvPr id="3" name="Content Placeholder 2"/>
          <p:cNvSpPr>
            <a:spLocks noGrp="1"/>
          </p:cNvSpPr>
          <p:nvPr>
            <p:ph sz="quarter" idx="10"/>
          </p:nvPr>
        </p:nvSpPr>
        <p:spPr>
          <a:xfrm>
            <a:off x="379514" y="1245702"/>
            <a:ext cx="11525250" cy="5290388"/>
          </a:xfrm>
        </p:spPr>
        <p:txBody>
          <a:bodyPr/>
          <a:lstStyle/>
          <a:p>
            <a:pPr marL="0" indent="0">
              <a:buNone/>
            </a:pPr>
            <a:endParaRPr lang="en-US" dirty="0"/>
          </a:p>
          <a:p>
            <a:pPr>
              <a:buFont typeface="Wingdings" panose="05000000000000000000" pitchFamily="2" charset="2"/>
              <a:buChar char="ü"/>
            </a:pPr>
            <a:r>
              <a:rPr lang="en-US" dirty="0"/>
              <a:t>What feature enables automatic logging in Visual Studio?</a:t>
            </a:r>
          </a:p>
          <a:p>
            <a:pPr marL="0" indent="0">
              <a:buNone/>
            </a:pPr>
            <a:endParaRPr lang="en-US" dirty="0"/>
          </a:p>
        </p:txBody>
      </p:sp>
    </p:spTree>
    <p:extLst>
      <p:ext uri="{BB962C8B-B14F-4D97-AF65-F5344CB8AC3E}">
        <p14:creationId xmlns:p14="http://schemas.microsoft.com/office/powerpoint/2010/main" val="32204388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MSPress Books </a:t>
            </a:r>
            <a:endParaRPr lang="en-US" dirty="0"/>
          </a:p>
        </p:txBody>
      </p:sp>
      <p:sp>
        <p:nvSpPr>
          <p:cNvPr id="5" name="Text Placeholder 4"/>
          <p:cNvSpPr>
            <a:spLocks noGrp="1"/>
          </p:cNvSpPr>
          <p:nvPr>
            <p:ph type="body" sz="quarter" idx="10"/>
          </p:nvPr>
        </p:nvSpPr>
        <p:spPr/>
        <p:txBody>
          <a:bodyPr/>
          <a:lstStyle/>
          <a:p>
            <a:r>
              <a:rPr lang="en-US" dirty="0" smtClean="0"/>
              <a:t>How We Test Software at Microsoft</a:t>
            </a:r>
          </a:p>
          <a:p>
            <a:pPr lvl="1"/>
            <a:r>
              <a:rPr lang="en-US" dirty="0">
                <a:hlinkClick r:id="rId3"/>
              </a:rPr>
              <a:t>http://</a:t>
            </a:r>
            <a:r>
              <a:rPr lang="en-US" dirty="0" smtClean="0">
                <a:hlinkClick r:id="rId3"/>
              </a:rPr>
              <a:t>www.microsoft.com/learning/en-us/book.aspx?ID=11240&amp;locale=en-us</a:t>
            </a:r>
            <a:endParaRPr lang="en-US" dirty="0" smtClean="0"/>
          </a:p>
          <a:p>
            <a:pPr lvl="1"/>
            <a:endParaRPr lang="en-US" dirty="0" smtClean="0"/>
          </a:p>
        </p:txBody>
      </p:sp>
      <p:pic>
        <p:nvPicPr>
          <p:cNvPr id="6" name="Picture 5"/>
          <p:cNvPicPr>
            <a:picLocks noChangeAspect="1"/>
          </p:cNvPicPr>
          <p:nvPr/>
        </p:nvPicPr>
        <p:blipFill>
          <a:blip r:embed="rId4"/>
          <a:stretch>
            <a:fillRect/>
          </a:stretch>
        </p:blipFill>
        <p:spPr>
          <a:xfrm>
            <a:off x="8258644" y="2623917"/>
            <a:ext cx="2497207" cy="3007199"/>
          </a:xfrm>
          <a:prstGeom prst="rect">
            <a:avLst/>
          </a:prstGeom>
        </p:spPr>
      </p:pic>
      <p:sp>
        <p:nvSpPr>
          <p:cNvPr id="7" name="TextBox 6"/>
          <p:cNvSpPr txBox="1"/>
          <p:nvPr/>
        </p:nvSpPr>
        <p:spPr>
          <a:xfrm>
            <a:off x="7170839" y="5860739"/>
            <a:ext cx="4672818" cy="461665"/>
          </a:xfrm>
          <a:prstGeom prst="rect">
            <a:avLst/>
          </a:prstGeom>
          <a:noFill/>
        </p:spPr>
        <p:txBody>
          <a:bodyPr wrap="none" rtlCol="0">
            <a:spAutoFit/>
          </a:bodyPr>
          <a:lstStyle/>
          <a:p>
            <a:r>
              <a:rPr lang="en-US" sz="2400" dirty="0"/>
              <a:t>Alan </a:t>
            </a:r>
            <a:r>
              <a:rPr lang="en-US" sz="2400" dirty="0" smtClean="0"/>
              <a:t>Page, </a:t>
            </a:r>
            <a:r>
              <a:rPr lang="en-US" sz="2400" dirty="0"/>
              <a:t>Ken </a:t>
            </a:r>
            <a:r>
              <a:rPr lang="en-US" sz="2400" dirty="0" smtClean="0"/>
              <a:t>Johnston, </a:t>
            </a:r>
            <a:r>
              <a:rPr lang="en-US" sz="2400" dirty="0"/>
              <a:t>RJ </a:t>
            </a:r>
            <a:r>
              <a:rPr lang="en-US" sz="2400" dirty="0" err="1" smtClean="0"/>
              <a:t>Rollison</a:t>
            </a:r>
            <a:endParaRPr lang="en-US" sz="2400" dirty="0"/>
          </a:p>
        </p:txBody>
      </p:sp>
    </p:spTree>
    <p:extLst>
      <p:ext uri="{BB962C8B-B14F-4D97-AF65-F5344CB8AC3E}">
        <p14:creationId xmlns:p14="http://schemas.microsoft.com/office/powerpoint/2010/main" val="11686632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5" name="Rectangle 4"/>
          <p:cNvSpPr/>
          <p:nvPr/>
        </p:nvSpPr>
        <p:spPr>
          <a:xfrm>
            <a:off x="352011" y="3151045"/>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666148"/>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US" dirty="0" smtClean="0">
                  <a:solidFill>
                    <a:schemeClr val="bg1"/>
                  </a:solidFill>
                </a:rPr>
                <a:t>6.3 Writing Automation</a:t>
              </a:r>
            </a:p>
            <a:p>
              <a:pPr marL="0" indent="0">
                <a:spcBef>
                  <a:spcPts val="600"/>
                </a:spcBef>
                <a:buNone/>
              </a:pPr>
              <a:r>
                <a:rPr lang="en-US" dirty="0">
                  <a:solidFill>
                    <a:schemeClr val="bg1"/>
                  </a:solidFill>
                </a:rPr>
                <a:t> </a:t>
              </a:r>
              <a:r>
                <a:rPr lang="en-US" dirty="0" smtClean="0">
                  <a:solidFill>
                    <a:schemeClr val="bg1"/>
                  </a:solidFill>
                </a:rPr>
                <a:t>     Tests</a:t>
              </a:r>
            </a:p>
          </p:txBody>
        </p:sp>
      </p:grpSp>
      <p:sp>
        <p:nvSpPr>
          <p:cNvPr id="11" name="Text Placeholder 4"/>
          <p:cNvSpPr txBox="1">
            <a:spLocks/>
          </p:cNvSpPr>
          <p:nvPr/>
        </p:nvSpPr>
        <p:spPr>
          <a:xfrm>
            <a:off x="524969" y="4117061"/>
            <a:ext cx="8215796"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bg1"/>
                </a:solidFill>
              </a:rPr>
              <a:t>06 | Automating Software Test </a:t>
            </a:r>
            <a:endParaRPr lang="en-US" dirty="0">
              <a:solidFill>
                <a:schemeClr val="bg1"/>
              </a:solidFill>
            </a:endParaRPr>
          </a:p>
        </p:txBody>
      </p:sp>
      <p:sp>
        <p:nvSpPr>
          <p:cNvPr id="7" name="Text Placeholder 4"/>
          <p:cNvSpPr txBox="1">
            <a:spLocks/>
          </p:cNvSpPr>
          <p:nvPr/>
        </p:nvSpPr>
        <p:spPr>
          <a:xfrm>
            <a:off x="763508" y="1338399"/>
            <a:ext cx="8215796" cy="14855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5565742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Overview</a:t>
            </a:r>
            <a:endParaRPr lang="en-US" dirty="0"/>
          </a:p>
        </p:txBody>
      </p:sp>
      <p:sp>
        <p:nvSpPr>
          <p:cNvPr id="3" name="Content Placeholder 2"/>
          <p:cNvSpPr>
            <a:spLocks noGrp="1"/>
          </p:cNvSpPr>
          <p:nvPr>
            <p:ph sz="quarter" idx="10"/>
          </p:nvPr>
        </p:nvSpPr>
        <p:spPr/>
        <p:txBody>
          <a:bodyPr/>
          <a:lstStyle/>
          <a:p>
            <a:pPr marL="0" indent="0">
              <a:buNone/>
            </a:pPr>
            <a:r>
              <a:rPr lang="en-US" dirty="0"/>
              <a:t>In this </a:t>
            </a:r>
            <a:r>
              <a:rPr lang="en-US" dirty="0" smtClean="0"/>
              <a:t>section, we </a:t>
            </a:r>
            <a:r>
              <a:rPr lang="en-US" dirty="0"/>
              <a:t>will review the </a:t>
            </a:r>
            <a:r>
              <a:rPr lang="en-US" dirty="0" smtClean="0"/>
              <a:t>following:</a:t>
            </a:r>
          </a:p>
          <a:p>
            <a:pPr marL="0" indent="0">
              <a:buNone/>
            </a:pPr>
            <a:endParaRPr lang="en-US" sz="1800" dirty="0" smtClean="0"/>
          </a:p>
          <a:p>
            <a:pPr lvl="1"/>
            <a:r>
              <a:rPr lang="en-US" dirty="0" smtClean="0"/>
              <a:t>Logic</a:t>
            </a:r>
          </a:p>
          <a:p>
            <a:pPr lvl="1"/>
            <a:r>
              <a:rPr lang="en-US" dirty="0" smtClean="0"/>
              <a:t>Error Handling</a:t>
            </a:r>
          </a:p>
          <a:p>
            <a:pPr lvl="1"/>
            <a:r>
              <a:rPr lang="en-US" dirty="0" smtClean="0"/>
              <a:t>Commenting</a:t>
            </a:r>
          </a:p>
          <a:p>
            <a:pPr lvl="1"/>
            <a:r>
              <a:rPr lang="en-US" dirty="0" smtClean="0"/>
              <a:t>Virtual </a:t>
            </a:r>
            <a:r>
              <a:rPr lang="en-US" dirty="0"/>
              <a:t>M</a:t>
            </a:r>
            <a:r>
              <a:rPr lang="en-US" dirty="0" smtClean="0"/>
              <a:t>achines</a:t>
            </a:r>
            <a:endParaRPr lang="en-US" dirty="0"/>
          </a:p>
        </p:txBody>
      </p:sp>
    </p:spTree>
    <p:extLst>
      <p:ext uri="{BB962C8B-B14F-4D97-AF65-F5344CB8AC3E}">
        <p14:creationId xmlns:p14="http://schemas.microsoft.com/office/powerpoint/2010/main" val="6734949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Questions</a:t>
            </a:r>
            <a:endParaRPr lang="en-US" dirty="0"/>
          </a:p>
        </p:txBody>
      </p:sp>
      <p:sp>
        <p:nvSpPr>
          <p:cNvPr id="3" name="Content Placeholder 2"/>
          <p:cNvSpPr>
            <a:spLocks noGrp="1"/>
          </p:cNvSpPr>
          <p:nvPr>
            <p:ph sz="quarter" idx="10"/>
          </p:nvPr>
        </p:nvSpPr>
        <p:spPr>
          <a:xfrm>
            <a:off x="379514" y="1567612"/>
            <a:ext cx="11525250" cy="5290388"/>
          </a:xfrm>
        </p:spPr>
        <p:txBody>
          <a:bodyPr/>
          <a:lstStyle/>
          <a:p>
            <a:pPr marL="0" indent="0">
              <a:buNone/>
            </a:pPr>
            <a:r>
              <a:rPr lang="en-US" dirty="0" smtClean="0"/>
              <a:t>How </a:t>
            </a:r>
            <a:r>
              <a:rPr lang="en-US" dirty="0"/>
              <a:t>is a virtual machine different from a physical machine? </a:t>
            </a:r>
            <a:endParaRPr lang="en-US" dirty="0" smtClean="0"/>
          </a:p>
          <a:p>
            <a:pPr marL="0" indent="0">
              <a:buNone/>
            </a:pPr>
            <a:endParaRPr lang="en-US" dirty="0" smtClean="0"/>
          </a:p>
          <a:p>
            <a:pPr marL="0" indent="0">
              <a:buNone/>
            </a:pPr>
            <a:r>
              <a:rPr lang="en-US" dirty="0" smtClean="0"/>
              <a:t>What </a:t>
            </a:r>
            <a:r>
              <a:rPr lang="en-US" dirty="0"/>
              <a:t>is the name of a condition test used to check logic in debug builds? </a:t>
            </a:r>
            <a:endParaRPr lang="en-US" dirty="0" smtClean="0"/>
          </a:p>
          <a:p>
            <a:pPr marL="0" indent="0">
              <a:buNone/>
            </a:pPr>
            <a:endParaRPr lang="en-US" dirty="0" smtClean="0"/>
          </a:p>
          <a:p>
            <a:pPr marL="0" indent="0">
              <a:buNone/>
            </a:pPr>
            <a:r>
              <a:rPr lang="en-US" dirty="0" smtClean="0"/>
              <a:t>What </a:t>
            </a:r>
            <a:r>
              <a:rPr lang="en-US" dirty="0"/>
              <a:t>happens to these condition tests in a release build? </a:t>
            </a:r>
          </a:p>
        </p:txBody>
      </p:sp>
    </p:spTree>
    <p:extLst>
      <p:ext uri="{BB962C8B-B14F-4D97-AF65-F5344CB8AC3E}">
        <p14:creationId xmlns:p14="http://schemas.microsoft.com/office/powerpoint/2010/main" val="27585315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Logic with Assertions</a:t>
            </a:r>
            <a:endParaRPr lang="en-US" dirty="0"/>
          </a:p>
        </p:txBody>
      </p:sp>
      <p:sp>
        <p:nvSpPr>
          <p:cNvPr id="3" name="Content Placeholder 2"/>
          <p:cNvSpPr>
            <a:spLocks noGrp="1"/>
          </p:cNvSpPr>
          <p:nvPr>
            <p:ph sz="quarter" idx="10"/>
          </p:nvPr>
        </p:nvSpPr>
        <p:spPr>
          <a:xfrm>
            <a:off x="378696" y="1017165"/>
            <a:ext cx="11525250" cy="5290388"/>
          </a:xfrm>
        </p:spPr>
        <p:txBody>
          <a:bodyPr/>
          <a:lstStyle/>
          <a:p>
            <a:pPr marL="0" indent="0">
              <a:spcBef>
                <a:spcPts val="2400"/>
              </a:spcBef>
              <a:buNone/>
            </a:pPr>
            <a:r>
              <a:rPr lang="en-US" sz="2600" dirty="0" smtClean="0"/>
              <a:t>An </a:t>
            </a:r>
            <a:r>
              <a:rPr lang="en-US" sz="2600" b="1" i="1" dirty="0" smtClean="0"/>
              <a:t>Assertion</a:t>
            </a:r>
            <a:r>
              <a:rPr lang="en-US" sz="2600" dirty="0" smtClean="0"/>
              <a:t> </a:t>
            </a:r>
            <a:r>
              <a:rPr lang="en-US" sz="2600" dirty="0"/>
              <a:t>is a statement that tests a condition during program execution. If the assertion is true, no action occurs; if the assertion is false, the assertion </a:t>
            </a:r>
            <a:r>
              <a:rPr lang="en-US" sz="2600" dirty="0" smtClean="0"/>
              <a:t>fails.</a:t>
            </a:r>
          </a:p>
          <a:p>
            <a:pPr marL="0" indent="0">
              <a:spcBef>
                <a:spcPts val="2400"/>
              </a:spcBef>
              <a:buNone/>
            </a:pPr>
            <a:r>
              <a:rPr lang="en-US" sz="2600" dirty="0" smtClean="0"/>
              <a:t>In </a:t>
            </a:r>
            <a:r>
              <a:rPr lang="en-US" sz="2600" dirty="0"/>
              <a:t>a debug build, a failed assertion causes the program to enter break mode, making it easier to examine the nature of the </a:t>
            </a:r>
            <a:r>
              <a:rPr lang="en-US" sz="2600" dirty="0" smtClean="0"/>
              <a:t>problem.</a:t>
            </a:r>
          </a:p>
          <a:p>
            <a:pPr marL="0" indent="0">
              <a:spcBef>
                <a:spcPts val="2400"/>
              </a:spcBef>
              <a:buNone/>
            </a:pPr>
            <a:r>
              <a:rPr lang="en-US" sz="2600" dirty="0" smtClean="0"/>
              <a:t>In </a:t>
            </a:r>
            <a:r>
              <a:rPr lang="en-US" sz="2600" dirty="0"/>
              <a:t>a release build, assertions are </a:t>
            </a:r>
            <a:r>
              <a:rPr lang="en-US" sz="2600" dirty="0" smtClean="0"/>
              <a:t>ignored.</a:t>
            </a:r>
          </a:p>
          <a:p>
            <a:pPr marL="0" indent="0">
              <a:spcBef>
                <a:spcPts val="2400"/>
              </a:spcBef>
              <a:buNone/>
            </a:pPr>
            <a:r>
              <a:rPr lang="en-US" sz="2600" dirty="0" smtClean="0"/>
              <a:t>When </a:t>
            </a:r>
            <a:r>
              <a:rPr lang="en-US" sz="2600" dirty="0"/>
              <a:t>you use an assertion, make sure that any code inside the assertion block does not change the results of the program if the assertion is removed. In other words, it should be only non-essential </a:t>
            </a:r>
            <a:r>
              <a:rPr lang="en-US" sz="2600" dirty="0" smtClean="0"/>
              <a:t>code.</a:t>
            </a:r>
          </a:p>
          <a:p>
            <a:pPr marL="795338" lvl="1" indent="-338138">
              <a:spcBef>
                <a:spcPts val="2400"/>
              </a:spcBef>
              <a:buFont typeface="Wingdings" panose="05000000000000000000" pitchFamily="2" charset="2"/>
              <a:buChar char="ü"/>
            </a:pPr>
            <a:r>
              <a:rPr lang="en-US" sz="2400" dirty="0" smtClean="0"/>
              <a:t>Otherwise</a:t>
            </a:r>
            <a:r>
              <a:rPr lang="en-US" sz="2400" dirty="0"/>
              <a:t>, you might accidentally introduce a bug that only shows up in the release version of your program.</a:t>
            </a:r>
          </a:p>
        </p:txBody>
      </p:sp>
    </p:spTree>
    <p:extLst>
      <p:ext uri="{BB962C8B-B14F-4D97-AF65-F5344CB8AC3E}">
        <p14:creationId xmlns:p14="http://schemas.microsoft.com/office/powerpoint/2010/main" val="4462704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in Testing</a:t>
            </a:r>
            <a:endParaRPr lang="en-US" dirty="0"/>
          </a:p>
        </p:txBody>
      </p:sp>
      <p:sp>
        <p:nvSpPr>
          <p:cNvPr id="3" name="Content Placeholder 2"/>
          <p:cNvSpPr>
            <a:spLocks noGrp="1"/>
          </p:cNvSpPr>
          <p:nvPr>
            <p:ph sz="quarter" idx="10"/>
          </p:nvPr>
        </p:nvSpPr>
        <p:spPr>
          <a:xfrm>
            <a:off x="379514" y="805133"/>
            <a:ext cx="11525250" cy="5290388"/>
          </a:xfrm>
        </p:spPr>
        <p:txBody>
          <a:bodyPr/>
          <a:lstStyle/>
          <a:p>
            <a:pPr marL="0" indent="0">
              <a:buNone/>
            </a:pPr>
            <a:r>
              <a:rPr lang="en-US" sz="2800" dirty="0" smtClean="0"/>
              <a:t>Because </a:t>
            </a:r>
            <a:r>
              <a:rPr lang="en-US" sz="2800" dirty="0"/>
              <a:t>automated tests consist of code, it is possible for the tests themselves to have </a:t>
            </a:r>
            <a:r>
              <a:rPr lang="en-US" sz="2800" dirty="0" smtClean="0"/>
              <a:t>errors.</a:t>
            </a:r>
          </a:p>
          <a:p>
            <a:pPr marL="0" indent="0">
              <a:buNone/>
            </a:pPr>
            <a:r>
              <a:rPr lang="en-US" sz="2800" dirty="0" smtClean="0"/>
              <a:t>If </a:t>
            </a:r>
            <a:r>
              <a:rPr lang="en-US" sz="2800" dirty="0"/>
              <a:t>a test fails to run, you can investigate the failure by checking the test environment; this includes the way the test is set up and the settings in the active test </a:t>
            </a:r>
            <a:r>
              <a:rPr lang="en-US" sz="2800" dirty="0" smtClean="0"/>
              <a:t>settings.</a:t>
            </a:r>
            <a:endParaRPr lang="en-US" sz="2800" dirty="0"/>
          </a:p>
          <a:p>
            <a:pPr marL="0" indent="0">
              <a:buNone/>
            </a:pPr>
            <a:r>
              <a:rPr lang="en-US" sz="2800" dirty="0" smtClean="0"/>
              <a:t>In </a:t>
            </a:r>
            <a:r>
              <a:rPr lang="en-US" sz="2800" dirty="0"/>
              <a:t>some cases, such as those related to deployment, failures are independent of test type. In other cases, the test type determines how and what to </a:t>
            </a:r>
            <a:r>
              <a:rPr lang="en-US" sz="2800" dirty="0" smtClean="0"/>
              <a:t>investigate.</a:t>
            </a:r>
          </a:p>
          <a:p>
            <a:pPr marL="0" indent="0">
              <a:buNone/>
            </a:pPr>
            <a:r>
              <a:rPr lang="en-US" sz="2800" dirty="0" smtClean="0"/>
              <a:t>Errors </a:t>
            </a:r>
            <a:r>
              <a:rPr lang="en-US" sz="2800" dirty="0"/>
              <a:t>that involve tests are reported to you at either of two </a:t>
            </a:r>
            <a:r>
              <a:rPr lang="en-US" sz="2800" dirty="0" smtClean="0"/>
              <a:t>levels:</a:t>
            </a:r>
          </a:p>
          <a:p>
            <a:pPr lvl="1">
              <a:buFont typeface="Wingdings" panose="05000000000000000000" pitchFamily="2" charset="2"/>
              <a:buChar char="§"/>
            </a:pPr>
            <a:r>
              <a:rPr lang="en-US" sz="2400" b="1" i="1" dirty="0" smtClean="0"/>
              <a:t>Test-level </a:t>
            </a:r>
            <a:r>
              <a:rPr lang="en-US" sz="2400" b="1" i="1" dirty="0"/>
              <a:t>errors. </a:t>
            </a:r>
            <a:r>
              <a:rPr lang="en-US" sz="2400" dirty="0"/>
              <a:t>An example of a test-level error is a test timeout error, which occurs if the test's timeout limit is </a:t>
            </a:r>
            <a:r>
              <a:rPr lang="en-US" sz="2400" dirty="0" smtClean="0"/>
              <a:t>reached.</a:t>
            </a:r>
          </a:p>
          <a:p>
            <a:pPr lvl="1">
              <a:buFont typeface="Wingdings" panose="05000000000000000000" pitchFamily="2" charset="2"/>
              <a:buChar char="§"/>
            </a:pPr>
            <a:r>
              <a:rPr lang="en-US" sz="2400" b="1" i="1" dirty="0" smtClean="0"/>
              <a:t>Run-level </a:t>
            </a:r>
            <a:r>
              <a:rPr lang="en-US" sz="2400" b="1" i="1" dirty="0"/>
              <a:t>errors. </a:t>
            </a:r>
            <a:r>
              <a:rPr lang="en-US" sz="2400" dirty="0"/>
              <a:t>An example of a run-level error is a run timeout error, which occurs if the run's timeout limit is reached.</a:t>
            </a:r>
          </a:p>
        </p:txBody>
      </p:sp>
    </p:spTree>
    <p:extLst>
      <p:ext uri="{BB962C8B-B14F-4D97-AF65-F5344CB8AC3E}">
        <p14:creationId xmlns:p14="http://schemas.microsoft.com/office/powerpoint/2010/main" val="3608387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0" indent="0">
              <a:buNone/>
            </a:pPr>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a:t>
            </a:r>
          </a:p>
          <a:p>
            <a:pPr marL="457046" lvl="1" indent="0">
              <a:buNone/>
            </a:pPr>
            <a:endParaRPr lang="en-US" dirty="0"/>
          </a:p>
          <a:p>
            <a:pPr marL="457046" lvl="1" indent="0">
              <a:buNone/>
            </a:pPr>
            <a:r>
              <a:rPr lang="en-US" dirty="0" smtClean="0">
                <a:hlinkClick r:id="rId3"/>
              </a:rPr>
              <a:t>http://www.microsoftvirtualacademy.com</a:t>
            </a:r>
            <a:endParaRPr lang="en-US" dirty="0" smtClean="0"/>
          </a:p>
          <a:p>
            <a:pPr marL="457046" lvl="1" indent="0">
              <a:buNone/>
            </a:pPr>
            <a:endParaRPr lang="en-US" dirty="0" smtClean="0"/>
          </a:p>
        </p:txBody>
      </p:sp>
      <p:pic>
        <p:nvPicPr>
          <p:cNvPr id="5" name="Picture 4"/>
          <p:cNvPicPr>
            <a:picLocks noChangeAspect="1"/>
          </p:cNvPicPr>
          <p:nvPr/>
        </p:nvPicPr>
        <p:blipFill>
          <a:blip r:embed="rId4"/>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Comments</a:t>
            </a:r>
            <a:endParaRPr lang="en-US" dirty="0"/>
          </a:p>
        </p:txBody>
      </p:sp>
      <p:sp>
        <p:nvSpPr>
          <p:cNvPr id="3" name="Content Placeholder 2"/>
          <p:cNvSpPr>
            <a:spLocks noGrp="1"/>
          </p:cNvSpPr>
          <p:nvPr>
            <p:ph sz="quarter" idx="10"/>
          </p:nvPr>
        </p:nvSpPr>
        <p:spPr/>
        <p:txBody>
          <a:bodyPr/>
          <a:lstStyle/>
          <a:p>
            <a:pPr marL="0" indent="0">
              <a:buNone/>
            </a:pPr>
            <a:r>
              <a:rPr lang="en-US" dirty="0" smtClean="0"/>
              <a:t>While </a:t>
            </a:r>
            <a:r>
              <a:rPr lang="en-US" dirty="0"/>
              <a:t>you run a test using </a:t>
            </a:r>
            <a:r>
              <a:rPr lang="en-US" b="1" i="1" dirty="0"/>
              <a:t>Test Runner</a:t>
            </a:r>
            <a:r>
              <a:rPr lang="en-US" dirty="0"/>
              <a:t>, you have the option to add comments to the test </a:t>
            </a:r>
            <a:r>
              <a:rPr lang="en-US" dirty="0" smtClean="0"/>
              <a:t>steps.</a:t>
            </a:r>
          </a:p>
          <a:p>
            <a:pPr marL="0" indent="0">
              <a:buNone/>
            </a:pPr>
            <a:r>
              <a:rPr lang="en-US" dirty="0" smtClean="0"/>
              <a:t>The </a:t>
            </a:r>
            <a:r>
              <a:rPr lang="en-US" dirty="0"/>
              <a:t>comments can be used to relay specific details that you want to communicate to other team members regarding unexpected behavior, or suggestions about what to look for while you test an </a:t>
            </a:r>
            <a:r>
              <a:rPr lang="en-US" dirty="0" smtClean="0"/>
              <a:t>application.</a:t>
            </a:r>
          </a:p>
          <a:p>
            <a:pPr marL="0" indent="0">
              <a:buNone/>
            </a:pPr>
            <a:r>
              <a:rPr lang="en-US" dirty="0" smtClean="0"/>
              <a:t>These </a:t>
            </a:r>
            <a:r>
              <a:rPr lang="en-US" dirty="0"/>
              <a:t>comments can be useful as supporting material related to bugs, for isolating code defects, or for refining user interface designs.</a:t>
            </a:r>
          </a:p>
        </p:txBody>
      </p:sp>
    </p:spTree>
    <p:extLst>
      <p:ext uri="{BB962C8B-B14F-4D97-AF65-F5344CB8AC3E}">
        <p14:creationId xmlns:p14="http://schemas.microsoft.com/office/powerpoint/2010/main" val="1887296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a:t>
            </a:r>
            <a:endParaRPr lang="en-US" dirty="0"/>
          </a:p>
        </p:txBody>
      </p:sp>
      <p:sp>
        <p:nvSpPr>
          <p:cNvPr id="3" name="Content Placeholder 2"/>
          <p:cNvSpPr>
            <a:spLocks noGrp="1"/>
          </p:cNvSpPr>
          <p:nvPr>
            <p:ph sz="quarter" idx="10"/>
          </p:nvPr>
        </p:nvSpPr>
        <p:spPr>
          <a:xfrm>
            <a:off x="379514" y="1060173"/>
            <a:ext cx="11525250" cy="5526158"/>
          </a:xfrm>
        </p:spPr>
        <p:txBody>
          <a:bodyPr/>
          <a:lstStyle/>
          <a:p>
            <a:pPr marL="0" indent="0">
              <a:spcBef>
                <a:spcPts val="2400"/>
              </a:spcBef>
              <a:buNone/>
            </a:pPr>
            <a:r>
              <a:rPr lang="en-US" sz="2400" dirty="0" smtClean="0"/>
              <a:t>In </a:t>
            </a:r>
            <a:r>
              <a:rPr lang="en-US" sz="2400" dirty="0"/>
              <a:t>general, a computer system uses a single operating system. Since developers may want to test an application across many different operating systems for compatibility, this would necessitate having multiple computer system with various configurations, a potentially impractical </a:t>
            </a:r>
            <a:r>
              <a:rPr lang="en-US" sz="2400" dirty="0" smtClean="0"/>
              <a:t>approach.</a:t>
            </a:r>
          </a:p>
          <a:p>
            <a:pPr marL="0" indent="0">
              <a:spcBef>
                <a:spcPts val="2400"/>
              </a:spcBef>
              <a:buNone/>
            </a:pPr>
            <a:r>
              <a:rPr lang="en-US" sz="2400" dirty="0" smtClean="0"/>
              <a:t>However</a:t>
            </a:r>
            <a:r>
              <a:rPr lang="en-US" sz="2400" dirty="0"/>
              <a:t>, you can set up a software environment that emulates an entire separate computer system by handling instructions in the same way a native processor (or “physical machine”) would handle instructions. This is called a virtual machine (VM</a:t>
            </a:r>
            <a:r>
              <a:rPr lang="en-US" sz="2400" dirty="0" smtClean="0"/>
              <a:t>).</a:t>
            </a:r>
          </a:p>
          <a:p>
            <a:pPr marL="0" indent="0">
              <a:spcBef>
                <a:spcPts val="2400"/>
              </a:spcBef>
              <a:buNone/>
            </a:pPr>
            <a:r>
              <a:rPr lang="en-US" sz="2400" dirty="0" smtClean="0"/>
              <a:t>By </a:t>
            </a:r>
            <a:r>
              <a:rPr lang="en-US" sz="2400" dirty="0"/>
              <a:t>setting up a VM, you can test a different configuration without purchasing an additional </a:t>
            </a:r>
            <a:r>
              <a:rPr lang="en-US" sz="2400" dirty="0" smtClean="0"/>
              <a:t>computer.</a:t>
            </a:r>
          </a:p>
          <a:p>
            <a:pPr marL="0" indent="0">
              <a:spcBef>
                <a:spcPts val="2400"/>
              </a:spcBef>
              <a:buNone/>
            </a:pPr>
            <a:r>
              <a:rPr lang="en-US" sz="2400" dirty="0" smtClean="0"/>
              <a:t>Modern </a:t>
            </a:r>
            <a:r>
              <a:rPr lang="en-US" sz="2400" dirty="0"/>
              <a:t>computer systems may even be capable of running multiple VM’s simultaneously.</a:t>
            </a:r>
          </a:p>
        </p:txBody>
      </p:sp>
    </p:spTree>
    <p:extLst>
      <p:ext uri="{BB962C8B-B14F-4D97-AF65-F5344CB8AC3E}">
        <p14:creationId xmlns:p14="http://schemas.microsoft.com/office/powerpoint/2010/main" val="859224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Section Questions</a:t>
            </a:r>
            <a:r>
              <a:rPr lang="en-US" dirty="0"/>
              <a:t/>
            </a:r>
            <a:br>
              <a:rPr lang="en-US" dirty="0"/>
            </a:br>
            <a:endParaRPr lang="en-US" dirty="0"/>
          </a:p>
        </p:txBody>
      </p:sp>
      <p:sp>
        <p:nvSpPr>
          <p:cNvPr id="3" name="Content Placeholder 2"/>
          <p:cNvSpPr>
            <a:spLocks noGrp="1"/>
          </p:cNvSpPr>
          <p:nvPr>
            <p:ph sz="quarter" idx="10"/>
          </p:nvPr>
        </p:nvSpPr>
        <p:spPr>
          <a:xfrm>
            <a:off x="379514" y="1148529"/>
            <a:ext cx="11525250" cy="5290388"/>
          </a:xfrm>
        </p:spPr>
        <p:txBody>
          <a:bodyPr/>
          <a:lstStyle/>
          <a:p>
            <a:pPr marL="0" indent="0">
              <a:buNone/>
            </a:pPr>
            <a:endParaRPr lang="en-US" sz="1400" dirty="0" smtClean="0"/>
          </a:p>
          <a:p>
            <a:pPr marL="396875" indent="-396875">
              <a:buFont typeface="Wingdings" panose="05000000000000000000" pitchFamily="2" charset="2"/>
              <a:buChar char="ü"/>
            </a:pPr>
            <a:r>
              <a:rPr lang="en-US" dirty="0"/>
              <a:t>How is a virtual machine different from a physical machine? </a:t>
            </a:r>
          </a:p>
          <a:p>
            <a:pPr marL="396875" indent="-396875">
              <a:buFont typeface="Wingdings" panose="05000000000000000000" pitchFamily="2" charset="2"/>
              <a:buChar char="ü"/>
            </a:pPr>
            <a:endParaRPr lang="en-US" dirty="0"/>
          </a:p>
          <a:p>
            <a:pPr marL="396875" indent="-396875">
              <a:buFont typeface="Wingdings" panose="05000000000000000000" pitchFamily="2" charset="2"/>
              <a:buChar char="ü"/>
            </a:pPr>
            <a:r>
              <a:rPr lang="en-US" dirty="0"/>
              <a:t>What is the name of a condition test used to check logic in debug builds? </a:t>
            </a:r>
          </a:p>
          <a:p>
            <a:pPr marL="396875" indent="-396875">
              <a:buFont typeface="Wingdings" panose="05000000000000000000" pitchFamily="2" charset="2"/>
              <a:buChar char="ü"/>
            </a:pPr>
            <a:endParaRPr lang="en-US" dirty="0"/>
          </a:p>
          <a:p>
            <a:pPr marL="396875" indent="-396875">
              <a:buFont typeface="Wingdings" panose="05000000000000000000" pitchFamily="2" charset="2"/>
              <a:buChar char="ü"/>
            </a:pPr>
            <a:r>
              <a:rPr lang="en-US" dirty="0"/>
              <a:t>What happens to these condition tests in a release build? </a:t>
            </a:r>
          </a:p>
        </p:txBody>
      </p:sp>
    </p:spTree>
    <p:extLst>
      <p:ext uri="{BB962C8B-B14F-4D97-AF65-F5344CB8AC3E}">
        <p14:creationId xmlns:p14="http://schemas.microsoft.com/office/powerpoint/2010/main" val="18196183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5" name="Rectangle 4"/>
          <p:cNvSpPr/>
          <p:nvPr/>
        </p:nvSpPr>
        <p:spPr>
          <a:xfrm>
            <a:off x="352011" y="3151045"/>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666148"/>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280139"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US" dirty="0" smtClean="0">
                  <a:solidFill>
                    <a:schemeClr val="bg1"/>
                  </a:solidFill>
                </a:rPr>
                <a:t>6.4 Managing</a:t>
              </a:r>
              <a:r>
                <a:rPr lang="en-US" dirty="0">
                  <a:solidFill>
                    <a:schemeClr val="bg1"/>
                  </a:solidFill>
                </a:rPr>
                <a:t> </a:t>
              </a:r>
              <a:r>
                <a:rPr lang="en-US" dirty="0" smtClean="0">
                  <a:solidFill>
                    <a:schemeClr val="bg1"/>
                  </a:solidFill>
                </a:rPr>
                <a:t>Test Scripts</a:t>
              </a:r>
            </a:p>
          </p:txBody>
        </p:sp>
      </p:grpSp>
      <p:sp>
        <p:nvSpPr>
          <p:cNvPr id="11" name="Text Placeholder 4"/>
          <p:cNvSpPr txBox="1">
            <a:spLocks/>
          </p:cNvSpPr>
          <p:nvPr/>
        </p:nvSpPr>
        <p:spPr>
          <a:xfrm>
            <a:off x="524969" y="4117061"/>
            <a:ext cx="8215796"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bg1"/>
                </a:solidFill>
              </a:rPr>
              <a:t>06 | Automating Software Test </a:t>
            </a:r>
            <a:endParaRPr lang="en-US" dirty="0">
              <a:solidFill>
                <a:schemeClr val="bg1"/>
              </a:solidFill>
            </a:endParaRPr>
          </a:p>
        </p:txBody>
      </p:sp>
      <p:sp>
        <p:nvSpPr>
          <p:cNvPr id="7" name="Text Placeholder 4"/>
          <p:cNvSpPr txBox="1">
            <a:spLocks/>
          </p:cNvSpPr>
          <p:nvPr/>
        </p:nvSpPr>
        <p:spPr>
          <a:xfrm>
            <a:off x="763508" y="1338399"/>
            <a:ext cx="8215796" cy="14855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6497131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Overview</a:t>
            </a:r>
            <a:endParaRPr lang="en-US" dirty="0"/>
          </a:p>
        </p:txBody>
      </p:sp>
      <p:sp>
        <p:nvSpPr>
          <p:cNvPr id="3" name="Content Placeholder 2"/>
          <p:cNvSpPr>
            <a:spLocks noGrp="1"/>
          </p:cNvSpPr>
          <p:nvPr>
            <p:ph sz="quarter" idx="10"/>
          </p:nvPr>
        </p:nvSpPr>
        <p:spPr>
          <a:xfrm>
            <a:off x="379514" y="1017165"/>
            <a:ext cx="11525250" cy="5290388"/>
          </a:xfrm>
        </p:spPr>
        <p:txBody>
          <a:bodyPr/>
          <a:lstStyle/>
          <a:p>
            <a:pPr marL="0" indent="0">
              <a:buNone/>
            </a:pPr>
            <a:r>
              <a:rPr lang="en-US" dirty="0"/>
              <a:t>In this </a:t>
            </a:r>
            <a:r>
              <a:rPr lang="en-US" dirty="0" smtClean="0"/>
              <a:t>section, we </a:t>
            </a:r>
            <a:r>
              <a:rPr lang="en-US" dirty="0"/>
              <a:t>will review the </a:t>
            </a:r>
            <a:r>
              <a:rPr lang="en-US" dirty="0" smtClean="0"/>
              <a:t>following:</a:t>
            </a:r>
          </a:p>
          <a:p>
            <a:pPr marL="0" indent="0">
              <a:buNone/>
            </a:pPr>
            <a:endParaRPr lang="en-US" sz="1800" dirty="0" smtClean="0"/>
          </a:p>
          <a:p>
            <a:pPr lvl="1"/>
            <a:r>
              <a:rPr lang="en-US" dirty="0" smtClean="0"/>
              <a:t>Smoke test</a:t>
            </a:r>
          </a:p>
          <a:p>
            <a:pPr lvl="1"/>
            <a:r>
              <a:rPr lang="en-US" dirty="0" smtClean="0"/>
              <a:t>Build </a:t>
            </a:r>
            <a:r>
              <a:rPr lang="en-US" dirty="0"/>
              <a:t>verification </a:t>
            </a:r>
            <a:r>
              <a:rPr lang="en-US" dirty="0" smtClean="0"/>
              <a:t>test</a:t>
            </a:r>
          </a:p>
          <a:p>
            <a:pPr lvl="1"/>
            <a:r>
              <a:rPr lang="en-US" dirty="0" smtClean="0"/>
              <a:t>Lab Management</a:t>
            </a:r>
            <a:endParaRPr lang="en-US" dirty="0"/>
          </a:p>
        </p:txBody>
      </p:sp>
    </p:spTree>
    <p:extLst>
      <p:ext uri="{BB962C8B-B14F-4D97-AF65-F5344CB8AC3E}">
        <p14:creationId xmlns:p14="http://schemas.microsoft.com/office/powerpoint/2010/main" val="28375672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Questions</a:t>
            </a:r>
            <a:endParaRPr lang="en-US" dirty="0"/>
          </a:p>
        </p:txBody>
      </p:sp>
      <p:sp>
        <p:nvSpPr>
          <p:cNvPr id="3" name="Content Placeholder 2"/>
          <p:cNvSpPr>
            <a:spLocks noGrp="1"/>
          </p:cNvSpPr>
          <p:nvPr>
            <p:ph sz="quarter" idx="10"/>
          </p:nvPr>
        </p:nvSpPr>
        <p:spPr/>
        <p:txBody>
          <a:bodyPr/>
          <a:lstStyle/>
          <a:p>
            <a:pPr marL="0" indent="0">
              <a:buNone/>
            </a:pPr>
            <a:r>
              <a:rPr lang="en-US" dirty="0"/>
              <a:t>What are two types of lab environments?</a:t>
            </a:r>
          </a:p>
          <a:p>
            <a:pPr marL="0" indent="0">
              <a:buNone/>
            </a:pPr>
            <a:endParaRPr lang="en-US" dirty="0" smtClean="0"/>
          </a:p>
          <a:p>
            <a:pPr marL="0" indent="0">
              <a:buNone/>
            </a:pPr>
            <a:r>
              <a:rPr lang="en-US" dirty="0" smtClean="0"/>
              <a:t>What </a:t>
            </a:r>
            <a:r>
              <a:rPr lang="en-US" dirty="0"/>
              <a:t>does BVT stand for?</a:t>
            </a:r>
          </a:p>
          <a:p>
            <a:pPr marL="0" indent="0">
              <a:buNone/>
            </a:pPr>
            <a:endParaRPr lang="en-US" dirty="0" smtClean="0"/>
          </a:p>
          <a:p>
            <a:pPr marL="0" indent="0">
              <a:buNone/>
            </a:pPr>
            <a:r>
              <a:rPr lang="en-US" dirty="0" smtClean="0"/>
              <a:t>What </a:t>
            </a:r>
            <a:r>
              <a:rPr lang="en-US" dirty="0"/>
              <a:t>type of machines can a SCVMM environment manage</a:t>
            </a:r>
            <a:r>
              <a:rPr lang="en-US" dirty="0" smtClean="0"/>
              <a:t>?</a:t>
            </a:r>
            <a:endParaRPr lang="en-US" dirty="0"/>
          </a:p>
        </p:txBody>
      </p:sp>
    </p:spTree>
    <p:extLst>
      <p:ext uri="{BB962C8B-B14F-4D97-AF65-F5344CB8AC3E}">
        <p14:creationId xmlns:p14="http://schemas.microsoft.com/office/powerpoint/2010/main" val="17187415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Smoke Testing</a:t>
            </a:r>
            <a:endParaRPr lang="en-US" dirty="0"/>
          </a:p>
        </p:txBody>
      </p:sp>
      <p:sp>
        <p:nvSpPr>
          <p:cNvPr id="3" name="Content Placeholder 2"/>
          <p:cNvSpPr>
            <a:spLocks noGrp="1"/>
          </p:cNvSpPr>
          <p:nvPr>
            <p:ph sz="quarter" idx="10"/>
          </p:nvPr>
        </p:nvSpPr>
        <p:spPr>
          <a:xfrm>
            <a:off x="379514" y="1139686"/>
            <a:ext cx="11525250" cy="5290388"/>
          </a:xfrm>
        </p:spPr>
        <p:txBody>
          <a:bodyPr/>
          <a:lstStyle/>
          <a:p>
            <a:pPr marL="0" indent="0">
              <a:spcBef>
                <a:spcPts val="2400"/>
              </a:spcBef>
              <a:buNone/>
            </a:pPr>
            <a:r>
              <a:rPr lang="en-US" dirty="0" smtClean="0"/>
              <a:t>In </a:t>
            </a:r>
            <a:r>
              <a:rPr lang="en-US" dirty="0"/>
              <a:t>software, the term </a:t>
            </a:r>
            <a:r>
              <a:rPr lang="en-US" b="1" i="1" dirty="0"/>
              <a:t>smoke testing </a:t>
            </a:r>
            <a:r>
              <a:rPr lang="en-US" dirty="0"/>
              <a:t>describes the process of validating code changes before the changes are checked into the product’s source </a:t>
            </a:r>
            <a:r>
              <a:rPr lang="en-US" dirty="0" smtClean="0"/>
              <a:t>tree.</a:t>
            </a:r>
          </a:p>
          <a:p>
            <a:pPr marL="0" indent="0">
              <a:spcBef>
                <a:spcPts val="2400"/>
              </a:spcBef>
              <a:buNone/>
            </a:pPr>
            <a:r>
              <a:rPr lang="en-US" dirty="0" smtClean="0"/>
              <a:t>After </a:t>
            </a:r>
            <a:r>
              <a:rPr lang="en-US" dirty="0"/>
              <a:t>code reviews, smoke testing is the most cost effective method for identifying and fixing defects in </a:t>
            </a:r>
            <a:r>
              <a:rPr lang="en-US" dirty="0" smtClean="0"/>
              <a:t>software.</a:t>
            </a:r>
          </a:p>
          <a:p>
            <a:pPr marL="0" indent="0">
              <a:spcBef>
                <a:spcPts val="2400"/>
              </a:spcBef>
              <a:buNone/>
            </a:pPr>
            <a:r>
              <a:rPr lang="en-US" dirty="0" smtClean="0"/>
              <a:t>Smoke </a:t>
            </a:r>
            <a:r>
              <a:rPr lang="en-US" dirty="0"/>
              <a:t>tests are designed to confirm that changes in the code function as expected and do not destabilize an entire </a:t>
            </a:r>
            <a:r>
              <a:rPr lang="en-US" dirty="0" smtClean="0"/>
              <a:t>build.</a:t>
            </a:r>
          </a:p>
          <a:p>
            <a:pPr marL="0" indent="0">
              <a:spcBef>
                <a:spcPts val="2400"/>
              </a:spcBef>
              <a:buNone/>
            </a:pPr>
            <a:r>
              <a:rPr lang="en-US" dirty="0" smtClean="0"/>
              <a:t>In </a:t>
            </a:r>
            <a:r>
              <a:rPr lang="en-US" dirty="0"/>
              <a:t>short, </a:t>
            </a:r>
            <a:r>
              <a:rPr lang="en-US" b="1" i="1" dirty="0"/>
              <a:t>smoke tests</a:t>
            </a:r>
            <a:r>
              <a:rPr lang="en-US" dirty="0"/>
              <a:t> focus on the features of the software that are most likely to be affected by recent changes or </a:t>
            </a:r>
            <a:r>
              <a:rPr lang="en-US" dirty="0" smtClean="0"/>
              <a:t>additions.</a:t>
            </a:r>
            <a:endParaRPr lang="en-US" dirty="0"/>
          </a:p>
        </p:txBody>
      </p:sp>
    </p:spTree>
    <p:extLst>
      <p:ext uri="{BB962C8B-B14F-4D97-AF65-F5344CB8AC3E}">
        <p14:creationId xmlns:p14="http://schemas.microsoft.com/office/powerpoint/2010/main" val="3716691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Verification Tests (BVT)</a:t>
            </a:r>
            <a:endParaRPr lang="en-US" dirty="0"/>
          </a:p>
        </p:txBody>
      </p:sp>
      <p:sp>
        <p:nvSpPr>
          <p:cNvPr id="3" name="Content Placeholder 2"/>
          <p:cNvSpPr>
            <a:spLocks noGrp="1"/>
          </p:cNvSpPr>
          <p:nvPr>
            <p:ph sz="quarter" idx="10"/>
          </p:nvPr>
        </p:nvSpPr>
        <p:spPr>
          <a:xfrm>
            <a:off x="378696" y="1096678"/>
            <a:ext cx="11525250" cy="5290388"/>
          </a:xfrm>
        </p:spPr>
        <p:txBody>
          <a:bodyPr/>
          <a:lstStyle/>
          <a:p>
            <a:pPr marL="0" indent="0">
              <a:spcBef>
                <a:spcPts val="2400"/>
              </a:spcBef>
              <a:buNone/>
            </a:pPr>
            <a:r>
              <a:rPr lang="en-US" dirty="0" smtClean="0"/>
              <a:t>A </a:t>
            </a:r>
            <a:r>
              <a:rPr lang="en-US" dirty="0"/>
              <a:t>smoke test is also known as a Build Verification Test (</a:t>
            </a:r>
            <a:r>
              <a:rPr lang="en-US" dirty="0" smtClean="0"/>
              <a:t>BVT)</a:t>
            </a:r>
          </a:p>
          <a:p>
            <a:pPr marL="0" indent="0">
              <a:spcBef>
                <a:spcPts val="2400"/>
              </a:spcBef>
              <a:buNone/>
            </a:pPr>
            <a:r>
              <a:rPr lang="en-US" dirty="0" smtClean="0"/>
              <a:t>In </a:t>
            </a:r>
            <a:r>
              <a:rPr lang="en-US" dirty="0"/>
              <a:t>this case, it gets its name because it is typically executed after a daily (or other “short term”) </a:t>
            </a:r>
            <a:r>
              <a:rPr lang="en-US" dirty="0" smtClean="0"/>
              <a:t>build.</a:t>
            </a:r>
          </a:p>
          <a:p>
            <a:pPr marL="0" indent="0">
              <a:spcBef>
                <a:spcPts val="2400"/>
              </a:spcBef>
              <a:buNone/>
            </a:pPr>
            <a:r>
              <a:rPr lang="en-US" dirty="0" smtClean="0"/>
              <a:t>The </a:t>
            </a:r>
            <a:r>
              <a:rPr lang="en-US" dirty="0"/>
              <a:t>following steps are necessary to execute BVTs in Microsoft® Visual Studio</a:t>
            </a:r>
            <a:r>
              <a:rPr lang="en-US" dirty="0" smtClean="0"/>
              <a:t>®:</a:t>
            </a:r>
          </a:p>
          <a:p>
            <a:pPr marL="796790" lvl="1" indent="-396875">
              <a:buFont typeface="Wingdings" panose="05000000000000000000" pitchFamily="2" charset="2"/>
              <a:buChar char="ü"/>
            </a:pPr>
            <a:r>
              <a:rPr lang="en-US" dirty="0" smtClean="0"/>
              <a:t>Check </a:t>
            </a:r>
            <a:r>
              <a:rPr lang="en-US" dirty="0"/>
              <a:t>in the newly created/modified </a:t>
            </a:r>
            <a:r>
              <a:rPr lang="en-US" dirty="0" smtClean="0"/>
              <a:t>test(s)</a:t>
            </a:r>
          </a:p>
          <a:p>
            <a:pPr marL="796790" lvl="1" indent="-396875">
              <a:buFont typeface="Wingdings" panose="05000000000000000000" pitchFamily="2" charset="2"/>
              <a:buChar char="ü"/>
            </a:pPr>
            <a:r>
              <a:rPr lang="en-US" dirty="0" smtClean="0"/>
              <a:t>Create </a:t>
            </a:r>
            <a:r>
              <a:rPr lang="en-US" dirty="0"/>
              <a:t>a build </a:t>
            </a:r>
            <a:r>
              <a:rPr lang="en-US" dirty="0" smtClean="0"/>
              <a:t>definition</a:t>
            </a:r>
          </a:p>
          <a:p>
            <a:pPr marL="796790" lvl="1" indent="-396875">
              <a:buFont typeface="Wingdings" panose="05000000000000000000" pitchFamily="2" charset="2"/>
              <a:buChar char="ü"/>
            </a:pPr>
            <a:r>
              <a:rPr lang="en-US" dirty="0" smtClean="0"/>
              <a:t>Set </a:t>
            </a:r>
            <a:r>
              <a:rPr lang="en-US" dirty="0"/>
              <a:t>up any necessary test </a:t>
            </a:r>
            <a:r>
              <a:rPr lang="en-US" dirty="0" smtClean="0"/>
              <a:t>agents</a:t>
            </a:r>
          </a:p>
          <a:p>
            <a:pPr marL="796790" lvl="1" indent="-396875">
              <a:buFont typeface="Wingdings" panose="05000000000000000000" pitchFamily="2" charset="2"/>
              <a:buChar char="ü"/>
            </a:pPr>
            <a:r>
              <a:rPr lang="en-US" dirty="0" smtClean="0"/>
              <a:t>Use </a:t>
            </a:r>
            <a:r>
              <a:rPr lang="en-US" dirty="0"/>
              <a:t>Team Explorer to queue up and start the </a:t>
            </a:r>
            <a:r>
              <a:rPr lang="en-US" dirty="0" smtClean="0"/>
              <a:t>test(s)</a:t>
            </a:r>
            <a:endParaRPr lang="en-US" dirty="0"/>
          </a:p>
        </p:txBody>
      </p:sp>
    </p:spTree>
    <p:extLst>
      <p:ext uri="{BB962C8B-B14F-4D97-AF65-F5344CB8AC3E}">
        <p14:creationId xmlns:p14="http://schemas.microsoft.com/office/powerpoint/2010/main" val="17100888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Environments</a:t>
            </a:r>
            <a:endParaRPr lang="en-US" dirty="0"/>
          </a:p>
        </p:txBody>
      </p:sp>
      <p:sp>
        <p:nvSpPr>
          <p:cNvPr id="3" name="Content Placeholder 2"/>
          <p:cNvSpPr>
            <a:spLocks noGrp="1"/>
          </p:cNvSpPr>
          <p:nvPr>
            <p:ph sz="quarter" idx="10"/>
          </p:nvPr>
        </p:nvSpPr>
        <p:spPr>
          <a:xfrm>
            <a:off x="378696" y="1245702"/>
            <a:ext cx="11525250" cy="5290388"/>
          </a:xfrm>
        </p:spPr>
        <p:txBody>
          <a:bodyPr/>
          <a:lstStyle/>
          <a:p>
            <a:pPr marL="0" indent="0">
              <a:spcBef>
                <a:spcPts val="2400"/>
              </a:spcBef>
              <a:buNone/>
            </a:pPr>
            <a:r>
              <a:rPr lang="en-US" dirty="0" smtClean="0"/>
              <a:t>A </a:t>
            </a:r>
            <a:r>
              <a:rPr lang="en-US" dirty="0"/>
              <a:t>thorough testing strategy includes tests conducted across multiple systems, perhaps with different hardware and operating </a:t>
            </a:r>
            <a:r>
              <a:rPr lang="en-US" dirty="0" smtClean="0"/>
              <a:t>systems.</a:t>
            </a:r>
          </a:p>
          <a:p>
            <a:pPr marL="0" indent="0">
              <a:spcBef>
                <a:spcPts val="2400"/>
              </a:spcBef>
              <a:buNone/>
            </a:pPr>
            <a:r>
              <a:rPr lang="en-US" dirty="0" smtClean="0"/>
              <a:t>Rather </a:t>
            </a:r>
            <a:r>
              <a:rPr lang="en-US" dirty="0"/>
              <a:t>than manually re-configuring each machine for each set of tests, Visual Studio Lab Management handles configuration, deployment, and </a:t>
            </a:r>
            <a:r>
              <a:rPr lang="en-US" dirty="0" smtClean="0"/>
              <a:t>testing.</a:t>
            </a:r>
          </a:p>
          <a:p>
            <a:pPr marL="0" indent="0">
              <a:spcBef>
                <a:spcPts val="2400"/>
              </a:spcBef>
              <a:buNone/>
            </a:pPr>
            <a:r>
              <a:rPr lang="en-US" dirty="0" smtClean="0"/>
              <a:t>A </a:t>
            </a:r>
            <a:r>
              <a:rPr lang="en-US" b="1" i="1" dirty="0"/>
              <a:t>lab environment </a:t>
            </a:r>
            <a:r>
              <a:rPr lang="en-US" dirty="0"/>
              <a:t>is a collection of computers that are managed as a single unit, and on which you deploy the system under test along with test </a:t>
            </a:r>
            <a:r>
              <a:rPr lang="en-US" dirty="0" smtClean="0"/>
              <a:t>software.</a:t>
            </a:r>
            <a:endParaRPr lang="en-US" dirty="0"/>
          </a:p>
        </p:txBody>
      </p:sp>
    </p:spTree>
    <p:extLst>
      <p:ext uri="{BB962C8B-B14F-4D97-AF65-F5344CB8AC3E}">
        <p14:creationId xmlns:p14="http://schemas.microsoft.com/office/powerpoint/2010/main" val="15790457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 Lab Environment</a:t>
            </a:r>
            <a:endParaRPr lang="en-US" dirty="0"/>
          </a:p>
        </p:txBody>
      </p:sp>
      <p:sp>
        <p:nvSpPr>
          <p:cNvPr id="3" name="Content Placeholder 2"/>
          <p:cNvSpPr>
            <a:spLocks noGrp="1"/>
          </p:cNvSpPr>
          <p:nvPr>
            <p:ph sz="quarter" idx="10"/>
          </p:nvPr>
        </p:nvSpPr>
        <p:spPr>
          <a:xfrm>
            <a:off x="379514" y="1245702"/>
            <a:ext cx="11525250" cy="5290388"/>
          </a:xfrm>
        </p:spPr>
        <p:txBody>
          <a:bodyPr/>
          <a:lstStyle/>
          <a:p>
            <a:pPr marL="0" indent="0">
              <a:spcBef>
                <a:spcPts val="2400"/>
              </a:spcBef>
              <a:buNone/>
            </a:pPr>
            <a:r>
              <a:rPr lang="en-US" dirty="0" smtClean="0"/>
              <a:t>The </a:t>
            </a:r>
            <a:r>
              <a:rPr lang="en-US" dirty="0"/>
              <a:t>results of tests can be shown on charts that relate them to system </a:t>
            </a:r>
            <a:r>
              <a:rPr lang="en-US" dirty="0" smtClean="0"/>
              <a:t>requirements.</a:t>
            </a:r>
          </a:p>
          <a:p>
            <a:pPr marL="0" indent="0">
              <a:spcBef>
                <a:spcPts val="2400"/>
              </a:spcBef>
              <a:buNone/>
            </a:pPr>
            <a:r>
              <a:rPr lang="en-US" dirty="0" smtClean="0"/>
              <a:t>Lab </a:t>
            </a:r>
            <a:r>
              <a:rPr lang="en-US" dirty="0"/>
              <a:t>Manager automatically installs test agents on each machine, enabling test data to be </a:t>
            </a:r>
            <a:r>
              <a:rPr lang="en-US" dirty="0" smtClean="0"/>
              <a:t>collected.</a:t>
            </a:r>
          </a:p>
          <a:p>
            <a:pPr marL="0" indent="0">
              <a:spcBef>
                <a:spcPts val="2400"/>
              </a:spcBef>
              <a:buNone/>
            </a:pPr>
            <a:r>
              <a:rPr lang="en-US" dirty="0" smtClean="0"/>
              <a:t>You </a:t>
            </a:r>
            <a:r>
              <a:rPr lang="en-US" dirty="0"/>
              <a:t>can view the consoles of the machines through a single viewer, switching easily from one machine to the </a:t>
            </a:r>
            <a:r>
              <a:rPr lang="en-US" dirty="0" smtClean="0"/>
              <a:t>other.</a:t>
            </a:r>
          </a:p>
          <a:p>
            <a:pPr marL="0" indent="0">
              <a:spcBef>
                <a:spcPts val="2400"/>
              </a:spcBef>
              <a:buNone/>
            </a:pPr>
            <a:r>
              <a:rPr lang="en-US" dirty="0" smtClean="0"/>
              <a:t>Lab </a:t>
            </a:r>
            <a:r>
              <a:rPr lang="en-US" dirty="0"/>
              <a:t>environments manage the allocation of machines to tests for reasons that include preventing two team members from mistakenly assigning the same machine to different </a:t>
            </a:r>
            <a:r>
              <a:rPr lang="en-US" dirty="0" smtClean="0"/>
              <a:t>tests.</a:t>
            </a:r>
            <a:endParaRPr lang="en-US" dirty="0"/>
          </a:p>
        </p:txBody>
      </p:sp>
    </p:spTree>
    <p:extLst>
      <p:ext uri="{BB962C8B-B14F-4D97-AF65-F5344CB8AC3E}">
        <p14:creationId xmlns:p14="http://schemas.microsoft.com/office/powerpoint/2010/main" val="2038192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930610509"/>
              </p:ext>
            </p:extLst>
          </p:nvPr>
        </p:nvGraphicFramePr>
        <p:xfrm>
          <a:off x="379514" y="858342"/>
          <a:ext cx="11525250" cy="5796832"/>
        </p:xfrm>
        <a:graphic>
          <a:graphicData uri="http://schemas.openxmlformats.org/drawingml/2006/table">
            <a:tbl>
              <a:tblPr firstRow="1" bandRow="1">
                <a:tableStyleId>{5C22544A-7EE6-4342-B048-85BDC9FD1C3A}</a:tableStyleId>
              </a:tblPr>
              <a:tblGrid>
                <a:gridCol w="5762625"/>
                <a:gridCol w="5762625"/>
              </a:tblGrid>
              <a:tr h="767632">
                <a:tc gridSpan="2">
                  <a:txBody>
                    <a:bodyPr/>
                    <a:lstStyle/>
                    <a:p>
                      <a:r>
                        <a:rPr lang="en-US" sz="3600" dirty="0" smtClean="0">
                          <a:solidFill>
                            <a:schemeClr val="bg1">
                              <a:lumMod val="65000"/>
                            </a:schemeClr>
                          </a:solidFill>
                          <a:latin typeface="Segoe UI Light" panose="020B0502040204020203" pitchFamily="34" charset="0"/>
                          <a:cs typeface="Segoe UI Light" panose="020B0502040204020203" pitchFamily="34" charset="0"/>
                        </a:rPr>
                        <a:t>Software</a:t>
                      </a:r>
                      <a:r>
                        <a:rPr lang="en-US" sz="3600" baseline="0" dirty="0" smtClean="0">
                          <a:solidFill>
                            <a:schemeClr val="bg1">
                              <a:lumMod val="65000"/>
                            </a:schemeClr>
                          </a:solidFill>
                          <a:latin typeface="Segoe UI Light" panose="020B0502040204020203" pitchFamily="34" charset="0"/>
                          <a:cs typeface="Segoe UI Light" panose="020B0502040204020203" pitchFamily="34" charset="0"/>
                        </a:rPr>
                        <a:t> Testing Fundamentals</a:t>
                      </a:r>
                      <a:endParaRPr lang="en-US" sz="3600" dirty="0">
                        <a:solidFill>
                          <a:schemeClr val="bg1">
                            <a:lumMod val="65000"/>
                          </a:schemeClr>
                        </a:solidFill>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r>
                        <a:rPr lang="en-US" sz="2400" b="1" dirty="0" smtClean="0">
                          <a:solidFill>
                            <a:schemeClr val="bg1">
                              <a:lumMod val="65000"/>
                            </a:schemeClr>
                          </a:solidFill>
                          <a:latin typeface="Segoe UI Light" panose="020B0502040204020203" pitchFamily="34" charset="0"/>
                          <a:cs typeface="Segoe UI Light" panose="020B0502040204020203" pitchFamily="34" charset="0"/>
                        </a:rPr>
                        <a:t>01 | Testing Fundamentals</a:t>
                      </a: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1.1</a:t>
                      </a:r>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  Software Testing</a:t>
                      </a:r>
                      <a:endParaRPr lang="en-US" sz="2000" dirty="0" smtClean="0">
                        <a:solidFill>
                          <a:schemeClr val="bg1">
                            <a:lumMod val="65000"/>
                          </a:schemeClr>
                        </a:solidFill>
                        <a:latin typeface="Segoe UI Light" panose="020B0502040204020203" pitchFamily="34" charset="0"/>
                        <a:cs typeface="Segoe UI Light" panose="020B0502040204020203" pitchFamily="34" charset="0"/>
                      </a:endParaRP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1.2  Software and Hardware Components</a:t>
                      </a: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1.3  Fundamentals of Programming</a:t>
                      </a: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1.4  Application Lifecycle Management</a:t>
                      </a:r>
                      <a:endParaRPr lang="en-US" sz="2000" dirty="0">
                        <a:solidFill>
                          <a:schemeClr val="bg1">
                            <a:lumMod val="65000"/>
                          </a:schemeClr>
                        </a:solidFill>
                        <a:latin typeface="Segoe UI Light" panose="020B0502040204020203" pitchFamily="34" charset="0"/>
                        <a:cs typeface="Segoe UI Light" panose="020B0502040204020203" pitchFamily="34" charset="0"/>
                      </a:endParaRPr>
                    </a:p>
                  </a:txBody>
                  <a:tcPr/>
                </a:tc>
                <a:tc>
                  <a:txBody>
                    <a:bodyPr/>
                    <a:lstStyle/>
                    <a:p>
                      <a:r>
                        <a:rPr lang="en-US" sz="2400" b="1" dirty="0" smtClean="0">
                          <a:solidFill>
                            <a:schemeClr val="bg1">
                              <a:lumMod val="65000"/>
                            </a:schemeClr>
                          </a:solidFill>
                          <a:latin typeface="Segoe UI Light" panose="020B0502040204020203" pitchFamily="34" charset="0"/>
                          <a:cs typeface="Segoe UI Light" panose="020B0502040204020203" pitchFamily="34" charset="0"/>
                        </a:rPr>
                        <a:t>04 | Managing Software Testing Projects</a:t>
                      </a: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4.1  Testing Milestones</a:t>
                      </a: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4.2  The Agile Process</a:t>
                      </a: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4.3  Working with Distributed Teams</a:t>
                      </a: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4.4 </a:t>
                      </a:r>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 Test Reports</a:t>
                      </a:r>
                      <a:endParaRPr lang="en-US" sz="2000" dirty="0">
                        <a:solidFill>
                          <a:schemeClr val="bg1">
                            <a:lumMod val="65000"/>
                          </a:schemeClr>
                        </a:solidFill>
                        <a:latin typeface="Segoe UI Light" panose="020B0502040204020203" pitchFamily="34" charset="0"/>
                        <a:cs typeface="Segoe UI Light" panose="020B0502040204020203" pitchFamily="34" charset="0"/>
                      </a:endParaRPr>
                    </a:p>
                  </a:txBody>
                  <a:tcPr/>
                </a:tc>
              </a:tr>
              <a:tr h="767632">
                <a:tc>
                  <a:txBody>
                    <a:bodyPr/>
                    <a:lstStyle/>
                    <a:p>
                      <a:r>
                        <a:rPr lang="en-US" sz="2400" b="1" dirty="0" smtClean="0">
                          <a:solidFill>
                            <a:schemeClr val="bg1">
                              <a:lumMod val="65000"/>
                            </a:schemeClr>
                          </a:solidFill>
                          <a:latin typeface="Segoe UI Light" panose="020B0502040204020203" pitchFamily="34" charset="0"/>
                          <a:cs typeface="Segoe UI Light" panose="020B0502040204020203" pitchFamily="34" charset="0"/>
                        </a:rPr>
                        <a:t>02 | Testing Methodologies</a:t>
                      </a: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2.1  Testing</a:t>
                      </a:r>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 Techniques</a:t>
                      </a:r>
                      <a:endParaRPr lang="en-US" sz="2000" dirty="0" smtClean="0">
                        <a:solidFill>
                          <a:schemeClr val="bg1">
                            <a:lumMod val="65000"/>
                          </a:schemeClr>
                        </a:solidFill>
                        <a:latin typeface="Segoe UI Light" panose="020B0502040204020203" pitchFamily="34" charset="0"/>
                        <a:cs typeface="Segoe UI Light" panose="020B0502040204020203" pitchFamily="34" charset="0"/>
                      </a:endParaRP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2.2  Testing</a:t>
                      </a:r>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 Levels</a:t>
                      </a:r>
                      <a:endParaRPr lang="en-US" sz="2000" dirty="0" smtClean="0">
                        <a:solidFill>
                          <a:schemeClr val="bg1">
                            <a:lumMod val="65000"/>
                          </a:schemeClr>
                        </a:solidFill>
                        <a:latin typeface="Segoe UI Light" panose="020B0502040204020203" pitchFamily="34" charset="0"/>
                        <a:cs typeface="Segoe UI Light" panose="020B0502040204020203" pitchFamily="34" charset="0"/>
                      </a:endParaRP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2.3  Testing</a:t>
                      </a:r>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 Types</a:t>
                      </a:r>
                      <a:endParaRPr lang="en-US" sz="2000" dirty="0" smtClean="0">
                        <a:solidFill>
                          <a:schemeClr val="bg1">
                            <a:lumMod val="65000"/>
                          </a:schemeClr>
                        </a:solidFill>
                        <a:latin typeface="Segoe UI Light" panose="020B0502040204020203" pitchFamily="34" charset="0"/>
                        <a:cs typeface="Segoe UI Light" panose="020B0502040204020203" pitchFamily="34" charset="0"/>
                      </a:endParaRPr>
                    </a:p>
                  </a:txBody>
                  <a:tcPr/>
                </a:tc>
                <a:tc>
                  <a:txBody>
                    <a:bodyPr/>
                    <a:lstStyle/>
                    <a:p>
                      <a:r>
                        <a:rPr lang="en-US" sz="2400" b="1" dirty="0" smtClean="0">
                          <a:solidFill>
                            <a:schemeClr val="bg1">
                              <a:lumMod val="65000"/>
                            </a:schemeClr>
                          </a:solidFill>
                          <a:latin typeface="Segoe UI Light" panose="020B0502040204020203" pitchFamily="34" charset="0"/>
                          <a:cs typeface="Segoe UI Light" panose="020B0502040204020203" pitchFamily="34" charset="0"/>
                        </a:rPr>
                        <a:t>05 | Working with Bugs</a:t>
                      </a: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5.1  Detecting Software Defects</a:t>
                      </a: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5.2  Logging Bugs</a:t>
                      </a: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5.3  Managing Bugs</a:t>
                      </a:r>
                    </a:p>
                  </a:txBody>
                  <a:tcP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b="1" dirty="0" smtClean="0">
                          <a:solidFill>
                            <a:schemeClr val="bg1">
                              <a:lumMod val="65000"/>
                            </a:schemeClr>
                          </a:solidFill>
                          <a:latin typeface="Segoe UI Light" panose="020B0502040204020203" pitchFamily="34" charset="0"/>
                          <a:cs typeface="Segoe UI Light" panose="020B0502040204020203" pitchFamily="34" charset="0"/>
                        </a:rPr>
                        <a:t>03</a:t>
                      </a:r>
                      <a:r>
                        <a:rPr lang="en-US" sz="2400" b="1" baseline="0" dirty="0" smtClean="0">
                          <a:solidFill>
                            <a:schemeClr val="bg1">
                              <a:lumMod val="65000"/>
                            </a:schemeClr>
                          </a:solidFill>
                          <a:latin typeface="Segoe UI Light" panose="020B0502040204020203" pitchFamily="34" charset="0"/>
                          <a:cs typeface="Segoe UI Light" panose="020B0502040204020203" pitchFamily="34" charset="0"/>
                        </a:rPr>
                        <a:t> | Creating Software Tests</a:t>
                      </a:r>
                    </a:p>
                    <a:p>
                      <a:pPr marL="457044" marR="0" lvl="1" indent="0" algn="l" defTabSz="914088" rtl="0" eaLnBrk="1" fontAlgn="auto" latinLnBrk="0" hangingPunct="1">
                        <a:lnSpc>
                          <a:spcPct val="100000"/>
                        </a:lnSpc>
                        <a:spcBef>
                          <a:spcPts val="0"/>
                        </a:spcBef>
                        <a:spcAft>
                          <a:spcPts val="0"/>
                        </a:spcAft>
                        <a:buClrTx/>
                        <a:buSzTx/>
                        <a:buFontTx/>
                        <a:buNone/>
                        <a:tabLst/>
                        <a:defRPr/>
                      </a:pPr>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3.1  User Centric Tests</a:t>
                      </a:r>
                    </a:p>
                    <a:p>
                      <a:pPr marL="457044" marR="0" lvl="1" indent="0" algn="l" defTabSz="914088" rtl="0" eaLnBrk="1" fontAlgn="auto" latinLnBrk="0" hangingPunct="1">
                        <a:lnSpc>
                          <a:spcPct val="100000"/>
                        </a:lnSpc>
                        <a:spcBef>
                          <a:spcPts val="0"/>
                        </a:spcBef>
                        <a:spcAft>
                          <a:spcPts val="0"/>
                        </a:spcAft>
                        <a:buClrTx/>
                        <a:buSzTx/>
                        <a:buFontTx/>
                        <a:buNone/>
                        <a:tabLst/>
                        <a:defRPr/>
                      </a:pPr>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3.2  Software Testability</a:t>
                      </a:r>
                    </a:p>
                    <a:p>
                      <a:pPr marL="457044" marR="0" lvl="1" indent="0" algn="l" defTabSz="914088" rtl="0" eaLnBrk="1" fontAlgn="auto" latinLnBrk="0" hangingPunct="1">
                        <a:lnSpc>
                          <a:spcPct val="100000"/>
                        </a:lnSpc>
                        <a:spcBef>
                          <a:spcPts val="0"/>
                        </a:spcBef>
                        <a:spcAft>
                          <a:spcPts val="0"/>
                        </a:spcAft>
                        <a:buClrTx/>
                        <a:buSzTx/>
                        <a:buFontTx/>
                        <a:buNone/>
                        <a:tabLst/>
                        <a:defRPr/>
                      </a:pPr>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3.3  Creating Test Plan Components</a:t>
                      </a:r>
                    </a:p>
                    <a:p>
                      <a:pPr marL="457044" marR="0" lvl="1" indent="0" algn="l" defTabSz="914088" rtl="0" eaLnBrk="1" fontAlgn="auto" latinLnBrk="0" hangingPunct="1">
                        <a:lnSpc>
                          <a:spcPct val="100000"/>
                        </a:lnSpc>
                        <a:spcBef>
                          <a:spcPts val="0"/>
                        </a:spcBef>
                        <a:spcAft>
                          <a:spcPts val="0"/>
                        </a:spcAft>
                        <a:buClrTx/>
                        <a:buSzTx/>
                        <a:buFontTx/>
                        <a:buNone/>
                        <a:tabLst/>
                        <a:defRPr/>
                      </a:pPr>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3.4  Feature Testing</a:t>
                      </a:r>
                    </a:p>
                    <a:p>
                      <a:pPr marL="457044" marR="0" lvl="1" indent="0" algn="l" defTabSz="914088" rtl="0" eaLnBrk="1" fontAlgn="auto" latinLnBrk="0" hangingPunct="1">
                        <a:lnSpc>
                          <a:spcPct val="100000"/>
                        </a:lnSpc>
                        <a:spcBef>
                          <a:spcPts val="0"/>
                        </a:spcBef>
                        <a:spcAft>
                          <a:spcPts val="0"/>
                        </a:spcAft>
                        <a:buClrTx/>
                        <a:buSzTx/>
                        <a:buFontTx/>
                        <a:buNone/>
                        <a:tabLst/>
                        <a:defRPr/>
                      </a:pPr>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3.5  Appropriately Scoped Test Cases</a:t>
                      </a:r>
                      <a:endParaRPr lang="en-US" sz="2000" dirty="0" smtClean="0">
                        <a:solidFill>
                          <a:schemeClr val="bg1">
                            <a:lumMod val="65000"/>
                          </a:schemeClr>
                        </a:solidFill>
                        <a:latin typeface="Segoe UI Light" panose="020B0502040204020203" pitchFamily="34" charset="0"/>
                        <a:cs typeface="Segoe UI Light" panose="020B0502040204020203" pitchFamily="34" charset="0"/>
                      </a:endParaRPr>
                    </a:p>
                  </a:txBody>
                  <a:tcPr/>
                </a:tc>
                <a:tc>
                  <a:txBody>
                    <a:bodyPr/>
                    <a:lstStyle/>
                    <a:p>
                      <a:r>
                        <a:rPr lang="en-US" sz="2400" b="1" dirty="0" smtClean="0">
                          <a:solidFill>
                            <a:schemeClr val="tx1"/>
                          </a:solidFill>
                          <a:latin typeface="Segoe UI Light" panose="020B0502040204020203" pitchFamily="34" charset="0"/>
                          <a:cs typeface="Segoe UI Light" panose="020B0502040204020203" pitchFamily="34" charset="0"/>
                        </a:rPr>
                        <a:t>06 | Automating</a:t>
                      </a:r>
                      <a:r>
                        <a:rPr lang="en-US" sz="2400" b="1" baseline="0" dirty="0" smtClean="0">
                          <a:solidFill>
                            <a:schemeClr val="tx1"/>
                          </a:solidFill>
                          <a:latin typeface="Segoe UI Light" panose="020B0502040204020203" pitchFamily="34" charset="0"/>
                          <a:cs typeface="Segoe UI Light" panose="020B0502040204020203" pitchFamily="34" charset="0"/>
                        </a:rPr>
                        <a:t> Software Test</a:t>
                      </a:r>
                    </a:p>
                    <a:p>
                      <a:pPr lvl="1"/>
                      <a:r>
                        <a:rPr lang="en-US" sz="2000" baseline="0" dirty="0" smtClean="0">
                          <a:solidFill>
                            <a:schemeClr val="tx1"/>
                          </a:solidFill>
                          <a:latin typeface="Segoe UI Light" panose="020B0502040204020203" pitchFamily="34" charset="0"/>
                          <a:cs typeface="Segoe UI Light" panose="020B0502040204020203" pitchFamily="34" charset="0"/>
                        </a:rPr>
                        <a:t>6.1  Test Automation</a:t>
                      </a:r>
                    </a:p>
                    <a:p>
                      <a:pPr lvl="1"/>
                      <a:r>
                        <a:rPr lang="en-US" sz="2000" baseline="0" dirty="0" smtClean="0">
                          <a:solidFill>
                            <a:schemeClr val="tx1"/>
                          </a:solidFill>
                          <a:latin typeface="Segoe UI Light" panose="020B0502040204020203" pitchFamily="34" charset="0"/>
                          <a:cs typeface="Segoe UI Light" panose="020B0502040204020203" pitchFamily="34" charset="0"/>
                        </a:rPr>
                        <a:t>6.2  Test Automation Strategies</a:t>
                      </a:r>
                    </a:p>
                    <a:p>
                      <a:pPr lvl="1"/>
                      <a:r>
                        <a:rPr lang="en-US" sz="2000" baseline="0" dirty="0" smtClean="0">
                          <a:solidFill>
                            <a:schemeClr val="tx1"/>
                          </a:solidFill>
                          <a:latin typeface="Segoe UI Light" panose="020B0502040204020203" pitchFamily="34" charset="0"/>
                          <a:cs typeface="Segoe UI Light" panose="020B0502040204020203" pitchFamily="34" charset="0"/>
                        </a:rPr>
                        <a:t>6.3  Writing Automation Tests</a:t>
                      </a:r>
                    </a:p>
                    <a:p>
                      <a:pPr lvl="1"/>
                      <a:r>
                        <a:rPr lang="en-US" sz="2000" baseline="0" dirty="0" smtClean="0">
                          <a:solidFill>
                            <a:schemeClr val="tx1"/>
                          </a:solidFill>
                          <a:latin typeface="Segoe UI Light" panose="020B0502040204020203" pitchFamily="34" charset="0"/>
                          <a:cs typeface="Segoe UI Light" panose="020B0502040204020203" pitchFamily="34" charset="0"/>
                        </a:rPr>
                        <a:t>6.4  Managing Test Scripts</a:t>
                      </a:r>
                      <a:endParaRPr lang="en-US" sz="2000" dirty="0">
                        <a:solidFill>
                          <a:schemeClr val="tx1"/>
                        </a:solidFill>
                        <a:latin typeface="Segoe UI Light" panose="020B0502040204020203" pitchFamily="34" charset="0"/>
                        <a:cs typeface="Segoe UI Light" panose="020B0502040204020203" pitchFamily="34" charset="0"/>
                      </a:endParaRPr>
                    </a:p>
                  </a:txBody>
                  <a:tcPr/>
                </a:tc>
              </a:tr>
            </a:tbl>
          </a:graphicData>
        </a:graphic>
      </p:graphicFrame>
    </p:spTree>
    <p:extLst>
      <p:ext uri="{BB962C8B-B14F-4D97-AF65-F5344CB8AC3E}">
        <p14:creationId xmlns:p14="http://schemas.microsoft.com/office/powerpoint/2010/main" val="2110921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Types of Lab Environments</a:t>
            </a:r>
            <a:endParaRPr lang="en-US" dirty="0"/>
          </a:p>
        </p:txBody>
      </p:sp>
      <p:sp>
        <p:nvSpPr>
          <p:cNvPr id="3" name="Content Placeholder 2"/>
          <p:cNvSpPr>
            <a:spLocks noGrp="1"/>
          </p:cNvSpPr>
          <p:nvPr>
            <p:ph sz="quarter" idx="10"/>
          </p:nvPr>
        </p:nvSpPr>
        <p:spPr/>
        <p:txBody>
          <a:bodyPr/>
          <a:lstStyle/>
          <a:p>
            <a:pPr marL="0" indent="0">
              <a:buNone/>
            </a:pPr>
            <a:r>
              <a:rPr lang="en-US" b="1" i="1" dirty="0" smtClean="0"/>
              <a:t>Standard </a:t>
            </a:r>
            <a:r>
              <a:rPr lang="en-US" b="1" i="1" dirty="0"/>
              <a:t>lab environment, </a:t>
            </a:r>
            <a:r>
              <a:rPr lang="en-US" dirty="0"/>
              <a:t>which can contain a mix of virtual and physical </a:t>
            </a:r>
            <a:r>
              <a:rPr lang="en-US" dirty="0" smtClean="0"/>
              <a:t>machines.</a:t>
            </a:r>
          </a:p>
          <a:p>
            <a:pPr marL="0" indent="0">
              <a:buNone/>
            </a:pPr>
            <a:endParaRPr lang="en-US" dirty="0"/>
          </a:p>
          <a:p>
            <a:pPr marL="0" indent="0">
              <a:buNone/>
            </a:pPr>
            <a:r>
              <a:rPr lang="en-US" b="1" i="1" dirty="0" smtClean="0"/>
              <a:t>SCVMM </a:t>
            </a:r>
            <a:r>
              <a:rPr lang="en-US" b="1" i="1" dirty="0"/>
              <a:t>environment, </a:t>
            </a:r>
            <a:r>
              <a:rPr lang="en-US" dirty="0"/>
              <a:t>which can only contain virtual machines that are controlled by System Center Virtual Machine Manager (</a:t>
            </a:r>
            <a:r>
              <a:rPr lang="en-US" dirty="0" smtClean="0"/>
              <a:t>SCVMM).</a:t>
            </a:r>
            <a:endParaRPr lang="en-US" dirty="0"/>
          </a:p>
        </p:txBody>
      </p:sp>
    </p:spTree>
    <p:extLst>
      <p:ext uri="{BB962C8B-B14F-4D97-AF65-F5344CB8AC3E}">
        <p14:creationId xmlns:p14="http://schemas.microsoft.com/office/powerpoint/2010/main" val="35530454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Available in SCVMM Environments</a:t>
            </a:r>
            <a:endParaRPr lang="en-US" dirty="0"/>
          </a:p>
        </p:txBody>
      </p:sp>
      <p:sp>
        <p:nvSpPr>
          <p:cNvPr id="3" name="Content Placeholder 2"/>
          <p:cNvSpPr>
            <a:spLocks noGrp="1"/>
          </p:cNvSpPr>
          <p:nvPr>
            <p:ph sz="quarter" idx="10"/>
          </p:nvPr>
        </p:nvSpPr>
        <p:spPr>
          <a:xfrm>
            <a:off x="379514" y="937653"/>
            <a:ext cx="11525250" cy="5290388"/>
          </a:xfrm>
        </p:spPr>
        <p:txBody>
          <a:bodyPr/>
          <a:lstStyle/>
          <a:p>
            <a:pPr marL="0" indent="0">
              <a:buNone/>
            </a:pPr>
            <a:r>
              <a:rPr lang="en-US" sz="2800" b="1" i="1" dirty="0" smtClean="0"/>
              <a:t>Environment </a:t>
            </a:r>
            <a:r>
              <a:rPr lang="en-US" sz="2800" b="1" i="1" dirty="0"/>
              <a:t>snapshots: </a:t>
            </a:r>
            <a:r>
              <a:rPr lang="en-US" sz="2800" dirty="0"/>
              <a:t>Environment snapshots contain the state of a lab environment, so you can quickly restore a clean environment, or save the state of an environment that has been </a:t>
            </a:r>
            <a:r>
              <a:rPr lang="en-US" sz="2800" dirty="0" smtClean="0"/>
              <a:t>modified.</a:t>
            </a:r>
          </a:p>
          <a:p>
            <a:pPr marL="0" indent="0">
              <a:buNone/>
            </a:pPr>
            <a:r>
              <a:rPr lang="en-US" sz="2800" b="1" i="1" dirty="0" smtClean="0"/>
              <a:t>Network </a:t>
            </a:r>
            <a:r>
              <a:rPr lang="en-US" sz="2800" b="1" i="1" dirty="0"/>
              <a:t>isolation: </a:t>
            </a:r>
            <a:r>
              <a:rPr lang="en-US" sz="2800" dirty="0"/>
              <a:t>Network isolation allows you to simultaneously run multiple identical copies of an SCVMM environment without computer name </a:t>
            </a:r>
            <a:r>
              <a:rPr lang="en-US" sz="2800" dirty="0" smtClean="0"/>
              <a:t>conflicts.</a:t>
            </a:r>
          </a:p>
          <a:p>
            <a:pPr marL="0" indent="0">
              <a:buNone/>
            </a:pPr>
            <a:r>
              <a:rPr lang="en-US" sz="2800" b="1" i="1" dirty="0" smtClean="0"/>
              <a:t>Virtual </a:t>
            </a:r>
            <a:r>
              <a:rPr lang="en-US" sz="2800" b="1" i="1" dirty="0"/>
              <a:t>machine templates: </a:t>
            </a:r>
            <a:r>
              <a:rPr lang="en-US" sz="2800" dirty="0"/>
              <a:t>A virtual machine template is a virtual machine that has had its name and other identifiers removed. This allows you deploy multiple copies of a virtual machine in the same environment, or multiple environments, and then run the virtual machines </a:t>
            </a:r>
            <a:r>
              <a:rPr lang="en-US" sz="2800" dirty="0" smtClean="0"/>
              <a:t>simultaneously.</a:t>
            </a:r>
          </a:p>
          <a:p>
            <a:pPr marL="0" indent="0">
              <a:buNone/>
            </a:pPr>
            <a:r>
              <a:rPr lang="en-US" sz="2800" b="1" i="1" dirty="0" smtClean="0"/>
              <a:t>Stored </a:t>
            </a:r>
            <a:r>
              <a:rPr lang="en-US" sz="2800" b="1" i="1" dirty="0"/>
              <a:t>Virtual Machines: </a:t>
            </a:r>
            <a:r>
              <a:rPr lang="en-US" sz="2800" dirty="0"/>
              <a:t>A virtual machine that is stored in your Team Project library and includes unique identifiers.</a:t>
            </a:r>
          </a:p>
        </p:txBody>
      </p:sp>
    </p:spTree>
    <p:extLst>
      <p:ext uri="{BB962C8B-B14F-4D97-AF65-F5344CB8AC3E}">
        <p14:creationId xmlns:p14="http://schemas.microsoft.com/office/powerpoint/2010/main" val="35808163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a:t>
            </a:r>
            <a:r>
              <a:rPr lang="en-US" dirty="0" smtClean="0"/>
              <a:t>Operating Systems </a:t>
            </a:r>
            <a:r>
              <a:rPr lang="en-US" dirty="0"/>
              <a:t>for VM</a:t>
            </a:r>
          </a:p>
        </p:txBody>
      </p:sp>
      <p:sp>
        <p:nvSpPr>
          <p:cNvPr id="3" name="Content Placeholder 2"/>
          <p:cNvSpPr>
            <a:spLocks noGrp="1"/>
          </p:cNvSpPr>
          <p:nvPr>
            <p:ph sz="quarter" idx="10"/>
          </p:nvPr>
        </p:nvSpPr>
        <p:spPr>
          <a:xfrm>
            <a:off x="378696" y="1170604"/>
            <a:ext cx="11525250" cy="5290388"/>
          </a:xfrm>
        </p:spPr>
        <p:txBody>
          <a:bodyPr/>
          <a:lstStyle/>
          <a:p>
            <a:r>
              <a:rPr lang="en-US" dirty="0" smtClean="0"/>
              <a:t>Windows</a:t>
            </a:r>
            <a:r>
              <a:rPr lang="en-US" dirty="0"/>
              <a:t>® XP SP3 and later </a:t>
            </a:r>
            <a:r>
              <a:rPr lang="en-US" dirty="0" smtClean="0"/>
              <a:t>versions</a:t>
            </a:r>
          </a:p>
          <a:p>
            <a:r>
              <a:rPr lang="en-US" dirty="0" smtClean="0"/>
              <a:t>Windows Vista®</a:t>
            </a:r>
          </a:p>
          <a:p>
            <a:r>
              <a:rPr lang="en-US" dirty="0" smtClean="0"/>
              <a:t>Windows </a:t>
            </a:r>
            <a:r>
              <a:rPr lang="en-US" dirty="0"/>
              <a:t>Server® </a:t>
            </a:r>
            <a:r>
              <a:rPr lang="en-US" dirty="0" smtClean="0"/>
              <a:t>2003</a:t>
            </a:r>
          </a:p>
          <a:p>
            <a:r>
              <a:rPr lang="en-US" dirty="0" smtClean="0"/>
              <a:t>Windows </a:t>
            </a:r>
            <a:r>
              <a:rPr lang="en-US" dirty="0"/>
              <a:t>Server® </a:t>
            </a:r>
            <a:r>
              <a:rPr lang="en-US" dirty="0" smtClean="0"/>
              <a:t>2008</a:t>
            </a:r>
          </a:p>
          <a:p>
            <a:r>
              <a:rPr lang="en-US" dirty="0" smtClean="0"/>
              <a:t>Windows </a:t>
            </a:r>
            <a:r>
              <a:rPr lang="en-US" dirty="0"/>
              <a:t>Server® 2008 </a:t>
            </a:r>
            <a:r>
              <a:rPr lang="en-US" dirty="0" smtClean="0"/>
              <a:t>R2</a:t>
            </a:r>
          </a:p>
          <a:p>
            <a:r>
              <a:rPr lang="en-US" dirty="0"/>
              <a:t>Windows Server® </a:t>
            </a:r>
            <a:r>
              <a:rPr lang="en-US" dirty="0" smtClean="0"/>
              <a:t>2012</a:t>
            </a:r>
            <a:endParaRPr lang="en-US" dirty="0"/>
          </a:p>
          <a:p>
            <a:r>
              <a:rPr lang="en-US" dirty="0" smtClean="0"/>
              <a:t>Windows 7</a:t>
            </a:r>
          </a:p>
          <a:p>
            <a:r>
              <a:rPr lang="en-US" dirty="0" smtClean="0"/>
              <a:t>Windows </a:t>
            </a:r>
            <a:r>
              <a:rPr lang="en-US" dirty="0"/>
              <a:t>8 or later version</a:t>
            </a:r>
          </a:p>
        </p:txBody>
      </p:sp>
    </p:spTree>
    <p:extLst>
      <p:ext uri="{BB962C8B-B14F-4D97-AF65-F5344CB8AC3E}">
        <p14:creationId xmlns:p14="http://schemas.microsoft.com/office/powerpoint/2010/main" val="8737747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Section Questions</a:t>
            </a:r>
            <a:r>
              <a:rPr lang="en-US" dirty="0"/>
              <a:t/>
            </a:r>
            <a:br>
              <a:rPr lang="en-US" dirty="0"/>
            </a:br>
            <a:endParaRPr lang="en-US" dirty="0"/>
          </a:p>
        </p:txBody>
      </p:sp>
      <p:sp>
        <p:nvSpPr>
          <p:cNvPr id="3" name="Content Placeholder 2"/>
          <p:cNvSpPr>
            <a:spLocks noGrp="1"/>
          </p:cNvSpPr>
          <p:nvPr>
            <p:ph sz="quarter" idx="10"/>
          </p:nvPr>
        </p:nvSpPr>
        <p:spPr>
          <a:xfrm>
            <a:off x="193166" y="1245702"/>
            <a:ext cx="11525250" cy="5290388"/>
          </a:xfrm>
        </p:spPr>
        <p:txBody>
          <a:bodyPr/>
          <a:lstStyle/>
          <a:p>
            <a:pPr marL="0" indent="0">
              <a:buNone/>
            </a:pPr>
            <a:endParaRPr lang="en-US" sz="1400" dirty="0" smtClean="0"/>
          </a:p>
          <a:p>
            <a:pPr marL="396875" indent="-396875">
              <a:buFont typeface="Wingdings" panose="05000000000000000000" pitchFamily="2" charset="2"/>
              <a:buChar char="ü"/>
            </a:pPr>
            <a:r>
              <a:rPr lang="en-US" dirty="0"/>
              <a:t>What are two types of lab environments?</a:t>
            </a:r>
          </a:p>
          <a:p>
            <a:pPr marL="396875" indent="-396875">
              <a:buFont typeface="Wingdings" panose="05000000000000000000" pitchFamily="2" charset="2"/>
              <a:buChar char="ü"/>
            </a:pPr>
            <a:endParaRPr lang="en-US" dirty="0"/>
          </a:p>
          <a:p>
            <a:pPr marL="396875" indent="-396875">
              <a:buFont typeface="Wingdings" panose="05000000000000000000" pitchFamily="2" charset="2"/>
              <a:buChar char="ü"/>
            </a:pPr>
            <a:r>
              <a:rPr lang="en-US" dirty="0"/>
              <a:t>What does BVT stand for?</a:t>
            </a:r>
          </a:p>
          <a:p>
            <a:pPr marL="396875" indent="-396875">
              <a:buFont typeface="Wingdings" panose="05000000000000000000" pitchFamily="2" charset="2"/>
              <a:buChar char="ü"/>
            </a:pPr>
            <a:endParaRPr lang="en-US" dirty="0"/>
          </a:p>
          <a:p>
            <a:pPr marL="396875" indent="-396875">
              <a:buFont typeface="Wingdings" panose="05000000000000000000" pitchFamily="2" charset="2"/>
              <a:buChar char="ü"/>
            </a:pPr>
            <a:r>
              <a:rPr lang="en-US" dirty="0"/>
              <a:t>What type of machines can a SCVMM environment manage?</a:t>
            </a:r>
          </a:p>
        </p:txBody>
      </p:sp>
    </p:spTree>
    <p:extLst>
      <p:ext uri="{BB962C8B-B14F-4D97-AF65-F5344CB8AC3E}">
        <p14:creationId xmlns:p14="http://schemas.microsoft.com/office/powerpoint/2010/main" val="7890220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 for this Module</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600512516"/>
              </p:ext>
            </p:extLst>
          </p:nvPr>
        </p:nvGraphicFramePr>
        <p:xfrm>
          <a:off x="379514" y="780456"/>
          <a:ext cx="11525250" cy="5933440"/>
        </p:xfrm>
        <a:graphic>
          <a:graphicData uri="http://schemas.openxmlformats.org/drawingml/2006/table">
            <a:tbl>
              <a:tblPr firstRow="1" bandRow="1">
                <a:tableStyleId>{5C22544A-7EE6-4342-B048-85BDC9FD1C3A}</a:tableStyleId>
              </a:tblPr>
              <a:tblGrid>
                <a:gridCol w="4855095"/>
                <a:gridCol w="6670155"/>
              </a:tblGrid>
              <a:tr h="370840">
                <a:tc gridSpan="2">
                  <a:txBody>
                    <a:bodyPr/>
                    <a:lstStyle/>
                    <a:p>
                      <a:r>
                        <a:rPr lang="en-US" dirty="0" smtClean="0"/>
                        <a:t>MSDN Software Testing Resources</a:t>
                      </a:r>
                      <a:endParaRPr lang="en-US" dirty="0"/>
                    </a:p>
                  </a:txBody>
                  <a:tcPr/>
                </a:tc>
                <a:tc hMerge="1">
                  <a:txBody>
                    <a:bodyPr/>
                    <a:lstStyle/>
                    <a:p>
                      <a:endParaRPr lang="en-US" dirty="0"/>
                    </a:p>
                  </a:txBody>
                  <a:tcPr/>
                </a:tc>
              </a:tr>
              <a:tr h="370840">
                <a:tc>
                  <a:txBody>
                    <a:bodyPr/>
                    <a:lstStyle/>
                    <a:p>
                      <a:r>
                        <a:rPr lang="en-US" sz="1700" dirty="0" smtClean="0"/>
                        <a:t>Walkthrough: Creating and Running a Load Test Containing Web Performance Tests </a:t>
                      </a:r>
                      <a:endParaRPr lang="en-US" sz="1700" dirty="0"/>
                    </a:p>
                  </a:txBody>
                  <a:tcPr/>
                </a:tc>
                <a:tc>
                  <a:txBody>
                    <a:bodyPr/>
                    <a:lstStyle/>
                    <a:p>
                      <a:r>
                        <a:rPr lang="en-US" sz="1700" dirty="0" smtClean="0"/>
                        <a:t> http://msdn.microsoft.com/en- us/library/dd537628.aspx</a:t>
                      </a:r>
                      <a:endParaRPr lang="en-US" sz="1700" dirty="0"/>
                    </a:p>
                  </a:txBody>
                  <a:tcPr/>
                </a:tc>
              </a:tr>
              <a:tr h="370840">
                <a:tc>
                  <a:txBody>
                    <a:bodyPr/>
                    <a:lstStyle/>
                    <a:p>
                      <a:r>
                        <a:rPr lang="en-US" sz="1700" dirty="0" smtClean="0"/>
                        <a:t>Walkthrough: Creating a Simple Web App </a:t>
                      </a:r>
                    </a:p>
                  </a:txBody>
                  <a:tcPr/>
                </a:tc>
                <a:tc>
                  <a:txBody>
                    <a:bodyPr/>
                    <a:lstStyle/>
                    <a:p>
                      <a:r>
                        <a:rPr lang="en-US" sz="1700" dirty="0" smtClean="0"/>
                        <a:t>http://msdn.microsoft.com/en-us/library/ms243156.aspx</a:t>
                      </a:r>
                      <a:endParaRPr lang="en-US" sz="1700" dirty="0"/>
                    </a:p>
                  </a:txBody>
                  <a:tcPr/>
                </a:tc>
              </a:tr>
              <a:tr h="370840">
                <a:tc>
                  <a:txBody>
                    <a:bodyPr/>
                    <a:lstStyle/>
                    <a:p>
                      <a:r>
                        <a:rPr lang="en-US" sz="1700" dirty="0" smtClean="0"/>
                        <a:t>Walkthrough: Recording and Running a Web Performance Test</a:t>
                      </a:r>
                      <a:endParaRPr lang="en-US" sz="1700" dirty="0"/>
                    </a:p>
                  </a:txBody>
                  <a:tcPr/>
                </a:tc>
                <a:tc>
                  <a:txBody>
                    <a:bodyPr/>
                    <a:lstStyle/>
                    <a:p>
                      <a:r>
                        <a:rPr lang="en-US" sz="1700" dirty="0" smtClean="0"/>
                        <a:t>http://msdn.microsoft.com/en-us/library/ms182551.aspx</a:t>
                      </a:r>
                      <a:endParaRPr lang="en-US" sz="1700" dirty="0"/>
                    </a:p>
                  </a:txBody>
                  <a:tcPr/>
                </a:tc>
              </a:tr>
              <a:tr h="370840">
                <a:tc>
                  <a:txBody>
                    <a:bodyPr/>
                    <a:lstStyle/>
                    <a:p>
                      <a:r>
                        <a:rPr lang="en-US" sz="1700" dirty="0" smtClean="0"/>
                        <a:t>Using Code Coverage to Determine How Much Code is being Tested</a:t>
                      </a:r>
                      <a:endParaRPr lang="en-US" sz="1700" dirty="0"/>
                    </a:p>
                  </a:txBody>
                  <a:tcPr/>
                </a:tc>
                <a:tc>
                  <a:txBody>
                    <a:bodyPr/>
                    <a:lstStyle/>
                    <a:p>
                      <a:r>
                        <a:rPr lang="en-US" sz="1700" dirty="0" smtClean="0"/>
                        <a:t>http://msdn.microsoft.com/en- us/library/dd537628.aspx</a:t>
                      </a:r>
                      <a:endParaRPr lang="en-US" sz="1700" dirty="0"/>
                    </a:p>
                  </a:txBody>
                  <a:tcPr/>
                </a:tc>
              </a:tr>
              <a:tr h="370840">
                <a:tc>
                  <a:txBody>
                    <a:bodyPr/>
                    <a:lstStyle/>
                    <a:p>
                      <a:r>
                        <a:rPr lang="en-US" sz="1700" dirty="0" smtClean="0"/>
                        <a:t>Unit</a:t>
                      </a:r>
                      <a:r>
                        <a:rPr lang="en-US" sz="1700" baseline="0" dirty="0" smtClean="0"/>
                        <a:t> Testing: Testing the Inside</a:t>
                      </a:r>
                      <a:endParaRPr lang="en-US" sz="1700" dirty="0"/>
                    </a:p>
                  </a:txBody>
                  <a:tcPr/>
                </a:tc>
                <a:tc>
                  <a:txBody>
                    <a:bodyPr/>
                    <a:lstStyle/>
                    <a:p>
                      <a:r>
                        <a:rPr lang="en-US" sz="1700" dirty="0" smtClean="0"/>
                        <a:t>http://msdn.microsoft.com/library/jj15934 0.aspx</a:t>
                      </a:r>
                      <a:endParaRPr lang="en-US" sz="1700" dirty="0"/>
                    </a:p>
                  </a:txBody>
                  <a:tcPr/>
                </a:tc>
              </a:tr>
              <a:tr h="370840">
                <a:tc>
                  <a:txBody>
                    <a:bodyPr/>
                    <a:lstStyle/>
                    <a:p>
                      <a:r>
                        <a:rPr lang="en-US" sz="1700" dirty="0" smtClean="0"/>
                        <a:t>Debug Your App by Recording Code Execution with </a:t>
                      </a:r>
                      <a:r>
                        <a:rPr lang="en-US" sz="1700" dirty="0" err="1" smtClean="0"/>
                        <a:t>IntelliTrace</a:t>
                      </a:r>
                      <a:endParaRPr lang="en-US" sz="1700" dirty="0"/>
                    </a:p>
                  </a:txBody>
                  <a:tcPr/>
                </a:tc>
                <a:tc>
                  <a:txBody>
                    <a:bodyPr/>
                    <a:lstStyle/>
                    <a:p>
                      <a:r>
                        <a:rPr lang="en-US" sz="1700" dirty="0" smtClean="0"/>
                        <a:t>http://msdn.microsoft.com/en- us/library/</a:t>
                      </a:r>
                      <a:r>
                        <a:rPr lang="en-US" sz="1700" dirty="0" err="1" smtClean="0"/>
                        <a:t>vstudio</a:t>
                      </a:r>
                      <a:r>
                        <a:rPr lang="en-US" sz="1700" dirty="0" smtClean="0"/>
                        <a:t>/dd264915.aspx</a:t>
                      </a:r>
                      <a:endParaRPr lang="en-US" sz="1700" dirty="0"/>
                    </a:p>
                  </a:txBody>
                  <a:tcPr/>
                </a:tc>
              </a:tr>
              <a:tr h="370840">
                <a:tc>
                  <a:txBody>
                    <a:bodyPr/>
                    <a:lstStyle/>
                    <a:p>
                      <a:r>
                        <a:rPr lang="en-US" sz="1700" dirty="0" smtClean="0"/>
                        <a:t>Walkthrough: Creating and Running a Generic Test </a:t>
                      </a:r>
                      <a:endParaRPr lang="en-US" sz="1700" dirty="0"/>
                    </a:p>
                  </a:txBody>
                  <a:tcPr/>
                </a:tc>
                <a:tc>
                  <a:txBody>
                    <a:bodyPr/>
                    <a:lstStyle/>
                    <a:p>
                      <a:r>
                        <a:rPr lang="en-US" sz="1700" dirty="0" smtClean="0"/>
                        <a:t>http://msdn.microsoft.com/en-us/library/ms182626.aspx</a:t>
                      </a:r>
                      <a:endParaRPr lang="en-US" sz="1700" dirty="0"/>
                    </a:p>
                  </a:txBody>
                  <a:tcPr/>
                </a:tc>
              </a:tr>
              <a:tr h="288826">
                <a:tc>
                  <a:txBody>
                    <a:bodyPr/>
                    <a:lstStyle/>
                    <a:p>
                      <a:r>
                        <a:rPr lang="en-US" sz="1700" dirty="0" smtClean="0"/>
                        <a:t>Assertions in Managed Code</a:t>
                      </a:r>
                      <a:endParaRPr lang="en-US" sz="1700" dirty="0"/>
                    </a:p>
                  </a:txBody>
                  <a:tcPr/>
                </a:tc>
                <a:tc>
                  <a:txBody>
                    <a:bodyPr/>
                    <a:lstStyle/>
                    <a:p>
                      <a:r>
                        <a:rPr lang="en-US" sz="1700" dirty="0" smtClean="0"/>
                        <a:t>http://msdn.microsoft.com/en- us/library/ttcc4x86(v=vs.110).aspx</a:t>
                      </a:r>
                      <a:endParaRPr lang="en-US" sz="1700" dirty="0"/>
                    </a:p>
                  </a:txBody>
                  <a:tcPr/>
                </a:tc>
              </a:tr>
              <a:tr h="288826">
                <a:tc>
                  <a:txBody>
                    <a:bodyPr/>
                    <a:lstStyle/>
                    <a:p>
                      <a:r>
                        <a:rPr lang="en-US" sz="1700" dirty="0" smtClean="0"/>
                        <a:t>Lab Environments</a:t>
                      </a:r>
                      <a:endParaRPr lang="en-US" sz="1700" dirty="0"/>
                    </a:p>
                  </a:txBody>
                  <a:tcPr/>
                </a:tc>
                <a:tc>
                  <a:txBody>
                    <a:bodyPr/>
                    <a:lstStyle/>
                    <a:p>
                      <a:r>
                        <a:rPr lang="en-US" sz="1700" dirty="0" smtClean="0"/>
                        <a:t>http://msdn.microsoft.com/en- us/library/jj159341.aspx</a:t>
                      </a:r>
                      <a:endParaRPr lang="en-US" sz="1700" dirty="0"/>
                    </a:p>
                  </a:txBody>
                  <a:tcPr/>
                </a:tc>
              </a:tr>
              <a:tr h="288826">
                <a:tc>
                  <a:txBody>
                    <a:bodyPr/>
                    <a:lstStyle/>
                    <a:p>
                      <a:r>
                        <a:rPr lang="en-US" sz="1700" dirty="0" smtClean="0"/>
                        <a:t>Troubleshooting Test Execution</a:t>
                      </a:r>
                      <a:endParaRPr lang="en-US" sz="1700" dirty="0"/>
                    </a:p>
                  </a:txBody>
                  <a:tcPr/>
                </a:tc>
                <a:tc>
                  <a:txBody>
                    <a:bodyPr/>
                    <a:lstStyle/>
                    <a:p>
                      <a:r>
                        <a:rPr lang="en-US" sz="1700" dirty="0" smtClean="0"/>
                        <a:t>http://msdn.microsoft.com/en- us/library/ms182478.aspx</a:t>
                      </a:r>
                      <a:endParaRPr lang="en-US" sz="1700" dirty="0"/>
                    </a:p>
                  </a:txBody>
                  <a:tcPr/>
                </a:tc>
              </a:tr>
              <a:tr h="288826">
                <a:tc>
                  <a:txBody>
                    <a:bodyPr/>
                    <a:lstStyle/>
                    <a:p>
                      <a:r>
                        <a:rPr lang="en-US" sz="1700" dirty="0" smtClean="0"/>
                        <a:t>Walkthrough: Managing Tests Using Lists and Properties </a:t>
                      </a:r>
                      <a:endParaRPr lang="en-US" sz="1700" dirty="0"/>
                    </a:p>
                  </a:txBody>
                  <a:tcPr/>
                </a:tc>
                <a:tc>
                  <a:txBody>
                    <a:bodyPr/>
                    <a:lstStyle/>
                    <a:p>
                      <a:r>
                        <a:rPr lang="en-US" sz="1700" dirty="0" smtClean="0"/>
                        <a:t>(http://msdn.microsoft.com/en-US/library/ms182466(v=vs.100).aspx</a:t>
                      </a:r>
                      <a:endParaRPr lang="en-US" sz="1700" dirty="0"/>
                    </a:p>
                  </a:txBody>
                  <a:tcPr/>
                </a:tc>
              </a:tr>
              <a:tr h="288826">
                <a:tc>
                  <a:txBody>
                    <a:bodyPr/>
                    <a:lstStyle/>
                    <a:p>
                      <a:r>
                        <a:rPr lang="en-US" sz="1700" dirty="0" smtClean="0"/>
                        <a:t>Types of Performance Testing</a:t>
                      </a:r>
                      <a:endParaRPr lang="en-US" sz="1700" dirty="0"/>
                    </a:p>
                  </a:txBody>
                  <a:tcPr/>
                </a:tc>
                <a:tc>
                  <a:txBody>
                    <a:bodyPr/>
                    <a:lstStyle/>
                    <a:p>
                      <a:r>
                        <a:rPr lang="en-US" sz="1700" dirty="0" smtClean="0"/>
                        <a:t>http://msdn.microsoft.com/en- us/library/bb924357.aspx</a:t>
                      </a:r>
                      <a:endParaRPr lang="en-US" sz="1700" dirty="0"/>
                    </a:p>
                  </a:txBody>
                  <a:tcPr/>
                </a:tc>
              </a:tr>
            </a:tbl>
          </a:graphicData>
        </a:graphic>
      </p:graphicFrame>
    </p:spTree>
    <p:extLst>
      <p:ext uri="{BB962C8B-B14F-4D97-AF65-F5344CB8AC3E}">
        <p14:creationId xmlns:p14="http://schemas.microsoft.com/office/powerpoint/2010/main" val="15299579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your stuff? Get Certified!</a:t>
            </a:r>
            <a:endParaRPr lang="en-US" dirty="0"/>
          </a:p>
        </p:txBody>
      </p:sp>
      <p:sp>
        <p:nvSpPr>
          <p:cNvPr id="3" name="Text Placeholder 2"/>
          <p:cNvSpPr>
            <a:spLocks noGrp="1"/>
          </p:cNvSpPr>
          <p:nvPr>
            <p:ph type="body" sz="quarter" idx="10"/>
          </p:nvPr>
        </p:nvSpPr>
        <p:spPr/>
        <p:txBody>
          <a:bodyPr/>
          <a:lstStyle/>
          <a:p>
            <a:r>
              <a:rPr lang="en-US" dirty="0" smtClean="0"/>
              <a:t>Microsoft Certified Solutions Developer (MCSD) for Application Lifecycle Management </a:t>
            </a:r>
          </a:p>
          <a:p>
            <a:pPr lvl="1"/>
            <a:r>
              <a:rPr lang="en-US" dirty="0">
                <a:hlinkClick r:id="rId3"/>
              </a:rPr>
              <a:t>http://</a:t>
            </a:r>
            <a:r>
              <a:rPr lang="en-US" dirty="0" smtClean="0">
                <a:hlinkClick r:id="rId3"/>
              </a:rPr>
              <a:t>www.microsoft.com/learning/en-us/mcsd-application-lifecycle-management.aspx</a:t>
            </a:r>
            <a:endParaRPr lang="en-US" dirty="0" smtClean="0"/>
          </a:p>
          <a:p>
            <a:pPr marL="609585" lvl="1" indent="0">
              <a:buNone/>
            </a:pPr>
            <a:endParaRPr lang="en-US" dirty="0"/>
          </a:p>
          <a:p>
            <a:r>
              <a:rPr lang="en-US" dirty="0" smtClean="0"/>
              <a:t>Microsoft Learning Partners—Learn from the Pros!</a:t>
            </a:r>
          </a:p>
          <a:p>
            <a:pPr lvl="1"/>
            <a:r>
              <a:rPr lang="en-US" dirty="0" smtClean="0">
                <a:hlinkClick r:id="rId4"/>
              </a:rPr>
              <a:t>http://aka.ms/CPLS</a:t>
            </a:r>
            <a:endParaRPr lang="en-US" dirty="0"/>
          </a:p>
          <a:p>
            <a:pPr lvl="1"/>
            <a:r>
              <a:rPr lang="en-US" dirty="0" smtClean="0"/>
              <a:t>Find a Class: </a:t>
            </a:r>
            <a:r>
              <a:rPr lang="en-US" dirty="0" smtClean="0">
                <a:hlinkClick r:id="rId5"/>
              </a:rPr>
              <a:t>http://aka.ms/ClassLocator</a:t>
            </a:r>
            <a:r>
              <a:rPr lang="en-US" dirty="0" smtClean="0"/>
              <a:t>  </a:t>
            </a:r>
          </a:p>
          <a:p>
            <a:endParaRPr lang="en-US" dirty="0"/>
          </a:p>
        </p:txBody>
      </p:sp>
    </p:spTree>
    <p:extLst>
      <p:ext uri="{BB962C8B-B14F-4D97-AF65-F5344CB8AC3E}">
        <p14:creationId xmlns:p14="http://schemas.microsoft.com/office/powerpoint/2010/main" val="31290954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06 | Automating Software Test</a:t>
            </a:r>
            <a:endParaRPr lang="en-US" dirty="0"/>
          </a:p>
        </p:txBody>
      </p:sp>
      <p:sp>
        <p:nvSpPr>
          <p:cNvPr id="4" name="Subtitle 3"/>
          <p:cNvSpPr>
            <a:spLocks noGrp="1"/>
          </p:cNvSpPr>
          <p:nvPr>
            <p:ph type="subTitle" idx="1"/>
          </p:nvPr>
        </p:nvSpPr>
        <p:spPr>
          <a:xfrm>
            <a:off x="193271" y="5132437"/>
            <a:ext cx="9527778" cy="1460779"/>
          </a:xfrm>
        </p:spPr>
        <p:txBody>
          <a:bodyPr/>
          <a:lstStyle/>
          <a:p>
            <a:r>
              <a:rPr lang="en-US" dirty="0"/>
              <a:t>Thomas Dawkins | Senior Product Manager</a:t>
            </a:r>
          </a:p>
          <a:p>
            <a:r>
              <a:rPr lang="en-US" dirty="0"/>
              <a:t>Erik Downing | Senior Software Development Engineer </a:t>
            </a:r>
            <a:r>
              <a:rPr lang="en-US" dirty="0" smtClean="0"/>
              <a:t>in Test </a:t>
            </a:r>
            <a:r>
              <a:rPr lang="en-US" dirty="0"/>
              <a:t>(SDET)</a:t>
            </a:r>
          </a:p>
        </p:txBody>
      </p:sp>
    </p:spTree>
    <p:extLst>
      <p:ext uri="{BB962C8B-B14F-4D97-AF65-F5344CB8AC3E}">
        <p14:creationId xmlns:p14="http://schemas.microsoft.com/office/powerpoint/2010/main" val="1745948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514350" indent="-514350">
              <a:buFont typeface="+mj-lt"/>
              <a:buAutoNum type="arabicPeriod"/>
            </a:pPr>
            <a:r>
              <a:rPr lang="en-GB" dirty="0" smtClean="0"/>
              <a:t>Understanding Test Automation</a:t>
            </a:r>
          </a:p>
          <a:p>
            <a:pPr marL="514350" indent="-514350">
              <a:buFont typeface="+mj-lt"/>
              <a:buAutoNum type="arabicPeriod"/>
            </a:pPr>
            <a:r>
              <a:rPr lang="en-GB" dirty="0" smtClean="0"/>
              <a:t>Test Automation Strategies</a:t>
            </a:r>
          </a:p>
          <a:p>
            <a:pPr marL="514350" indent="-514350">
              <a:buFont typeface="+mj-lt"/>
              <a:buAutoNum type="arabicPeriod"/>
            </a:pPr>
            <a:r>
              <a:rPr lang="en-GB" dirty="0" smtClean="0"/>
              <a:t>Writing Automation Tests</a:t>
            </a:r>
          </a:p>
          <a:p>
            <a:pPr marL="514350" indent="-514350">
              <a:buFont typeface="+mj-lt"/>
              <a:buAutoNum type="arabicPeriod"/>
            </a:pPr>
            <a:r>
              <a:rPr lang="en-GB" dirty="0" smtClean="0"/>
              <a:t>Managing Test Scripts</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236521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5" name="Rectangle 4"/>
          <p:cNvSpPr/>
          <p:nvPr/>
        </p:nvSpPr>
        <p:spPr>
          <a:xfrm>
            <a:off x="352011" y="3151045"/>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666148"/>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US" dirty="0">
                  <a:solidFill>
                    <a:schemeClr val="bg1"/>
                  </a:solidFill>
                </a:rPr>
                <a:t>6</a:t>
              </a:r>
              <a:r>
                <a:rPr lang="en-US" dirty="0" smtClean="0">
                  <a:solidFill>
                    <a:schemeClr val="bg1"/>
                  </a:solidFill>
                </a:rPr>
                <a:t>.1 Understanding Test</a:t>
              </a:r>
            </a:p>
            <a:p>
              <a:pPr marL="0" indent="0">
                <a:spcBef>
                  <a:spcPts val="600"/>
                </a:spcBef>
                <a:buNone/>
              </a:pPr>
              <a:r>
                <a:rPr lang="en-US" dirty="0">
                  <a:solidFill>
                    <a:schemeClr val="bg1"/>
                  </a:solidFill>
                </a:rPr>
                <a:t> </a:t>
              </a:r>
              <a:r>
                <a:rPr lang="en-US" dirty="0" smtClean="0">
                  <a:solidFill>
                    <a:schemeClr val="bg1"/>
                  </a:solidFill>
                </a:rPr>
                <a:t>   </a:t>
              </a:r>
              <a:r>
                <a:rPr lang="en-US" dirty="0">
                  <a:solidFill>
                    <a:schemeClr val="bg1"/>
                  </a:solidFill>
                </a:rPr>
                <a:t> </a:t>
              </a:r>
              <a:r>
                <a:rPr lang="en-US" dirty="0" smtClean="0">
                  <a:solidFill>
                    <a:schemeClr val="bg1"/>
                  </a:solidFill>
                </a:rPr>
                <a:t>Automation</a:t>
              </a:r>
            </a:p>
          </p:txBody>
        </p:sp>
      </p:grpSp>
      <p:sp>
        <p:nvSpPr>
          <p:cNvPr id="11" name="Text Placeholder 4"/>
          <p:cNvSpPr txBox="1">
            <a:spLocks/>
          </p:cNvSpPr>
          <p:nvPr/>
        </p:nvSpPr>
        <p:spPr>
          <a:xfrm>
            <a:off x="524969" y="4117061"/>
            <a:ext cx="8215796"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bg1"/>
                </a:solidFill>
              </a:rPr>
              <a:t>06 | Automating Software Test </a:t>
            </a:r>
            <a:endParaRPr lang="en-US" dirty="0">
              <a:solidFill>
                <a:schemeClr val="bg1"/>
              </a:solidFill>
            </a:endParaRPr>
          </a:p>
        </p:txBody>
      </p:sp>
      <p:sp>
        <p:nvSpPr>
          <p:cNvPr id="7" name="Text Placeholder 4"/>
          <p:cNvSpPr txBox="1">
            <a:spLocks/>
          </p:cNvSpPr>
          <p:nvPr/>
        </p:nvSpPr>
        <p:spPr>
          <a:xfrm>
            <a:off x="763508" y="1338399"/>
            <a:ext cx="8215796" cy="14855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931601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Overview</a:t>
            </a:r>
            <a:endParaRPr lang="en-US" dirty="0"/>
          </a:p>
        </p:txBody>
      </p:sp>
      <p:sp>
        <p:nvSpPr>
          <p:cNvPr id="3" name="Content Placeholder 2"/>
          <p:cNvSpPr>
            <a:spLocks noGrp="1"/>
          </p:cNvSpPr>
          <p:nvPr>
            <p:ph sz="quarter" idx="10"/>
          </p:nvPr>
        </p:nvSpPr>
        <p:spPr/>
        <p:txBody>
          <a:bodyPr/>
          <a:lstStyle/>
          <a:p>
            <a:pPr marL="0" indent="0">
              <a:buNone/>
            </a:pPr>
            <a:r>
              <a:rPr lang="en-US" dirty="0"/>
              <a:t>In this </a:t>
            </a:r>
            <a:r>
              <a:rPr lang="en-US" dirty="0" smtClean="0"/>
              <a:t>section, we </a:t>
            </a:r>
            <a:r>
              <a:rPr lang="en-US" dirty="0"/>
              <a:t>will review the </a:t>
            </a:r>
            <a:r>
              <a:rPr lang="en-US" dirty="0" smtClean="0"/>
              <a:t>following:</a:t>
            </a:r>
          </a:p>
          <a:p>
            <a:pPr marL="0" indent="0">
              <a:buNone/>
            </a:pPr>
            <a:endParaRPr lang="en-US" sz="1800" dirty="0" smtClean="0"/>
          </a:p>
          <a:p>
            <a:pPr lvl="1"/>
            <a:r>
              <a:rPr lang="en-US" dirty="0" smtClean="0"/>
              <a:t>Benefits</a:t>
            </a:r>
          </a:p>
          <a:p>
            <a:pPr lvl="1"/>
            <a:r>
              <a:rPr lang="en-US" dirty="0" smtClean="0"/>
              <a:t>Candidates </a:t>
            </a:r>
            <a:r>
              <a:rPr lang="en-US" dirty="0"/>
              <a:t>for </a:t>
            </a:r>
            <a:r>
              <a:rPr lang="en-US" dirty="0" smtClean="0"/>
              <a:t>automation</a:t>
            </a:r>
          </a:p>
          <a:p>
            <a:pPr lvl="1"/>
            <a:r>
              <a:rPr lang="en-US" dirty="0" smtClean="0"/>
              <a:t>Automation process</a:t>
            </a:r>
          </a:p>
        </p:txBody>
      </p:sp>
    </p:spTree>
    <p:extLst>
      <p:ext uri="{BB962C8B-B14F-4D97-AF65-F5344CB8AC3E}">
        <p14:creationId xmlns:p14="http://schemas.microsoft.com/office/powerpoint/2010/main" val="2883159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Questions</a:t>
            </a:r>
            <a:endParaRPr lang="en-US" dirty="0"/>
          </a:p>
        </p:txBody>
      </p:sp>
      <p:sp>
        <p:nvSpPr>
          <p:cNvPr id="3" name="Content Placeholder 2"/>
          <p:cNvSpPr>
            <a:spLocks noGrp="1"/>
          </p:cNvSpPr>
          <p:nvPr>
            <p:ph sz="quarter" idx="10"/>
          </p:nvPr>
        </p:nvSpPr>
        <p:spPr>
          <a:xfrm>
            <a:off x="378696" y="1245702"/>
            <a:ext cx="11525250" cy="5290388"/>
          </a:xfrm>
        </p:spPr>
        <p:txBody>
          <a:bodyPr/>
          <a:lstStyle/>
          <a:p>
            <a:pPr marL="0" indent="0">
              <a:buNone/>
            </a:pPr>
            <a:r>
              <a:rPr lang="en-US" dirty="0"/>
              <a:t>What is the difference between an automated test and a manual test?</a:t>
            </a:r>
          </a:p>
          <a:p>
            <a:pPr marL="0" indent="0">
              <a:buNone/>
            </a:pPr>
            <a:endParaRPr lang="en-US" dirty="0" smtClean="0"/>
          </a:p>
          <a:p>
            <a:pPr marL="0" indent="0">
              <a:buNone/>
            </a:pPr>
            <a:r>
              <a:rPr lang="en-US" dirty="0" smtClean="0"/>
              <a:t>What </a:t>
            </a:r>
            <a:r>
              <a:rPr lang="en-US" dirty="0"/>
              <a:t>are the benefits of automated testing? </a:t>
            </a:r>
            <a:endParaRPr lang="en-US" dirty="0" smtClean="0"/>
          </a:p>
          <a:p>
            <a:pPr marL="0" indent="0">
              <a:buNone/>
            </a:pPr>
            <a:endParaRPr lang="en-US" dirty="0"/>
          </a:p>
          <a:p>
            <a:pPr marL="0" indent="0">
              <a:buNone/>
            </a:pPr>
            <a:r>
              <a:rPr lang="en-US" dirty="0" smtClean="0"/>
              <a:t>What </a:t>
            </a:r>
            <a:r>
              <a:rPr lang="en-US" dirty="0"/>
              <a:t>are the names of two types of tests that can be </a:t>
            </a:r>
            <a:r>
              <a:rPr lang="en-US" dirty="0" smtClean="0"/>
              <a:t>automated?</a:t>
            </a:r>
          </a:p>
          <a:p>
            <a:pPr marL="0" indent="0">
              <a:buNone/>
            </a:pPr>
            <a:endParaRPr lang="en-US" dirty="0"/>
          </a:p>
        </p:txBody>
      </p:sp>
    </p:spTree>
    <p:extLst>
      <p:ext uri="{BB962C8B-B14F-4D97-AF65-F5344CB8AC3E}">
        <p14:creationId xmlns:p14="http://schemas.microsoft.com/office/powerpoint/2010/main" val="3783419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Slide">
  <a:themeElements>
    <a:clrScheme name="Custom 4">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474747"/>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8ECBA18F3C33409346A19633182C5D" ma:contentTypeVersion="" ma:contentTypeDescription="Create a new document." ma:contentTypeScope="" ma:versionID="f42775250a30ad96fffd2cc4f3934504">
  <xsd:schema xmlns:xsd="http://www.w3.org/2001/XMLSchema" xmlns:xs="http://www.w3.org/2001/XMLSchema" xmlns:p="http://schemas.microsoft.com/office/2006/metadata/properties" xmlns:ns2="DA58AECA-46F3-4083-B40F-E6EFD575E31E" targetNamespace="http://schemas.microsoft.com/office/2006/metadata/properties" ma:root="true" ma:fieldsID="96539666dc85730643db0938a100560c" ns2:_="">
    <xsd:import namespace="DA58AECA-46F3-4083-B40F-E6EFD575E31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58AECA-46F3-4083-B40F-E6EFD575E31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DA58AECA-46F3-4083-B40F-E6EFD575E31E">Final</Status>
    <Module xmlns="DA58AECA-46F3-4083-B40F-E6EFD575E31E">6</Module>
    <Content_x0020_Type xmlns="DA58AECA-46F3-4083-B40F-E6EFD575E31E">Slide Presentation</Content_x0020_Typ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B2DDD11-A21B-4E60-8396-94CF41143762}"/>
</file>

<file path=customXml/itemProps2.xml><?xml version="1.0" encoding="utf-8"?>
<ds:datastoreItem xmlns:ds="http://schemas.openxmlformats.org/officeDocument/2006/customXml" ds:itemID="{7025FDD9-4C58-4084-9F89-0E6ADD6FFF55}"/>
</file>

<file path=customXml/itemProps3.xml><?xml version="1.0" encoding="utf-8"?>
<ds:datastoreItem xmlns:ds="http://schemas.openxmlformats.org/officeDocument/2006/customXml" ds:itemID="{B0CA13EC-1D3C-4D6F-8D1C-E8A452CFC79A}"/>
</file>

<file path=docProps/app.xml><?xml version="1.0" encoding="utf-8"?>
<Properties xmlns="http://schemas.openxmlformats.org/officeDocument/2006/extended-properties" xmlns:vt="http://schemas.openxmlformats.org/officeDocument/2006/docPropsVTypes">
  <Template/>
  <TotalTime>3771</TotalTime>
  <Words>2730</Words>
  <Application>Microsoft Office PowerPoint</Application>
  <PresentationFormat>Widescreen</PresentationFormat>
  <Paragraphs>326</Paragraphs>
  <Slides>46</Slides>
  <Notes>46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46</vt:i4>
      </vt:variant>
    </vt:vector>
  </HeadingPairs>
  <TitlesOfParts>
    <vt:vector size="55" baseType="lpstr">
      <vt:lpstr>Arial</vt:lpstr>
      <vt:lpstr>Calibri</vt:lpstr>
      <vt:lpstr>Lucida Grande</vt:lpstr>
      <vt:lpstr>Segoe</vt:lpstr>
      <vt:lpstr>Segoe UI</vt:lpstr>
      <vt:lpstr>Segoe UI Light</vt:lpstr>
      <vt:lpstr>Wingdings</vt:lpstr>
      <vt:lpstr>1_Office Theme</vt:lpstr>
      <vt:lpstr>Content Slide</vt:lpstr>
      <vt:lpstr>Software Testing Fundamentals</vt:lpstr>
      <vt:lpstr>Take the Exam </vt:lpstr>
      <vt:lpstr>     Join the MVA Community!</vt:lpstr>
      <vt:lpstr>Course Topics</vt:lpstr>
      <vt:lpstr>PowerPoint Presentation</vt:lpstr>
      <vt:lpstr>Module Overview</vt:lpstr>
      <vt:lpstr>PowerPoint Presentation</vt:lpstr>
      <vt:lpstr>Section Overview</vt:lpstr>
      <vt:lpstr>Guiding Questions</vt:lpstr>
      <vt:lpstr>Automated Tests</vt:lpstr>
      <vt:lpstr>Benefits of Automated Testing</vt:lpstr>
      <vt:lpstr>Potential Drawbacks of Automated Testing</vt:lpstr>
      <vt:lpstr>Common Automated Tests</vt:lpstr>
      <vt:lpstr>Other Potential Candidates for Automation</vt:lpstr>
      <vt:lpstr>Barriers to Automation</vt:lpstr>
      <vt:lpstr>Automation Process</vt:lpstr>
      <vt:lpstr>Section Questions </vt:lpstr>
      <vt:lpstr>PowerPoint Presentation</vt:lpstr>
      <vt:lpstr>Section Overview</vt:lpstr>
      <vt:lpstr>Guiding Questions</vt:lpstr>
      <vt:lpstr>Logging Data with IntelliTrace</vt:lpstr>
      <vt:lpstr>Prioritizing Automation Efforts</vt:lpstr>
      <vt:lpstr>Section Questions </vt:lpstr>
      <vt:lpstr>Great MSPress Books </vt:lpstr>
      <vt:lpstr>PowerPoint Presentation</vt:lpstr>
      <vt:lpstr>Section Overview</vt:lpstr>
      <vt:lpstr>Guiding Questions</vt:lpstr>
      <vt:lpstr>Testing Logic with Assertions</vt:lpstr>
      <vt:lpstr>Errors in Testing</vt:lpstr>
      <vt:lpstr>Test Comments</vt:lpstr>
      <vt:lpstr>Virtual Machines</vt:lpstr>
      <vt:lpstr>Section Questions </vt:lpstr>
      <vt:lpstr>PowerPoint Presentation</vt:lpstr>
      <vt:lpstr>Section Overview</vt:lpstr>
      <vt:lpstr>Guiding Questions</vt:lpstr>
      <vt:lpstr>Smoke Testing</vt:lpstr>
      <vt:lpstr>Build Verification Tests (BVT)</vt:lpstr>
      <vt:lpstr>Lab Environments</vt:lpstr>
      <vt:lpstr>Advantages of a Lab Environment</vt:lpstr>
      <vt:lpstr>Two Types of Lab Environments</vt:lpstr>
      <vt:lpstr>Features Available in SCVMM Environments</vt:lpstr>
      <vt:lpstr>Supported Operating Systems for VM</vt:lpstr>
      <vt:lpstr>Section Questions </vt:lpstr>
      <vt:lpstr>Additional Resources for this Module</vt:lpstr>
      <vt:lpstr>Know your stuff? Get Certified!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Kristen Paulson</cp:lastModifiedBy>
  <cp:revision>105</cp:revision>
  <dcterms:created xsi:type="dcterms:W3CDTF">2013-02-15T23:12:42Z</dcterms:created>
  <dcterms:modified xsi:type="dcterms:W3CDTF">2013-12-17T23:23:40Z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0x010100848ECBA18F3C33409346A19633182C5D</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TaxCatchAll">
    <vt:lpwstr/>
  </property>
  <property fmtid="{D5CDD505-2E9C-101B-9397-08002B2CF9AE}" pid="8" name="TaxKeywordTaxHTField">
    <vt:lpwstr/>
  </property>
</Properties>
</file>