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6"/>
  </p:notesMasterIdLst>
  <p:handoutMasterIdLst>
    <p:handoutMasterId r:id="rId17"/>
  </p:handoutMasterIdLst>
  <p:sldIdLst>
    <p:sldId id="338" r:id="rId5"/>
    <p:sldId id="327" r:id="rId6"/>
    <p:sldId id="315" r:id="rId7"/>
    <p:sldId id="329" r:id="rId8"/>
    <p:sldId id="302" r:id="rId9"/>
    <p:sldId id="339" r:id="rId10"/>
    <p:sldId id="340" r:id="rId11"/>
    <p:sldId id="341"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6" d="100"/>
          <a:sy n="96" d="100"/>
        </p:scale>
        <p:origin x="82" y="19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10/26/2024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fi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fif"/><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40843" y="2257670"/>
            <a:ext cx="5868061" cy="765533"/>
          </a:xfrm>
        </p:spPr>
        <p:txBody>
          <a:bodyPr>
            <a:normAutofit fontScale="90000"/>
          </a:bodyPr>
          <a:lstStyle/>
          <a:p>
            <a:r>
              <a:rPr lang="en-GB" sz="3200" dirty="0">
                <a:latin typeface="Aptos Narrow" panose="020B0004020202020204" pitchFamily="34" charset="0"/>
              </a:rPr>
              <a:t>Project Title </a:t>
            </a:r>
            <a:r>
              <a:rPr lang="en-US" sz="3200" dirty="0">
                <a:latin typeface="Aptos Narrow" panose="020B0004020202020204" pitchFamily="34" charset="0"/>
              </a:rPr>
              <a:t>: Superstore Sales and 					  Profit Analysis</a:t>
            </a:r>
            <a:endParaRPr lang="en-IN" sz="3200" dirty="0">
              <a:latin typeface="Aptos Narrow" panose="020B0004020202020204" pitchFamily="34" charset="0"/>
            </a:endParaRPr>
          </a:p>
        </p:txBody>
      </p:sp>
      <p:sp>
        <p:nvSpPr>
          <p:cNvPr id="3" name="TextBox 2">
            <a:extLst>
              <a:ext uri="{FF2B5EF4-FFF2-40B4-BE49-F238E27FC236}">
                <a16:creationId xmlns:a16="http://schemas.microsoft.com/office/drawing/2014/main" id="{CE3F761C-A7E6-6363-DFF2-5AB27BBB181E}"/>
              </a:ext>
            </a:extLst>
          </p:cNvPr>
          <p:cNvSpPr txBox="1"/>
          <p:nvPr/>
        </p:nvSpPr>
        <p:spPr>
          <a:xfrm>
            <a:off x="5740843" y="3128053"/>
            <a:ext cx="6368994" cy="2677656"/>
          </a:xfrm>
          <a:prstGeom prst="rect">
            <a:avLst/>
          </a:prstGeom>
          <a:noFill/>
        </p:spPr>
        <p:txBody>
          <a:bodyPr wrap="square">
            <a:spAutoFit/>
          </a:bodyPr>
          <a:lstStyle/>
          <a:p>
            <a:r>
              <a:rPr lang="en-US" sz="2400" dirty="0">
                <a:latin typeface="Aptos Narrow" panose="020B0004020202020204" pitchFamily="34" charset="0"/>
              </a:rPr>
              <a:t>Student Name : Viraj Vinod Bele</a:t>
            </a:r>
          </a:p>
          <a:p>
            <a:r>
              <a:rPr lang="en-US" sz="2400" dirty="0">
                <a:latin typeface="Aptos Narrow" panose="020B0004020202020204" pitchFamily="34" charset="0"/>
              </a:rPr>
              <a:t>College Name : DKTE Society’s Textile and       						  Engineering Institute , </a:t>
            </a:r>
            <a:r>
              <a:rPr lang="en-US" sz="2400" dirty="0" err="1">
                <a:latin typeface="Aptos Narrow" panose="020B0004020202020204" pitchFamily="34" charset="0"/>
              </a:rPr>
              <a:t>Ichalkaranji</a:t>
            </a:r>
            <a:r>
              <a:rPr lang="en-US" sz="2400" dirty="0">
                <a:latin typeface="Aptos Narrow" panose="020B0004020202020204" pitchFamily="34" charset="0"/>
              </a:rPr>
              <a:t>.</a:t>
            </a:r>
          </a:p>
          <a:p>
            <a:r>
              <a:rPr lang="en-US" sz="2400" dirty="0">
                <a:latin typeface="Aptos Narrow" panose="020B0004020202020204" pitchFamily="34" charset="0"/>
              </a:rPr>
              <a:t>Branch		       : AI and Data Science</a:t>
            </a:r>
          </a:p>
          <a:p>
            <a:r>
              <a:rPr lang="en-US" sz="2400" dirty="0">
                <a:latin typeface="Aptos Narrow" panose="020B0004020202020204" pitchFamily="34" charset="0"/>
              </a:rPr>
              <a:t>Semester           : 5</a:t>
            </a:r>
            <a:r>
              <a:rPr lang="en-US" sz="2400" baseline="30000" dirty="0">
                <a:latin typeface="Aptos Narrow" panose="020B0004020202020204" pitchFamily="34" charset="0"/>
              </a:rPr>
              <a:t>th</a:t>
            </a:r>
          </a:p>
          <a:p>
            <a:r>
              <a:rPr lang="en-US" sz="2400" dirty="0">
                <a:latin typeface="Aptos Narrow" panose="020B0004020202020204" pitchFamily="34" charset="0"/>
              </a:rPr>
              <a:t>AICTE ID		: </a:t>
            </a:r>
            <a:r>
              <a:rPr lang="en-IN" b="0" i="0" dirty="0">
                <a:solidFill>
                  <a:srgbClr val="333333"/>
                </a:solidFill>
                <a:effectLst/>
                <a:latin typeface="Helvetica Neue"/>
              </a:rPr>
              <a:t>STU662ba6ddc52c41714136797</a:t>
            </a:r>
            <a:endParaRPr lang="en-US" dirty="0">
              <a:latin typeface="Aptos Narrow" panose="020B0004020202020204" pitchFamily="34" charset="0"/>
            </a:endParaRPr>
          </a:p>
          <a:p>
            <a:endParaRPr lang="en-IN" sz="2400" dirty="0">
              <a:latin typeface="Aptos Narrow" panose="020B0004020202020204" pitchFamily="34" charset="0"/>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EEF5D5-3E32-AC91-65B2-0FBB1F7AACD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Slide Number Placeholder 1">
            <a:extLst>
              <a:ext uri="{FF2B5EF4-FFF2-40B4-BE49-F238E27FC236}">
                <a16:creationId xmlns:a16="http://schemas.microsoft.com/office/drawing/2014/main" id="{974A4E95-1D00-25EE-1756-D15DC5CA550D}"/>
              </a:ext>
            </a:extLst>
          </p:cNvPr>
          <p:cNvSpPr txBox="1">
            <a:spLocks/>
          </p:cNvSpPr>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10</a:t>
            </a:fld>
            <a:endParaRPr lang="en-US" dirty="0"/>
          </a:p>
        </p:txBody>
      </p:sp>
      <p:sp>
        <p:nvSpPr>
          <p:cNvPr id="4" name="Title 3">
            <a:extLst>
              <a:ext uri="{FF2B5EF4-FFF2-40B4-BE49-F238E27FC236}">
                <a16:creationId xmlns:a16="http://schemas.microsoft.com/office/drawing/2014/main" id="{5D815957-0069-C5A0-4845-5B076261572E}"/>
              </a:ext>
            </a:extLst>
          </p:cNvPr>
          <p:cNvSpPr txBox="1">
            <a:spLocks/>
          </p:cNvSpPr>
          <p:nvPr/>
        </p:nvSpPr>
        <p:spPr>
          <a:xfrm>
            <a:off x="675957" y="370589"/>
            <a:ext cx="2981643" cy="83099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RESULTS </a:t>
            </a:r>
            <a:endParaRPr lang="en-IN" dirty="0"/>
          </a:p>
        </p:txBody>
      </p:sp>
      <p:sp>
        <p:nvSpPr>
          <p:cNvPr id="5" name="Text Placeholder 30">
            <a:extLst>
              <a:ext uri="{FF2B5EF4-FFF2-40B4-BE49-F238E27FC236}">
                <a16:creationId xmlns:a16="http://schemas.microsoft.com/office/drawing/2014/main" id="{2C4FE79E-5CE4-DD5A-89CD-15D3011A9E3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extBox 5">
            <a:extLst>
              <a:ext uri="{FF2B5EF4-FFF2-40B4-BE49-F238E27FC236}">
                <a16:creationId xmlns:a16="http://schemas.microsoft.com/office/drawing/2014/main" id="{4E3BC411-2021-BFAE-AC76-AC876698A560}"/>
              </a:ext>
            </a:extLst>
          </p:cNvPr>
          <p:cNvSpPr txBox="1"/>
          <p:nvPr/>
        </p:nvSpPr>
        <p:spPr>
          <a:xfrm>
            <a:off x="183751" y="1178851"/>
            <a:ext cx="6441702" cy="461665"/>
          </a:xfrm>
          <a:prstGeom prst="rect">
            <a:avLst/>
          </a:prstGeom>
          <a:noFill/>
        </p:spPr>
        <p:txBody>
          <a:bodyPr wrap="square" rtlCol="0">
            <a:spAutoFit/>
          </a:bodyPr>
          <a:lstStyle/>
          <a:p>
            <a:r>
              <a:rPr lang="en-US" sz="2400" dirty="0">
                <a:latin typeface="Aptos Narrow" panose="020B0004020202020204" pitchFamily="34" charset="0"/>
              </a:rPr>
              <a:t>5.  Pie chart - Percentage of Profit by Category</a:t>
            </a:r>
            <a:endParaRPr lang="en-IN" sz="2400" dirty="0">
              <a:latin typeface="Aptos Narrow" panose="020B0004020202020204" pitchFamily="34" charset="0"/>
            </a:endParaRPr>
          </a:p>
        </p:txBody>
      </p:sp>
      <p:pic>
        <p:nvPicPr>
          <p:cNvPr id="12" name="Picture 11">
            <a:extLst>
              <a:ext uri="{FF2B5EF4-FFF2-40B4-BE49-F238E27FC236}">
                <a16:creationId xmlns:a16="http://schemas.microsoft.com/office/drawing/2014/main" id="{998C8894-FA7A-AB2E-BD1B-7E476E9E7265}"/>
              </a:ext>
            </a:extLst>
          </p:cNvPr>
          <p:cNvPicPr>
            <a:picLocks noChangeAspect="1"/>
          </p:cNvPicPr>
          <p:nvPr/>
        </p:nvPicPr>
        <p:blipFill>
          <a:blip r:embed="rId2"/>
          <a:stretch>
            <a:fillRect/>
          </a:stretch>
        </p:blipFill>
        <p:spPr>
          <a:xfrm>
            <a:off x="7470498" y="1860553"/>
            <a:ext cx="4248150" cy="3705225"/>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811FDC5D-5C0F-8DD9-1BCD-7722B406751E}"/>
              </a:ext>
            </a:extLst>
          </p:cNvPr>
          <p:cNvPicPr>
            <a:picLocks noChangeAspect="1"/>
          </p:cNvPicPr>
          <p:nvPr/>
        </p:nvPicPr>
        <p:blipFill>
          <a:blip r:embed="rId3"/>
          <a:stretch>
            <a:fillRect/>
          </a:stretch>
        </p:blipFill>
        <p:spPr>
          <a:xfrm>
            <a:off x="183752" y="1691302"/>
            <a:ext cx="7051936" cy="346667"/>
          </a:xfrm>
          <a:prstGeom prst="rect">
            <a:avLst/>
          </a:prstGeom>
        </p:spPr>
      </p:pic>
      <p:sp>
        <p:nvSpPr>
          <p:cNvPr id="16" name="TextBox 15">
            <a:extLst>
              <a:ext uri="{FF2B5EF4-FFF2-40B4-BE49-F238E27FC236}">
                <a16:creationId xmlns:a16="http://schemas.microsoft.com/office/drawing/2014/main" id="{5855CC79-2AE8-6EF8-8A86-108881BB78D3}"/>
              </a:ext>
            </a:extLst>
          </p:cNvPr>
          <p:cNvSpPr txBox="1"/>
          <p:nvPr/>
        </p:nvSpPr>
        <p:spPr>
          <a:xfrm>
            <a:off x="183750" y="2217882"/>
            <a:ext cx="6877007" cy="1477328"/>
          </a:xfrm>
          <a:prstGeom prst="rect">
            <a:avLst/>
          </a:prstGeom>
          <a:noFill/>
        </p:spPr>
        <p:txBody>
          <a:bodyPr wrap="square">
            <a:spAutoFit/>
          </a:bodyPr>
          <a:lstStyle/>
          <a:p>
            <a:pPr algn="just"/>
            <a:r>
              <a:rPr lang="en-US" b="1" dirty="0">
                <a:latin typeface="Aptos Narrow" panose="020B0004020202020204" pitchFamily="34" charset="0"/>
              </a:rPr>
              <a:t>Approach:</a:t>
            </a:r>
          </a:p>
          <a:p>
            <a:pPr marL="285750" indent="-285750" algn="just">
              <a:buFont typeface="Arial" panose="020B0604020202020204" pitchFamily="34" charset="0"/>
              <a:buChar char="•"/>
            </a:pPr>
            <a:r>
              <a:rPr lang="en-US" dirty="0">
                <a:latin typeface="Aptos Narrow" panose="020B0004020202020204" pitchFamily="34" charset="0"/>
              </a:rPr>
              <a:t>Total profits were grouped by category to calculate each category's share of the overall profit.</a:t>
            </a:r>
          </a:p>
          <a:p>
            <a:pPr marL="285750" indent="-285750" algn="just">
              <a:buFont typeface="Arial" panose="020B0604020202020204" pitchFamily="34" charset="0"/>
              <a:buChar char="•"/>
            </a:pPr>
            <a:r>
              <a:rPr lang="en-US" dirty="0">
                <a:latin typeface="Aptos Narrow" panose="020B0004020202020204" pitchFamily="34" charset="0"/>
              </a:rPr>
              <a:t>A pie chart is used to visualize these proportions, making it easy to see the contribution of each category as a percentage of total profit.</a:t>
            </a:r>
          </a:p>
        </p:txBody>
      </p:sp>
      <p:sp>
        <p:nvSpPr>
          <p:cNvPr id="18" name="TextBox 17">
            <a:extLst>
              <a:ext uri="{FF2B5EF4-FFF2-40B4-BE49-F238E27FC236}">
                <a16:creationId xmlns:a16="http://schemas.microsoft.com/office/drawing/2014/main" id="{50617C0E-6498-2A1D-0EEE-9929D95846F3}"/>
              </a:ext>
            </a:extLst>
          </p:cNvPr>
          <p:cNvSpPr txBox="1"/>
          <p:nvPr/>
        </p:nvSpPr>
        <p:spPr>
          <a:xfrm>
            <a:off x="183750" y="3713165"/>
            <a:ext cx="6631292" cy="2585323"/>
          </a:xfrm>
          <a:prstGeom prst="rect">
            <a:avLst/>
          </a:prstGeom>
          <a:noFill/>
        </p:spPr>
        <p:txBody>
          <a:bodyPr wrap="square">
            <a:spAutoFit/>
          </a:bodyPr>
          <a:lstStyle/>
          <a:p>
            <a:pPr algn="just"/>
            <a:r>
              <a:rPr lang="en-US" b="1" dirty="0">
                <a:latin typeface="Aptos Narrow" panose="020B0004020202020204" pitchFamily="34" charset="0"/>
              </a:rPr>
              <a:t>Findings:</a:t>
            </a:r>
          </a:p>
          <a:p>
            <a:pPr algn="just">
              <a:buFont typeface="Arial" panose="020B0604020202020204" pitchFamily="34" charset="0"/>
              <a:buChar char="•"/>
            </a:pPr>
            <a:r>
              <a:rPr lang="en-US" b="1" dirty="0">
                <a:latin typeface="Aptos Narrow" panose="020B0004020202020204" pitchFamily="34" charset="0"/>
              </a:rPr>
              <a:t>Top-Contributing Category</a:t>
            </a:r>
            <a:r>
              <a:rPr lang="en-US" dirty="0">
                <a:latin typeface="Aptos Narrow" panose="020B0004020202020204" pitchFamily="34" charset="0"/>
              </a:rPr>
              <a:t>:</a:t>
            </a:r>
          </a:p>
          <a:p>
            <a:pPr marL="742950" lvl="1" indent="-285750" algn="just">
              <a:buFont typeface="Arial" panose="020B0604020202020204" pitchFamily="34" charset="0"/>
              <a:buChar char="•"/>
            </a:pPr>
            <a:r>
              <a:rPr lang="en-US" dirty="0">
                <a:latin typeface="Aptos Narrow" panose="020B0004020202020204" pitchFamily="34" charset="0"/>
              </a:rPr>
              <a:t>The </a:t>
            </a:r>
            <a:r>
              <a:rPr lang="en-US" b="1" dirty="0">
                <a:latin typeface="Aptos Narrow" panose="020B0004020202020204" pitchFamily="34" charset="0"/>
              </a:rPr>
              <a:t>Technology</a:t>
            </a:r>
            <a:r>
              <a:rPr lang="en-US" dirty="0">
                <a:latin typeface="Aptos Narrow" panose="020B0004020202020204" pitchFamily="34" charset="0"/>
              </a:rPr>
              <a:t> and </a:t>
            </a:r>
            <a:r>
              <a:rPr lang="en-US" b="1" dirty="0">
                <a:latin typeface="Aptos Narrow" panose="020B0004020202020204" pitchFamily="34" charset="0"/>
              </a:rPr>
              <a:t>Office Supplies </a:t>
            </a:r>
            <a:r>
              <a:rPr lang="en-US" dirty="0">
                <a:latin typeface="Aptos Narrow" panose="020B0004020202020204" pitchFamily="34" charset="0"/>
              </a:rPr>
              <a:t>category accounts for 51% and 43% of total profit, it indicates strong profitability, suggesting effective cost management and high demand.</a:t>
            </a:r>
          </a:p>
          <a:p>
            <a:pPr algn="just">
              <a:buFont typeface="Arial" panose="020B0604020202020204" pitchFamily="34" charset="0"/>
              <a:buChar char="•"/>
            </a:pPr>
            <a:r>
              <a:rPr lang="en-US" b="1" dirty="0">
                <a:latin typeface="Aptos Narrow" panose="020B0004020202020204" pitchFamily="34" charset="0"/>
              </a:rPr>
              <a:t>Lower-Contributing Categories</a:t>
            </a:r>
            <a:r>
              <a:rPr lang="en-US" dirty="0">
                <a:latin typeface="Aptos Narrow" panose="020B0004020202020204" pitchFamily="34" charset="0"/>
              </a:rPr>
              <a:t>:</a:t>
            </a:r>
          </a:p>
          <a:p>
            <a:pPr marL="742950" lvl="1" indent="-285750" algn="just">
              <a:buFont typeface="Arial" panose="020B0604020202020204" pitchFamily="34" charset="0"/>
              <a:buChar char="•"/>
            </a:pPr>
            <a:r>
              <a:rPr lang="en-US" dirty="0">
                <a:latin typeface="Aptos Narrow" panose="020B0004020202020204" pitchFamily="34" charset="0"/>
              </a:rPr>
              <a:t>The category like </a:t>
            </a:r>
            <a:r>
              <a:rPr lang="en-US" b="1" dirty="0">
                <a:latin typeface="Aptos Narrow" panose="020B0004020202020204" pitchFamily="34" charset="0"/>
              </a:rPr>
              <a:t>Furniture</a:t>
            </a:r>
            <a:r>
              <a:rPr lang="en-US" dirty="0">
                <a:latin typeface="Aptos Narrow" panose="020B0004020202020204" pitchFamily="34" charset="0"/>
              </a:rPr>
              <a:t> contribute only 6% this may highlight potential issues such as higher costs or lower sales, indicating areas for improvement.</a:t>
            </a:r>
          </a:p>
        </p:txBody>
      </p:sp>
    </p:spTree>
    <p:extLst>
      <p:ext uri="{BB962C8B-B14F-4D97-AF65-F5344CB8AC3E}">
        <p14:creationId xmlns:p14="http://schemas.microsoft.com/office/powerpoint/2010/main" val="185227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1">
                                            <p:txEl>
                                              <p:pRg st="0" end="0"/>
                                            </p:txEl>
                                          </p:spTgt>
                                        </p:tgtEl>
                                        <p:attrNameLst>
                                          <p:attrName>style.visibility</p:attrName>
                                        </p:attrNameLst>
                                      </p:cBhvr>
                                      <p:to>
                                        <p:strVal val="visible"/>
                                      </p:to>
                                    </p:set>
                                    <p:anim calcmode="lin" valueType="num">
                                      <p:cBhvr additive="base">
                                        <p:cTn id="14"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3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20000"/>
          </a:bodyPr>
          <a:lstStyle/>
          <a:p>
            <a:pPr>
              <a:lnSpc>
                <a:spcPct val="150000"/>
              </a:lnSpc>
            </a:pPr>
            <a:r>
              <a:rPr lang="en-US" sz="2800" dirty="0"/>
              <a:t>The aim of this project is to analyze the sales and profit trends across different regions, categories, and sub-categories for the Superstore dataset. The objective is to identify key insights and help improve decision-making for regional and category-specific strategies.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8" name="Rectangle 3">
            <a:extLst>
              <a:ext uri="{FF2B5EF4-FFF2-40B4-BE49-F238E27FC236}">
                <a16:creationId xmlns:a16="http://schemas.microsoft.com/office/drawing/2014/main" id="{D6BD456A-D46A-E73C-E9F0-64BBDEE9AC0F}"/>
              </a:ext>
            </a:extLst>
          </p:cNvPr>
          <p:cNvSpPr>
            <a:spLocks noChangeArrowheads="1"/>
          </p:cNvSpPr>
          <p:nvPr/>
        </p:nvSpPr>
        <p:spPr bwMode="auto">
          <a:xfrm>
            <a:off x="467359" y="1770169"/>
            <a:ext cx="85237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ptos Narrow"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ptos Narrow" panose="020B0004020202020204" pitchFamily="34" charset="0"/>
              </a:rPr>
              <a:t>This project involves analyzing the Superstore dataset to explore and visualize sales and profit data. We examine the data across various dimensions, including Region, Category, and Segment. Insights derived from the analysis help in understanding sales and profit distributions, identifying high-performing areas, and highlighting opportunities for growth.“</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ptos Narrow"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ptos Narrow" panose="020B0004020202020204" pitchFamily="34" charset="0"/>
              </a:rPr>
              <a:t>Visuals</a:t>
            </a:r>
            <a:r>
              <a:rPr kumimoji="0" lang="en-US" altLang="en-US" sz="2400" b="0" i="0" u="none" strike="noStrike" cap="none" normalizeH="0" baseline="0" dirty="0">
                <a:ln>
                  <a:noFill/>
                </a:ln>
                <a:solidFill>
                  <a:schemeClr val="tx1"/>
                </a:solidFill>
                <a:effectLst/>
                <a:latin typeface="Aptos Narrow" panose="020B0004020202020204" pitchFamily="34" charset="0"/>
              </a:rPr>
              <a:t>: Consider adding screenshots or graphs showing overall sales and profit trend </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6F8428F8-EB61-1F7C-9A58-B8736DE1D651}"/>
              </a:ext>
            </a:extLst>
          </p:cNvPr>
          <p:cNvSpPr>
            <a:spLocks noGrp="1" noChangeArrowheads="1"/>
          </p:cNvSpPr>
          <p:nvPr>
            <p:ph type="body" sz="quarter" idx="12"/>
          </p:nvPr>
        </p:nvSpPr>
        <p:spPr bwMode="auto">
          <a:xfrm>
            <a:off x="410624" y="1720840"/>
            <a:ext cx="81290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Sales Managers, to understand performance across regions and categories.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Marketing Teams, to target high-performing regions and improve weak </a:t>
            </a:r>
            <a:r>
              <a:rPr kumimoji="0" lang="en-US" altLang="en-US" sz="2400" b="0" i="0" u="none" strike="noStrike" cap="none" normalizeH="0" baseline="0" dirty="0">
                <a:ln>
                  <a:noFill/>
                </a:ln>
                <a:solidFill>
                  <a:schemeClr val="tx1"/>
                </a:solidFill>
                <a:effectLst/>
                <a:latin typeface="Aptos Narrow" panose="020B0004020202020204" pitchFamily="34" charset="0"/>
              </a:rPr>
              <a:t>areas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Business Analysts, to identify patterns in profitability and guide strategic decisions.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678729" y="1463105"/>
            <a:ext cx="9027702" cy="5243448"/>
          </a:xfrm>
        </p:spPr>
        <p:txBody>
          <a:bodyPr/>
          <a:lstStyle/>
          <a:p>
            <a:pPr lvl="1" algn="just">
              <a:lnSpc>
                <a:spcPct val="150000"/>
              </a:lnSpc>
            </a:pPr>
            <a:r>
              <a:rPr lang="en-US" dirty="0"/>
              <a:t>Language: Python</a:t>
            </a:r>
          </a:p>
          <a:p>
            <a:pPr lvl="1" algn="just">
              <a:lnSpc>
                <a:spcPct val="150000"/>
              </a:lnSpc>
            </a:pPr>
            <a:r>
              <a:rPr lang="en-US" dirty="0"/>
              <a:t>Libraries: </a:t>
            </a:r>
          </a:p>
          <a:p>
            <a:pPr lvl="3" algn="just">
              <a:lnSpc>
                <a:spcPct val="150000"/>
              </a:lnSpc>
            </a:pPr>
            <a:r>
              <a:rPr lang="en-US" dirty="0"/>
              <a:t>Pandas</a:t>
            </a:r>
          </a:p>
          <a:p>
            <a:pPr lvl="3" algn="just">
              <a:lnSpc>
                <a:spcPct val="150000"/>
              </a:lnSpc>
            </a:pPr>
            <a:r>
              <a:rPr lang="en-US" dirty="0"/>
              <a:t>Matplotlib</a:t>
            </a:r>
          </a:p>
          <a:p>
            <a:pPr lvl="3" algn="just">
              <a:lnSpc>
                <a:spcPct val="150000"/>
              </a:lnSpc>
            </a:pPr>
            <a:r>
              <a:rPr lang="en-US" dirty="0"/>
              <a:t>Seaborn</a:t>
            </a:r>
          </a:p>
          <a:p>
            <a:pPr lvl="3" algn="just">
              <a:lnSpc>
                <a:spcPct val="150000"/>
              </a:lnSpc>
            </a:pPr>
            <a:r>
              <a:rPr lang="en-US" dirty="0" err="1"/>
              <a:t>Numpy</a:t>
            </a:r>
            <a:endParaRPr lang="en-US" dirty="0"/>
          </a:p>
          <a:p>
            <a:pPr lvl="1" algn="just">
              <a:lnSpc>
                <a:spcPct val="150000"/>
              </a:lnSpc>
            </a:pPr>
            <a:r>
              <a:rPr lang="en-IN" dirty="0"/>
              <a:t>IDE : VS Code</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409700"/>
            <a:ext cx="2981643" cy="830997"/>
          </a:xfrm>
        </p:spPr>
        <p:txBody>
          <a:bodyPr>
            <a:normAutofit/>
          </a:bodyPr>
          <a:lstStyle/>
          <a:p>
            <a:r>
              <a:rPr lang="en-GB" sz="3600" b="0" dirty="0">
                <a:solidFill>
                  <a:schemeClr val="accent1"/>
                </a:solidFill>
              </a:rPr>
              <a:t>RESULTS</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6" name="TextBox 5">
            <a:extLst>
              <a:ext uri="{FF2B5EF4-FFF2-40B4-BE49-F238E27FC236}">
                <a16:creationId xmlns:a16="http://schemas.microsoft.com/office/drawing/2014/main" id="{BAE67155-CEC1-87A4-4743-A96677E782A1}"/>
              </a:ext>
            </a:extLst>
          </p:cNvPr>
          <p:cNvSpPr txBox="1"/>
          <p:nvPr/>
        </p:nvSpPr>
        <p:spPr>
          <a:xfrm>
            <a:off x="269198" y="1299452"/>
            <a:ext cx="5101808" cy="461665"/>
          </a:xfrm>
          <a:prstGeom prst="rect">
            <a:avLst/>
          </a:prstGeom>
          <a:noFill/>
        </p:spPr>
        <p:txBody>
          <a:bodyPr wrap="square" rtlCol="0">
            <a:spAutoFit/>
          </a:bodyPr>
          <a:lstStyle/>
          <a:p>
            <a:r>
              <a:rPr lang="en-US" sz="2400" dirty="0">
                <a:latin typeface="Aptos Narrow" panose="020B0004020202020204" pitchFamily="34" charset="0"/>
              </a:rPr>
              <a:t>1.  Bar Diagram for Sales by each Region</a:t>
            </a:r>
            <a:endParaRPr lang="en-IN" sz="2400" dirty="0">
              <a:latin typeface="Aptos Narrow" panose="020B0004020202020204" pitchFamily="34" charset="0"/>
            </a:endParaRPr>
          </a:p>
        </p:txBody>
      </p:sp>
      <p:pic>
        <p:nvPicPr>
          <p:cNvPr id="12" name="Picture 11">
            <a:extLst>
              <a:ext uri="{FF2B5EF4-FFF2-40B4-BE49-F238E27FC236}">
                <a16:creationId xmlns:a16="http://schemas.microsoft.com/office/drawing/2014/main" id="{B7E7C1A9-3B83-A1E2-EBE6-CF345D0D5CB1}"/>
              </a:ext>
            </a:extLst>
          </p:cNvPr>
          <p:cNvPicPr>
            <a:picLocks noChangeAspect="1"/>
          </p:cNvPicPr>
          <p:nvPr/>
        </p:nvPicPr>
        <p:blipFill>
          <a:blip r:embed="rId3"/>
          <a:stretch>
            <a:fillRect/>
          </a:stretch>
        </p:blipFill>
        <p:spPr>
          <a:xfrm>
            <a:off x="320982" y="1834902"/>
            <a:ext cx="5101808" cy="284752"/>
          </a:xfrm>
          <a:prstGeom prst="rect">
            <a:avLst/>
          </a:prstGeom>
        </p:spPr>
      </p:pic>
      <p:pic>
        <p:nvPicPr>
          <p:cNvPr id="14" name="Picture 13">
            <a:extLst>
              <a:ext uri="{FF2B5EF4-FFF2-40B4-BE49-F238E27FC236}">
                <a16:creationId xmlns:a16="http://schemas.microsoft.com/office/drawing/2014/main" id="{2D184D8A-A618-0707-D96B-235BC29ABC88}"/>
              </a:ext>
            </a:extLst>
          </p:cNvPr>
          <p:cNvPicPr>
            <a:picLocks noChangeAspect="1"/>
          </p:cNvPicPr>
          <p:nvPr/>
        </p:nvPicPr>
        <p:blipFill>
          <a:blip r:embed="rId4"/>
          <a:stretch>
            <a:fillRect/>
          </a:stretch>
        </p:blipFill>
        <p:spPr>
          <a:xfrm>
            <a:off x="5880124" y="1390105"/>
            <a:ext cx="5505450" cy="4467225"/>
          </a:xfrm>
          <a:prstGeom prst="rect">
            <a:avLst/>
          </a:prstGeom>
          <a:ln>
            <a:noFill/>
          </a:ln>
          <a:effectLst>
            <a:outerShdw blurRad="190500" algn="tl" rotWithShape="0">
              <a:srgbClr val="000000">
                <a:alpha val="70000"/>
              </a:srgbClr>
            </a:outerShdw>
          </a:effectLst>
        </p:spPr>
      </p:pic>
      <p:sp>
        <p:nvSpPr>
          <p:cNvPr id="17" name="Rectangle 3">
            <a:extLst>
              <a:ext uri="{FF2B5EF4-FFF2-40B4-BE49-F238E27FC236}">
                <a16:creationId xmlns:a16="http://schemas.microsoft.com/office/drawing/2014/main" id="{DC99C78D-9C65-A0BC-4CEA-2D15C38B2B37}"/>
              </a:ext>
            </a:extLst>
          </p:cNvPr>
          <p:cNvSpPr>
            <a:spLocks noGrp="1" noChangeArrowheads="1"/>
          </p:cNvSpPr>
          <p:nvPr>
            <p:ph type="body" sz="quarter" idx="12"/>
          </p:nvPr>
        </p:nvSpPr>
        <p:spPr bwMode="auto">
          <a:xfrm>
            <a:off x="268178" y="2154328"/>
            <a:ext cx="55054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Narrow" panose="020B0004020202020204" pitchFamily="34" charset="0"/>
              </a:rPr>
              <a:t>Approach</a:t>
            </a:r>
            <a:r>
              <a:rPr kumimoji="0" lang="en-US" altLang="en-US" sz="1800" b="0" i="0" u="none" strike="noStrike" cap="none" normalizeH="0" baseline="0" dirty="0">
                <a:ln>
                  <a:noFill/>
                </a:ln>
                <a:solidFill>
                  <a:schemeClr val="tx1"/>
                </a:solidFill>
                <a:effectLst/>
                <a:latin typeface="Aptos Narrow"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ptos Narrow" panose="020B0004020202020204" pitchFamily="34" charset="0"/>
              </a:rPr>
              <a:t>The data is grouped by </a:t>
            </a:r>
            <a:r>
              <a:rPr lang="en-US" altLang="en-US" sz="1800" dirty="0">
                <a:solidFill>
                  <a:schemeClr val="tx1"/>
                </a:solidFill>
                <a:latin typeface="Aptos Narrow" panose="020B0004020202020204" pitchFamily="34" charset="0"/>
              </a:rPr>
              <a:t>the</a:t>
            </a:r>
            <a:r>
              <a:rPr kumimoji="0" lang="en-US" altLang="en-US" sz="1800" b="0" i="0" u="none" strike="noStrike" cap="none" normalizeH="0" baseline="0" dirty="0">
                <a:ln>
                  <a:noFill/>
                </a:ln>
                <a:solidFill>
                  <a:schemeClr val="tx1"/>
                </a:solidFill>
                <a:effectLst/>
                <a:latin typeface="Aptos Narrow" panose="020B0004020202020204" pitchFamily="34" charset="0"/>
              </a:rPr>
              <a:t> </a:t>
            </a:r>
            <a:r>
              <a:rPr lang="en-US" altLang="en-US" sz="1800" dirty="0">
                <a:solidFill>
                  <a:schemeClr val="tx1"/>
                </a:solidFill>
                <a:latin typeface="Aptos Narrow" panose="020B0004020202020204" pitchFamily="34" charset="0"/>
              </a:rPr>
              <a:t>Region column to calculate the total sales for each region</a:t>
            </a:r>
            <a:r>
              <a:rPr kumimoji="0" lang="en-US" altLang="en-US" sz="1800" b="0" i="0" u="none" strike="noStrike" cap="none" normalizeH="0" baseline="0" dirty="0">
                <a:ln>
                  <a:noFill/>
                </a:ln>
                <a:solidFill>
                  <a:schemeClr val="tx1"/>
                </a:solidFill>
                <a:effectLst/>
                <a:latin typeface="Aptos Narrow"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ptos Narrow" panose="020B0004020202020204" pitchFamily="34" charset="0"/>
              </a:rPr>
              <a:t>Visualization through a pie chart or bar chart provides a clear view of the proportion of sales contributed </a:t>
            </a:r>
            <a:r>
              <a:rPr kumimoji="0" lang="en-US" altLang="en-US" sz="1800" b="0" i="0" u="none" strike="noStrike" cap="none" normalizeH="0" baseline="0" dirty="0" err="1">
                <a:ln>
                  <a:noFill/>
                </a:ln>
                <a:solidFill>
                  <a:schemeClr val="tx1"/>
                </a:solidFill>
                <a:effectLst/>
                <a:latin typeface="Aptos Narrow" panose="020B0004020202020204" pitchFamily="34" charset="0"/>
              </a:rPr>
              <a:t>byeach</a:t>
            </a:r>
            <a:r>
              <a:rPr kumimoji="0" lang="en-US" altLang="en-US" sz="1800" b="0" i="0" u="none" strike="noStrike" cap="none" normalizeH="0" baseline="0" dirty="0">
                <a:ln>
                  <a:noFill/>
                </a:ln>
                <a:solidFill>
                  <a:schemeClr val="tx1"/>
                </a:solidFill>
                <a:effectLst/>
                <a:latin typeface="Aptos Narrow" panose="020B0004020202020204" pitchFamily="34" charset="0"/>
              </a:rPr>
              <a:t> region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7">
            <a:extLst>
              <a:ext uri="{FF2B5EF4-FFF2-40B4-BE49-F238E27FC236}">
                <a16:creationId xmlns:a16="http://schemas.microsoft.com/office/drawing/2014/main" id="{1F5A78BB-5B18-3516-1DD4-C93FFA00C439}"/>
              </a:ext>
            </a:extLst>
          </p:cNvPr>
          <p:cNvSpPr>
            <a:spLocks noChangeArrowheads="1"/>
          </p:cNvSpPr>
          <p:nvPr/>
        </p:nvSpPr>
        <p:spPr bwMode="auto">
          <a:xfrm>
            <a:off x="268178" y="3952688"/>
            <a:ext cx="53323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ptos Narrow" panose="020B0004020202020204" pitchFamily="34" charset="0"/>
              </a:rPr>
              <a:t>Findings</a:t>
            </a:r>
            <a:r>
              <a:rPr kumimoji="0" lang="en-US" altLang="en-US" b="0" i="0" u="none" strike="noStrike" cap="none" normalizeH="0" baseline="0" dirty="0">
                <a:ln>
                  <a:noFill/>
                </a:ln>
                <a:solidFill>
                  <a:schemeClr val="tx1"/>
                </a:solidFill>
                <a:effectLst/>
                <a:latin typeface="Aptos Narrow"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latin typeface="Aptos Narrow" panose="020B0004020202020204" pitchFamily="34" charset="0"/>
              </a:rPr>
              <a:t>Highest Sales Region</a:t>
            </a:r>
            <a:r>
              <a:rPr kumimoji="0" lang="en-US" altLang="en-US" b="0" i="0" u="none" strike="noStrike" cap="none" normalizeH="0" baseline="0" dirty="0">
                <a:ln>
                  <a:noFill/>
                </a:ln>
                <a:solidFill>
                  <a:schemeClr val="tx1"/>
                </a:solidFill>
                <a:effectLst/>
                <a:latin typeface="Aptos Narrow" panose="020B0004020202020204" pitchFamily="34" charset="0"/>
              </a:rPr>
              <a:t>: For example, </a:t>
            </a:r>
            <a:r>
              <a:rPr lang="en-US" altLang="en-US" dirty="0">
                <a:latin typeface="Aptos Narrow" panose="020B0004020202020204" pitchFamily="34" charset="0"/>
              </a:rPr>
              <a:t>the</a:t>
            </a:r>
            <a:r>
              <a:rPr kumimoji="0" lang="en-US" altLang="en-US" b="0" i="0" u="none" strike="noStrike" cap="none" normalizeH="0" baseline="0" dirty="0">
                <a:ln>
                  <a:noFill/>
                </a:ln>
                <a:solidFill>
                  <a:schemeClr val="tx1"/>
                </a:solidFill>
                <a:effectLst/>
                <a:latin typeface="Aptos Narrow" panose="020B0004020202020204" pitchFamily="34" charset="0"/>
              </a:rPr>
              <a:t> </a:t>
            </a:r>
            <a:r>
              <a:rPr lang="en-US" altLang="en-US" dirty="0">
                <a:latin typeface="Aptos Narrow" panose="020B0004020202020204" pitchFamily="34" charset="0"/>
              </a:rPr>
              <a:t>West region have the highest sales, indicating strong demand or effective marketing in that area.</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latin typeface="Aptos Narrow" panose="020B0004020202020204" pitchFamily="34" charset="0"/>
              </a:rPr>
              <a:t>Lowest Sales Region: If, for instance, the South region has the lowest sales, this might suggest a need for strategic improvements in that </a:t>
            </a:r>
            <a:r>
              <a:rPr kumimoji="0" lang="en-US" altLang="en-US" b="0" i="0" u="none" strike="noStrike" cap="none" normalizeH="0" baseline="0" dirty="0">
                <a:ln>
                  <a:noFill/>
                </a:ln>
                <a:solidFill>
                  <a:schemeClr val="tx1"/>
                </a:solidFill>
                <a:effectLst/>
                <a:latin typeface="Aptos Narrow" panose="020B0004020202020204" pitchFamily="34" charset="0"/>
              </a:rPr>
              <a:t>region.</a:t>
            </a: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4E05B-A9F9-6E66-BB55-575A7FEB0222}"/>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3" name="Picture 2">
            <a:extLst>
              <a:ext uri="{FF2B5EF4-FFF2-40B4-BE49-F238E27FC236}">
                <a16:creationId xmlns:a16="http://schemas.microsoft.com/office/drawing/2014/main" id="{CCD0DC3F-2D6D-90EB-AB33-1A06B4661C5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1C6D1CF-9BA0-A91A-E77C-2522AC51F636}"/>
              </a:ext>
            </a:extLst>
          </p:cNvPr>
          <p:cNvSpPr txBox="1">
            <a:spLocks/>
          </p:cNvSpPr>
          <p:nvPr/>
        </p:nvSpPr>
        <p:spPr>
          <a:xfrm>
            <a:off x="675957" y="370589"/>
            <a:ext cx="2981643" cy="83099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RESULTS </a:t>
            </a:r>
            <a:endParaRPr lang="en-IN" dirty="0"/>
          </a:p>
        </p:txBody>
      </p:sp>
      <p:sp>
        <p:nvSpPr>
          <p:cNvPr id="5" name="Text Placeholder 30">
            <a:extLst>
              <a:ext uri="{FF2B5EF4-FFF2-40B4-BE49-F238E27FC236}">
                <a16:creationId xmlns:a16="http://schemas.microsoft.com/office/drawing/2014/main" id="{DFA6CB5E-2A69-B7B0-07AB-AD3B75EDA9E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7" name="Title 3">
            <a:extLst>
              <a:ext uri="{FF2B5EF4-FFF2-40B4-BE49-F238E27FC236}">
                <a16:creationId xmlns:a16="http://schemas.microsoft.com/office/drawing/2014/main" id="{E94E54EC-3DF0-592B-9115-94784A30D61A}"/>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8" name="TextBox 7">
            <a:extLst>
              <a:ext uri="{FF2B5EF4-FFF2-40B4-BE49-F238E27FC236}">
                <a16:creationId xmlns:a16="http://schemas.microsoft.com/office/drawing/2014/main" id="{AEE23FD3-20BA-7B37-ED65-5A617908C4DE}"/>
              </a:ext>
            </a:extLst>
          </p:cNvPr>
          <p:cNvSpPr txBox="1"/>
          <p:nvPr/>
        </p:nvSpPr>
        <p:spPr>
          <a:xfrm>
            <a:off x="214685" y="1163245"/>
            <a:ext cx="5341945" cy="461665"/>
          </a:xfrm>
          <a:prstGeom prst="rect">
            <a:avLst/>
          </a:prstGeom>
          <a:noFill/>
        </p:spPr>
        <p:txBody>
          <a:bodyPr wrap="square" rtlCol="0">
            <a:spAutoFit/>
          </a:bodyPr>
          <a:lstStyle/>
          <a:p>
            <a:r>
              <a:rPr lang="en-US" sz="2400" dirty="0">
                <a:latin typeface="Aptos Narrow" panose="020B0004020202020204" pitchFamily="34" charset="0"/>
              </a:rPr>
              <a:t>2.  Bar Diagram for Profit by each Region</a:t>
            </a:r>
            <a:endParaRPr lang="en-IN" sz="2400" dirty="0">
              <a:latin typeface="Aptos Narrow" panose="020B0004020202020204" pitchFamily="34" charset="0"/>
            </a:endParaRPr>
          </a:p>
        </p:txBody>
      </p:sp>
      <p:pic>
        <p:nvPicPr>
          <p:cNvPr id="14" name="Picture 13">
            <a:extLst>
              <a:ext uri="{FF2B5EF4-FFF2-40B4-BE49-F238E27FC236}">
                <a16:creationId xmlns:a16="http://schemas.microsoft.com/office/drawing/2014/main" id="{C4F9E20E-6155-0984-28EC-38D1336BD479}"/>
              </a:ext>
            </a:extLst>
          </p:cNvPr>
          <p:cNvPicPr>
            <a:picLocks noChangeAspect="1"/>
          </p:cNvPicPr>
          <p:nvPr/>
        </p:nvPicPr>
        <p:blipFill>
          <a:blip r:embed="rId3"/>
          <a:stretch>
            <a:fillRect/>
          </a:stretch>
        </p:blipFill>
        <p:spPr>
          <a:xfrm>
            <a:off x="320982" y="1698695"/>
            <a:ext cx="4939774" cy="291014"/>
          </a:xfrm>
          <a:prstGeom prst="rect">
            <a:avLst/>
          </a:prstGeom>
        </p:spPr>
      </p:pic>
      <p:pic>
        <p:nvPicPr>
          <p:cNvPr id="16" name="Picture 15">
            <a:extLst>
              <a:ext uri="{FF2B5EF4-FFF2-40B4-BE49-F238E27FC236}">
                <a16:creationId xmlns:a16="http://schemas.microsoft.com/office/drawing/2014/main" id="{33785FFB-D818-38E5-3F81-E4CBCC0BAA22}"/>
              </a:ext>
            </a:extLst>
          </p:cNvPr>
          <p:cNvPicPr>
            <a:picLocks noChangeAspect="1"/>
          </p:cNvPicPr>
          <p:nvPr/>
        </p:nvPicPr>
        <p:blipFill>
          <a:blip r:embed="rId4"/>
          <a:stretch>
            <a:fillRect/>
          </a:stretch>
        </p:blipFill>
        <p:spPr>
          <a:xfrm>
            <a:off x="6471865" y="1462461"/>
            <a:ext cx="5505450" cy="4467225"/>
          </a:xfrm>
          <a:prstGeom prst="rect">
            <a:avLst/>
          </a:prstGeom>
          <a:ln>
            <a:noFill/>
          </a:ln>
          <a:effectLst>
            <a:outerShdw blurRad="190500" algn="tl" rotWithShape="0">
              <a:srgbClr val="000000">
                <a:alpha val="70000"/>
              </a:srgbClr>
            </a:outerShdw>
          </a:effectLst>
        </p:spPr>
      </p:pic>
      <p:sp>
        <p:nvSpPr>
          <p:cNvPr id="17" name="Rectangle 1">
            <a:extLst>
              <a:ext uri="{FF2B5EF4-FFF2-40B4-BE49-F238E27FC236}">
                <a16:creationId xmlns:a16="http://schemas.microsoft.com/office/drawing/2014/main" id="{073752E9-AB03-AD25-E62A-E7BB3E4103B2}"/>
              </a:ext>
            </a:extLst>
          </p:cNvPr>
          <p:cNvSpPr>
            <a:spLocks noChangeArrowheads="1"/>
          </p:cNvSpPr>
          <p:nvPr/>
        </p:nvSpPr>
        <p:spPr bwMode="auto">
          <a:xfrm>
            <a:off x="214685" y="2172788"/>
            <a:ext cx="57090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Narrow" panose="020B0004020202020204" pitchFamily="34" charset="0"/>
              </a:rPr>
              <a:t>Approach</a:t>
            </a:r>
            <a:r>
              <a:rPr kumimoji="0" lang="en-US" altLang="en-US" sz="1800" b="0" i="0" u="none" strike="noStrike" cap="none" normalizeH="0" baseline="0" dirty="0">
                <a:ln>
                  <a:noFill/>
                </a:ln>
                <a:solidFill>
                  <a:schemeClr val="tx1"/>
                </a:solidFill>
                <a:effectLst/>
                <a:latin typeface="Aptos Narrow"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ptos Narrow" panose="020B0004020202020204" pitchFamily="34" charset="0"/>
              </a:rPr>
              <a:t>I</a:t>
            </a:r>
            <a:r>
              <a:rPr kumimoji="0" lang="en-US" altLang="en-US" sz="1800" b="0" i="0" u="none" strike="noStrike" cap="none" normalizeH="0" baseline="0" dirty="0">
                <a:ln>
                  <a:noFill/>
                </a:ln>
                <a:solidFill>
                  <a:schemeClr val="tx1"/>
                </a:solidFill>
                <a:effectLst/>
                <a:latin typeface="Aptos Narrow" panose="020B0004020202020204" pitchFamily="34" charset="0"/>
              </a:rPr>
              <a:t> grouped the data by </a:t>
            </a:r>
            <a:r>
              <a:rPr lang="en-US" altLang="en-US" dirty="0">
                <a:latin typeface="Aptos Narrow" panose="020B0004020202020204" pitchFamily="34" charset="0"/>
              </a:rPr>
              <a:t>Region and calculated the total profit for each region</a:t>
            </a:r>
            <a:r>
              <a:rPr kumimoji="0" lang="en-US" altLang="en-US" sz="800" b="0" i="0" u="none" strike="noStrike" cap="none" normalizeH="0" baseline="0" dirty="0">
                <a:ln>
                  <a:noFill/>
                </a:ln>
                <a:solidFill>
                  <a:schemeClr val="tx1"/>
                </a:solidFill>
                <a:effectLst/>
                <a:latin typeface="Aptos Narrow" panose="020B0004020202020204" pitchFamily="34" charset="0"/>
              </a:rPr>
              <a:t>.</a:t>
            </a:r>
            <a:endParaRPr kumimoji="0" lang="en-US" altLang="en-US" sz="1800" b="0" i="0" u="none" strike="noStrike" cap="none" normalizeH="0" baseline="0" dirty="0">
              <a:ln>
                <a:noFill/>
              </a:ln>
              <a:solidFill>
                <a:schemeClr val="tx1"/>
              </a:solidFill>
              <a:effectLst/>
              <a:latin typeface="Aptos Narrow" panose="020B00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ptos Narrow" panose="020B0004020202020204" pitchFamily="34" charset="0"/>
              </a:rPr>
              <a:t>Visualization, such as a bar chart provided a clear comparison of profits across regions.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ptos Narrow" panose="020B0004020202020204" pitchFamily="34" charset="0"/>
            </a:endParaRPr>
          </a:p>
        </p:txBody>
      </p:sp>
      <p:sp>
        <p:nvSpPr>
          <p:cNvPr id="18" name="Rectangle 2">
            <a:extLst>
              <a:ext uri="{FF2B5EF4-FFF2-40B4-BE49-F238E27FC236}">
                <a16:creationId xmlns:a16="http://schemas.microsoft.com/office/drawing/2014/main" id="{419CECDE-2A8E-9DFA-1D7D-C3668D0BF25D}"/>
              </a:ext>
            </a:extLst>
          </p:cNvPr>
          <p:cNvSpPr>
            <a:spLocks noChangeArrowheads="1"/>
          </p:cNvSpPr>
          <p:nvPr/>
        </p:nvSpPr>
        <p:spPr bwMode="auto">
          <a:xfrm>
            <a:off x="158831" y="3915600"/>
            <a:ext cx="57648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ptos Narrow" panose="020B0004020202020204" pitchFamily="34" charset="0"/>
              </a:rPr>
              <a:t>Findings</a:t>
            </a:r>
            <a:r>
              <a:rPr kumimoji="0" lang="en-US" altLang="en-US" sz="1800" b="0" i="0" u="none" strike="noStrike" cap="none" normalizeH="0" baseline="0" dirty="0">
                <a:ln>
                  <a:noFill/>
                </a:ln>
                <a:solidFill>
                  <a:schemeClr val="tx1"/>
                </a:solidFill>
                <a:effectLst/>
                <a:latin typeface="Aptos Narrow"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ptos Narrow" panose="020B0004020202020204" pitchFamily="34" charset="0"/>
              </a:rPr>
              <a:t>Highest Profit Region</a:t>
            </a:r>
            <a:r>
              <a:rPr kumimoji="0" lang="en-US" altLang="en-US" sz="1800" b="0" i="0" u="none" strike="noStrike" cap="none" normalizeH="0" baseline="0" dirty="0">
                <a:ln>
                  <a:noFill/>
                </a:ln>
                <a:solidFill>
                  <a:schemeClr val="tx1"/>
                </a:solidFill>
                <a:effectLst/>
                <a:latin typeface="Aptos Narrow" panose="020B0004020202020204" pitchFamily="34" charset="0"/>
              </a:rPr>
              <a:t>: For example, if the </a:t>
            </a:r>
            <a:r>
              <a:rPr lang="en-US" altLang="en-US" dirty="0">
                <a:latin typeface="Aptos Narrow" panose="020B0004020202020204" pitchFamily="34" charset="0"/>
              </a:rPr>
              <a:t>East region has the highest profit, this may indicate strong demand and efficient cost management.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ptos Narrow" panose="020B0004020202020204" pitchFamily="34" charset="0"/>
              </a:rPr>
              <a:t>Lowest Profit Region: Conversely, if the South region shows lower profits, it may suggest high operating costs, lower margins, or a need for process improvement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ptos Narrow" panose="020B0004020202020204" pitchFamily="34" charset="0"/>
            </a:endParaRPr>
          </a:p>
        </p:txBody>
      </p:sp>
    </p:spTree>
    <p:extLst>
      <p:ext uri="{BB962C8B-B14F-4D97-AF65-F5344CB8AC3E}">
        <p14:creationId xmlns:p14="http://schemas.microsoft.com/office/powerpoint/2010/main" val="28366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B93589-CEF4-4AC0-55AC-CFC660C306A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Slide Number Placeholder 1">
            <a:extLst>
              <a:ext uri="{FF2B5EF4-FFF2-40B4-BE49-F238E27FC236}">
                <a16:creationId xmlns:a16="http://schemas.microsoft.com/office/drawing/2014/main" id="{218B7CDC-61C7-0BA7-E4A1-103D5A324B9C}"/>
              </a:ext>
            </a:extLst>
          </p:cNvPr>
          <p:cNvSpPr txBox="1">
            <a:spLocks/>
          </p:cNvSpPr>
          <p:nvPr/>
        </p:nvSpPr>
        <p:spPr>
          <a:xfrm>
            <a:off x="8590663" y="604136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8</a:t>
            </a:fld>
            <a:endParaRPr lang="en-US" dirty="0"/>
          </a:p>
        </p:txBody>
      </p:sp>
      <p:pic>
        <p:nvPicPr>
          <p:cNvPr id="4" name="Picture 3">
            <a:extLst>
              <a:ext uri="{FF2B5EF4-FFF2-40B4-BE49-F238E27FC236}">
                <a16:creationId xmlns:a16="http://schemas.microsoft.com/office/drawing/2014/main" id="{D71F23DB-CBFA-A6EE-EA8C-125B3739256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itle 3">
            <a:extLst>
              <a:ext uri="{FF2B5EF4-FFF2-40B4-BE49-F238E27FC236}">
                <a16:creationId xmlns:a16="http://schemas.microsoft.com/office/drawing/2014/main" id="{8C7B23FB-829E-5663-3F59-D1350741320F}"/>
              </a:ext>
            </a:extLst>
          </p:cNvPr>
          <p:cNvSpPr txBox="1">
            <a:spLocks/>
          </p:cNvSpPr>
          <p:nvPr/>
        </p:nvSpPr>
        <p:spPr>
          <a:xfrm>
            <a:off x="675957" y="370589"/>
            <a:ext cx="2981643" cy="83099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RESULTS </a:t>
            </a:r>
            <a:endParaRPr lang="en-IN" dirty="0"/>
          </a:p>
        </p:txBody>
      </p:sp>
      <p:sp>
        <p:nvSpPr>
          <p:cNvPr id="6" name="Text Placeholder 30">
            <a:extLst>
              <a:ext uri="{FF2B5EF4-FFF2-40B4-BE49-F238E27FC236}">
                <a16:creationId xmlns:a16="http://schemas.microsoft.com/office/drawing/2014/main" id="{2074EF3E-16F9-5971-586B-B906FE3F995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itle 3">
            <a:extLst>
              <a:ext uri="{FF2B5EF4-FFF2-40B4-BE49-F238E27FC236}">
                <a16:creationId xmlns:a16="http://schemas.microsoft.com/office/drawing/2014/main" id="{4951A98D-4C13-631C-E310-67B0BFD4A621}"/>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9" name="TextBox 8">
            <a:extLst>
              <a:ext uri="{FF2B5EF4-FFF2-40B4-BE49-F238E27FC236}">
                <a16:creationId xmlns:a16="http://schemas.microsoft.com/office/drawing/2014/main" id="{CDBDEE7B-62C9-DD05-13B7-D04F5B6BEE78}"/>
              </a:ext>
            </a:extLst>
          </p:cNvPr>
          <p:cNvSpPr txBox="1"/>
          <p:nvPr/>
        </p:nvSpPr>
        <p:spPr>
          <a:xfrm>
            <a:off x="214685" y="1163695"/>
            <a:ext cx="6629341" cy="461665"/>
          </a:xfrm>
          <a:prstGeom prst="rect">
            <a:avLst/>
          </a:prstGeom>
          <a:noFill/>
        </p:spPr>
        <p:txBody>
          <a:bodyPr wrap="square" rtlCol="0">
            <a:spAutoFit/>
          </a:bodyPr>
          <a:lstStyle/>
          <a:p>
            <a:r>
              <a:rPr lang="en-US" sz="2400" dirty="0">
                <a:latin typeface="Aptos Narrow" panose="020B0004020202020204" pitchFamily="34" charset="0"/>
              </a:rPr>
              <a:t>3.   Joint Bar Diagram of Profit and Sales by Region</a:t>
            </a:r>
            <a:endParaRPr lang="en-IN" sz="2400" dirty="0">
              <a:latin typeface="Aptos Narrow" panose="020B0004020202020204" pitchFamily="34" charset="0"/>
            </a:endParaRPr>
          </a:p>
        </p:txBody>
      </p:sp>
      <p:pic>
        <p:nvPicPr>
          <p:cNvPr id="15" name="Picture 14">
            <a:extLst>
              <a:ext uri="{FF2B5EF4-FFF2-40B4-BE49-F238E27FC236}">
                <a16:creationId xmlns:a16="http://schemas.microsoft.com/office/drawing/2014/main" id="{4FED0099-4E75-58EA-E4C6-1A427588D480}"/>
              </a:ext>
            </a:extLst>
          </p:cNvPr>
          <p:cNvPicPr>
            <a:picLocks noChangeAspect="1"/>
          </p:cNvPicPr>
          <p:nvPr/>
        </p:nvPicPr>
        <p:blipFill>
          <a:blip r:embed="rId3"/>
          <a:stretch>
            <a:fillRect/>
          </a:stretch>
        </p:blipFill>
        <p:spPr>
          <a:xfrm>
            <a:off x="214685" y="1691730"/>
            <a:ext cx="6138407" cy="357060"/>
          </a:xfrm>
          <a:prstGeom prst="rect">
            <a:avLst/>
          </a:prstGeom>
        </p:spPr>
      </p:pic>
      <p:pic>
        <p:nvPicPr>
          <p:cNvPr id="17" name="Picture 16">
            <a:extLst>
              <a:ext uri="{FF2B5EF4-FFF2-40B4-BE49-F238E27FC236}">
                <a16:creationId xmlns:a16="http://schemas.microsoft.com/office/drawing/2014/main" id="{A1AA5FBA-79EA-28F6-94A4-E35EB2E387C5}"/>
              </a:ext>
            </a:extLst>
          </p:cNvPr>
          <p:cNvPicPr>
            <a:picLocks noChangeAspect="1"/>
          </p:cNvPicPr>
          <p:nvPr/>
        </p:nvPicPr>
        <p:blipFill>
          <a:blip r:embed="rId4"/>
          <a:stretch>
            <a:fillRect/>
          </a:stretch>
        </p:blipFill>
        <p:spPr>
          <a:xfrm>
            <a:off x="6529702" y="1574137"/>
            <a:ext cx="5505450" cy="4467225"/>
          </a:xfrm>
          <a:prstGeom prst="rect">
            <a:avLst/>
          </a:prstGeom>
          <a:ln>
            <a:noFill/>
          </a:ln>
          <a:effectLst>
            <a:outerShdw blurRad="190500" algn="tl" rotWithShape="0">
              <a:srgbClr val="000000">
                <a:alpha val="70000"/>
              </a:srgbClr>
            </a:outerShdw>
          </a:effectLst>
        </p:spPr>
      </p:pic>
      <p:sp>
        <p:nvSpPr>
          <p:cNvPr id="19" name="Rectangle 2">
            <a:extLst>
              <a:ext uri="{FF2B5EF4-FFF2-40B4-BE49-F238E27FC236}">
                <a16:creationId xmlns:a16="http://schemas.microsoft.com/office/drawing/2014/main" id="{8F6C7870-D0E7-8977-F7D3-C715DF25F695}"/>
              </a:ext>
            </a:extLst>
          </p:cNvPr>
          <p:cNvSpPr>
            <a:spLocks noChangeArrowheads="1"/>
          </p:cNvSpPr>
          <p:nvPr/>
        </p:nvSpPr>
        <p:spPr bwMode="auto">
          <a:xfrm>
            <a:off x="214685" y="2149241"/>
            <a:ext cx="613840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ptos Narrow" panose="020B0004020202020204" pitchFamily="34" charset="0"/>
              </a:rPr>
              <a:t>Approach</a:t>
            </a:r>
            <a:r>
              <a:rPr kumimoji="0" lang="en-US" altLang="en-US" b="0" i="0" u="none" strike="noStrike" cap="none" normalizeH="0" baseline="0" dirty="0">
                <a:ln>
                  <a:noFill/>
                </a:ln>
                <a:solidFill>
                  <a:schemeClr val="tx1"/>
                </a:solidFill>
                <a:effectLst/>
                <a:latin typeface="Aptos Narrow"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latin typeface="Aptos Narrow" panose="020B0004020202020204" pitchFamily="34" charset="0"/>
              </a:rPr>
              <a:t>I</a:t>
            </a:r>
            <a:r>
              <a:rPr kumimoji="0" lang="en-US" altLang="en-US" b="0" i="0" u="none" strike="noStrike" cap="none" normalizeH="0" baseline="0" dirty="0">
                <a:ln>
                  <a:noFill/>
                </a:ln>
                <a:solidFill>
                  <a:schemeClr val="tx1"/>
                </a:solidFill>
                <a:effectLst/>
                <a:latin typeface="Aptos Narrow" panose="020B0004020202020204" pitchFamily="34" charset="0"/>
              </a:rPr>
              <a:t> grouped the data by </a:t>
            </a:r>
            <a:r>
              <a:rPr lang="en-US" altLang="en-US" dirty="0">
                <a:latin typeface="Aptos Narrow" panose="020B0004020202020204" pitchFamily="34" charset="0"/>
              </a:rPr>
              <a:t>Region and calculated the total Sales and Profit for each region.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latin typeface="Aptos Narrow" panose="020B0004020202020204" pitchFamily="34" charset="0"/>
              </a:rPr>
              <a:t>A joint Bar chart is created with side-by-side bars representing Sales and Profit for each region, making it easy to visually compare the two metrics</a:t>
            </a:r>
            <a:r>
              <a:rPr kumimoji="0" lang="en-US" altLang="en-US" b="0" i="0" u="none" strike="noStrike" cap="none" normalizeH="0" baseline="0" dirty="0">
                <a:ln>
                  <a:noFill/>
                </a:ln>
                <a:solidFill>
                  <a:schemeClr val="tx1"/>
                </a:solidFill>
                <a:effectLst/>
                <a:latin typeface="Aptos Narrow"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p:txBody>
      </p:sp>
      <p:sp>
        <p:nvSpPr>
          <p:cNvPr id="20" name="Rectangle 3">
            <a:extLst>
              <a:ext uri="{FF2B5EF4-FFF2-40B4-BE49-F238E27FC236}">
                <a16:creationId xmlns:a16="http://schemas.microsoft.com/office/drawing/2014/main" id="{394BF04C-2F44-CD4D-F0DC-ABB762E53CDB}"/>
              </a:ext>
            </a:extLst>
          </p:cNvPr>
          <p:cNvSpPr>
            <a:spLocks noChangeArrowheads="1"/>
          </p:cNvSpPr>
          <p:nvPr/>
        </p:nvSpPr>
        <p:spPr bwMode="auto">
          <a:xfrm>
            <a:off x="167817" y="4012108"/>
            <a:ext cx="62321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ptos Narrow" panose="020B0004020202020204" pitchFamily="34" charset="0"/>
              </a:rPr>
              <a:t>Findings</a:t>
            </a:r>
            <a:r>
              <a:rPr kumimoji="0" lang="en-US" altLang="en-US" b="0" i="0" u="none" strike="noStrike" cap="none" normalizeH="0" baseline="0" dirty="0">
                <a:ln>
                  <a:noFill/>
                </a:ln>
                <a:solidFill>
                  <a:schemeClr val="tx1"/>
                </a:solidFill>
                <a:effectLst/>
                <a:latin typeface="Aptos Narrow"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ptos Narrow" panose="020B0004020202020204" pitchFamily="34" charset="0"/>
              </a:rPr>
              <a:t>High Sales &amp; High Profit Region</a:t>
            </a:r>
            <a:r>
              <a:rPr kumimoji="0" lang="en-US" altLang="en-US" b="0" i="0" u="none" strike="noStrike" cap="none" normalizeH="0" baseline="0" dirty="0">
                <a:ln>
                  <a:noFill/>
                </a:ln>
                <a:solidFill>
                  <a:schemeClr val="tx1"/>
                </a:solidFill>
                <a:effectLst/>
                <a:latin typeface="Aptos Narrow" panose="020B0004020202020204" pitchFamily="34" charset="0"/>
              </a:rPr>
              <a:t>: For example, if the West region shows both high sales and high profit, it may indicate a strong demand combined with efficient operations in that region.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ptos Narrow" panose="020B0004020202020204" pitchFamily="34" charset="0"/>
              </a:rPr>
              <a:t>High Sales &amp; Low Profit Region</a:t>
            </a:r>
            <a:r>
              <a:rPr kumimoji="0" lang="en-US" altLang="en-US" b="0" i="0" u="none" strike="noStrike" cap="none" normalizeH="0" baseline="0" dirty="0">
                <a:ln>
                  <a:noFill/>
                </a:ln>
                <a:solidFill>
                  <a:schemeClr val="tx1"/>
                </a:solidFill>
                <a:effectLst/>
                <a:latin typeface="Aptos Narrow" panose="020B0004020202020204" pitchFamily="34" charset="0"/>
              </a:rPr>
              <a:t>: If </a:t>
            </a:r>
            <a:r>
              <a:rPr lang="en-US" altLang="en-US" dirty="0">
                <a:latin typeface="Aptos Narrow" panose="020B0004020202020204" pitchFamily="34" charset="0"/>
              </a:rPr>
              <a:t>the South </a:t>
            </a:r>
            <a:r>
              <a:rPr kumimoji="0" lang="en-US" altLang="en-US" b="0" i="0" u="none" strike="noStrike" cap="none" normalizeH="0" baseline="0" dirty="0">
                <a:ln>
                  <a:noFill/>
                </a:ln>
                <a:solidFill>
                  <a:schemeClr val="tx1"/>
                </a:solidFill>
                <a:effectLst/>
                <a:latin typeface="Aptos Narrow" panose="020B0004020202020204" pitchFamily="34" charset="0"/>
              </a:rPr>
              <a:t>region shows high sales but lower profit, it might suggest high operational costs or the need for better pricing strategies to improve margins.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p:txBody>
      </p:sp>
    </p:spTree>
    <p:extLst>
      <p:ext uri="{BB962C8B-B14F-4D97-AF65-F5344CB8AC3E}">
        <p14:creationId xmlns:p14="http://schemas.microsoft.com/office/powerpoint/2010/main" val="281967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84E468-3D60-8679-8AC9-F4855F914A29}"/>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itle 3">
            <a:extLst>
              <a:ext uri="{FF2B5EF4-FFF2-40B4-BE49-F238E27FC236}">
                <a16:creationId xmlns:a16="http://schemas.microsoft.com/office/drawing/2014/main" id="{5EA8F351-957E-99BE-E252-346B3D097FD2}"/>
              </a:ext>
            </a:extLst>
          </p:cNvPr>
          <p:cNvSpPr txBox="1">
            <a:spLocks/>
          </p:cNvSpPr>
          <p:nvPr/>
        </p:nvSpPr>
        <p:spPr>
          <a:xfrm>
            <a:off x="675957" y="370589"/>
            <a:ext cx="2981643" cy="83099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t>RESULTS </a:t>
            </a:r>
            <a:endParaRPr lang="en-IN" dirty="0"/>
          </a:p>
        </p:txBody>
      </p:sp>
      <p:sp>
        <p:nvSpPr>
          <p:cNvPr id="5" name="Text Placeholder 30">
            <a:extLst>
              <a:ext uri="{FF2B5EF4-FFF2-40B4-BE49-F238E27FC236}">
                <a16:creationId xmlns:a16="http://schemas.microsoft.com/office/drawing/2014/main" id="{1E20CD15-8DF6-C58F-9976-D8D65F5B324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7" name="TextBox 6">
            <a:extLst>
              <a:ext uri="{FF2B5EF4-FFF2-40B4-BE49-F238E27FC236}">
                <a16:creationId xmlns:a16="http://schemas.microsoft.com/office/drawing/2014/main" id="{0EE17699-3F1E-55A7-92FE-DA4903CF5C55}"/>
              </a:ext>
            </a:extLst>
          </p:cNvPr>
          <p:cNvSpPr txBox="1"/>
          <p:nvPr/>
        </p:nvSpPr>
        <p:spPr>
          <a:xfrm>
            <a:off x="183751" y="1178851"/>
            <a:ext cx="6441702" cy="461665"/>
          </a:xfrm>
          <a:prstGeom prst="rect">
            <a:avLst/>
          </a:prstGeom>
          <a:noFill/>
        </p:spPr>
        <p:txBody>
          <a:bodyPr wrap="square" rtlCol="0">
            <a:spAutoFit/>
          </a:bodyPr>
          <a:lstStyle/>
          <a:p>
            <a:r>
              <a:rPr lang="en-US" sz="2400" dirty="0">
                <a:latin typeface="Aptos Narrow" panose="020B0004020202020204" pitchFamily="34" charset="0"/>
              </a:rPr>
              <a:t>4.  Pie chart - Percentage of Sales by Category</a:t>
            </a:r>
            <a:endParaRPr lang="en-IN" sz="2400" dirty="0">
              <a:latin typeface="Aptos Narrow" panose="020B0004020202020204" pitchFamily="34" charset="0"/>
            </a:endParaRPr>
          </a:p>
        </p:txBody>
      </p:sp>
      <p:pic>
        <p:nvPicPr>
          <p:cNvPr id="13" name="Picture 12">
            <a:extLst>
              <a:ext uri="{FF2B5EF4-FFF2-40B4-BE49-F238E27FC236}">
                <a16:creationId xmlns:a16="http://schemas.microsoft.com/office/drawing/2014/main" id="{62672EE8-FAED-CC92-360A-3DF218B3D686}"/>
              </a:ext>
            </a:extLst>
          </p:cNvPr>
          <p:cNvPicPr>
            <a:picLocks noChangeAspect="1"/>
          </p:cNvPicPr>
          <p:nvPr/>
        </p:nvPicPr>
        <p:blipFill>
          <a:blip r:embed="rId2"/>
          <a:stretch>
            <a:fillRect/>
          </a:stretch>
        </p:blipFill>
        <p:spPr>
          <a:xfrm>
            <a:off x="243681" y="1640516"/>
            <a:ext cx="6610344" cy="427048"/>
          </a:xfrm>
          <a:prstGeom prst="rect">
            <a:avLst/>
          </a:prstGeom>
        </p:spPr>
      </p:pic>
      <p:pic>
        <p:nvPicPr>
          <p:cNvPr id="15" name="Picture 14">
            <a:extLst>
              <a:ext uri="{FF2B5EF4-FFF2-40B4-BE49-F238E27FC236}">
                <a16:creationId xmlns:a16="http://schemas.microsoft.com/office/drawing/2014/main" id="{DCEF82B9-812D-8327-EA96-14AD60A8B94D}"/>
              </a:ext>
            </a:extLst>
          </p:cNvPr>
          <p:cNvPicPr>
            <a:picLocks noChangeAspect="1"/>
          </p:cNvPicPr>
          <p:nvPr/>
        </p:nvPicPr>
        <p:blipFill>
          <a:blip r:embed="rId3"/>
          <a:stretch>
            <a:fillRect/>
          </a:stretch>
        </p:blipFill>
        <p:spPr>
          <a:xfrm>
            <a:off x="7178534" y="1941449"/>
            <a:ext cx="4467225" cy="3705225"/>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78DCF5D2-760E-F5E3-D36D-949A6A11FD68}"/>
              </a:ext>
            </a:extLst>
          </p:cNvPr>
          <p:cNvSpPr txBox="1"/>
          <p:nvPr/>
        </p:nvSpPr>
        <p:spPr>
          <a:xfrm>
            <a:off x="243681" y="2155990"/>
            <a:ext cx="6395658" cy="1754326"/>
          </a:xfrm>
          <a:prstGeom prst="rect">
            <a:avLst/>
          </a:prstGeom>
          <a:noFill/>
        </p:spPr>
        <p:txBody>
          <a:bodyPr wrap="square">
            <a:spAutoFit/>
          </a:bodyPr>
          <a:lstStyle/>
          <a:p>
            <a:pPr algn="just"/>
            <a:r>
              <a:rPr lang="en-US" b="1" dirty="0">
                <a:latin typeface="Aptos Narrow" panose="020B0004020202020204" pitchFamily="34" charset="0"/>
              </a:rPr>
              <a:t>Approach</a:t>
            </a:r>
            <a:r>
              <a:rPr lang="en-US" dirty="0">
                <a:latin typeface="Aptos Narrow" panose="020B0004020202020204" pitchFamily="34" charset="0"/>
              </a:rPr>
              <a:t>:</a:t>
            </a:r>
          </a:p>
          <a:p>
            <a:pPr algn="just">
              <a:buFont typeface="Arial" panose="020B0604020202020204" pitchFamily="34" charset="0"/>
              <a:buChar char="•"/>
            </a:pPr>
            <a:r>
              <a:rPr lang="en-US" dirty="0">
                <a:latin typeface="Aptos Narrow" panose="020B0004020202020204" pitchFamily="34" charset="0"/>
              </a:rPr>
              <a:t>The total sales is grouped by category to calculate each category's share of the overall sales.</a:t>
            </a:r>
          </a:p>
          <a:p>
            <a:pPr algn="just">
              <a:buFont typeface="Arial" panose="020B0604020202020204" pitchFamily="34" charset="0"/>
              <a:buChar char="•"/>
            </a:pPr>
            <a:r>
              <a:rPr lang="en-US" dirty="0">
                <a:latin typeface="Aptos Narrow" panose="020B0004020202020204" pitchFamily="34" charset="0"/>
              </a:rPr>
              <a:t>A pie chart was used to visualize these proportions, making it easy to see the contribution of each category as a percentage of total sales</a:t>
            </a:r>
          </a:p>
        </p:txBody>
      </p:sp>
      <p:sp>
        <p:nvSpPr>
          <p:cNvPr id="19" name="Rectangle 2">
            <a:extLst>
              <a:ext uri="{FF2B5EF4-FFF2-40B4-BE49-F238E27FC236}">
                <a16:creationId xmlns:a16="http://schemas.microsoft.com/office/drawing/2014/main" id="{F29E03D5-D7F4-3740-F7AF-90F429155868}"/>
              </a:ext>
            </a:extLst>
          </p:cNvPr>
          <p:cNvSpPr>
            <a:spLocks noChangeArrowheads="1"/>
          </p:cNvSpPr>
          <p:nvPr/>
        </p:nvSpPr>
        <p:spPr bwMode="auto">
          <a:xfrm>
            <a:off x="154295" y="3902088"/>
            <a:ext cx="647115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ptos Narrow" panose="020B0004020202020204" pitchFamily="34" charset="0"/>
              </a:rPr>
              <a:t>Findings</a:t>
            </a:r>
            <a:r>
              <a:rPr kumimoji="0" lang="en-US" altLang="en-US" b="0" i="0" u="none" strike="noStrike" cap="none" normalizeH="0" baseline="0" dirty="0">
                <a:ln>
                  <a:noFill/>
                </a:ln>
                <a:solidFill>
                  <a:schemeClr val="tx1"/>
                </a:solidFill>
                <a:effectLst/>
                <a:latin typeface="Aptos Narrow" panose="020B0004020202020204" pitchFamily="34" charset="0"/>
              </a:rPr>
              <a:t>:</a:t>
            </a:r>
          </a:p>
          <a:p>
            <a:pPr lvl="0" algn="just" defTabSz="914400" eaLnBrk="0" fontAlgn="base" hangingPunct="0">
              <a:spcBef>
                <a:spcPct val="0"/>
              </a:spcBef>
              <a:spcAft>
                <a:spcPct val="0"/>
              </a:spcAft>
              <a:buFontTx/>
              <a:buChar char="•"/>
            </a:pPr>
            <a:r>
              <a:rPr lang="en-US" altLang="en-US" dirty="0">
                <a:latin typeface="Aptos Narrow" panose="020B0004020202020204" pitchFamily="34" charset="0"/>
              </a:rPr>
              <a:t>Top-Contributing Category</a:t>
            </a:r>
            <a:r>
              <a:rPr kumimoji="0" lang="en-US" altLang="en-US" b="0" i="0" u="none" strike="noStrike" cap="none" normalizeH="0" baseline="0" dirty="0">
                <a:ln>
                  <a:noFill/>
                </a:ln>
                <a:solidFill>
                  <a:schemeClr val="tx1"/>
                </a:solidFill>
                <a:effectLst/>
                <a:latin typeface="Aptos Narrow" panose="020B0004020202020204" pitchFamily="34" charset="0"/>
              </a:rPr>
              <a:t>: The </a:t>
            </a:r>
            <a:r>
              <a:rPr lang="en-US" altLang="en-US" dirty="0">
                <a:latin typeface="Aptos Narrow" panose="020B0004020202020204" pitchFamily="34" charset="0"/>
              </a:rPr>
              <a:t>Technology category has the highest percentage, this indicates a strong customer demand and a significant role in revenue generation.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dirty="0">
                <a:latin typeface="Aptos Narrow" panose="020B0004020202020204" pitchFamily="34" charset="0"/>
              </a:rPr>
              <a:t>Lower-Contributing Categories: The categories like Furniture or Office Supplies contribute less to total sales, this may suggest potential areas for growth through targeted marketing or product expansion</a:t>
            </a:r>
            <a:r>
              <a:rPr kumimoji="0" lang="en-US" altLang="en-US" b="0" i="0" u="none" strike="noStrike" cap="none" normalizeH="0" baseline="0" dirty="0">
                <a:ln>
                  <a:noFill/>
                </a:ln>
                <a:solidFill>
                  <a:schemeClr val="tx1"/>
                </a:solidFill>
                <a:effectLst/>
                <a:latin typeface="Aptos Narrow" panose="020B00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p:txBody>
      </p:sp>
    </p:spTree>
    <p:extLst>
      <p:ext uri="{BB962C8B-B14F-4D97-AF65-F5344CB8AC3E}">
        <p14:creationId xmlns:p14="http://schemas.microsoft.com/office/powerpoint/2010/main" val="8349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651</TotalTime>
  <Words>811</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Narrow</vt:lpstr>
      <vt:lpstr>Arial</vt:lpstr>
      <vt:lpstr>Calibri</vt:lpstr>
      <vt:lpstr>Helvetica Neue</vt:lpstr>
      <vt:lpstr>Trebuchet MS</vt:lpstr>
      <vt:lpstr>Wingdings</vt:lpstr>
      <vt:lpstr>Wingdings 3</vt:lpstr>
      <vt:lpstr>Facet</vt:lpstr>
      <vt:lpstr>Project Title : Superstore Sales and        Profit Analysis</vt:lpstr>
      <vt:lpstr>PROBLEM  STATEMENT</vt:lpstr>
      <vt:lpstr>Project Description </vt:lpstr>
      <vt:lpstr>WHO ARE THE END USERS?</vt:lpstr>
      <vt:lpstr>Technology Used</vt:lpstr>
      <vt:lpstr>RESULTS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Viraj Bele</cp:lastModifiedBy>
  <cp:revision>77</cp:revision>
  <dcterms:created xsi:type="dcterms:W3CDTF">2021-07-11T13:13:15Z</dcterms:created>
  <dcterms:modified xsi:type="dcterms:W3CDTF">2024-10-26T15:31:56Z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