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3" r:id="rId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43C4FB-9F18-4DDD-A864-D7BA869E79BF}"/>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21F865EA-510B-4643-A0BC-BA241EE64E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F9AC3482-9E91-41D9-9EB1-D04410436967}"/>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5" name="Segnaposto piè di pagina 4">
            <a:extLst>
              <a:ext uri="{FF2B5EF4-FFF2-40B4-BE49-F238E27FC236}">
                <a16:creationId xmlns:a16="http://schemas.microsoft.com/office/drawing/2014/main" id="{969E6D2C-4EDC-4A9B-9FB0-69F545C96E5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593E38F-9A87-4B6A-AD51-83BEDE895C94}"/>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13817212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B91700-2632-4813-85D2-8CC35EB61A53}"/>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82075BA-9779-48CB-A8AA-F34B11A6487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968551A-2D84-427D-BBA1-6839D248BEBE}"/>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5" name="Segnaposto piè di pagina 4">
            <a:extLst>
              <a:ext uri="{FF2B5EF4-FFF2-40B4-BE49-F238E27FC236}">
                <a16:creationId xmlns:a16="http://schemas.microsoft.com/office/drawing/2014/main" id="{458424FB-CACB-4897-80F5-09D0210AA4D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449B749-B27B-4F51-851D-4A67E2470B4E}"/>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84740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2C044E8E-3053-44B8-8C34-C0983CF441AC}"/>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382F9806-0759-437F-A8CA-623BA0DE4707}"/>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A78A363D-7779-4F0D-B02B-928BE17A57F1}"/>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5" name="Segnaposto piè di pagina 4">
            <a:extLst>
              <a:ext uri="{FF2B5EF4-FFF2-40B4-BE49-F238E27FC236}">
                <a16:creationId xmlns:a16="http://schemas.microsoft.com/office/drawing/2014/main" id="{D7DE0C66-4151-41F6-9AF5-2DBDB778CFC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056D916-A456-48D9-9E9F-EAB2A8CC5F47}"/>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4064453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67C2E4-C329-49B4-9B23-75C9BEF5E15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32D002A-6F65-439E-8010-17E7E450D4CA}"/>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E922E62-740E-4A37-93D4-4298167D7866}"/>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5" name="Segnaposto piè di pagina 4">
            <a:extLst>
              <a:ext uri="{FF2B5EF4-FFF2-40B4-BE49-F238E27FC236}">
                <a16:creationId xmlns:a16="http://schemas.microsoft.com/office/drawing/2014/main" id="{F46546AA-7A4F-4CAD-A4A4-6763616652A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C0379CD-EF14-4BA5-BEE0-E60A697F5F06}"/>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81372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593C099-9E3B-4043-B78E-81106DB0943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8CFAAB84-AEBD-4978-8B00-386CCCD345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E525451-84D9-4377-8F94-C51A3206EFA6}"/>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5" name="Segnaposto piè di pagina 4">
            <a:extLst>
              <a:ext uri="{FF2B5EF4-FFF2-40B4-BE49-F238E27FC236}">
                <a16:creationId xmlns:a16="http://schemas.microsoft.com/office/drawing/2014/main" id="{21BECD1C-3131-47E5-B66E-6BE23EF8E1F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943B45A-C8B1-4FFD-A613-CC9F77D70A6A}"/>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1092973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D111FF-1F44-444B-A338-B723B487364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D672280-C9BE-4287-8185-9BBF9C3FD9B5}"/>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5F274F2-2F83-4590-89F0-5C9A0DDCE9EA}"/>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BEAAD446-0773-4E54-82EB-52CF443D2B5A}"/>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6" name="Segnaposto piè di pagina 5">
            <a:extLst>
              <a:ext uri="{FF2B5EF4-FFF2-40B4-BE49-F238E27FC236}">
                <a16:creationId xmlns:a16="http://schemas.microsoft.com/office/drawing/2014/main" id="{9DB17F14-A4AB-4B43-AE30-F84A6C7A1FB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C231414-D005-45B6-9DCD-5E77B1558AD4}"/>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3429116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2B16A9-687C-4FC1-A27B-160BD956226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440A946-1D86-45EE-BF4D-169750DD7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4DEBBAF9-E284-4D87-B293-6A839F11DAF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EB840A82-5958-4CAA-A35D-CA38FBA712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500722F-B481-447A-BEFB-5CB3723CABD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57DF169F-6735-49C5-9F84-C3C21BC4C55F}"/>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8" name="Segnaposto piè di pagina 7">
            <a:extLst>
              <a:ext uri="{FF2B5EF4-FFF2-40B4-BE49-F238E27FC236}">
                <a16:creationId xmlns:a16="http://schemas.microsoft.com/office/drawing/2014/main" id="{87E20301-40CC-41FB-B14C-A9AC17244E9C}"/>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EA8CCB11-A007-4EAE-8D03-5B1FFD2DD81C}"/>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305633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3056E3-7B61-4730-A99C-A7F0463721A5}"/>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BA3B932-DD07-4542-8B77-52192FD1F690}"/>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4" name="Segnaposto piè di pagina 3">
            <a:extLst>
              <a:ext uri="{FF2B5EF4-FFF2-40B4-BE49-F238E27FC236}">
                <a16:creationId xmlns:a16="http://schemas.microsoft.com/office/drawing/2014/main" id="{415D019E-3AD2-45D7-9BB6-00CDF673BF4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240524B-EB4F-425F-96A2-4CD88D3F9616}"/>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302258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0C93083-3DC5-4D72-8B3D-686271CF5B35}"/>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3" name="Segnaposto piè di pagina 2">
            <a:extLst>
              <a:ext uri="{FF2B5EF4-FFF2-40B4-BE49-F238E27FC236}">
                <a16:creationId xmlns:a16="http://schemas.microsoft.com/office/drawing/2014/main" id="{EDA7CA4A-6F90-4B4A-993F-659663558376}"/>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B26F41D-B8B7-48EE-943F-285450C383F0}"/>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221676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70FA07-F07B-4C0F-8753-552A4A207B5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7C0042C-57B6-4E2A-8996-E7C9DED491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30A8E710-0282-42B8-B381-69109365BD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C091370-3DA3-4867-BD73-38C482211F15}"/>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6" name="Segnaposto piè di pagina 5">
            <a:extLst>
              <a:ext uri="{FF2B5EF4-FFF2-40B4-BE49-F238E27FC236}">
                <a16:creationId xmlns:a16="http://schemas.microsoft.com/office/drawing/2014/main" id="{A9FF7510-30DD-4586-8B21-0C38A441EA8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E2DA025-CB8C-42C6-800D-742A916A9AA4}"/>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174468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BFC094-D41E-457B-A83D-C2155B488EA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B439E3EB-1C48-42CC-AB84-A4508625B5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7BB62818-9263-46D8-8491-FF2458317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497A8AB-8D11-4E0A-B08F-ED14DFD7A2FC}"/>
              </a:ext>
            </a:extLst>
          </p:cNvPr>
          <p:cNvSpPr>
            <a:spLocks noGrp="1"/>
          </p:cNvSpPr>
          <p:nvPr>
            <p:ph type="dt" sz="half" idx="10"/>
          </p:nvPr>
        </p:nvSpPr>
        <p:spPr/>
        <p:txBody>
          <a:bodyPr/>
          <a:lstStyle/>
          <a:p>
            <a:fld id="{0AAB159D-75B5-4CAF-BB91-B4B3A067D4D9}" type="datetimeFigureOut">
              <a:rPr lang="it-IT" smtClean="0"/>
              <a:t>12/04/2021</a:t>
            </a:fld>
            <a:endParaRPr lang="it-IT"/>
          </a:p>
        </p:txBody>
      </p:sp>
      <p:sp>
        <p:nvSpPr>
          <p:cNvPr id="6" name="Segnaposto piè di pagina 5">
            <a:extLst>
              <a:ext uri="{FF2B5EF4-FFF2-40B4-BE49-F238E27FC236}">
                <a16:creationId xmlns:a16="http://schemas.microsoft.com/office/drawing/2014/main" id="{F72E3DA2-C0F4-4C7D-85F7-A4475EDFC48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B545194-7A9D-4E73-B563-09429A4F40A3}"/>
              </a:ext>
            </a:extLst>
          </p:cNvPr>
          <p:cNvSpPr>
            <a:spLocks noGrp="1"/>
          </p:cNvSpPr>
          <p:nvPr>
            <p:ph type="sldNum" sz="quarter" idx="12"/>
          </p:nvPr>
        </p:nvSpPr>
        <p:spPr/>
        <p:txBody>
          <a:bodyPr/>
          <a:lstStyle/>
          <a:p>
            <a:fld id="{F0F54A78-BEEA-4B8E-BF4A-C2EF80BAF7EF}" type="slidenum">
              <a:rPr lang="it-IT" smtClean="0"/>
              <a:t>‹N›</a:t>
            </a:fld>
            <a:endParaRPr lang="it-IT"/>
          </a:p>
        </p:txBody>
      </p:sp>
    </p:spTree>
    <p:extLst>
      <p:ext uri="{BB962C8B-B14F-4D97-AF65-F5344CB8AC3E}">
        <p14:creationId xmlns:p14="http://schemas.microsoft.com/office/powerpoint/2010/main" val="3152796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7E328DBA-57EB-4714-94E0-7B0A2B848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6A69AEE-6CD8-4868-9D6E-A129EFA07C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BF11D53-AC31-4AA5-8ED8-3AA8C1918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AB159D-75B5-4CAF-BB91-B4B3A067D4D9}" type="datetimeFigureOut">
              <a:rPr lang="it-IT" smtClean="0"/>
              <a:t>12/04/2021</a:t>
            </a:fld>
            <a:endParaRPr lang="it-IT"/>
          </a:p>
        </p:txBody>
      </p:sp>
      <p:sp>
        <p:nvSpPr>
          <p:cNvPr id="5" name="Segnaposto piè di pagina 4">
            <a:extLst>
              <a:ext uri="{FF2B5EF4-FFF2-40B4-BE49-F238E27FC236}">
                <a16:creationId xmlns:a16="http://schemas.microsoft.com/office/drawing/2014/main" id="{1CEE20F0-E6E0-4DAA-AE16-311B8561F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8320C4E-FBB1-46D6-AEC6-854BE1DB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F54A78-BEEA-4B8E-BF4A-C2EF80BAF7EF}" type="slidenum">
              <a:rPr lang="it-IT" smtClean="0"/>
              <a:t>‹N›</a:t>
            </a:fld>
            <a:endParaRPr lang="it-IT"/>
          </a:p>
        </p:txBody>
      </p:sp>
    </p:spTree>
    <p:extLst>
      <p:ext uri="{BB962C8B-B14F-4D97-AF65-F5344CB8AC3E}">
        <p14:creationId xmlns:p14="http://schemas.microsoft.com/office/powerpoint/2010/main" val="2436059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586868A4-65F2-42BF-8B40-A8ED1894F4DC}"/>
              </a:ext>
            </a:extLst>
          </p:cNvPr>
          <p:cNvSpPr/>
          <p:nvPr/>
        </p:nvSpPr>
        <p:spPr>
          <a:xfrm>
            <a:off x="279032" y="188751"/>
            <a:ext cx="11633936" cy="6480496"/>
          </a:xfrm>
          <a:prstGeom prst="rect">
            <a:avLst/>
          </a:prstGeom>
          <a:solidFill>
            <a:srgbClr val="FFA5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 name="Sottotitolo 2">
            <a:extLst>
              <a:ext uri="{FF2B5EF4-FFF2-40B4-BE49-F238E27FC236}">
                <a16:creationId xmlns:a16="http://schemas.microsoft.com/office/drawing/2014/main" id="{04D72E68-9165-4FCD-9859-590F9003B8CC}"/>
              </a:ext>
            </a:extLst>
          </p:cNvPr>
          <p:cNvSpPr txBox="1">
            <a:spLocks/>
          </p:cNvSpPr>
          <p:nvPr/>
        </p:nvSpPr>
        <p:spPr>
          <a:xfrm>
            <a:off x="1524000" y="3921764"/>
            <a:ext cx="9144000" cy="1256289"/>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dirty="0"/>
              <a:t>Belfiore Simone</a:t>
            </a:r>
            <a:br>
              <a:rPr lang="en-GB" dirty="0"/>
            </a:br>
            <a:r>
              <a:rPr lang="en-GB" dirty="0"/>
              <a:t>1000011355 – </a:t>
            </a:r>
            <a:r>
              <a:rPr lang="it-IT" dirty="0"/>
              <a:t>Ingegneria Informatica</a:t>
            </a:r>
            <a:br>
              <a:rPr lang="it-IT" dirty="0"/>
            </a:br>
            <a:r>
              <a:rPr lang="it-IT" dirty="0"/>
              <a:t>Università degli studi di Catania</a:t>
            </a:r>
          </a:p>
        </p:txBody>
      </p:sp>
      <p:sp>
        <p:nvSpPr>
          <p:cNvPr id="6" name="Rettangolo 5">
            <a:extLst>
              <a:ext uri="{FF2B5EF4-FFF2-40B4-BE49-F238E27FC236}">
                <a16:creationId xmlns:a16="http://schemas.microsoft.com/office/drawing/2014/main" id="{A28C2B07-A718-458F-9607-02118447486A}"/>
              </a:ext>
            </a:extLst>
          </p:cNvPr>
          <p:cNvSpPr/>
          <p:nvPr/>
        </p:nvSpPr>
        <p:spPr>
          <a:xfrm>
            <a:off x="1951839" y="1932563"/>
            <a:ext cx="8036653" cy="14964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Titolo 1">
            <a:extLst>
              <a:ext uri="{FF2B5EF4-FFF2-40B4-BE49-F238E27FC236}">
                <a16:creationId xmlns:a16="http://schemas.microsoft.com/office/drawing/2014/main" id="{D2F68CE4-79EC-4958-BB2E-1BA5ACC28E2F}"/>
              </a:ext>
            </a:extLst>
          </p:cNvPr>
          <p:cNvSpPr txBox="1">
            <a:spLocks/>
          </p:cNvSpPr>
          <p:nvPr/>
        </p:nvSpPr>
        <p:spPr>
          <a:xfrm>
            <a:off x="1524000" y="1932563"/>
            <a:ext cx="8948257" cy="149643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sz="4800" b="1" dirty="0">
                <a:solidFill>
                  <a:schemeClr val="tx1">
                    <a:lumMod val="95000"/>
                    <a:lumOff val="5000"/>
                  </a:schemeClr>
                </a:solidFill>
              </a:rPr>
              <a:t>Sito Web per un Panificio</a:t>
            </a:r>
          </a:p>
          <a:p>
            <a:pPr algn="ctr"/>
            <a:r>
              <a:rPr lang="it-IT" sz="4800" b="1" dirty="0">
                <a:solidFill>
                  <a:schemeClr val="tx1">
                    <a:lumMod val="95000"/>
                    <a:lumOff val="5000"/>
                  </a:schemeClr>
                </a:solidFill>
              </a:rPr>
              <a:t>mhw2</a:t>
            </a:r>
          </a:p>
        </p:txBody>
      </p:sp>
    </p:spTree>
    <p:extLst>
      <p:ext uri="{BB962C8B-B14F-4D97-AF65-F5344CB8AC3E}">
        <p14:creationId xmlns:p14="http://schemas.microsoft.com/office/powerpoint/2010/main" val="736091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435DBB2-1CDC-44AC-95A8-382FB1E360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244" y="1670279"/>
            <a:ext cx="8187303" cy="4892940"/>
          </a:xfrm>
          <a:prstGeom prst="rect">
            <a:avLst/>
          </a:prstGeom>
        </p:spPr>
      </p:pic>
      <p:sp>
        <p:nvSpPr>
          <p:cNvPr id="7" name="CasellaDiTesto 6">
            <a:extLst>
              <a:ext uri="{FF2B5EF4-FFF2-40B4-BE49-F238E27FC236}">
                <a16:creationId xmlns:a16="http://schemas.microsoft.com/office/drawing/2014/main" id="{E511F863-5884-4120-B48E-F46755F06C42}"/>
              </a:ext>
            </a:extLst>
          </p:cNvPr>
          <p:cNvSpPr txBox="1"/>
          <p:nvPr/>
        </p:nvSpPr>
        <p:spPr>
          <a:xfrm>
            <a:off x="8774875" y="3148405"/>
            <a:ext cx="3352022" cy="1061829"/>
          </a:xfrm>
          <a:prstGeom prst="rect">
            <a:avLst/>
          </a:prstGeom>
          <a:noFill/>
        </p:spPr>
        <p:txBody>
          <a:bodyPr wrap="square">
            <a:spAutoFit/>
          </a:bodyPr>
          <a:lstStyle/>
          <a:p>
            <a:r>
              <a:rPr lang="it-IT" sz="1050" b="0" dirty="0">
                <a:solidFill>
                  <a:srgbClr val="808080"/>
                </a:solidFill>
                <a:effectLst/>
                <a:latin typeface="Consolas" panose="020B0609020204030204" pitchFamily="49" charset="0"/>
              </a:rPr>
              <a:t>&lt;</a:t>
            </a:r>
            <a:r>
              <a:rPr lang="it-IT" sz="1050" b="0" dirty="0">
                <a:solidFill>
                  <a:srgbClr val="569CD6"/>
                </a:solidFill>
                <a:effectLst/>
                <a:latin typeface="Consolas" panose="020B0609020204030204" pitchFamily="49" charset="0"/>
              </a:rPr>
              <a:t>div</a:t>
            </a:r>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class</a:t>
            </a:r>
            <a:r>
              <a:rPr lang="it-IT" sz="1050" b="0" dirty="0">
                <a:solidFill>
                  <a:srgbClr val="D4D4D4"/>
                </a:solidFill>
                <a:effectLst/>
                <a:latin typeface="Consolas" panose="020B0609020204030204" pitchFamily="49" charset="0"/>
              </a:rPr>
              <a:t>=</a:t>
            </a:r>
            <a:r>
              <a:rPr lang="it-IT" sz="1050" b="0" dirty="0">
                <a:solidFill>
                  <a:srgbClr val="CE9178"/>
                </a:solidFill>
                <a:effectLst/>
                <a:latin typeface="Consolas" panose="020B0609020204030204" pitchFamily="49" charset="0"/>
              </a:rPr>
              <a:t>'preferiti </a:t>
            </a:r>
            <a:r>
              <a:rPr lang="it-IT" sz="1050" b="0" dirty="0" err="1">
                <a:solidFill>
                  <a:srgbClr val="CE9178"/>
                </a:solidFill>
                <a:effectLst/>
                <a:latin typeface="Consolas" panose="020B0609020204030204" pitchFamily="49" charset="0"/>
              </a:rPr>
              <a:t>hidden</a:t>
            </a:r>
            <a:r>
              <a:rPr lang="it-IT" sz="1050" b="0" dirty="0">
                <a:solidFill>
                  <a:srgbClr val="CE9178"/>
                </a:solidFill>
                <a:effectLst/>
                <a:latin typeface="Consolas" panose="020B0609020204030204" pitchFamily="49" charset="0"/>
              </a:rPr>
              <a:t>'</a:t>
            </a:r>
            <a:r>
              <a:rPr lang="it-IT" sz="1050" b="0" dirty="0">
                <a:solidFill>
                  <a:srgbClr val="808080"/>
                </a:solidFill>
                <a:effectLst/>
                <a:latin typeface="Consolas" panose="020B0609020204030204" pitchFamily="49" charset="0"/>
              </a:rPr>
              <a:t>&gt;&lt;/</a:t>
            </a:r>
            <a:r>
              <a:rPr lang="it-IT" sz="1050" b="0" dirty="0">
                <a:solidFill>
                  <a:srgbClr val="569CD6"/>
                </a:solidFill>
                <a:effectLst/>
                <a:latin typeface="Consolas" panose="020B0609020204030204" pitchFamily="49" charset="0"/>
              </a:rPr>
              <a:t>div</a:t>
            </a:r>
            <a:r>
              <a:rPr lang="it-IT" sz="1050" b="0" dirty="0">
                <a:solidFill>
                  <a:srgbClr val="808080"/>
                </a:solidFill>
                <a:effectLst/>
                <a:latin typeface="Consolas" panose="020B0609020204030204" pitchFamily="49" charset="0"/>
              </a:rPr>
              <a:t>&gt;</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r>
              <a:rPr lang="it-IT" sz="1050" b="0" dirty="0">
                <a:solidFill>
                  <a:srgbClr val="808080"/>
                </a:solidFill>
                <a:effectLst/>
                <a:latin typeface="Consolas" panose="020B0609020204030204" pitchFamily="49" charset="0"/>
              </a:rPr>
              <a:t>&lt;</a:t>
            </a:r>
            <a:r>
              <a:rPr lang="it-IT" sz="1050" b="0" dirty="0">
                <a:solidFill>
                  <a:srgbClr val="569CD6"/>
                </a:solidFill>
                <a:effectLst/>
                <a:latin typeface="Consolas" panose="020B0609020204030204" pitchFamily="49" charset="0"/>
              </a:rPr>
              <a:t>div</a:t>
            </a:r>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class</a:t>
            </a:r>
            <a:r>
              <a:rPr lang="it-IT" sz="1050" b="0" dirty="0">
                <a:solidFill>
                  <a:srgbClr val="D4D4D4"/>
                </a:solidFill>
                <a:effectLst/>
                <a:latin typeface="Consolas" panose="020B0609020204030204" pitchFamily="49" charset="0"/>
              </a:rPr>
              <a:t>=</a:t>
            </a:r>
            <a:r>
              <a:rPr lang="it-IT" sz="1050" b="0" dirty="0">
                <a:solidFill>
                  <a:srgbClr val="CE9178"/>
                </a:solidFill>
                <a:effectLst/>
                <a:latin typeface="Consolas" panose="020B0609020204030204" pitchFamily="49" charset="0"/>
              </a:rPr>
              <a:t>'</a:t>
            </a:r>
            <a:r>
              <a:rPr lang="it-IT" sz="1050" b="0" dirty="0" err="1">
                <a:solidFill>
                  <a:srgbClr val="CE9178"/>
                </a:solidFill>
                <a:effectLst/>
                <a:latin typeface="Consolas" panose="020B0609020204030204" pitchFamily="49" charset="0"/>
              </a:rPr>
              <a:t>search</a:t>
            </a:r>
            <a:r>
              <a:rPr lang="it-IT" sz="1050" b="0" dirty="0">
                <a:solidFill>
                  <a:srgbClr val="CE9178"/>
                </a:solidFill>
                <a:effectLst/>
                <a:latin typeface="Consolas" panose="020B0609020204030204" pitchFamily="49" charset="0"/>
              </a:rPr>
              <a:t> </a:t>
            </a:r>
            <a:r>
              <a:rPr lang="it-IT" sz="1050" b="0" dirty="0" err="1">
                <a:solidFill>
                  <a:srgbClr val="CE9178"/>
                </a:solidFill>
                <a:effectLst/>
                <a:latin typeface="Consolas" panose="020B0609020204030204" pitchFamily="49" charset="0"/>
              </a:rPr>
              <a:t>hidden</a:t>
            </a:r>
            <a:r>
              <a:rPr lang="it-IT" sz="1050" b="0" dirty="0">
                <a:solidFill>
                  <a:srgbClr val="CE9178"/>
                </a:solidFill>
                <a:effectLst/>
                <a:latin typeface="Consolas" panose="020B0609020204030204" pitchFamily="49" charset="0"/>
              </a:rPr>
              <a:t>'</a:t>
            </a:r>
            <a:r>
              <a:rPr lang="it-IT" sz="1050" b="0" dirty="0">
                <a:solidFill>
                  <a:srgbClr val="808080"/>
                </a:solidFill>
                <a:effectLst/>
                <a:latin typeface="Consolas" panose="020B0609020204030204" pitchFamily="49" charset="0"/>
              </a:rPr>
              <a:t>&gt;</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r>
              <a:rPr lang="it-IT" sz="1050" b="0" dirty="0">
                <a:solidFill>
                  <a:srgbClr val="808080"/>
                </a:solidFill>
                <a:effectLst/>
                <a:latin typeface="Consolas" panose="020B0609020204030204" pitchFamily="49" charset="0"/>
              </a:rPr>
              <a:t>&lt;</a:t>
            </a:r>
            <a:r>
              <a:rPr lang="it-IT" sz="1050" b="0" dirty="0">
                <a:solidFill>
                  <a:srgbClr val="569CD6"/>
                </a:solidFill>
                <a:effectLst/>
                <a:latin typeface="Consolas" panose="020B0609020204030204" pitchFamily="49" charset="0"/>
              </a:rPr>
              <a:t>input</a:t>
            </a:r>
            <a:r>
              <a:rPr lang="it-IT" sz="1050" b="0" dirty="0">
                <a:solidFill>
                  <a:srgbClr val="D4D4D4"/>
                </a:solidFill>
                <a:effectLst/>
                <a:latin typeface="Consolas" panose="020B0609020204030204" pitchFamily="49" charset="0"/>
              </a:rPr>
              <a:t> </a:t>
            </a:r>
            <a:r>
              <a:rPr lang="it-IT" sz="1050" b="0" dirty="0" err="1">
                <a:solidFill>
                  <a:srgbClr val="9CDCFE"/>
                </a:solidFill>
                <a:effectLst/>
                <a:latin typeface="Consolas" panose="020B0609020204030204" pitchFamily="49" charset="0"/>
              </a:rPr>
              <a:t>placeholder</a:t>
            </a:r>
            <a:r>
              <a:rPr lang="it-IT" sz="1050" b="0" dirty="0">
                <a:solidFill>
                  <a:srgbClr val="D4D4D4"/>
                </a:solidFill>
                <a:effectLst/>
                <a:latin typeface="Consolas" panose="020B0609020204030204" pitchFamily="49" charset="0"/>
              </a:rPr>
              <a:t>=</a:t>
            </a:r>
            <a:r>
              <a:rPr lang="it-IT" sz="1050" b="0" dirty="0">
                <a:solidFill>
                  <a:srgbClr val="CE9178"/>
                </a:solidFill>
                <a:effectLst/>
                <a:latin typeface="Consolas" panose="020B0609020204030204" pitchFamily="49" charset="0"/>
              </a:rPr>
              <a:t>"Cerca"</a:t>
            </a:r>
            <a:r>
              <a:rPr lang="it-IT" sz="1050" b="0" dirty="0">
                <a:solidFill>
                  <a:srgbClr val="808080"/>
                </a:solidFill>
                <a:effectLst/>
                <a:latin typeface="Consolas" panose="020B0609020204030204" pitchFamily="49" charset="0"/>
              </a:rPr>
              <a:t>&gt;&lt;/</a:t>
            </a:r>
            <a:r>
              <a:rPr lang="it-IT" sz="1050" b="0" dirty="0">
                <a:solidFill>
                  <a:srgbClr val="569CD6"/>
                </a:solidFill>
                <a:effectLst/>
                <a:latin typeface="Consolas" panose="020B0609020204030204" pitchFamily="49" charset="0"/>
              </a:rPr>
              <a:t>input</a:t>
            </a:r>
            <a:r>
              <a:rPr lang="it-IT" sz="1050" b="0" dirty="0">
                <a:solidFill>
                  <a:srgbClr val="808080"/>
                </a:solidFill>
                <a:effectLst/>
                <a:latin typeface="Consolas" panose="020B0609020204030204" pitchFamily="49" charset="0"/>
              </a:rPr>
              <a:t>&gt;</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r>
              <a:rPr lang="it-IT" sz="1050" b="0" dirty="0">
                <a:solidFill>
                  <a:srgbClr val="808080"/>
                </a:solidFill>
                <a:effectLst/>
                <a:latin typeface="Consolas" panose="020B0609020204030204" pitchFamily="49" charset="0"/>
              </a:rPr>
              <a:t>&lt;</a:t>
            </a:r>
            <a:r>
              <a:rPr lang="it-IT" sz="1050" b="0" dirty="0" err="1">
                <a:solidFill>
                  <a:srgbClr val="569CD6"/>
                </a:solidFill>
                <a:effectLst/>
                <a:latin typeface="Consolas" panose="020B0609020204030204" pitchFamily="49" charset="0"/>
              </a:rPr>
              <a:t>img</a:t>
            </a:r>
            <a:r>
              <a:rPr lang="it-IT" sz="1050" b="0" dirty="0">
                <a:solidFill>
                  <a:srgbClr val="D4D4D4"/>
                </a:solidFill>
                <a:effectLst/>
                <a:latin typeface="Consolas" panose="020B0609020204030204" pitchFamily="49" charset="0"/>
              </a:rPr>
              <a:t> </a:t>
            </a:r>
            <a:r>
              <a:rPr lang="it-IT" sz="1050" b="0" dirty="0" err="1">
                <a:solidFill>
                  <a:srgbClr val="9CDCFE"/>
                </a:solidFill>
                <a:effectLst/>
                <a:latin typeface="Consolas" panose="020B0609020204030204" pitchFamily="49" charset="0"/>
              </a:rPr>
              <a:t>src</a:t>
            </a:r>
            <a:r>
              <a:rPr lang="it-IT" sz="1050" b="0" dirty="0">
                <a:solidFill>
                  <a:srgbClr val="D4D4D4"/>
                </a:solidFill>
                <a:effectLst/>
                <a:latin typeface="Consolas" panose="020B0609020204030204" pitchFamily="49" charset="0"/>
              </a:rPr>
              <a:t>=</a:t>
            </a:r>
            <a:r>
              <a:rPr lang="it-IT" sz="1050" b="0" dirty="0">
                <a:solidFill>
                  <a:srgbClr val="CE9178"/>
                </a:solidFill>
                <a:effectLst/>
                <a:latin typeface="Consolas" panose="020B0609020204030204" pitchFamily="49" charset="0"/>
              </a:rPr>
              <a:t>"</a:t>
            </a:r>
            <a:r>
              <a:rPr lang="it-IT" sz="1050" b="0" dirty="0" err="1">
                <a:solidFill>
                  <a:srgbClr val="CE9178"/>
                </a:solidFill>
                <a:effectLst/>
                <a:latin typeface="Consolas" panose="020B0609020204030204" pitchFamily="49" charset="0"/>
              </a:rPr>
              <a:t>img</a:t>
            </a:r>
            <a:r>
              <a:rPr lang="it-IT" sz="1050" b="0" dirty="0">
                <a:solidFill>
                  <a:srgbClr val="CE9178"/>
                </a:solidFill>
                <a:effectLst/>
                <a:latin typeface="Consolas" panose="020B0609020204030204" pitchFamily="49" charset="0"/>
              </a:rPr>
              <a:t>/search.png"</a:t>
            </a:r>
            <a:r>
              <a:rPr lang="it-IT" sz="1050" b="0" dirty="0">
                <a:solidFill>
                  <a:srgbClr val="808080"/>
                </a:solidFill>
                <a:effectLst/>
                <a:latin typeface="Consolas" panose="020B0609020204030204" pitchFamily="49" charset="0"/>
              </a:rPr>
              <a:t>&gt;</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r>
              <a:rPr lang="it-IT" sz="1050" b="0" dirty="0">
                <a:solidFill>
                  <a:srgbClr val="808080"/>
                </a:solidFill>
                <a:effectLst/>
                <a:latin typeface="Consolas" panose="020B0609020204030204" pitchFamily="49" charset="0"/>
              </a:rPr>
              <a:t>&lt;/</a:t>
            </a:r>
            <a:r>
              <a:rPr lang="it-IT" sz="1050" b="0" dirty="0">
                <a:solidFill>
                  <a:srgbClr val="569CD6"/>
                </a:solidFill>
                <a:effectLst/>
                <a:latin typeface="Consolas" panose="020B0609020204030204" pitchFamily="49" charset="0"/>
              </a:rPr>
              <a:t>div</a:t>
            </a:r>
            <a:r>
              <a:rPr lang="it-IT" sz="1050" b="0" dirty="0">
                <a:solidFill>
                  <a:srgbClr val="808080"/>
                </a:solidFill>
                <a:effectLst/>
                <a:latin typeface="Consolas" panose="020B0609020204030204" pitchFamily="49" charset="0"/>
              </a:rPr>
              <a:t>&gt;</a:t>
            </a:r>
            <a:endParaRPr lang="it-IT" sz="1050" b="0" dirty="0">
              <a:solidFill>
                <a:srgbClr val="D4D4D4"/>
              </a:solidFill>
              <a:effectLst/>
              <a:latin typeface="Consolas" panose="020B0609020204030204" pitchFamily="49" charset="0"/>
            </a:endParaRPr>
          </a:p>
          <a:p>
            <a:r>
              <a:rPr lang="it-IT" sz="1050" b="0" dirty="0">
                <a:solidFill>
                  <a:srgbClr val="808080"/>
                </a:solidFill>
                <a:effectLst/>
                <a:latin typeface="Consolas" panose="020B0609020204030204" pitchFamily="49" charset="0"/>
              </a:rPr>
              <a:t>&lt;</a:t>
            </a:r>
            <a:r>
              <a:rPr lang="it-IT" sz="1050" b="0" dirty="0">
                <a:solidFill>
                  <a:srgbClr val="569CD6"/>
                </a:solidFill>
                <a:effectLst/>
                <a:latin typeface="Consolas" panose="020B0609020204030204" pitchFamily="49" charset="0"/>
              </a:rPr>
              <a:t>div</a:t>
            </a:r>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class</a:t>
            </a:r>
            <a:r>
              <a:rPr lang="it-IT" sz="1050" b="0" dirty="0">
                <a:solidFill>
                  <a:srgbClr val="D4D4D4"/>
                </a:solidFill>
                <a:effectLst/>
                <a:latin typeface="Consolas" panose="020B0609020204030204" pitchFamily="49" charset="0"/>
              </a:rPr>
              <a:t>=</a:t>
            </a:r>
            <a:r>
              <a:rPr lang="it-IT" sz="1050" b="0" dirty="0">
                <a:solidFill>
                  <a:srgbClr val="CE9178"/>
                </a:solidFill>
                <a:effectLst/>
                <a:latin typeface="Consolas" panose="020B0609020204030204" pitchFamily="49" charset="0"/>
              </a:rPr>
              <a:t>'corrente </a:t>
            </a:r>
            <a:r>
              <a:rPr lang="it-IT" sz="1050" b="0" dirty="0" err="1">
                <a:solidFill>
                  <a:srgbClr val="CE9178"/>
                </a:solidFill>
                <a:effectLst/>
                <a:latin typeface="Consolas" panose="020B0609020204030204" pitchFamily="49" charset="0"/>
              </a:rPr>
              <a:t>hidden</a:t>
            </a:r>
            <a:r>
              <a:rPr lang="it-IT" sz="1050" b="0" dirty="0">
                <a:solidFill>
                  <a:srgbClr val="CE9178"/>
                </a:solidFill>
                <a:effectLst/>
                <a:latin typeface="Consolas" panose="020B0609020204030204" pitchFamily="49" charset="0"/>
              </a:rPr>
              <a:t>'</a:t>
            </a:r>
            <a:r>
              <a:rPr lang="it-IT" sz="1050" b="0" dirty="0">
                <a:solidFill>
                  <a:srgbClr val="808080"/>
                </a:solidFill>
                <a:effectLst/>
                <a:latin typeface="Consolas" panose="020B0609020204030204" pitchFamily="49" charset="0"/>
              </a:rPr>
              <a:t>&gt;&lt;/</a:t>
            </a:r>
            <a:r>
              <a:rPr lang="it-IT" sz="1050" b="0" dirty="0">
                <a:solidFill>
                  <a:srgbClr val="569CD6"/>
                </a:solidFill>
                <a:effectLst/>
                <a:latin typeface="Consolas" panose="020B0609020204030204" pitchFamily="49" charset="0"/>
              </a:rPr>
              <a:t>div</a:t>
            </a:r>
            <a:r>
              <a:rPr lang="it-IT" sz="1050" b="0" dirty="0">
                <a:solidFill>
                  <a:srgbClr val="808080"/>
                </a:solidFill>
                <a:effectLst/>
                <a:latin typeface="Consolas" panose="020B0609020204030204" pitchFamily="49" charset="0"/>
              </a:rPr>
              <a:t>&gt;</a:t>
            </a:r>
            <a:endParaRPr lang="it-IT" sz="1050" b="0" dirty="0">
              <a:solidFill>
                <a:srgbClr val="D4D4D4"/>
              </a:solidFill>
              <a:effectLst/>
              <a:latin typeface="Consolas" panose="020B0609020204030204" pitchFamily="49" charset="0"/>
            </a:endParaRPr>
          </a:p>
        </p:txBody>
      </p:sp>
      <p:sp>
        <p:nvSpPr>
          <p:cNvPr id="8" name="CasellaDiTesto 7">
            <a:extLst>
              <a:ext uri="{FF2B5EF4-FFF2-40B4-BE49-F238E27FC236}">
                <a16:creationId xmlns:a16="http://schemas.microsoft.com/office/drawing/2014/main" id="{1ECF3951-285D-41C5-AA78-9F926A2C1AF7}"/>
              </a:ext>
            </a:extLst>
          </p:cNvPr>
          <p:cNvSpPr txBox="1"/>
          <p:nvPr/>
        </p:nvSpPr>
        <p:spPr>
          <a:xfrm>
            <a:off x="336244" y="312536"/>
            <a:ext cx="2423603" cy="646331"/>
          </a:xfrm>
          <a:prstGeom prst="rect">
            <a:avLst/>
          </a:prstGeom>
          <a:noFill/>
        </p:spPr>
        <p:txBody>
          <a:bodyPr wrap="square" rtlCol="0">
            <a:spAutoFit/>
          </a:bodyPr>
          <a:lstStyle/>
          <a:p>
            <a:r>
              <a:rPr lang="it-IT" b="1" dirty="0"/>
              <a:t>Implementazione lato HTML</a:t>
            </a:r>
          </a:p>
        </p:txBody>
      </p:sp>
      <p:sp>
        <p:nvSpPr>
          <p:cNvPr id="10" name="CasellaDiTesto 9">
            <a:extLst>
              <a:ext uri="{FF2B5EF4-FFF2-40B4-BE49-F238E27FC236}">
                <a16:creationId xmlns:a16="http://schemas.microsoft.com/office/drawing/2014/main" id="{DB1D84FE-92BA-42EA-A610-1A9C07888EED}"/>
              </a:ext>
            </a:extLst>
          </p:cNvPr>
          <p:cNvSpPr txBox="1"/>
          <p:nvPr/>
        </p:nvSpPr>
        <p:spPr>
          <a:xfrm>
            <a:off x="8774875" y="635701"/>
            <a:ext cx="3080881" cy="2308324"/>
          </a:xfrm>
          <a:prstGeom prst="rect">
            <a:avLst/>
          </a:prstGeom>
          <a:noFill/>
        </p:spPr>
        <p:txBody>
          <a:bodyPr wrap="square" rtlCol="0">
            <a:spAutoFit/>
          </a:bodyPr>
          <a:lstStyle/>
          <a:p>
            <a:r>
              <a:rPr lang="it-IT" dirty="0"/>
              <a:t>In mhw2 riprendo il sito fatto per il mhw1, implementando delle schede dinamiche nel div «corrente», che si svuota ogni volta che clicchiamo in una sezione diversa, inizialmente nascosto tramite la classe ‘</a:t>
            </a:r>
            <a:r>
              <a:rPr lang="it-IT" dirty="0" err="1"/>
              <a:t>hidden</a:t>
            </a:r>
            <a:r>
              <a:rPr lang="it-IT" dirty="0"/>
              <a:t>’</a:t>
            </a:r>
          </a:p>
        </p:txBody>
      </p:sp>
    </p:spTree>
    <p:extLst>
      <p:ext uri="{BB962C8B-B14F-4D97-AF65-F5344CB8AC3E}">
        <p14:creationId xmlns:p14="http://schemas.microsoft.com/office/powerpoint/2010/main" val="299253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435DBB2-1CDC-44AC-95A8-382FB1E360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6244" y="1937357"/>
            <a:ext cx="8187303" cy="4358784"/>
          </a:xfrm>
          <a:prstGeom prst="rect">
            <a:avLst/>
          </a:prstGeom>
        </p:spPr>
      </p:pic>
      <p:sp>
        <p:nvSpPr>
          <p:cNvPr id="7" name="CasellaDiTesto 6">
            <a:extLst>
              <a:ext uri="{FF2B5EF4-FFF2-40B4-BE49-F238E27FC236}">
                <a16:creationId xmlns:a16="http://schemas.microsoft.com/office/drawing/2014/main" id="{E511F863-5884-4120-B48E-F46755F06C42}"/>
              </a:ext>
            </a:extLst>
          </p:cNvPr>
          <p:cNvSpPr txBox="1"/>
          <p:nvPr/>
        </p:nvSpPr>
        <p:spPr>
          <a:xfrm>
            <a:off x="8774875" y="2644170"/>
            <a:ext cx="3352022" cy="1569660"/>
          </a:xfrm>
          <a:prstGeom prst="rect">
            <a:avLst/>
          </a:prstGeom>
          <a:noFill/>
        </p:spPr>
        <p:txBody>
          <a:bodyPr wrap="square">
            <a:spAutoFit/>
          </a:bodyPr>
          <a:lstStyle/>
          <a:p>
            <a:r>
              <a:rPr lang="it-IT" sz="800" b="0" dirty="0" err="1">
                <a:solidFill>
                  <a:srgbClr val="569CD6"/>
                </a:solidFill>
                <a:effectLst/>
                <a:latin typeface="Consolas" panose="020B0609020204030204" pitchFamily="49" charset="0"/>
              </a:rPr>
              <a:t>const</a:t>
            </a:r>
            <a:r>
              <a:rPr lang="it-IT" sz="800" b="0" dirty="0">
                <a:solidFill>
                  <a:srgbClr val="D4D4D4"/>
                </a:solidFill>
                <a:effectLst/>
                <a:latin typeface="Consolas" panose="020B0609020204030204" pitchFamily="49" charset="0"/>
              </a:rPr>
              <a:t> </a:t>
            </a:r>
            <a:r>
              <a:rPr lang="it-IT" sz="800" b="0" dirty="0" err="1">
                <a:solidFill>
                  <a:srgbClr val="4FC1FF"/>
                </a:solidFill>
                <a:effectLst/>
                <a:latin typeface="Consolas" panose="020B0609020204030204" pitchFamily="49" charset="0"/>
              </a:rPr>
              <a:t>bPane</a:t>
            </a:r>
            <a:r>
              <a:rPr lang="it-IT" sz="800" b="0" dirty="0">
                <a:solidFill>
                  <a:srgbClr val="D4D4D4"/>
                </a:solidFill>
                <a:effectLst/>
                <a:latin typeface="Consolas" panose="020B0609020204030204" pitchFamily="49" charset="0"/>
              </a:rPr>
              <a:t>=</a:t>
            </a:r>
            <a:r>
              <a:rPr lang="it-IT" sz="800" b="0" dirty="0" err="1">
                <a:solidFill>
                  <a:srgbClr val="9CDCFE"/>
                </a:solidFill>
                <a:effectLst/>
                <a:latin typeface="Consolas" panose="020B0609020204030204" pitchFamily="49" charset="0"/>
              </a:rPr>
              <a:t>document</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querySelector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'#Pane'</a:t>
            </a:r>
            <a:r>
              <a:rPr lang="it-IT" sz="800" b="0" dirty="0">
                <a:solidFill>
                  <a:srgbClr val="D4D4D4"/>
                </a:solidFill>
                <a:effectLst/>
                <a:latin typeface="Consolas" panose="020B0609020204030204" pitchFamily="49" charset="0"/>
              </a:rPr>
              <a:t>);</a:t>
            </a:r>
          </a:p>
          <a:p>
            <a:r>
              <a:rPr lang="it-IT" sz="800" b="0" dirty="0" err="1">
                <a:solidFill>
                  <a:srgbClr val="569CD6"/>
                </a:solidFill>
                <a:effectLst/>
                <a:latin typeface="Consolas" panose="020B0609020204030204" pitchFamily="49" charset="0"/>
              </a:rPr>
              <a:t>const</a:t>
            </a:r>
            <a:r>
              <a:rPr lang="it-IT" sz="800" b="0" dirty="0">
                <a:solidFill>
                  <a:srgbClr val="D4D4D4"/>
                </a:solidFill>
                <a:effectLst/>
                <a:latin typeface="Consolas" panose="020B0609020204030204" pitchFamily="49" charset="0"/>
              </a:rPr>
              <a:t> </a:t>
            </a:r>
            <a:r>
              <a:rPr lang="it-IT" sz="800" b="0" dirty="0" err="1">
                <a:solidFill>
                  <a:srgbClr val="4FC1FF"/>
                </a:solidFill>
                <a:effectLst/>
                <a:latin typeface="Consolas" panose="020B0609020204030204" pitchFamily="49" charset="0"/>
              </a:rPr>
              <a:t>bPizza</a:t>
            </a:r>
            <a:r>
              <a:rPr lang="it-IT" sz="800" b="0" dirty="0">
                <a:solidFill>
                  <a:srgbClr val="D4D4D4"/>
                </a:solidFill>
                <a:effectLst/>
                <a:latin typeface="Consolas" panose="020B0609020204030204" pitchFamily="49" charset="0"/>
              </a:rPr>
              <a:t>=</a:t>
            </a:r>
            <a:r>
              <a:rPr lang="it-IT" sz="800" b="0" dirty="0" err="1">
                <a:solidFill>
                  <a:srgbClr val="9CDCFE"/>
                </a:solidFill>
                <a:effectLst/>
                <a:latin typeface="Consolas" panose="020B0609020204030204" pitchFamily="49" charset="0"/>
              </a:rPr>
              <a:t>document</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querySelector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'#Pizza'</a:t>
            </a:r>
            <a:r>
              <a:rPr lang="it-IT" sz="800" b="0" dirty="0">
                <a:solidFill>
                  <a:srgbClr val="D4D4D4"/>
                </a:solidFill>
                <a:effectLst/>
                <a:latin typeface="Consolas" panose="020B0609020204030204" pitchFamily="49" charset="0"/>
              </a:rPr>
              <a:t>);</a:t>
            </a:r>
          </a:p>
          <a:p>
            <a:r>
              <a:rPr lang="it-IT" sz="800" b="0" dirty="0" err="1">
                <a:solidFill>
                  <a:srgbClr val="569CD6"/>
                </a:solidFill>
                <a:effectLst/>
                <a:latin typeface="Consolas" panose="020B0609020204030204" pitchFamily="49" charset="0"/>
              </a:rPr>
              <a:t>const</a:t>
            </a:r>
            <a:r>
              <a:rPr lang="it-IT" sz="800" b="0" dirty="0">
                <a:solidFill>
                  <a:srgbClr val="D4D4D4"/>
                </a:solidFill>
                <a:effectLst/>
                <a:latin typeface="Consolas" panose="020B0609020204030204" pitchFamily="49" charset="0"/>
              </a:rPr>
              <a:t> </a:t>
            </a:r>
            <a:r>
              <a:rPr lang="it-IT" sz="800" b="0" dirty="0" err="1">
                <a:solidFill>
                  <a:srgbClr val="4FC1FF"/>
                </a:solidFill>
                <a:effectLst/>
                <a:latin typeface="Consolas" panose="020B0609020204030204" pitchFamily="49" charset="0"/>
              </a:rPr>
              <a:t>bBiscotti</a:t>
            </a:r>
            <a:r>
              <a:rPr lang="it-IT" sz="800" b="0" dirty="0">
                <a:solidFill>
                  <a:srgbClr val="D4D4D4"/>
                </a:solidFill>
                <a:effectLst/>
                <a:latin typeface="Consolas" panose="020B0609020204030204" pitchFamily="49" charset="0"/>
              </a:rPr>
              <a:t>=</a:t>
            </a:r>
            <a:r>
              <a:rPr lang="it-IT" sz="800" b="0" dirty="0" err="1">
                <a:solidFill>
                  <a:srgbClr val="9CDCFE"/>
                </a:solidFill>
                <a:effectLst/>
                <a:latin typeface="Consolas" panose="020B0609020204030204" pitchFamily="49" charset="0"/>
              </a:rPr>
              <a:t>document</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querySelector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'#Biscotti'</a:t>
            </a:r>
            <a:r>
              <a:rPr lang="it-IT" sz="800" b="0" dirty="0">
                <a:solidFill>
                  <a:srgbClr val="D4D4D4"/>
                </a:solidFill>
                <a:effectLst/>
                <a:latin typeface="Consolas" panose="020B0609020204030204" pitchFamily="49" charset="0"/>
              </a:rPr>
              <a:t>);</a:t>
            </a:r>
          </a:p>
          <a:p>
            <a:r>
              <a:rPr lang="it-IT" sz="800" b="0" dirty="0" err="1">
                <a:solidFill>
                  <a:srgbClr val="569CD6"/>
                </a:solidFill>
                <a:effectLst/>
                <a:latin typeface="Consolas" panose="020B0609020204030204" pitchFamily="49" charset="0"/>
              </a:rPr>
              <a:t>const</a:t>
            </a:r>
            <a:r>
              <a:rPr lang="it-IT" sz="800" b="0" dirty="0">
                <a:solidFill>
                  <a:srgbClr val="D4D4D4"/>
                </a:solidFill>
                <a:effectLst/>
                <a:latin typeface="Consolas" panose="020B0609020204030204" pitchFamily="49" charset="0"/>
              </a:rPr>
              <a:t> </a:t>
            </a:r>
            <a:r>
              <a:rPr lang="it-IT" sz="800" b="0" dirty="0" err="1">
                <a:solidFill>
                  <a:srgbClr val="4FC1FF"/>
                </a:solidFill>
                <a:effectLst/>
                <a:latin typeface="Consolas" panose="020B0609020204030204" pitchFamily="49" charset="0"/>
              </a:rPr>
              <a:t>bBevande</a:t>
            </a:r>
            <a:r>
              <a:rPr lang="it-IT" sz="800" b="0" dirty="0">
                <a:solidFill>
                  <a:srgbClr val="D4D4D4"/>
                </a:solidFill>
                <a:effectLst/>
                <a:latin typeface="Consolas" panose="020B0609020204030204" pitchFamily="49" charset="0"/>
              </a:rPr>
              <a:t>=</a:t>
            </a:r>
            <a:r>
              <a:rPr lang="it-IT" sz="800" b="0" dirty="0" err="1">
                <a:solidFill>
                  <a:srgbClr val="9CDCFE"/>
                </a:solidFill>
                <a:effectLst/>
                <a:latin typeface="Consolas" panose="020B0609020204030204" pitchFamily="49" charset="0"/>
              </a:rPr>
              <a:t>document</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querySelector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'#Bevande'</a:t>
            </a:r>
            <a:r>
              <a:rPr lang="it-IT" sz="800" b="0" dirty="0">
                <a:solidFill>
                  <a:srgbClr val="D4D4D4"/>
                </a:solidFill>
                <a:effectLst/>
                <a:latin typeface="Consolas" panose="020B0609020204030204" pitchFamily="49" charset="0"/>
              </a:rPr>
              <a:t>);</a:t>
            </a:r>
          </a:p>
          <a:p>
            <a:r>
              <a:rPr lang="it-IT" sz="800" b="0" dirty="0" err="1">
                <a:solidFill>
                  <a:srgbClr val="569CD6"/>
                </a:solidFill>
                <a:effectLst/>
                <a:latin typeface="Consolas" panose="020B0609020204030204" pitchFamily="49" charset="0"/>
              </a:rPr>
              <a:t>const</a:t>
            </a:r>
            <a:r>
              <a:rPr lang="it-IT" sz="800" b="0" dirty="0">
                <a:solidFill>
                  <a:srgbClr val="D4D4D4"/>
                </a:solidFill>
                <a:effectLst/>
                <a:latin typeface="Consolas" panose="020B0609020204030204" pitchFamily="49" charset="0"/>
              </a:rPr>
              <a:t> </a:t>
            </a:r>
            <a:r>
              <a:rPr lang="it-IT" sz="800" b="0" dirty="0" err="1">
                <a:solidFill>
                  <a:srgbClr val="4FC1FF"/>
                </a:solidFill>
                <a:effectLst/>
                <a:latin typeface="Consolas" panose="020B0609020204030204" pitchFamily="49" charset="0"/>
              </a:rPr>
              <a:t>bIngredienti</a:t>
            </a:r>
            <a:r>
              <a:rPr lang="it-IT" sz="800" b="0" dirty="0">
                <a:solidFill>
                  <a:srgbClr val="D4D4D4"/>
                </a:solidFill>
                <a:effectLst/>
                <a:latin typeface="Consolas" panose="020B0609020204030204" pitchFamily="49" charset="0"/>
              </a:rPr>
              <a:t>=</a:t>
            </a:r>
            <a:r>
              <a:rPr lang="it-IT" sz="800" b="0" dirty="0" err="1">
                <a:solidFill>
                  <a:srgbClr val="9CDCFE"/>
                </a:solidFill>
                <a:effectLst/>
                <a:latin typeface="Consolas" panose="020B0609020204030204" pitchFamily="49" charset="0"/>
              </a:rPr>
              <a:t>document</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querySelector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'#Ingredienti'</a:t>
            </a:r>
            <a:r>
              <a:rPr lang="it-IT" sz="800" b="0" dirty="0">
                <a:solidFill>
                  <a:srgbClr val="D4D4D4"/>
                </a:solidFill>
                <a:effectLst/>
                <a:latin typeface="Consolas" panose="020B0609020204030204" pitchFamily="49" charset="0"/>
              </a:rPr>
              <a:t>);</a:t>
            </a:r>
          </a:p>
          <a:p>
            <a:br>
              <a:rPr lang="it-IT" sz="800" b="0" dirty="0">
                <a:solidFill>
                  <a:srgbClr val="D4D4D4"/>
                </a:solidFill>
                <a:effectLst/>
                <a:latin typeface="Consolas" panose="020B0609020204030204" pitchFamily="49" charset="0"/>
              </a:rPr>
            </a:br>
            <a:r>
              <a:rPr lang="it-IT" sz="800" b="0" dirty="0" err="1">
                <a:solidFill>
                  <a:srgbClr val="4FC1FF"/>
                </a:solidFill>
                <a:effectLst/>
                <a:latin typeface="Consolas" panose="020B0609020204030204" pitchFamily="49" charset="0"/>
              </a:rPr>
              <a:t>bPane</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addEventListener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'click'</a:t>
            </a:r>
            <a:r>
              <a:rPr lang="it-IT" sz="800" b="0" dirty="0">
                <a:solidFill>
                  <a:srgbClr val="D4D4D4"/>
                </a:solidFill>
                <a:effectLst/>
                <a:latin typeface="Consolas" panose="020B0609020204030204" pitchFamily="49" charset="0"/>
              </a:rPr>
              <a:t>, </a:t>
            </a:r>
            <a:r>
              <a:rPr lang="it-IT" sz="800" b="0" dirty="0" err="1">
                <a:solidFill>
                  <a:srgbClr val="DCDCAA"/>
                </a:solidFill>
                <a:effectLst/>
                <a:latin typeface="Consolas" panose="020B0609020204030204" pitchFamily="49" charset="0"/>
              </a:rPr>
              <a:t>caricaContenuto</a:t>
            </a:r>
            <a:r>
              <a:rPr lang="it-IT" sz="800" b="0" dirty="0">
                <a:solidFill>
                  <a:srgbClr val="D4D4D4"/>
                </a:solidFill>
                <a:effectLst/>
                <a:latin typeface="Consolas" panose="020B0609020204030204" pitchFamily="49" charset="0"/>
              </a:rPr>
              <a:t>);</a:t>
            </a:r>
          </a:p>
          <a:p>
            <a:r>
              <a:rPr lang="it-IT" sz="800" b="0" dirty="0" err="1">
                <a:solidFill>
                  <a:srgbClr val="4FC1FF"/>
                </a:solidFill>
                <a:effectLst/>
                <a:latin typeface="Consolas" panose="020B0609020204030204" pitchFamily="49" charset="0"/>
              </a:rPr>
              <a:t>bPizza</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addEventListener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'click'</a:t>
            </a:r>
            <a:r>
              <a:rPr lang="it-IT" sz="800" b="0" dirty="0">
                <a:solidFill>
                  <a:srgbClr val="D4D4D4"/>
                </a:solidFill>
                <a:effectLst/>
                <a:latin typeface="Consolas" panose="020B0609020204030204" pitchFamily="49" charset="0"/>
              </a:rPr>
              <a:t>, </a:t>
            </a:r>
            <a:r>
              <a:rPr lang="it-IT" sz="800" b="0" dirty="0" err="1">
                <a:solidFill>
                  <a:srgbClr val="DCDCAA"/>
                </a:solidFill>
                <a:effectLst/>
                <a:latin typeface="Consolas" panose="020B0609020204030204" pitchFamily="49" charset="0"/>
              </a:rPr>
              <a:t>caricaContenuto</a:t>
            </a:r>
            <a:r>
              <a:rPr lang="it-IT" sz="800" b="0" dirty="0">
                <a:solidFill>
                  <a:srgbClr val="D4D4D4"/>
                </a:solidFill>
                <a:effectLst/>
                <a:latin typeface="Consolas" panose="020B0609020204030204" pitchFamily="49" charset="0"/>
              </a:rPr>
              <a:t>);</a:t>
            </a:r>
          </a:p>
          <a:p>
            <a:r>
              <a:rPr lang="it-IT" sz="800" b="0" dirty="0" err="1">
                <a:solidFill>
                  <a:srgbClr val="4FC1FF"/>
                </a:solidFill>
                <a:effectLst/>
                <a:latin typeface="Consolas" panose="020B0609020204030204" pitchFamily="49" charset="0"/>
              </a:rPr>
              <a:t>bBiscotti</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addEventListener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'click'</a:t>
            </a:r>
            <a:r>
              <a:rPr lang="it-IT" sz="800" b="0" dirty="0">
                <a:solidFill>
                  <a:srgbClr val="D4D4D4"/>
                </a:solidFill>
                <a:effectLst/>
                <a:latin typeface="Consolas" panose="020B0609020204030204" pitchFamily="49" charset="0"/>
              </a:rPr>
              <a:t>, </a:t>
            </a:r>
            <a:r>
              <a:rPr lang="it-IT" sz="800" b="0" dirty="0" err="1">
                <a:solidFill>
                  <a:srgbClr val="DCDCAA"/>
                </a:solidFill>
                <a:effectLst/>
                <a:latin typeface="Consolas" panose="020B0609020204030204" pitchFamily="49" charset="0"/>
              </a:rPr>
              <a:t>caricaContenuto</a:t>
            </a:r>
            <a:r>
              <a:rPr lang="it-IT" sz="800" b="0" dirty="0">
                <a:solidFill>
                  <a:srgbClr val="D4D4D4"/>
                </a:solidFill>
                <a:effectLst/>
                <a:latin typeface="Consolas" panose="020B0609020204030204" pitchFamily="49" charset="0"/>
              </a:rPr>
              <a:t>);</a:t>
            </a:r>
          </a:p>
          <a:p>
            <a:r>
              <a:rPr lang="it-IT" sz="800" b="0" dirty="0" err="1">
                <a:solidFill>
                  <a:srgbClr val="4FC1FF"/>
                </a:solidFill>
                <a:effectLst/>
                <a:latin typeface="Consolas" panose="020B0609020204030204" pitchFamily="49" charset="0"/>
              </a:rPr>
              <a:t>bBevande</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addEventListener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'click'</a:t>
            </a:r>
            <a:r>
              <a:rPr lang="it-IT" sz="800" b="0" dirty="0">
                <a:solidFill>
                  <a:srgbClr val="D4D4D4"/>
                </a:solidFill>
                <a:effectLst/>
                <a:latin typeface="Consolas" panose="020B0609020204030204" pitchFamily="49" charset="0"/>
              </a:rPr>
              <a:t>, </a:t>
            </a:r>
            <a:r>
              <a:rPr lang="it-IT" sz="800" b="0" dirty="0" err="1">
                <a:solidFill>
                  <a:srgbClr val="DCDCAA"/>
                </a:solidFill>
                <a:effectLst/>
                <a:latin typeface="Consolas" panose="020B0609020204030204" pitchFamily="49" charset="0"/>
              </a:rPr>
              <a:t>caricaContenuto</a:t>
            </a:r>
            <a:r>
              <a:rPr lang="it-IT" sz="800" b="0" dirty="0">
                <a:solidFill>
                  <a:srgbClr val="D4D4D4"/>
                </a:solidFill>
                <a:effectLst/>
                <a:latin typeface="Consolas" panose="020B0609020204030204" pitchFamily="49" charset="0"/>
              </a:rPr>
              <a:t>);</a:t>
            </a:r>
          </a:p>
          <a:p>
            <a:r>
              <a:rPr lang="it-IT" sz="800" b="0" dirty="0" err="1">
                <a:solidFill>
                  <a:srgbClr val="4FC1FF"/>
                </a:solidFill>
                <a:effectLst/>
                <a:latin typeface="Consolas" panose="020B0609020204030204" pitchFamily="49" charset="0"/>
              </a:rPr>
              <a:t>bIngredienti</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addEventListener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'click'</a:t>
            </a:r>
            <a:r>
              <a:rPr lang="it-IT" sz="800" b="0" dirty="0">
                <a:solidFill>
                  <a:srgbClr val="D4D4D4"/>
                </a:solidFill>
                <a:effectLst/>
                <a:latin typeface="Consolas" panose="020B0609020204030204" pitchFamily="49" charset="0"/>
              </a:rPr>
              <a:t>, </a:t>
            </a:r>
            <a:r>
              <a:rPr lang="it-IT" sz="800" b="0" dirty="0" err="1">
                <a:solidFill>
                  <a:srgbClr val="DCDCAA"/>
                </a:solidFill>
                <a:effectLst/>
                <a:latin typeface="Consolas" panose="020B0609020204030204" pitchFamily="49" charset="0"/>
              </a:rPr>
              <a:t>caricaContenuto</a:t>
            </a:r>
            <a:r>
              <a:rPr lang="it-IT" sz="800" b="0" dirty="0">
                <a:solidFill>
                  <a:srgbClr val="D4D4D4"/>
                </a:solidFill>
                <a:effectLst/>
                <a:latin typeface="Consolas" panose="020B0609020204030204" pitchFamily="49" charset="0"/>
              </a:rPr>
              <a:t>);</a:t>
            </a:r>
          </a:p>
        </p:txBody>
      </p:sp>
      <p:sp>
        <p:nvSpPr>
          <p:cNvPr id="8" name="CasellaDiTesto 7">
            <a:extLst>
              <a:ext uri="{FF2B5EF4-FFF2-40B4-BE49-F238E27FC236}">
                <a16:creationId xmlns:a16="http://schemas.microsoft.com/office/drawing/2014/main" id="{1ECF3951-285D-41C5-AA78-9F926A2C1AF7}"/>
              </a:ext>
            </a:extLst>
          </p:cNvPr>
          <p:cNvSpPr txBox="1"/>
          <p:nvPr/>
        </p:nvSpPr>
        <p:spPr>
          <a:xfrm>
            <a:off x="336244" y="312536"/>
            <a:ext cx="2423603" cy="646331"/>
          </a:xfrm>
          <a:prstGeom prst="rect">
            <a:avLst/>
          </a:prstGeom>
          <a:noFill/>
        </p:spPr>
        <p:txBody>
          <a:bodyPr wrap="square" rtlCol="0">
            <a:spAutoFit/>
          </a:bodyPr>
          <a:lstStyle/>
          <a:p>
            <a:r>
              <a:rPr lang="it-IT" b="1" dirty="0"/>
              <a:t>Implementazione lato JavaScript</a:t>
            </a:r>
          </a:p>
        </p:txBody>
      </p:sp>
      <p:sp>
        <p:nvSpPr>
          <p:cNvPr id="10" name="CasellaDiTesto 9">
            <a:extLst>
              <a:ext uri="{FF2B5EF4-FFF2-40B4-BE49-F238E27FC236}">
                <a16:creationId xmlns:a16="http://schemas.microsoft.com/office/drawing/2014/main" id="{DB1D84FE-92BA-42EA-A610-1A9C07888EED}"/>
              </a:ext>
            </a:extLst>
          </p:cNvPr>
          <p:cNvSpPr txBox="1"/>
          <p:nvPr/>
        </p:nvSpPr>
        <p:spPr>
          <a:xfrm>
            <a:off x="8774875" y="396004"/>
            <a:ext cx="3080881" cy="2031325"/>
          </a:xfrm>
          <a:prstGeom prst="rect">
            <a:avLst/>
          </a:prstGeom>
          <a:noFill/>
        </p:spPr>
        <p:txBody>
          <a:bodyPr wrap="square" rtlCol="0">
            <a:spAutoFit/>
          </a:bodyPr>
          <a:lstStyle/>
          <a:p>
            <a:r>
              <a:rPr lang="it-IT" dirty="0"/>
              <a:t>Ogni </a:t>
            </a:r>
            <a:r>
              <a:rPr lang="it-IT" dirty="0" err="1"/>
              <a:t>Div</a:t>
            </a:r>
            <a:r>
              <a:rPr lang="it-IT" dirty="0"/>
              <a:t> ha un </a:t>
            </a:r>
            <a:r>
              <a:rPr lang="it-IT" dirty="0" err="1"/>
              <a:t>EventListener</a:t>
            </a:r>
            <a:r>
              <a:rPr lang="it-IT" dirty="0"/>
              <a:t>, dove viene chiamato </a:t>
            </a:r>
            <a:r>
              <a:rPr lang="it-IT" dirty="0" err="1"/>
              <a:t>CaricaContenuto</a:t>
            </a:r>
            <a:r>
              <a:rPr lang="it-IT" dirty="0"/>
              <a:t>, in cui rispetto a chi viene chiamato (tramite </a:t>
            </a:r>
            <a:r>
              <a:rPr lang="it-IT" dirty="0" err="1"/>
              <a:t>event.CurrentTarget</a:t>
            </a:r>
            <a:r>
              <a:rPr lang="it-IT" dirty="0"/>
              <a:t>) vengono caricati i contenuti in contents.js </a:t>
            </a:r>
          </a:p>
        </p:txBody>
      </p:sp>
      <p:sp>
        <p:nvSpPr>
          <p:cNvPr id="3" name="CasellaDiTesto 2">
            <a:extLst>
              <a:ext uri="{FF2B5EF4-FFF2-40B4-BE49-F238E27FC236}">
                <a16:creationId xmlns:a16="http://schemas.microsoft.com/office/drawing/2014/main" id="{3FED38BF-2F19-43AA-B16A-180086890C8A}"/>
              </a:ext>
            </a:extLst>
          </p:cNvPr>
          <p:cNvSpPr txBox="1"/>
          <p:nvPr/>
        </p:nvSpPr>
        <p:spPr>
          <a:xfrm>
            <a:off x="8774875" y="4527611"/>
            <a:ext cx="2361460" cy="1200329"/>
          </a:xfrm>
          <a:prstGeom prst="rect">
            <a:avLst/>
          </a:prstGeom>
          <a:noFill/>
        </p:spPr>
        <p:txBody>
          <a:bodyPr wrap="square" rtlCol="0">
            <a:spAutoFit/>
          </a:bodyPr>
          <a:lstStyle/>
          <a:p>
            <a:r>
              <a:rPr lang="it-IT" dirty="0"/>
              <a:t>Se si </a:t>
            </a:r>
            <a:r>
              <a:rPr lang="it-IT" dirty="0" err="1"/>
              <a:t>riclicca</a:t>
            </a:r>
            <a:r>
              <a:rPr lang="it-IT" dirty="0"/>
              <a:t> sulla stessa sezione il div corrente verrà nuovamente nascosto</a:t>
            </a:r>
          </a:p>
        </p:txBody>
      </p:sp>
      <p:sp>
        <p:nvSpPr>
          <p:cNvPr id="9" name="CasellaDiTesto 8">
            <a:extLst>
              <a:ext uri="{FF2B5EF4-FFF2-40B4-BE49-F238E27FC236}">
                <a16:creationId xmlns:a16="http://schemas.microsoft.com/office/drawing/2014/main" id="{29342B74-C3B9-4D24-BC69-B062E22FCE20}"/>
              </a:ext>
            </a:extLst>
          </p:cNvPr>
          <p:cNvSpPr txBox="1"/>
          <p:nvPr/>
        </p:nvSpPr>
        <p:spPr>
          <a:xfrm>
            <a:off x="4586631" y="396004"/>
            <a:ext cx="2361460" cy="1200329"/>
          </a:xfrm>
          <a:prstGeom prst="rect">
            <a:avLst/>
          </a:prstGeom>
          <a:noFill/>
        </p:spPr>
        <p:txBody>
          <a:bodyPr wrap="square" rtlCol="0">
            <a:spAutoFit/>
          </a:bodyPr>
          <a:lstStyle/>
          <a:p>
            <a:r>
              <a:rPr lang="it-IT" dirty="0"/>
              <a:t>Cliccando su «Mostra Dettagli» sarà possibile mostrare dettagli aggiuntivi</a:t>
            </a:r>
          </a:p>
        </p:txBody>
      </p:sp>
    </p:spTree>
    <p:extLst>
      <p:ext uri="{BB962C8B-B14F-4D97-AF65-F5344CB8AC3E}">
        <p14:creationId xmlns:p14="http://schemas.microsoft.com/office/powerpoint/2010/main" val="2751274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435DBB2-1CDC-44AC-95A8-382FB1E360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36244" y="1725487"/>
            <a:ext cx="8187303" cy="4782524"/>
          </a:xfrm>
          <a:prstGeom prst="rect">
            <a:avLst/>
          </a:prstGeom>
        </p:spPr>
      </p:pic>
      <p:sp>
        <p:nvSpPr>
          <p:cNvPr id="7" name="CasellaDiTesto 6">
            <a:extLst>
              <a:ext uri="{FF2B5EF4-FFF2-40B4-BE49-F238E27FC236}">
                <a16:creationId xmlns:a16="http://schemas.microsoft.com/office/drawing/2014/main" id="{E511F863-5884-4120-B48E-F46755F06C42}"/>
              </a:ext>
            </a:extLst>
          </p:cNvPr>
          <p:cNvSpPr txBox="1"/>
          <p:nvPr/>
        </p:nvSpPr>
        <p:spPr>
          <a:xfrm>
            <a:off x="8774875" y="2666890"/>
            <a:ext cx="3352022" cy="584775"/>
          </a:xfrm>
          <a:prstGeom prst="rect">
            <a:avLst/>
          </a:prstGeom>
          <a:noFill/>
        </p:spPr>
        <p:txBody>
          <a:bodyPr wrap="square">
            <a:spAutoFit/>
          </a:bodyPr>
          <a:lstStyle/>
          <a:p>
            <a:r>
              <a:rPr lang="it-IT" sz="800" b="0" dirty="0" err="1">
                <a:solidFill>
                  <a:srgbClr val="569CD6"/>
                </a:solidFill>
                <a:effectLst/>
                <a:latin typeface="Consolas" panose="020B0609020204030204" pitchFamily="49" charset="0"/>
              </a:rPr>
              <a:t>const</a:t>
            </a:r>
            <a:r>
              <a:rPr lang="it-IT" sz="800" b="0" dirty="0">
                <a:solidFill>
                  <a:srgbClr val="D4D4D4"/>
                </a:solidFill>
                <a:effectLst/>
                <a:latin typeface="Consolas" panose="020B0609020204030204" pitchFamily="49" charset="0"/>
              </a:rPr>
              <a:t> </a:t>
            </a:r>
            <a:r>
              <a:rPr lang="it-IT" sz="800" b="0" dirty="0">
                <a:solidFill>
                  <a:srgbClr val="4FC1FF"/>
                </a:solidFill>
                <a:effectLst/>
                <a:latin typeface="Consolas" panose="020B0609020204030204" pitchFamily="49" charset="0"/>
              </a:rPr>
              <a:t>preferiti</a:t>
            </a:r>
            <a:r>
              <a:rPr lang="it-IT" sz="800" b="0" dirty="0">
                <a:solidFill>
                  <a:srgbClr val="D4D4D4"/>
                </a:solidFill>
                <a:effectLst/>
                <a:latin typeface="Consolas" panose="020B0609020204030204" pitchFamily="49" charset="0"/>
              </a:rPr>
              <a:t>= </a:t>
            </a:r>
            <a:r>
              <a:rPr lang="it-IT" sz="800" b="0" dirty="0" err="1">
                <a:solidFill>
                  <a:srgbClr val="9CDCFE"/>
                </a:solidFill>
                <a:effectLst/>
                <a:latin typeface="Consolas" panose="020B0609020204030204" pitchFamily="49" charset="0"/>
              </a:rPr>
              <a:t>document</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querySelectorAll</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a:t>
            </a:r>
            <a:r>
              <a:rPr lang="it-IT" sz="800" b="0" dirty="0" err="1">
                <a:solidFill>
                  <a:srgbClr val="CE9178"/>
                </a:solidFill>
                <a:effectLst/>
                <a:latin typeface="Consolas" panose="020B0609020204030204" pitchFamily="49" charset="0"/>
              </a:rPr>
              <a:t>icon</a:t>
            </a:r>
            <a:r>
              <a:rPr lang="it-IT" sz="800" b="0" dirty="0">
                <a:solidFill>
                  <a:srgbClr val="CE9178"/>
                </a:solidFill>
                <a:effectLst/>
                <a:latin typeface="Consolas" panose="020B0609020204030204" pitchFamily="49" charset="0"/>
              </a:rPr>
              <a:t>'</a:t>
            </a:r>
            <a:r>
              <a:rPr lang="it-IT" sz="800" b="0" dirty="0">
                <a:solidFill>
                  <a:srgbClr val="D4D4D4"/>
                </a:solidFill>
                <a:effectLst/>
                <a:latin typeface="Consolas" panose="020B0609020204030204" pitchFamily="49" charset="0"/>
              </a:rPr>
              <a:t>);</a:t>
            </a:r>
          </a:p>
          <a:p>
            <a:r>
              <a:rPr lang="it-IT" sz="800" b="0" dirty="0">
                <a:solidFill>
                  <a:srgbClr val="D4D4D4"/>
                </a:solidFill>
                <a:effectLst/>
                <a:latin typeface="Consolas" panose="020B0609020204030204" pitchFamily="49" charset="0"/>
              </a:rPr>
              <a:t>        </a:t>
            </a:r>
            <a:r>
              <a:rPr lang="it-IT" sz="800" b="0" dirty="0">
                <a:solidFill>
                  <a:srgbClr val="C586C0"/>
                </a:solidFill>
                <a:effectLst/>
                <a:latin typeface="Consolas" panose="020B0609020204030204" pitchFamily="49" charset="0"/>
              </a:rPr>
              <a:t>for</a:t>
            </a:r>
            <a:r>
              <a:rPr lang="it-IT" sz="800" b="0" dirty="0">
                <a:solidFill>
                  <a:srgbClr val="D4D4D4"/>
                </a:solidFill>
                <a:effectLst/>
                <a:latin typeface="Consolas" panose="020B0609020204030204" pitchFamily="49" charset="0"/>
              </a:rPr>
              <a:t>(</a:t>
            </a:r>
            <a:r>
              <a:rPr lang="it-IT" sz="800" b="0" dirty="0" err="1">
                <a:solidFill>
                  <a:srgbClr val="569CD6"/>
                </a:solidFill>
                <a:effectLst/>
                <a:latin typeface="Consolas" panose="020B0609020204030204" pitchFamily="49" charset="0"/>
              </a:rPr>
              <a:t>let</a:t>
            </a:r>
            <a:r>
              <a:rPr lang="it-IT" sz="800" b="0" dirty="0">
                <a:solidFill>
                  <a:srgbClr val="D4D4D4"/>
                </a:solidFill>
                <a:effectLst/>
                <a:latin typeface="Consolas" panose="020B0609020204030204" pitchFamily="49" charset="0"/>
              </a:rPr>
              <a:t> </a:t>
            </a:r>
            <a:r>
              <a:rPr lang="it-IT" sz="800" b="0" dirty="0" err="1">
                <a:solidFill>
                  <a:srgbClr val="9CDCFE"/>
                </a:solidFill>
                <a:effectLst/>
                <a:latin typeface="Consolas" panose="020B0609020204030204" pitchFamily="49" charset="0"/>
              </a:rPr>
              <a:t>button</a:t>
            </a:r>
            <a:r>
              <a:rPr lang="it-IT" sz="800" b="0" dirty="0">
                <a:solidFill>
                  <a:srgbClr val="D4D4D4"/>
                </a:solidFill>
                <a:effectLst/>
                <a:latin typeface="Consolas" panose="020B0609020204030204" pitchFamily="49" charset="0"/>
              </a:rPr>
              <a:t> </a:t>
            </a:r>
            <a:r>
              <a:rPr lang="it-IT" sz="800" b="0" dirty="0">
                <a:solidFill>
                  <a:srgbClr val="569CD6"/>
                </a:solidFill>
                <a:effectLst/>
                <a:latin typeface="Consolas" panose="020B0609020204030204" pitchFamily="49" charset="0"/>
              </a:rPr>
              <a:t>of</a:t>
            </a:r>
            <a:r>
              <a:rPr lang="it-IT" sz="800" b="0" dirty="0">
                <a:solidFill>
                  <a:srgbClr val="D4D4D4"/>
                </a:solidFill>
                <a:effectLst/>
                <a:latin typeface="Consolas" panose="020B0609020204030204" pitchFamily="49" charset="0"/>
              </a:rPr>
              <a:t> </a:t>
            </a:r>
            <a:r>
              <a:rPr lang="it-IT" sz="800" b="0" dirty="0">
                <a:solidFill>
                  <a:srgbClr val="4FC1FF"/>
                </a:solidFill>
                <a:effectLst/>
                <a:latin typeface="Consolas" panose="020B0609020204030204" pitchFamily="49" charset="0"/>
              </a:rPr>
              <a:t>preferiti</a:t>
            </a:r>
            <a:r>
              <a:rPr lang="it-IT" sz="800" b="0" dirty="0">
                <a:solidFill>
                  <a:srgbClr val="D4D4D4"/>
                </a:solidFill>
                <a:effectLst/>
                <a:latin typeface="Consolas" panose="020B0609020204030204" pitchFamily="49" charset="0"/>
              </a:rPr>
              <a:t>){</a:t>
            </a:r>
          </a:p>
          <a:p>
            <a:r>
              <a:rPr lang="it-IT" sz="800" b="0" dirty="0">
                <a:solidFill>
                  <a:srgbClr val="D4D4D4"/>
                </a:solidFill>
                <a:effectLst/>
                <a:latin typeface="Consolas" panose="020B0609020204030204" pitchFamily="49" charset="0"/>
              </a:rPr>
              <a:t>    </a:t>
            </a:r>
            <a:r>
              <a:rPr lang="it-IT" sz="800" b="0" dirty="0" err="1">
                <a:solidFill>
                  <a:srgbClr val="9CDCFE"/>
                </a:solidFill>
                <a:effectLst/>
                <a:latin typeface="Consolas" panose="020B0609020204030204" pitchFamily="49" charset="0"/>
              </a:rPr>
              <a:t>button</a:t>
            </a:r>
            <a:r>
              <a:rPr lang="it-IT" sz="800" b="0" dirty="0" err="1">
                <a:solidFill>
                  <a:srgbClr val="D4D4D4"/>
                </a:solidFill>
                <a:effectLst/>
                <a:latin typeface="Consolas" panose="020B0609020204030204" pitchFamily="49" charset="0"/>
              </a:rPr>
              <a:t>.</a:t>
            </a:r>
            <a:r>
              <a:rPr lang="it-IT" sz="800" b="0" dirty="0" err="1">
                <a:solidFill>
                  <a:srgbClr val="DCDCAA"/>
                </a:solidFill>
                <a:effectLst/>
                <a:latin typeface="Consolas" panose="020B0609020204030204" pitchFamily="49" charset="0"/>
              </a:rPr>
              <a:t>addEventListener</a:t>
            </a:r>
            <a:r>
              <a:rPr lang="it-IT" sz="800" b="0" dirty="0">
                <a:solidFill>
                  <a:srgbClr val="D4D4D4"/>
                </a:solidFill>
                <a:effectLst/>
                <a:latin typeface="Consolas" panose="020B0609020204030204" pitchFamily="49" charset="0"/>
              </a:rPr>
              <a:t>(</a:t>
            </a:r>
            <a:r>
              <a:rPr lang="it-IT" sz="800" b="0" dirty="0">
                <a:solidFill>
                  <a:srgbClr val="CE9178"/>
                </a:solidFill>
                <a:effectLst/>
                <a:latin typeface="Consolas" panose="020B0609020204030204" pitchFamily="49" charset="0"/>
              </a:rPr>
              <a:t>'click'</a:t>
            </a:r>
            <a:r>
              <a:rPr lang="it-IT" sz="800" b="0" dirty="0">
                <a:solidFill>
                  <a:srgbClr val="D4D4D4"/>
                </a:solidFill>
                <a:effectLst/>
                <a:latin typeface="Consolas" panose="020B0609020204030204" pitchFamily="49" charset="0"/>
              </a:rPr>
              <a:t>, </a:t>
            </a:r>
            <a:r>
              <a:rPr lang="it-IT" sz="800" b="0" dirty="0" err="1">
                <a:solidFill>
                  <a:srgbClr val="DCDCAA"/>
                </a:solidFill>
                <a:effectLst/>
                <a:latin typeface="Consolas" panose="020B0609020204030204" pitchFamily="49" charset="0"/>
              </a:rPr>
              <a:t>aggiungiPreferiti</a:t>
            </a:r>
            <a:r>
              <a:rPr lang="it-IT" sz="800" b="0" dirty="0">
                <a:solidFill>
                  <a:srgbClr val="D4D4D4"/>
                </a:solidFill>
                <a:effectLst/>
                <a:latin typeface="Consolas" panose="020B0609020204030204" pitchFamily="49" charset="0"/>
              </a:rPr>
              <a:t>);</a:t>
            </a:r>
          </a:p>
          <a:p>
            <a:r>
              <a:rPr lang="it-IT" sz="800" b="0" dirty="0">
                <a:solidFill>
                  <a:srgbClr val="D4D4D4"/>
                </a:solidFill>
                <a:effectLst/>
                <a:latin typeface="Consolas" panose="020B0609020204030204" pitchFamily="49" charset="0"/>
              </a:rPr>
              <a:t>}</a:t>
            </a:r>
          </a:p>
        </p:txBody>
      </p:sp>
      <p:sp>
        <p:nvSpPr>
          <p:cNvPr id="8" name="CasellaDiTesto 7">
            <a:extLst>
              <a:ext uri="{FF2B5EF4-FFF2-40B4-BE49-F238E27FC236}">
                <a16:creationId xmlns:a16="http://schemas.microsoft.com/office/drawing/2014/main" id="{1ECF3951-285D-41C5-AA78-9F926A2C1AF7}"/>
              </a:ext>
            </a:extLst>
          </p:cNvPr>
          <p:cNvSpPr txBox="1"/>
          <p:nvPr/>
        </p:nvSpPr>
        <p:spPr>
          <a:xfrm>
            <a:off x="336244" y="312536"/>
            <a:ext cx="2423603" cy="369332"/>
          </a:xfrm>
          <a:prstGeom prst="rect">
            <a:avLst/>
          </a:prstGeom>
          <a:noFill/>
        </p:spPr>
        <p:txBody>
          <a:bodyPr wrap="square" rtlCol="0">
            <a:spAutoFit/>
          </a:bodyPr>
          <a:lstStyle/>
          <a:p>
            <a:r>
              <a:rPr lang="it-IT" b="1" dirty="0"/>
              <a:t>Aggiunta ai preferiti</a:t>
            </a:r>
          </a:p>
        </p:txBody>
      </p:sp>
      <p:sp>
        <p:nvSpPr>
          <p:cNvPr id="10" name="CasellaDiTesto 9">
            <a:extLst>
              <a:ext uri="{FF2B5EF4-FFF2-40B4-BE49-F238E27FC236}">
                <a16:creationId xmlns:a16="http://schemas.microsoft.com/office/drawing/2014/main" id="{DB1D84FE-92BA-42EA-A610-1A9C07888EED}"/>
              </a:ext>
            </a:extLst>
          </p:cNvPr>
          <p:cNvSpPr txBox="1"/>
          <p:nvPr/>
        </p:nvSpPr>
        <p:spPr>
          <a:xfrm>
            <a:off x="8774875" y="396004"/>
            <a:ext cx="3080881" cy="2031325"/>
          </a:xfrm>
          <a:prstGeom prst="rect">
            <a:avLst/>
          </a:prstGeom>
          <a:noFill/>
        </p:spPr>
        <p:txBody>
          <a:bodyPr wrap="square" rtlCol="0">
            <a:spAutoFit/>
          </a:bodyPr>
          <a:lstStyle/>
          <a:p>
            <a:r>
              <a:rPr lang="it-IT" dirty="0"/>
              <a:t>Ogni </a:t>
            </a:r>
            <a:r>
              <a:rPr lang="it-IT" dirty="0" err="1"/>
              <a:t>Div</a:t>
            </a:r>
            <a:r>
              <a:rPr lang="it-IT" dirty="0"/>
              <a:t> ha un’icona per aggiungere l’elemento ai preferiti, questo verrà copiato tramite </a:t>
            </a:r>
            <a:r>
              <a:rPr lang="it-IT" dirty="0" err="1"/>
              <a:t>createElement</a:t>
            </a:r>
            <a:r>
              <a:rPr lang="it-IT" dirty="0"/>
              <a:t> e aggiunto al div «Preferiti» superiore, visibile solo se contiene qualcosa</a:t>
            </a:r>
          </a:p>
        </p:txBody>
      </p:sp>
      <p:sp>
        <p:nvSpPr>
          <p:cNvPr id="3" name="CasellaDiTesto 2">
            <a:extLst>
              <a:ext uri="{FF2B5EF4-FFF2-40B4-BE49-F238E27FC236}">
                <a16:creationId xmlns:a16="http://schemas.microsoft.com/office/drawing/2014/main" id="{3FED38BF-2F19-43AA-B16A-180086890C8A}"/>
              </a:ext>
            </a:extLst>
          </p:cNvPr>
          <p:cNvSpPr txBox="1"/>
          <p:nvPr/>
        </p:nvSpPr>
        <p:spPr>
          <a:xfrm>
            <a:off x="8774875" y="3830507"/>
            <a:ext cx="2361460" cy="1477328"/>
          </a:xfrm>
          <a:prstGeom prst="rect">
            <a:avLst/>
          </a:prstGeom>
          <a:noFill/>
        </p:spPr>
        <p:txBody>
          <a:bodyPr wrap="square" rtlCol="0">
            <a:spAutoFit/>
          </a:bodyPr>
          <a:lstStyle/>
          <a:p>
            <a:r>
              <a:rPr lang="it-IT" dirty="0"/>
              <a:t>Sarà poi possibile rimuovere l’elemento dai preferiti tramite l’apposita icona che sarà diversa</a:t>
            </a:r>
          </a:p>
        </p:txBody>
      </p:sp>
    </p:spTree>
    <p:extLst>
      <p:ext uri="{BB962C8B-B14F-4D97-AF65-F5344CB8AC3E}">
        <p14:creationId xmlns:p14="http://schemas.microsoft.com/office/powerpoint/2010/main" val="173546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9435DBB2-1CDC-44AC-95A8-382FB1E360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82132" y="1725487"/>
            <a:ext cx="8095527" cy="4782524"/>
          </a:xfrm>
          <a:prstGeom prst="rect">
            <a:avLst/>
          </a:prstGeom>
        </p:spPr>
      </p:pic>
      <p:sp>
        <p:nvSpPr>
          <p:cNvPr id="8" name="CasellaDiTesto 7">
            <a:extLst>
              <a:ext uri="{FF2B5EF4-FFF2-40B4-BE49-F238E27FC236}">
                <a16:creationId xmlns:a16="http://schemas.microsoft.com/office/drawing/2014/main" id="{1ECF3951-285D-41C5-AA78-9F926A2C1AF7}"/>
              </a:ext>
            </a:extLst>
          </p:cNvPr>
          <p:cNvSpPr txBox="1"/>
          <p:nvPr/>
        </p:nvSpPr>
        <p:spPr>
          <a:xfrm>
            <a:off x="336244" y="396004"/>
            <a:ext cx="2423603" cy="369332"/>
          </a:xfrm>
          <a:prstGeom prst="rect">
            <a:avLst/>
          </a:prstGeom>
          <a:noFill/>
        </p:spPr>
        <p:txBody>
          <a:bodyPr wrap="square" rtlCol="0">
            <a:spAutoFit/>
          </a:bodyPr>
          <a:lstStyle/>
          <a:p>
            <a:r>
              <a:rPr lang="it-IT" b="1" dirty="0"/>
              <a:t>Barra di Ricerca</a:t>
            </a:r>
          </a:p>
        </p:txBody>
      </p:sp>
      <p:sp>
        <p:nvSpPr>
          <p:cNvPr id="10" name="CasellaDiTesto 9">
            <a:extLst>
              <a:ext uri="{FF2B5EF4-FFF2-40B4-BE49-F238E27FC236}">
                <a16:creationId xmlns:a16="http://schemas.microsoft.com/office/drawing/2014/main" id="{DB1D84FE-92BA-42EA-A610-1A9C07888EED}"/>
              </a:ext>
            </a:extLst>
          </p:cNvPr>
          <p:cNvSpPr txBox="1"/>
          <p:nvPr/>
        </p:nvSpPr>
        <p:spPr>
          <a:xfrm>
            <a:off x="8774875" y="396004"/>
            <a:ext cx="3080881" cy="2031325"/>
          </a:xfrm>
          <a:prstGeom prst="rect">
            <a:avLst/>
          </a:prstGeom>
          <a:noFill/>
        </p:spPr>
        <p:txBody>
          <a:bodyPr wrap="square" rtlCol="0">
            <a:spAutoFit/>
          </a:bodyPr>
          <a:lstStyle/>
          <a:p>
            <a:r>
              <a:rPr lang="it-IT" dirty="0"/>
              <a:t>Tramite la barra di ricerca è possibile cercare un elemento che contenga la stringa digitata all’interno del titolo, la ricerca avviene su tutti i contenuti delle schede contemporaneamente</a:t>
            </a:r>
          </a:p>
        </p:txBody>
      </p:sp>
      <p:sp>
        <p:nvSpPr>
          <p:cNvPr id="3" name="CasellaDiTesto 2">
            <a:extLst>
              <a:ext uri="{FF2B5EF4-FFF2-40B4-BE49-F238E27FC236}">
                <a16:creationId xmlns:a16="http://schemas.microsoft.com/office/drawing/2014/main" id="{3FED38BF-2F19-43AA-B16A-180086890C8A}"/>
              </a:ext>
            </a:extLst>
          </p:cNvPr>
          <p:cNvSpPr txBox="1"/>
          <p:nvPr/>
        </p:nvSpPr>
        <p:spPr>
          <a:xfrm>
            <a:off x="8774875" y="3138010"/>
            <a:ext cx="2361460" cy="2585323"/>
          </a:xfrm>
          <a:prstGeom prst="rect">
            <a:avLst/>
          </a:prstGeom>
          <a:noFill/>
        </p:spPr>
        <p:txBody>
          <a:bodyPr wrap="square" rtlCol="0">
            <a:spAutoFit/>
          </a:bodyPr>
          <a:lstStyle/>
          <a:p>
            <a:r>
              <a:rPr lang="it-IT" dirty="0"/>
              <a:t>Se il campo di ricerca viene svuotato, i contenuti mostrati nella sezione «Preferiti» torneranno quelli mostrati prima di digitare qualcosa, rispetto alla categoria selezionata prima</a:t>
            </a:r>
          </a:p>
        </p:txBody>
      </p:sp>
    </p:spTree>
    <p:extLst>
      <p:ext uri="{BB962C8B-B14F-4D97-AF65-F5344CB8AC3E}">
        <p14:creationId xmlns:p14="http://schemas.microsoft.com/office/powerpoint/2010/main" val="858313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1ECF3951-285D-41C5-AA78-9F926A2C1AF7}"/>
              </a:ext>
            </a:extLst>
          </p:cNvPr>
          <p:cNvSpPr txBox="1"/>
          <p:nvPr/>
        </p:nvSpPr>
        <p:spPr>
          <a:xfrm>
            <a:off x="336244" y="396004"/>
            <a:ext cx="2423603" cy="646331"/>
          </a:xfrm>
          <a:prstGeom prst="rect">
            <a:avLst/>
          </a:prstGeom>
          <a:noFill/>
        </p:spPr>
        <p:txBody>
          <a:bodyPr wrap="square" rtlCol="0">
            <a:spAutoFit/>
          </a:bodyPr>
          <a:lstStyle/>
          <a:p>
            <a:r>
              <a:rPr lang="it-IT" b="1" dirty="0"/>
              <a:t>Implementazione Contens.js</a:t>
            </a:r>
          </a:p>
        </p:txBody>
      </p:sp>
      <p:sp>
        <p:nvSpPr>
          <p:cNvPr id="10" name="CasellaDiTesto 9">
            <a:extLst>
              <a:ext uri="{FF2B5EF4-FFF2-40B4-BE49-F238E27FC236}">
                <a16:creationId xmlns:a16="http://schemas.microsoft.com/office/drawing/2014/main" id="{DB1D84FE-92BA-42EA-A610-1A9C07888EED}"/>
              </a:ext>
            </a:extLst>
          </p:cNvPr>
          <p:cNvSpPr txBox="1"/>
          <p:nvPr/>
        </p:nvSpPr>
        <p:spPr>
          <a:xfrm>
            <a:off x="336244" y="2967334"/>
            <a:ext cx="3080881" cy="923330"/>
          </a:xfrm>
          <a:prstGeom prst="rect">
            <a:avLst/>
          </a:prstGeom>
          <a:noFill/>
        </p:spPr>
        <p:txBody>
          <a:bodyPr wrap="square" rtlCol="0">
            <a:spAutoFit/>
          </a:bodyPr>
          <a:lstStyle/>
          <a:p>
            <a:r>
              <a:rPr lang="it-IT" dirty="0"/>
              <a:t>I contenuti sono scritti nel file contents.js, ognuno scritto con questo format:</a:t>
            </a:r>
          </a:p>
        </p:txBody>
      </p:sp>
      <p:sp>
        <p:nvSpPr>
          <p:cNvPr id="7" name="CasellaDiTesto 6">
            <a:extLst>
              <a:ext uri="{FF2B5EF4-FFF2-40B4-BE49-F238E27FC236}">
                <a16:creationId xmlns:a16="http://schemas.microsoft.com/office/drawing/2014/main" id="{F2268FF5-C76D-4BC2-8C0A-A5012FCB685D}"/>
              </a:ext>
            </a:extLst>
          </p:cNvPr>
          <p:cNvSpPr txBox="1"/>
          <p:nvPr/>
        </p:nvSpPr>
        <p:spPr>
          <a:xfrm>
            <a:off x="4245746" y="312762"/>
            <a:ext cx="6094520" cy="6232475"/>
          </a:xfrm>
          <a:prstGeom prst="rect">
            <a:avLst/>
          </a:prstGeom>
          <a:noFill/>
        </p:spPr>
        <p:txBody>
          <a:bodyPr wrap="square">
            <a:spAutoFit/>
          </a:bodyPr>
          <a:lstStyle/>
          <a:p>
            <a:r>
              <a:rPr lang="it-IT" sz="1050" b="0" dirty="0" err="1">
                <a:solidFill>
                  <a:srgbClr val="569CD6"/>
                </a:solidFill>
                <a:effectLst/>
                <a:latin typeface="Consolas" panose="020B0609020204030204" pitchFamily="49" charset="0"/>
              </a:rPr>
              <a:t>const</a:t>
            </a:r>
            <a:r>
              <a:rPr lang="it-IT" sz="1050" b="0" dirty="0">
                <a:solidFill>
                  <a:srgbClr val="D4D4D4"/>
                </a:solidFill>
                <a:effectLst/>
                <a:latin typeface="Consolas" panose="020B0609020204030204" pitchFamily="49" charset="0"/>
              </a:rPr>
              <a:t> </a:t>
            </a:r>
            <a:r>
              <a:rPr lang="it-IT" sz="1050" b="0" dirty="0">
                <a:solidFill>
                  <a:srgbClr val="4FC1FF"/>
                </a:solidFill>
                <a:effectLst/>
                <a:latin typeface="Consolas" panose="020B0609020204030204" pitchFamily="49" charset="0"/>
              </a:rPr>
              <a:t>pane</a:t>
            </a:r>
            <a:r>
              <a:rPr lang="it-IT" sz="1050" b="0" dirty="0">
                <a:solidFill>
                  <a:srgbClr val="D4D4D4"/>
                </a:solidFill>
                <a:effectLst/>
                <a:latin typeface="Consolas" panose="020B0609020204030204" pitchFamily="49" charset="0"/>
              </a:rPr>
              <a:t>=[</a:t>
            </a: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titolo:</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a:t>
            </a:r>
            <a:r>
              <a:rPr lang="it-IT" sz="1050" b="0" dirty="0" err="1">
                <a:solidFill>
                  <a:srgbClr val="CE9178"/>
                </a:solidFill>
                <a:effectLst/>
                <a:latin typeface="Consolas" panose="020B0609020204030204" pitchFamily="49" charset="0"/>
              </a:rPr>
              <a:t>Bianco'</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descrizione: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semplice con Farina 00'</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immagine: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'https://www.gustissimo.it/articoli/scuola-di-cucina/impasti-e-pastelle/mafalda-siciliana.jpg'</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titolo:</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di Semola'</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descrizione: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semplice con Farina di semola'</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immagine: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'https://blog.cookaround.com/veronic/wp-content/uploads/2020/03/pizap.com14649848128272.jpg'</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titolo:</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di </a:t>
            </a:r>
            <a:r>
              <a:rPr lang="it-IT" sz="1050" b="0" dirty="0" err="1">
                <a:solidFill>
                  <a:srgbClr val="CE9178"/>
                </a:solidFill>
                <a:effectLst/>
                <a:latin typeface="Consolas" panose="020B0609020204030204" pitchFamily="49" charset="0"/>
              </a:rPr>
              <a:t>Casa'</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descrizione: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senza lievito </a:t>
            </a:r>
            <a:r>
              <a:rPr lang="it-IT" sz="1050" b="0" dirty="0" err="1">
                <a:solidFill>
                  <a:srgbClr val="CE9178"/>
                </a:solidFill>
                <a:effectLst/>
                <a:latin typeface="Consolas" panose="020B0609020204030204" pitchFamily="49" charset="0"/>
              </a:rPr>
              <a:t>aggiunto'</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immagine: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'https://uploads.nonsprecare.it/wp-content/uploads/2014/11/ricetta-pane-fatto-in-casa.jpg'</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titolo:</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di </a:t>
            </a:r>
            <a:r>
              <a:rPr lang="it-IT" sz="1050" b="0" dirty="0" err="1">
                <a:solidFill>
                  <a:srgbClr val="CE9178"/>
                </a:solidFill>
                <a:effectLst/>
                <a:latin typeface="Consolas" panose="020B0609020204030204" pitchFamily="49" charset="0"/>
              </a:rPr>
              <a:t>Timilia</a:t>
            </a:r>
            <a:r>
              <a:rPr lang="it-IT" sz="1050" b="0" dirty="0">
                <a:solidFill>
                  <a:srgbClr val="CE9178"/>
                </a:solidFill>
                <a:effectLst/>
                <a:latin typeface="Consolas" panose="020B0609020204030204" pitchFamily="49" charset="0"/>
              </a:rPr>
              <a:t>'</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descrizione: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con farina speciale di </a:t>
            </a:r>
            <a:r>
              <a:rPr lang="it-IT" sz="1050" b="0" dirty="0" err="1">
                <a:solidFill>
                  <a:srgbClr val="CE9178"/>
                </a:solidFill>
                <a:effectLst/>
                <a:latin typeface="Consolas" panose="020B0609020204030204" pitchFamily="49" charset="0"/>
              </a:rPr>
              <a:t>Timilia</a:t>
            </a:r>
            <a:r>
              <a:rPr lang="it-IT" sz="1050" b="0" dirty="0">
                <a:solidFill>
                  <a:srgbClr val="CE9178"/>
                </a:solidFill>
                <a:effectLst/>
                <a:latin typeface="Consolas" panose="020B0609020204030204" pitchFamily="49" charset="0"/>
              </a:rPr>
              <a:t>'</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immagine: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'https://files.synapp.it/1340202/foto/prodotti/B/1599302237454_dsc_6006m_B.jpg'</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titolo:</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ai 5 Cereali'</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descrizione: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con farina ai 5 Cereali'</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immagine: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'http://2.bp.blogspot.com/-4T0v1eehWBw/UUA7JxmbtoI/AAAAAAAAALY/rVHUzP5wV-U/s640/CIMG2907.JPG'</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titolo:</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'Morbidoni'</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descrizione: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'Pane adatto per spuntini e Hamburgers'</a:t>
            </a:r>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        </a:t>
            </a:r>
            <a:r>
              <a:rPr lang="it-IT" sz="1050" b="0" dirty="0">
                <a:solidFill>
                  <a:srgbClr val="9CDCFE"/>
                </a:solidFill>
                <a:effectLst/>
                <a:latin typeface="Consolas" panose="020B0609020204030204" pitchFamily="49" charset="0"/>
              </a:rPr>
              <a:t>immagine:</a:t>
            </a:r>
            <a:r>
              <a:rPr lang="it-IT" sz="1050" b="0" dirty="0">
                <a:solidFill>
                  <a:srgbClr val="D4D4D4"/>
                </a:solidFill>
                <a:effectLst/>
                <a:latin typeface="Consolas" panose="020B0609020204030204" pitchFamily="49" charset="0"/>
              </a:rPr>
              <a:t> </a:t>
            </a:r>
            <a:r>
              <a:rPr lang="it-IT" sz="1050" b="0" dirty="0">
                <a:solidFill>
                  <a:srgbClr val="CE9178"/>
                </a:solidFill>
                <a:effectLst/>
                <a:latin typeface="Consolas" panose="020B0609020204030204" pitchFamily="49" charset="0"/>
              </a:rPr>
              <a:t>'https://tuttofabrodoincucina.it/wp-content/uploads/2020/09/PANINI-MORBIDONI-AL-LATTE-3-1-1200x900.jpg'</a:t>
            </a:r>
            <a:endParaRPr lang="it-IT" sz="1050" b="0" dirty="0">
              <a:solidFill>
                <a:srgbClr val="D4D4D4"/>
              </a:solidFill>
              <a:effectLst/>
              <a:latin typeface="Consolas" panose="020B0609020204030204" pitchFamily="49" charset="0"/>
            </a:endParaRPr>
          </a:p>
          <a:p>
            <a:r>
              <a:rPr lang="it-IT" sz="1050" b="0" dirty="0">
                <a:solidFill>
                  <a:srgbClr val="D4D4D4"/>
                </a:solidFill>
                <a:effectLst/>
                <a:latin typeface="Consolas" panose="020B0609020204030204" pitchFamily="49" charset="0"/>
              </a:rPr>
              <a:t>    }</a:t>
            </a:r>
          </a:p>
          <a:p>
            <a:r>
              <a:rPr lang="it-IT" sz="105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80264590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867</Words>
  <Application>Microsoft Office PowerPoint</Application>
  <PresentationFormat>Widescreen</PresentationFormat>
  <Paragraphs>69</Paragraphs>
  <Slides>6</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6</vt:i4>
      </vt:variant>
    </vt:vector>
  </HeadingPairs>
  <TitlesOfParts>
    <vt:vector size="11" baseType="lpstr">
      <vt:lpstr>Arial</vt:lpstr>
      <vt:lpstr>Calibri</vt:lpstr>
      <vt:lpstr>Calibri Light</vt:lpstr>
      <vt:lpstr>Consolas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simone belfiore</dc:creator>
  <cp:lastModifiedBy>simone belfiore</cp:lastModifiedBy>
  <cp:revision>6</cp:revision>
  <dcterms:created xsi:type="dcterms:W3CDTF">2021-04-12T12:04:57Z</dcterms:created>
  <dcterms:modified xsi:type="dcterms:W3CDTF">2021-04-12T12:57:50Z</dcterms:modified>
</cp:coreProperties>
</file>