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851DC-588D-E53F-1A43-58384C714A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A7AF9F-61D7-6AA9-03A7-1E49AC53FF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62B931-8950-8A73-9B2C-4AAE5662AFD6}"/>
              </a:ext>
            </a:extLst>
          </p:cNvPr>
          <p:cNvSpPr>
            <a:spLocks noGrp="1"/>
          </p:cNvSpPr>
          <p:nvPr>
            <p:ph type="dt" sz="half" idx="10"/>
          </p:nvPr>
        </p:nvSpPr>
        <p:spPr/>
        <p:txBody>
          <a:bodyPr/>
          <a:lstStyle/>
          <a:p>
            <a:fld id="{09EAC52E-4422-414A-9D84-528771017B48}" type="datetimeFigureOut">
              <a:rPr lang="en-US" smtClean="0"/>
              <a:t>12/4/2023</a:t>
            </a:fld>
            <a:endParaRPr lang="en-US"/>
          </a:p>
        </p:txBody>
      </p:sp>
      <p:sp>
        <p:nvSpPr>
          <p:cNvPr id="5" name="Footer Placeholder 4">
            <a:extLst>
              <a:ext uri="{FF2B5EF4-FFF2-40B4-BE49-F238E27FC236}">
                <a16:creationId xmlns:a16="http://schemas.microsoft.com/office/drawing/2014/main" id="{875001CF-BFC7-A4D3-3350-9A9C3EFA8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8D13B-1ECA-51E4-5F80-F1B665494D5B}"/>
              </a:ext>
            </a:extLst>
          </p:cNvPr>
          <p:cNvSpPr>
            <a:spLocks noGrp="1"/>
          </p:cNvSpPr>
          <p:nvPr>
            <p:ph type="sldNum" sz="quarter" idx="12"/>
          </p:nvPr>
        </p:nvSpPr>
        <p:spPr/>
        <p:txBody>
          <a:bodyPr/>
          <a:lstStyle/>
          <a:p>
            <a:fld id="{F828FA5F-5E55-45F2-80ED-860CD84AF2FE}" type="slidenum">
              <a:rPr lang="en-US" smtClean="0"/>
              <a:t>‹#›</a:t>
            </a:fld>
            <a:endParaRPr lang="en-US"/>
          </a:p>
        </p:txBody>
      </p:sp>
    </p:spTree>
    <p:extLst>
      <p:ext uri="{BB962C8B-B14F-4D97-AF65-F5344CB8AC3E}">
        <p14:creationId xmlns:p14="http://schemas.microsoft.com/office/powerpoint/2010/main" val="35748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2FB2-6EC2-C508-187A-73CAAC12DC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998E56-4633-2F57-F4FF-D23882C4EF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5B5061-6B9C-6869-92C3-D846D81DDF0A}"/>
              </a:ext>
            </a:extLst>
          </p:cNvPr>
          <p:cNvSpPr>
            <a:spLocks noGrp="1"/>
          </p:cNvSpPr>
          <p:nvPr>
            <p:ph type="dt" sz="half" idx="10"/>
          </p:nvPr>
        </p:nvSpPr>
        <p:spPr/>
        <p:txBody>
          <a:bodyPr/>
          <a:lstStyle/>
          <a:p>
            <a:fld id="{09EAC52E-4422-414A-9D84-528771017B48}" type="datetimeFigureOut">
              <a:rPr lang="en-US" smtClean="0"/>
              <a:t>12/4/2023</a:t>
            </a:fld>
            <a:endParaRPr lang="en-US"/>
          </a:p>
        </p:txBody>
      </p:sp>
      <p:sp>
        <p:nvSpPr>
          <p:cNvPr id="5" name="Footer Placeholder 4">
            <a:extLst>
              <a:ext uri="{FF2B5EF4-FFF2-40B4-BE49-F238E27FC236}">
                <a16:creationId xmlns:a16="http://schemas.microsoft.com/office/drawing/2014/main" id="{AD612B8E-95E3-C801-073E-876C36C5D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A6B42-FF4F-FABE-BEDA-42DF5EF41DBD}"/>
              </a:ext>
            </a:extLst>
          </p:cNvPr>
          <p:cNvSpPr>
            <a:spLocks noGrp="1"/>
          </p:cNvSpPr>
          <p:nvPr>
            <p:ph type="sldNum" sz="quarter" idx="12"/>
          </p:nvPr>
        </p:nvSpPr>
        <p:spPr/>
        <p:txBody>
          <a:bodyPr/>
          <a:lstStyle/>
          <a:p>
            <a:fld id="{F828FA5F-5E55-45F2-80ED-860CD84AF2FE}" type="slidenum">
              <a:rPr lang="en-US" smtClean="0"/>
              <a:t>‹#›</a:t>
            </a:fld>
            <a:endParaRPr lang="en-US"/>
          </a:p>
        </p:txBody>
      </p:sp>
    </p:spTree>
    <p:extLst>
      <p:ext uri="{BB962C8B-B14F-4D97-AF65-F5344CB8AC3E}">
        <p14:creationId xmlns:p14="http://schemas.microsoft.com/office/powerpoint/2010/main" val="1484364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3AAE9A-3A9E-1527-8A5C-D51DC11810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1B751A-5779-E3C2-61F0-691524D523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E89AAC-CA9B-664B-8685-087284343725}"/>
              </a:ext>
            </a:extLst>
          </p:cNvPr>
          <p:cNvSpPr>
            <a:spLocks noGrp="1"/>
          </p:cNvSpPr>
          <p:nvPr>
            <p:ph type="dt" sz="half" idx="10"/>
          </p:nvPr>
        </p:nvSpPr>
        <p:spPr/>
        <p:txBody>
          <a:bodyPr/>
          <a:lstStyle/>
          <a:p>
            <a:fld id="{09EAC52E-4422-414A-9D84-528771017B48}" type="datetimeFigureOut">
              <a:rPr lang="en-US" smtClean="0"/>
              <a:t>12/4/2023</a:t>
            </a:fld>
            <a:endParaRPr lang="en-US"/>
          </a:p>
        </p:txBody>
      </p:sp>
      <p:sp>
        <p:nvSpPr>
          <p:cNvPr id="5" name="Footer Placeholder 4">
            <a:extLst>
              <a:ext uri="{FF2B5EF4-FFF2-40B4-BE49-F238E27FC236}">
                <a16:creationId xmlns:a16="http://schemas.microsoft.com/office/drawing/2014/main" id="{585573C7-972D-75C6-5B5C-44EB7B622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9E10D-D503-68DA-F757-56E6332721C7}"/>
              </a:ext>
            </a:extLst>
          </p:cNvPr>
          <p:cNvSpPr>
            <a:spLocks noGrp="1"/>
          </p:cNvSpPr>
          <p:nvPr>
            <p:ph type="sldNum" sz="quarter" idx="12"/>
          </p:nvPr>
        </p:nvSpPr>
        <p:spPr/>
        <p:txBody>
          <a:bodyPr/>
          <a:lstStyle/>
          <a:p>
            <a:fld id="{F828FA5F-5E55-45F2-80ED-860CD84AF2FE}" type="slidenum">
              <a:rPr lang="en-US" smtClean="0"/>
              <a:t>‹#›</a:t>
            </a:fld>
            <a:endParaRPr lang="en-US"/>
          </a:p>
        </p:txBody>
      </p:sp>
    </p:spTree>
    <p:extLst>
      <p:ext uri="{BB962C8B-B14F-4D97-AF65-F5344CB8AC3E}">
        <p14:creationId xmlns:p14="http://schemas.microsoft.com/office/powerpoint/2010/main" val="1856494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0C4C-A9BD-2304-99D6-8EE7FA44C5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354F9E-5826-90A4-E738-B45F4EBAB1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1010DC-A2ED-FFAB-28B9-126A21D054C7}"/>
              </a:ext>
            </a:extLst>
          </p:cNvPr>
          <p:cNvSpPr>
            <a:spLocks noGrp="1"/>
          </p:cNvSpPr>
          <p:nvPr>
            <p:ph type="dt" sz="half" idx="10"/>
          </p:nvPr>
        </p:nvSpPr>
        <p:spPr/>
        <p:txBody>
          <a:bodyPr/>
          <a:lstStyle/>
          <a:p>
            <a:fld id="{09EAC52E-4422-414A-9D84-528771017B48}" type="datetimeFigureOut">
              <a:rPr lang="en-US" smtClean="0"/>
              <a:t>12/4/2023</a:t>
            </a:fld>
            <a:endParaRPr lang="en-US"/>
          </a:p>
        </p:txBody>
      </p:sp>
      <p:sp>
        <p:nvSpPr>
          <p:cNvPr id="5" name="Footer Placeholder 4">
            <a:extLst>
              <a:ext uri="{FF2B5EF4-FFF2-40B4-BE49-F238E27FC236}">
                <a16:creationId xmlns:a16="http://schemas.microsoft.com/office/drawing/2014/main" id="{A8216CDD-3E58-1D80-994E-594554712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D2419-A211-E719-782C-9E11E5C60DC2}"/>
              </a:ext>
            </a:extLst>
          </p:cNvPr>
          <p:cNvSpPr>
            <a:spLocks noGrp="1"/>
          </p:cNvSpPr>
          <p:nvPr>
            <p:ph type="sldNum" sz="quarter" idx="12"/>
          </p:nvPr>
        </p:nvSpPr>
        <p:spPr/>
        <p:txBody>
          <a:bodyPr/>
          <a:lstStyle/>
          <a:p>
            <a:fld id="{F828FA5F-5E55-45F2-80ED-860CD84AF2FE}" type="slidenum">
              <a:rPr lang="en-US" smtClean="0"/>
              <a:t>‹#›</a:t>
            </a:fld>
            <a:endParaRPr lang="en-US"/>
          </a:p>
        </p:txBody>
      </p:sp>
    </p:spTree>
    <p:extLst>
      <p:ext uri="{BB962C8B-B14F-4D97-AF65-F5344CB8AC3E}">
        <p14:creationId xmlns:p14="http://schemas.microsoft.com/office/powerpoint/2010/main" val="113784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9C874-4981-EDF6-D4E9-B3EE6909E9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155576-5BFB-4D7C-192C-54CA6AAE75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421707-76CA-FB72-DEF0-D73B28F34E23}"/>
              </a:ext>
            </a:extLst>
          </p:cNvPr>
          <p:cNvSpPr>
            <a:spLocks noGrp="1"/>
          </p:cNvSpPr>
          <p:nvPr>
            <p:ph type="dt" sz="half" idx="10"/>
          </p:nvPr>
        </p:nvSpPr>
        <p:spPr/>
        <p:txBody>
          <a:bodyPr/>
          <a:lstStyle/>
          <a:p>
            <a:fld id="{09EAC52E-4422-414A-9D84-528771017B48}" type="datetimeFigureOut">
              <a:rPr lang="en-US" smtClean="0"/>
              <a:t>12/4/2023</a:t>
            </a:fld>
            <a:endParaRPr lang="en-US"/>
          </a:p>
        </p:txBody>
      </p:sp>
      <p:sp>
        <p:nvSpPr>
          <p:cNvPr id="5" name="Footer Placeholder 4">
            <a:extLst>
              <a:ext uri="{FF2B5EF4-FFF2-40B4-BE49-F238E27FC236}">
                <a16:creationId xmlns:a16="http://schemas.microsoft.com/office/drawing/2014/main" id="{95D31778-7BB4-53A1-96A5-8DBE851DC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C8758-ABF0-BAE5-4D9B-0C7E4F57A4DF}"/>
              </a:ext>
            </a:extLst>
          </p:cNvPr>
          <p:cNvSpPr>
            <a:spLocks noGrp="1"/>
          </p:cNvSpPr>
          <p:nvPr>
            <p:ph type="sldNum" sz="quarter" idx="12"/>
          </p:nvPr>
        </p:nvSpPr>
        <p:spPr/>
        <p:txBody>
          <a:bodyPr/>
          <a:lstStyle/>
          <a:p>
            <a:fld id="{F828FA5F-5E55-45F2-80ED-860CD84AF2FE}" type="slidenum">
              <a:rPr lang="en-US" smtClean="0"/>
              <a:t>‹#›</a:t>
            </a:fld>
            <a:endParaRPr lang="en-US"/>
          </a:p>
        </p:txBody>
      </p:sp>
    </p:spTree>
    <p:extLst>
      <p:ext uri="{BB962C8B-B14F-4D97-AF65-F5344CB8AC3E}">
        <p14:creationId xmlns:p14="http://schemas.microsoft.com/office/powerpoint/2010/main" val="1115575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3B52-CE6C-25CA-71AF-CC686A29C3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05E5EE-01C5-7A50-04EE-C95C464435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9F787C-53E5-BBE0-5AE9-DEDA919174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01E1DA-DD6C-7737-9079-C0FB9F7F7E41}"/>
              </a:ext>
            </a:extLst>
          </p:cNvPr>
          <p:cNvSpPr>
            <a:spLocks noGrp="1"/>
          </p:cNvSpPr>
          <p:nvPr>
            <p:ph type="dt" sz="half" idx="10"/>
          </p:nvPr>
        </p:nvSpPr>
        <p:spPr/>
        <p:txBody>
          <a:bodyPr/>
          <a:lstStyle/>
          <a:p>
            <a:fld id="{09EAC52E-4422-414A-9D84-528771017B48}" type="datetimeFigureOut">
              <a:rPr lang="en-US" smtClean="0"/>
              <a:t>12/4/2023</a:t>
            </a:fld>
            <a:endParaRPr lang="en-US"/>
          </a:p>
        </p:txBody>
      </p:sp>
      <p:sp>
        <p:nvSpPr>
          <p:cNvPr id="6" name="Footer Placeholder 5">
            <a:extLst>
              <a:ext uri="{FF2B5EF4-FFF2-40B4-BE49-F238E27FC236}">
                <a16:creationId xmlns:a16="http://schemas.microsoft.com/office/drawing/2014/main" id="{1770CFF9-E46D-C67B-A265-2357DB80E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49DA52-95E4-A85A-86A9-2DE119AA09A2}"/>
              </a:ext>
            </a:extLst>
          </p:cNvPr>
          <p:cNvSpPr>
            <a:spLocks noGrp="1"/>
          </p:cNvSpPr>
          <p:nvPr>
            <p:ph type="sldNum" sz="quarter" idx="12"/>
          </p:nvPr>
        </p:nvSpPr>
        <p:spPr/>
        <p:txBody>
          <a:bodyPr/>
          <a:lstStyle/>
          <a:p>
            <a:fld id="{F828FA5F-5E55-45F2-80ED-860CD84AF2FE}" type="slidenum">
              <a:rPr lang="en-US" smtClean="0"/>
              <a:t>‹#›</a:t>
            </a:fld>
            <a:endParaRPr lang="en-US"/>
          </a:p>
        </p:txBody>
      </p:sp>
    </p:spTree>
    <p:extLst>
      <p:ext uri="{BB962C8B-B14F-4D97-AF65-F5344CB8AC3E}">
        <p14:creationId xmlns:p14="http://schemas.microsoft.com/office/powerpoint/2010/main" val="2909316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2114-D1F1-AB88-1D47-DC4864A9F0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89EE2E-DE32-1538-3282-FDC28EA0A1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0CC1A3-2034-3DD6-6ACB-BBC1ABE0E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50BF9F-DC6B-38E4-B3EF-E982E28B66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302EBD-F587-C78A-DD07-E75230EDCA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21E2FD-EE95-1A9A-42FF-A045FA22D349}"/>
              </a:ext>
            </a:extLst>
          </p:cNvPr>
          <p:cNvSpPr>
            <a:spLocks noGrp="1"/>
          </p:cNvSpPr>
          <p:nvPr>
            <p:ph type="dt" sz="half" idx="10"/>
          </p:nvPr>
        </p:nvSpPr>
        <p:spPr/>
        <p:txBody>
          <a:bodyPr/>
          <a:lstStyle/>
          <a:p>
            <a:fld id="{09EAC52E-4422-414A-9D84-528771017B48}" type="datetimeFigureOut">
              <a:rPr lang="en-US" smtClean="0"/>
              <a:t>12/4/2023</a:t>
            </a:fld>
            <a:endParaRPr lang="en-US"/>
          </a:p>
        </p:txBody>
      </p:sp>
      <p:sp>
        <p:nvSpPr>
          <p:cNvPr id="8" name="Footer Placeholder 7">
            <a:extLst>
              <a:ext uri="{FF2B5EF4-FFF2-40B4-BE49-F238E27FC236}">
                <a16:creationId xmlns:a16="http://schemas.microsoft.com/office/drawing/2014/main" id="{BBE5EAD4-2C5E-7FF8-50A6-C81E13D252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D2B61F-7506-93C7-7328-D38B534CAC4A}"/>
              </a:ext>
            </a:extLst>
          </p:cNvPr>
          <p:cNvSpPr>
            <a:spLocks noGrp="1"/>
          </p:cNvSpPr>
          <p:nvPr>
            <p:ph type="sldNum" sz="quarter" idx="12"/>
          </p:nvPr>
        </p:nvSpPr>
        <p:spPr/>
        <p:txBody>
          <a:bodyPr/>
          <a:lstStyle/>
          <a:p>
            <a:fld id="{F828FA5F-5E55-45F2-80ED-860CD84AF2FE}" type="slidenum">
              <a:rPr lang="en-US" smtClean="0"/>
              <a:t>‹#›</a:t>
            </a:fld>
            <a:endParaRPr lang="en-US"/>
          </a:p>
        </p:txBody>
      </p:sp>
    </p:spTree>
    <p:extLst>
      <p:ext uri="{BB962C8B-B14F-4D97-AF65-F5344CB8AC3E}">
        <p14:creationId xmlns:p14="http://schemas.microsoft.com/office/powerpoint/2010/main" val="2034368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AADE-C19A-8200-C001-7F7E770FE3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0AFC23-D739-2D90-2196-E720B7939DBC}"/>
              </a:ext>
            </a:extLst>
          </p:cNvPr>
          <p:cNvSpPr>
            <a:spLocks noGrp="1"/>
          </p:cNvSpPr>
          <p:nvPr>
            <p:ph type="dt" sz="half" idx="10"/>
          </p:nvPr>
        </p:nvSpPr>
        <p:spPr/>
        <p:txBody>
          <a:bodyPr/>
          <a:lstStyle/>
          <a:p>
            <a:fld id="{09EAC52E-4422-414A-9D84-528771017B48}" type="datetimeFigureOut">
              <a:rPr lang="en-US" smtClean="0"/>
              <a:t>12/4/2023</a:t>
            </a:fld>
            <a:endParaRPr lang="en-US"/>
          </a:p>
        </p:txBody>
      </p:sp>
      <p:sp>
        <p:nvSpPr>
          <p:cNvPr id="4" name="Footer Placeholder 3">
            <a:extLst>
              <a:ext uri="{FF2B5EF4-FFF2-40B4-BE49-F238E27FC236}">
                <a16:creationId xmlns:a16="http://schemas.microsoft.com/office/drawing/2014/main" id="{4F41C710-E909-7B4C-A8F0-7555B34953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97D0D0-B56E-4CD3-8ADC-59D0C6519B36}"/>
              </a:ext>
            </a:extLst>
          </p:cNvPr>
          <p:cNvSpPr>
            <a:spLocks noGrp="1"/>
          </p:cNvSpPr>
          <p:nvPr>
            <p:ph type="sldNum" sz="quarter" idx="12"/>
          </p:nvPr>
        </p:nvSpPr>
        <p:spPr/>
        <p:txBody>
          <a:bodyPr/>
          <a:lstStyle/>
          <a:p>
            <a:fld id="{F828FA5F-5E55-45F2-80ED-860CD84AF2FE}" type="slidenum">
              <a:rPr lang="en-US" smtClean="0"/>
              <a:t>‹#›</a:t>
            </a:fld>
            <a:endParaRPr lang="en-US"/>
          </a:p>
        </p:txBody>
      </p:sp>
    </p:spTree>
    <p:extLst>
      <p:ext uri="{BB962C8B-B14F-4D97-AF65-F5344CB8AC3E}">
        <p14:creationId xmlns:p14="http://schemas.microsoft.com/office/powerpoint/2010/main" val="41447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35359-6DA8-5A1F-12CD-6A4F00E5B1C9}"/>
              </a:ext>
            </a:extLst>
          </p:cNvPr>
          <p:cNvSpPr>
            <a:spLocks noGrp="1"/>
          </p:cNvSpPr>
          <p:nvPr>
            <p:ph type="dt" sz="half" idx="10"/>
          </p:nvPr>
        </p:nvSpPr>
        <p:spPr/>
        <p:txBody>
          <a:bodyPr/>
          <a:lstStyle/>
          <a:p>
            <a:fld id="{09EAC52E-4422-414A-9D84-528771017B48}" type="datetimeFigureOut">
              <a:rPr lang="en-US" smtClean="0"/>
              <a:t>12/4/2023</a:t>
            </a:fld>
            <a:endParaRPr lang="en-US"/>
          </a:p>
        </p:txBody>
      </p:sp>
      <p:sp>
        <p:nvSpPr>
          <p:cNvPr id="3" name="Footer Placeholder 2">
            <a:extLst>
              <a:ext uri="{FF2B5EF4-FFF2-40B4-BE49-F238E27FC236}">
                <a16:creationId xmlns:a16="http://schemas.microsoft.com/office/drawing/2014/main" id="{88006F70-9EA6-9709-703B-AB3C7D3A41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E03E5E-68ED-7FBD-954D-DCB9CD6A53F5}"/>
              </a:ext>
            </a:extLst>
          </p:cNvPr>
          <p:cNvSpPr>
            <a:spLocks noGrp="1"/>
          </p:cNvSpPr>
          <p:nvPr>
            <p:ph type="sldNum" sz="quarter" idx="12"/>
          </p:nvPr>
        </p:nvSpPr>
        <p:spPr/>
        <p:txBody>
          <a:bodyPr/>
          <a:lstStyle/>
          <a:p>
            <a:fld id="{F828FA5F-5E55-45F2-80ED-860CD84AF2FE}" type="slidenum">
              <a:rPr lang="en-US" smtClean="0"/>
              <a:t>‹#›</a:t>
            </a:fld>
            <a:endParaRPr lang="en-US"/>
          </a:p>
        </p:txBody>
      </p:sp>
    </p:spTree>
    <p:extLst>
      <p:ext uri="{BB962C8B-B14F-4D97-AF65-F5344CB8AC3E}">
        <p14:creationId xmlns:p14="http://schemas.microsoft.com/office/powerpoint/2010/main" val="422719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8CCE-8E2C-CDBA-F215-4B5322F037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38FB79-0466-636A-A8D0-ACD048248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BEBB41-84F9-DFE9-8440-2C100254A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A466F0-71CA-F333-0AA5-5D48675A0FB3}"/>
              </a:ext>
            </a:extLst>
          </p:cNvPr>
          <p:cNvSpPr>
            <a:spLocks noGrp="1"/>
          </p:cNvSpPr>
          <p:nvPr>
            <p:ph type="dt" sz="half" idx="10"/>
          </p:nvPr>
        </p:nvSpPr>
        <p:spPr/>
        <p:txBody>
          <a:bodyPr/>
          <a:lstStyle/>
          <a:p>
            <a:fld id="{09EAC52E-4422-414A-9D84-528771017B48}" type="datetimeFigureOut">
              <a:rPr lang="en-US" smtClean="0"/>
              <a:t>12/4/2023</a:t>
            </a:fld>
            <a:endParaRPr lang="en-US"/>
          </a:p>
        </p:txBody>
      </p:sp>
      <p:sp>
        <p:nvSpPr>
          <p:cNvPr id="6" name="Footer Placeholder 5">
            <a:extLst>
              <a:ext uri="{FF2B5EF4-FFF2-40B4-BE49-F238E27FC236}">
                <a16:creationId xmlns:a16="http://schemas.microsoft.com/office/drawing/2014/main" id="{98C93127-D0E1-53F0-C9DB-2C8F0BFAE0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63F13B-F198-7B3D-B233-B41D21B4D392}"/>
              </a:ext>
            </a:extLst>
          </p:cNvPr>
          <p:cNvSpPr>
            <a:spLocks noGrp="1"/>
          </p:cNvSpPr>
          <p:nvPr>
            <p:ph type="sldNum" sz="quarter" idx="12"/>
          </p:nvPr>
        </p:nvSpPr>
        <p:spPr/>
        <p:txBody>
          <a:bodyPr/>
          <a:lstStyle/>
          <a:p>
            <a:fld id="{F828FA5F-5E55-45F2-80ED-860CD84AF2FE}" type="slidenum">
              <a:rPr lang="en-US" smtClean="0"/>
              <a:t>‹#›</a:t>
            </a:fld>
            <a:endParaRPr lang="en-US"/>
          </a:p>
        </p:txBody>
      </p:sp>
    </p:spTree>
    <p:extLst>
      <p:ext uri="{BB962C8B-B14F-4D97-AF65-F5344CB8AC3E}">
        <p14:creationId xmlns:p14="http://schemas.microsoft.com/office/powerpoint/2010/main" val="2470983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A3A9-5D13-C14D-2B9B-14A17DA01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C8AD14-4D20-60F3-DCE3-EFD86BED04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B3BF4C-34CF-E13B-E0D0-4D2648130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467327-8A82-DC10-DD1D-EA1065DDEA17}"/>
              </a:ext>
            </a:extLst>
          </p:cNvPr>
          <p:cNvSpPr>
            <a:spLocks noGrp="1"/>
          </p:cNvSpPr>
          <p:nvPr>
            <p:ph type="dt" sz="half" idx="10"/>
          </p:nvPr>
        </p:nvSpPr>
        <p:spPr/>
        <p:txBody>
          <a:bodyPr/>
          <a:lstStyle/>
          <a:p>
            <a:fld id="{09EAC52E-4422-414A-9D84-528771017B48}" type="datetimeFigureOut">
              <a:rPr lang="en-US" smtClean="0"/>
              <a:t>12/4/2023</a:t>
            </a:fld>
            <a:endParaRPr lang="en-US"/>
          </a:p>
        </p:txBody>
      </p:sp>
      <p:sp>
        <p:nvSpPr>
          <p:cNvPr id="6" name="Footer Placeholder 5">
            <a:extLst>
              <a:ext uri="{FF2B5EF4-FFF2-40B4-BE49-F238E27FC236}">
                <a16:creationId xmlns:a16="http://schemas.microsoft.com/office/drawing/2014/main" id="{3458CB64-706F-2AF4-60A7-6CB995BAEF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D91C37-552C-75AE-33BA-EBB8E3FB351F}"/>
              </a:ext>
            </a:extLst>
          </p:cNvPr>
          <p:cNvSpPr>
            <a:spLocks noGrp="1"/>
          </p:cNvSpPr>
          <p:nvPr>
            <p:ph type="sldNum" sz="quarter" idx="12"/>
          </p:nvPr>
        </p:nvSpPr>
        <p:spPr/>
        <p:txBody>
          <a:bodyPr/>
          <a:lstStyle/>
          <a:p>
            <a:fld id="{F828FA5F-5E55-45F2-80ED-860CD84AF2FE}" type="slidenum">
              <a:rPr lang="en-US" smtClean="0"/>
              <a:t>‹#›</a:t>
            </a:fld>
            <a:endParaRPr lang="en-US"/>
          </a:p>
        </p:txBody>
      </p:sp>
    </p:spTree>
    <p:extLst>
      <p:ext uri="{BB962C8B-B14F-4D97-AF65-F5344CB8AC3E}">
        <p14:creationId xmlns:p14="http://schemas.microsoft.com/office/powerpoint/2010/main" val="3660854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4BB741-9271-4E06-B1D2-2AF524176D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D53411-B38A-4C23-DB17-6B5A4E337C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C5580-3CED-FF4F-E0BE-ACC7BE49B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AC52E-4422-414A-9D84-528771017B48}" type="datetimeFigureOut">
              <a:rPr lang="en-US" smtClean="0"/>
              <a:t>12/4/2023</a:t>
            </a:fld>
            <a:endParaRPr lang="en-US"/>
          </a:p>
        </p:txBody>
      </p:sp>
      <p:sp>
        <p:nvSpPr>
          <p:cNvPr id="5" name="Footer Placeholder 4">
            <a:extLst>
              <a:ext uri="{FF2B5EF4-FFF2-40B4-BE49-F238E27FC236}">
                <a16:creationId xmlns:a16="http://schemas.microsoft.com/office/drawing/2014/main" id="{1338AFA7-DFC1-D7AF-B2C7-E78FE61CC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ABBDF6-EB7A-885D-107D-BC24CFD8BE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8FA5F-5E55-45F2-80ED-860CD84AF2FE}" type="slidenum">
              <a:rPr lang="en-US" smtClean="0"/>
              <a:t>‹#›</a:t>
            </a:fld>
            <a:endParaRPr lang="en-US"/>
          </a:p>
        </p:txBody>
      </p:sp>
    </p:spTree>
    <p:extLst>
      <p:ext uri="{BB962C8B-B14F-4D97-AF65-F5344CB8AC3E}">
        <p14:creationId xmlns:p14="http://schemas.microsoft.com/office/powerpoint/2010/main" val="3656003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e corner kick area of the football field">
            <a:extLst>
              <a:ext uri="{FF2B5EF4-FFF2-40B4-BE49-F238E27FC236}">
                <a16:creationId xmlns:a16="http://schemas.microsoft.com/office/drawing/2014/main" id="{21767B91-877F-8751-AC88-52BBC4B1C69C}"/>
              </a:ext>
            </a:extLst>
          </p:cNvPr>
          <p:cNvPicPr>
            <a:picLocks noChangeAspect="1"/>
          </p:cNvPicPr>
          <p:nvPr/>
        </p:nvPicPr>
        <p:blipFill rotWithShape="1">
          <a:blip r:embed="rId2"/>
          <a:srcRect l="3042" r="12584" b="-1"/>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016BB3-6854-3BE1-7CDA-3E2275FA5623}"/>
              </a:ext>
            </a:extLst>
          </p:cNvPr>
          <p:cNvSpPr>
            <a:spLocks noGrp="1"/>
          </p:cNvSpPr>
          <p:nvPr>
            <p:ph type="ctrTitle"/>
          </p:nvPr>
        </p:nvSpPr>
        <p:spPr>
          <a:xfrm>
            <a:off x="477981" y="1122363"/>
            <a:ext cx="4023360" cy="3204134"/>
          </a:xfrm>
        </p:spPr>
        <p:txBody>
          <a:bodyPr anchor="b">
            <a:normAutofit/>
          </a:bodyPr>
          <a:lstStyle/>
          <a:p>
            <a:pPr algn="l"/>
            <a:r>
              <a:rPr lang="en-US" sz="4800"/>
              <a:t>QB Success</a:t>
            </a:r>
          </a:p>
        </p:txBody>
      </p:sp>
      <p:sp>
        <p:nvSpPr>
          <p:cNvPr id="3" name="Subtitle 2">
            <a:extLst>
              <a:ext uri="{FF2B5EF4-FFF2-40B4-BE49-F238E27FC236}">
                <a16:creationId xmlns:a16="http://schemas.microsoft.com/office/drawing/2014/main" id="{B6B91F9D-B22F-5118-357C-15D4403A25AA}"/>
              </a:ext>
            </a:extLst>
          </p:cNvPr>
          <p:cNvSpPr>
            <a:spLocks noGrp="1"/>
          </p:cNvSpPr>
          <p:nvPr>
            <p:ph type="subTitle" idx="1"/>
          </p:nvPr>
        </p:nvSpPr>
        <p:spPr>
          <a:xfrm>
            <a:off x="477980" y="4872922"/>
            <a:ext cx="4023359" cy="1208141"/>
          </a:xfrm>
        </p:spPr>
        <p:txBody>
          <a:bodyPr>
            <a:normAutofit/>
          </a:bodyPr>
          <a:lstStyle/>
          <a:p>
            <a:pPr algn="l"/>
            <a:r>
              <a:rPr lang="en-US" sz="2000"/>
              <a:t>Mark Belgeri</a:t>
            </a:r>
          </a:p>
          <a:p>
            <a:pPr algn="l"/>
            <a:endParaRPr lang="en-US" sz="200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056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9393-D44E-08B7-14E0-334241E725D7}"/>
              </a:ext>
            </a:extLst>
          </p:cNvPr>
          <p:cNvSpPr>
            <a:spLocks noGrp="1"/>
          </p:cNvSpPr>
          <p:nvPr>
            <p:ph type="title"/>
          </p:nvPr>
        </p:nvSpPr>
        <p:spPr>
          <a:xfrm>
            <a:off x="762000" y="1138036"/>
            <a:ext cx="9058195" cy="1048901"/>
          </a:xfrm>
        </p:spPr>
        <p:txBody>
          <a:bodyPr anchor="t">
            <a:normAutofit/>
          </a:bodyPr>
          <a:lstStyle/>
          <a:p>
            <a:r>
              <a:rPr lang="en-US" sz="3200" dirty="0"/>
              <a:t>What is the relationship between interceptions and points?</a:t>
            </a:r>
          </a:p>
        </p:txBody>
      </p:sp>
      <p:cxnSp>
        <p:nvCxnSpPr>
          <p:cNvPr id="8203" name="Straight Connector 8202">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8194" name="Picture 2">
            <a:extLst>
              <a:ext uri="{FF2B5EF4-FFF2-40B4-BE49-F238E27FC236}">
                <a16:creationId xmlns:a16="http://schemas.microsoft.com/office/drawing/2014/main" id="{6793952C-F2D3-4399-E731-0E06E95565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75670" y="2400904"/>
            <a:ext cx="5020330" cy="3585950"/>
          </a:xfrm>
          <a:prstGeom prst="rect">
            <a:avLst/>
          </a:prstGeom>
          <a:noFill/>
          <a:extLst>
            <a:ext uri="{909E8E84-426E-40DD-AFC4-6F175D3DCCD1}">
              <a14:hiddenFill xmlns:a14="http://schemas.microsoft.com/office/drawing/2010/main">
                <a:solidFill>
                  <a:srgbClr val="FFFFFF"/>
                </a:solidFill>
              </a14:hiddenFill>
            </a:ext>
          </a:extLst>
        </p:spPr>
      </p:pic>
      <p:sp>
        <p:nvSpPr>
          <p:cNvPr id="8198" name="Content Placeholder 8197">
            <a:extLst>
              <a:ext uri="{FF2B5EF4-FFF2-40B4-BE49-F238E27FC236}">
                <a16:creationId xmlns:a16="http://schemas.microsoft.com/office/drawing/2014/main" id="{5EDAAC68-216C-8235-88E2-47755A00F1F1}"/>
              </a:ext>
            </a:extLst>
          </p:cNvPr>
          <p:cNvSpPr>
            <a:spLocks noGrp="1"/>
          </p:cNvSpPr>
          <p:nvPr>
            <p:ph idx="1"/>
          </p:nvPr>
        </p:nvSpPr>
        <p:spPr>
          <a:xfrm>
            <a:off x="6731918" y="2321168"/>
            <a:ext cx="4567453" cy="3821215"/>
          </a:xfrm>
        </p:spPr>
        <p:txBody>
          <a:bodyPr>
            <a:normAutofit/>
          </a:bodyPr>
          <a:lstStyle/>
          <a:p>
            <a:r>
              <a:rPr lang="en-US" sz="2000" dirty="0"/>
              <a:t>Correlation = -0.2568585</a:t>
            </a:r>
          </a:p>
          <a:p>
            <a:r>
              <a:rPr lang="en-US" sz="2000" dirty="0"/>
              <a:t>Regression line Points = -2.6286 * </a:t>
            </a:r>
            <a:r>
              <a:rPr lang="en-US" sz="2000" dirty="0" err="1"/>
              <a:t>Ints</a:t>
            </a:r>
            <a:r>
              <a:rPr lang="en-US" sz="2000" dirty="0"/>
              <a:t> + 24.364</a:t>
            </a:r>
          </a:p>
          <a:p>
            <a:r>
              <a:rPr lang="en-US" sz="2000" dirty="0"/>
              <a:t>The correlation coefficient is weaker than the correlation coefficient for sacks (-0.2919584)</a:t>
            </a:r>
          </a:p>
        </p:txBody>
      </p:sp>
    </p:spTree>
    <p:extLst>
      <p:ext uri="{BB962C8B-B14F-4D97-AF65-F5344CB8AC3E}">
        <p14:creationId xmlns:p14="http://schemas.microsoft.com/office/powerpoint/2010/main" val="2579843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5" name="Rectangle 9224">
            <a:extLst>
              <a:ext uri="{FF2B5EF4-FFF2-40B4-BE49-F238E27FC236}">
                <a16:creationId xmlns:a16="http://schemas.microsoft.com/office/drawing/2014/main" id="{90B80AB5-04E5-2C2D-26E9-EF3A3DA3A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0"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411183-31C7-4DD8-D2D6-CA4EDA209852}"/>
              </a:ext>
            </a:extLst>
          </p:cNvPr>
          <p:cNvSpPr>
            <a:spLocks noGrp="1"/>
          </p:cNvSpPr>
          <p:nvPr>
            <p:ph type="title"/>
          </p:nvPr>
        </p:nvSpPr>
        <p:spPr>
          <a:xfrm>
            <a:off x="781878" y="5014525"/>
            <a:ext cx="4572000" cy="1401183"/>
          </a:xfrm>
        </p:spPr>
        <p:txBody>
          <a:bodyPr anchor="t">
            <a:normAutofit fontScale="90000"/>
          </a:bodyPr>
          <a:lstStyle/>
          <a:p>
            <a:r>
              <a:rPr lang="en-US" sz="3200" dirty="0"/>
              <a:t>Is there a relationship between completion percentage and points?</a:t>
            </a:r>
          </a:p>
        </p:txBody>
      </p:sp>
      <p:pic>
        <p:nvPicPr>
          <p:cNvPr id="9218" name="Picture 2">
            <a:extLst>
              <a:ext uri="{FF2B5EF4-FFF2-40B4-BE49-F238E27FC236}">
                <a16:creationId xmlns:a16="http://schemas.microsoft.com/office/drawing/2014/main" id="{01390ED6-7563-4DB2-EA75-1F0CCD02775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915371"/>
            <a:ext cx="4558748" cy="3256248"/>
          </a:xfrm>
          <a:prstGeom prst="rect">
            <a:avLst/>
          </a:prstGeom>
          <a:noFill/>
          <a:extLst>
            <a:ext uri="{909E8E84-426E-40DD-AFC4-6F175D3DCCD1}">
              <a14:hiddenFill xmlns:a14="http://schemas.microsoft.com/office/drawing/2010/main">
                <a:solidFill>
                  <a:srgbClr val="FFFFFF"/>
                </a:solidFill>
              </a14:hiddenFill>
            </a:ext>
          </a:extLst>
        </p:spPr>
      </p:pic>
      <p:cxnSp>
        <p:nvCxnSpPr>
          <p:cNvPr id="9227" name="Straight Connector 9226">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3656" y="474740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9222" name="Content Placeholder 9221">
            <a:extLst>
              <a:ext uri="{FF2B5EF4-FFF2-40B4-BE49-F238E27FC236}">
                <a16:creationId xmlns:a16="http://schemas.microsoft.com/office/drawing/2014/main" id="{3554F559-F43D-0E78-D6D3-BEA1A4BAFA83}"/>
              </a:ext>
            </a:extLst>
          </p:cNvPr>
          <p:cNvSpPr>
            <a:spLocks noGrp="1"/>
          </p:cNvSpPr>
          <p:nvPr>
            <p:ph idx="1"/>
          </p:nvPr>
        </p:nvSpPr>
        <p:spPr>
          <a:xfrm>
            <a:off x="6811617" y="838200"/>
            <a:ext cx="4542183" cy="5315911"/>
          </a:xfrm>
        </p:spPr>
        <p:txBody>
          <a:bodyPr>
            <a:normAutofit/>
          </a:bodyPr>
          <a:lstStyle/>
          <a:p>
            <a:r>
              <a:rPr lang="en-US" sz="2000" dirty="0"/>
              <a:t>Correlation = 0.4054223</a:t>
            </a:r>
          </a:p>
          <a:p>
            <a:r>
              <a:rPr lang="en-US" sz="2000" dirty="0"/>
              <a:t>regression line Points = .40067 * Completion Percentage - 2.375621</a:t>
            </a:r>
          </a:p>
          <a:p>
            <a:r>
              <a:rPr lang="en-US" sz="2000" dirty="0"/>
              <a:t>The correlation coefficient is weaker than the one for passing yards per attempt (0.5535805)</a:t>
            </a:r>
          </a:p>
        </p:txBody>
      </p:sp>
    </p:spTree>
    <p:extLst>
      <p:ext uri="{BB962C8B-B14F-4D97-AF65-F5344CB8AC3E}">
        <p14:creationId xmlns:p14="http://schemas.microsoft.com/office/powerpoint/2010/main" val="4167179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5" name="Freeform: Shape 1127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4BAC06-EA1D-702A-CEA9-438B9D4AF97E}"/>
              </a:ext>
            </a:extLst>
          </p:cNvPr>
          <p:cNvSpPr>
            <a:spLocks noGrp="1"/>
          </p:cNvSpPr>
          <p:nvPr>
            <p:ph type="title"/>
          </p:nvPr>
        </p:nvSpPr>
        <p:spPr>
          <a:xfrm>
            <a:off x="838200" y="609600"/>
            <a:ext cx="3739341" cy="1330839"/>
          </a:xfrm>
        </p:spPr>
        <p:txBody>
          <a:bodyPr>
            <a:normAutofit/>
          </a:bodyPr>
          <a:lstStyle/>
          <a:p>
            <a:r>
              <a:rPr lang="en-US" sz="2100" dirty="0">
                <a:latin typeface="Calibri Light" panose="020F0302020204030204"/>
              </a:rPr>
              <a:t>What is r</a:t>
            </a:r>
            <a:r>
              <a:rPr kumimoji="0" lang="en-US" sz="2100" b="0" i="0" u="none" strike="noStrike" kern="1200" cap="none" spc="0" normalizeH="0" baseline="0" noProof="0" dirty="0" err="1">
                <a:ln>
                  <a:noFill/>
                </a:ln>
                <a:effectLst/>
                <a:uLnTx/>
                <a:uFillTx/>
                <a:latin typeface="Calibri Light" panose="020F0302020204030204"/>
                <a:ea typeface="+mj-ea"/>
                <a:cs typeface="+mj-cs"/>
              </a:rPr>
              <a:t>elationship</a:t>
            </a:r>
            <a:r>
              <a:rPr kumimoji="0" lang="en-US" sz="2100" b="0" i="0" u="none" strike="noStrike" kern="1200" cap="none" spc="0" normalizeH="0" baseline="0" noProof="0" dirty="0">
                <a:ln>
                  <a:noFill/>
                </a:ln>
                <a:effectLst/>
                <a:uLnTx/>
                <a:uFillTx/>
                <a:latin typeface="Calibri Light" panose="020F0302020204030204"/>
                <a:ea typeface="+mj-ea"/>
                <a:cs typeface="+mj-cs"/>
              </a:rPr>
              <a:t> between </a:t>
            </a:r>
            <a:r>
              <a:rPr lang="en-US" sz="2100" dirty="0">
                <a:latin typeface="Calibri Light" panose="020F0302020204030204"/>
              </a:rPr>
              <a:t>c</a:t>
            </a:r>
            <a:r>
              <a:rPr kumimoji="0" lang="en-US" sz="2100" b="0" i="0" u="none" strike="noStrike" kern="1200" cap="none" spc="0" normalizeH="0" baseline="0" noProof="0" dirty="0" err="1">
                <a:ln>
                  <a:noFill/>
                </a:ln>
                <a:effectLst/>
                <a:uLnTx/>
                <a:uFillTx/>
                <a:latin typeface="Calibri Light" panose="020F0302020204030204"/>
                <a:ea typeface="+mj-ea"/>
                <a:cs typeface="+mj-cs"/>
              </a:rPr>
              <a:t>ompletion</a:t>
            </a:r>
            <a:r>
              <a:rPr kumimoji="0" lang="en-US" sz="2100" b="0" i="0" u="none" strike="noStrike" kern="1200" cap="none" spc="0" normalizeH="0" baseline="0" noProof="0" dirty="0">
                <a:ln>
                  <a:noFill/>
                </a:ln>
                <a:effectLst/>
                <a:uLnTx/>
                <a:uFillTx/>
                <a:latin typeface="Calibri Light" panose="020F0302020204030204"/>
                <a:ea typeface="+mj-ea"/>
                <a:cs typeface="+mj-cs"/>
              </a:rPr>
              <a:t> percentage paired with interceptions versus points scored?</a:t>
            </a:r>
            <a:endParaRPr lang="en-US" sz="2100" dirty="0"/>
          </a:p>
        </p:txBody>
      </p:sp>
      <p:sp>
        <p:nvSpPr>
          <p:cNvPr id="11270" name="Content Placeholder 11269">
            <a:extLst>
              <a:ext uri="{FF2B5EF4-FFF2-40B4-BE49-F238E27FC236}">
                <a16:creationId xmlns:a16="http://schemas.microsoft.com/office/drawing/2014/main" id="{89C7907F-61C3-B757-735F-F220EFB40A28}"/>
              </a:ext>
            </a:extLst>
          </p:cNvPr>
          <p:cNvSpPr>
            <a:spLocks noGrp="1"/>
          </p:cNvSpPr>
          <p:nvPr>
            <p:ph idx="1"/>
          </p:nvPr>
        </p:nvSpPr>
        <p:spPr>
          <a:xfrm>
            <a:off x="862366" y="2194102"/>
            <a:ext cx="3427001" cy="3908586"/>
          </a:xfrm>
        </p:spPr>
        <p:txBody>
          <a:bodyPr>
            <a:normAutofit/>
          </a:bodyPr>
          <a:lstStyle/>
          <a:p>
            <a:r>
              <a:rPr lang="en-US" sz="2000" dirty="0"/>
              <a:t>Correlation = 0.4333426</a:t>
            </a:r>
          </a:p>
          <a:p>
            <a:r>
              <a:rPr lang="en-US" sz="2000" dirty="0"/>
              <a:t>Combined Value3 = </a:t>
            </a:r>
            <a:r>
              <a:rPr lang="fr-FR" sz="2000" dirty="0"/>
              <a:t>(0.40067 * </a:t>
            </a:r>
            <a:r>
              <a:rPr lang="fr-FR" sz="2000" dirty="0" err="1"/>
              <a:t>Completion</a:t>
            </a:r>
            <a:r>
              <a:rPr lang="fr-FR" sz="2000" dirty="0"/>
              <a:t> Percentage) - (2.6286 * </a:t>
            </a:r>
            <a:r>
              <a:rPr lang="fr-FR" sz="2000" dirty="0" err="1"/>
              <a:t>Ints</a:t>
            </a:r>
            <a:r>
              <a:rPr lang="fr-FR" sz="2000" dirty="0"/>
              <a:t>) + 21.988379</a:t>
            </a:r>
          </a:p>
          <a:p>
            <a:r>
              <a:rPr lang="fr-FR" sz="2000" dirty="0"/>
              <a:t>The </a:t>
            </a:r>
            <a:r>
              <a:rPr lang="fr-FR" sz="2000" dirty="0" err="1"/>
              <a:t>correlation</a:t>
            </a:r>
            <a:r>
              <a:rPr lang="fr-FR" sz="2000" dirty="0"/>
              <a:t> coefficient </a:t>
            </a:r>
            <a:r>
              <a:rPr lang="fr-FR" sz="2000" dirty="0" err="1"/>
              <a:t>is</a:t>
            </a:r>
            <a:r>
              <a:rPr lang="fr-FR" sz="2000" dirty="0"/>
              <a:t> </a:t>
            </a:r>
            <a:r>
              <a:rPr lang="fr-FR" sz="2000" dirty="0" err="1"/>
              <a:t>weaker</a:t>
            </a:r>
            <a:r>
              <a:rPr lang="fr-FR" sz="2000" dirty="0"/>
              <a:t> </a:t>
            </a:r>
            <a:r>
              <a:rPr lang="fr-FR" sz="2000" dirty="0" err="1"/>
              <a:t>than</a:t>
            </a:r>
            <a:r>
              <a:rPr lang="fr-FR" sz="2000" dirty="0"/>
              <a:t> the one for the combination of </a:t>
            </a:r>
            <a:r>
              <a:rPr lang="fr-FR" sz="2000" dirty="0" err="1"/>
              <a:t>sacks</a:t>
            </a:r>
            <a:r>
              <a:rPr lang="fr-FR" sz="2000" dirty="0"/>
              <a:t> and </a:t>
            </a:r>
            <a:r>
              <a:rPr lang="fr-FR" sz="2000" dirty="0" err="1"/>
              <a:t>ypa</a:t>
            </a:r>
            <a:r>
              <a:rPr lang="fr-FR" sz="2000" dirty="0"/>
              <a:t> </a:t>
            </a:r>
            <a:r>
              <a:rPr lang="fr-FR" sz="2000" dirty="0" err="1"/>
              <a:t>when</a:t>
            </a:r>
            <a:r>
              <a:rPr lang="fr-FR" sz="2000" dirty="0"/>
              <a:t> </a:t>
            </a:r>
            <a:r>
              <a:rPr lang="fr-FR" sz="2000" dirty="0" err="1"/>
              <a:t>compared</a:t>
            </a:r>
            <a:r>
              <a:rPr lang="fr-FR" sz="2000" dirty="0"/>
              <a:t> to points</a:t>
            </a:r>
            <a:endParaRPr lang="en-US" sz="2000" dirty="0"/>
          </a:p>
        </p:txBody>
      </p:sp>
      <p:pic>
        <p:nvPicPr>
          <p:cNvPr id="11266" name="Picture 2">
            <a:extLst>
              <a:ext uri="{FF2B5EF4-FFF2-40B4-BE49-F238E27FC236}">
                <a16:creationId xmlns:a16="http://schemas.microsoft.com/office/drawing/2014/main" id="{187CC044-650B-C51D-5D57-26CC7FCB16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5457" y="1242606"/>
            <a:ext cx="6155141" cy="439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007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Exclamation mark on a yellow background">
            <a:extLst>
              <a:ext uri="{FF2B5EF4-FFF2-40B4-BE49-F238E27FC236}">
                <a16:creationId xmlns:a16="http://schemas.microsoft.com/office/drawing/2014/main" id="{2129C800-9F2F-C877-2098-A91748A54A92}"/>
              </a:ext>
            </a:extLst>
          </p:cNvPr>
          <p:cNvPicPr>
            <a:picLocks noChangeAspect="1"/>
          </p:cNvPicPr>
          <p:nvPr/>
        </p:nvPicPr>
        <p:blipFill rotWithShape="1">
          <a:blip r:embed="rId2"/>
          <a:srcRect l="26875" r="13958"/>
          <a:stretch/>
        </p:blipFill>
        <p:spPr>
          <a:xfrm>
            <a:off x="-1" y="-2"/>
            <a:ext cx="5410198" cy="6858002"/>
          </a:xfrm>
          <a:prstGeom prst="rect">
            <a:avLst/>
          </a:prstGeom>
        </p:spPr>
      </p:pic>
      <p:sp useBgFill="1">
        <p:nvSpPr>
          <p:cNvPr id="17" name="Rectangle 16">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FA9FEE-1B99-F2C3-D285-CCE3A2737E35}"/>
              </a:ext>
            </a:extLst>
          </p:cNvPr>
          <p:cNvSpPr>
            <a:spLocks noGrp="1"/>
          </p:cNvSpPr>
          <p:nvPr>
            <p:ph type="title"/>
          </p:nvPr>
        </p:nvSpPr>
        <p:spPr>
          <a:xfrm>
            <a:off x="6115317" y="405685"/>
            <a:ext cx="5464968" cy="1559301"/>
          </a:xfrm>
        </p:spPr>
        <p:txBody>
          <a:bodyPr>
            <a:normAutofit/>
          </a:bodyPr>
          <a:lstStyle/>
          <a:p>
            <a:r>
              <a:rPr lang="en-US" sz="4000" dirty="0"/>
              <a:t>Was I Right?</a:t>
            </a:r>
          </a:p>
        </p:txBody>
      </p:sp>
      <p:sp>
        <p:nvSpPr>
          <p:cNvPr id="3" name="Content Placeholder 2">
            <a:extLst>
              <a:ext uri="{FF2B5EF4-FFF2-40B4-BE49-F238E27FC236}">
                <a16:creationId xmlns:a16="http://schemas.microsoft.com/office/drawing/2014/main" id="{D805C0AF-ADC3-085B-0041-D57C43C0BE30}"/>
              </a:ext>
            </a:extLst>
          </p:cNvPr>
          <p:cNvSpPr>
            <a:spLocks noGrp="1"/>
          </p:cNvSpPr>
          <p:nvPr>
            <p:ph idx="1"/>
          </p:nvPr>
        </p:nvSpPr>
        <p:spPr>
          <a:xfrm>
            <a:off x="6115317" y="2743200"/>
            <a:ext cx="5247340" cy="3496878"/>
          </a:xfrm>
        </p:spPr>
        <p:txBody>
          <a:bodyPr anchor="ctr">
            <a:normAutofit/>
          </a:bodyPr>
          <a:lstStyle/>
          <a:p>
            <a:r>
              <a:rPr lang="en-US" sz="1600" dirty="0"/>
              <a:t>Which correlates more strongly with points? Yards per pass attempt or completion percentage? Yards per pass attempt is more strongly correlated to points.</a:t>
            </a:r>
          </a:p>
          <a:p>
            <a:endParaRPr lang="en-US" sz="1600" dirty="0"/>
          </a:p>
          <a:p>
            <a:r>
              <a:rPr lang="en-US" sz="1600" dirty="0"/>
              <a:t>Which correlates more strongly with points? Sacks or Interceptions? Sacks are more strongly correlated to points (albeit in a negative way).</a:t>
            </a:r>
          </a:p>
          <a:p>
            <a:endParaRPr lang="en-US" sz="1600" dirty="0"/>
          </a:p>
          <a:p>
            <a:r>
              <a:rPr lang="en-US" sz="1600" dirty="0"/>
              <a:t>Which combination correlates more strongly with points? Sacks with yards per pass attempt or Interceptions with completion percentage? The combination of sacks and yards per pass attempts is more strongly correlated to points.</a:t>
            </a:r>
          </a:p>
        </p:txBody>
      </p:sp>
    </p:spTree>
    <p:extLst>
      <p:ext uri="{BB962C8B-B14F-4D97-AF65-F5344CB8AC3E}">
        <p14:creationId xmlns:p14="http://schemas.microsoft.com/office/powerpoint/2010/main" val="688648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A9C389-A813-A0EF-A74B-400FBC1C94F6}"/>
              </a:ext>
            </a:extLst>
          </p:cNvPr>
          <p:cNvSpPr>
            <a:spLocks noGrp="1"/>
          </p:cNvSpPr>
          <p:nvPr>
            <p:ph type="title"/>
          </p:nvPr>
        </p:nvSpPr>
        <p:spPr>
          <a:xfrm>
            <a:off x="1171074" y="1396686"/>
            <a:ext cx="3240506" cy="4064628"/>
          </a:xfrm>
        </p:spPr>
        <p:txBody>
          <a:bodyPr>
            <a:normAutofit/>
          </a:bodyPr>
          <a:lstStyle/>
          <a:p>
            <a:r>
              <a:rPr lang="en-US">
                <a:solidFill>
                  <a:srgbClr val="FFFFFF"/>
                </a:solidFill>
              </a:rPr>
              <a:t>What is success for a quarterback and what does this correlate to?</a:t>
            </a:r>
          </a:p>
        </p:txBody>
      </p:sp>
      <p:sp>
        <p:nvSpPr>
          <p:cNvPr id="21" name="Arc 2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C05CE0C-F8D8-AA1F-5887-6173D3362F8B}"/>
              </a:ext>
            </a:extLst>
          </p:cNvPr>
          <p:cNvSpPr>
            <a:spLocks noGrp="1"/>
          </p:cNvSpPr>
          <p:nvPr>
            <p:ph idx="1"/>
          </p:nvPr>
        </p:nvSpPr>
        <p:spPr>
          <a:xfrm>
            <a:off x="5370153" y="1526033"/>
            <a:ext cx="5536397" cy="3935281"/>
          </a:xfrm>
        </p:spPr>
        <p:txBody>
          <a:bodyPr>
            <a:normAutofit/>
          </a:bodyPr>
          <a:lstStyle/>
          <a:p>
            <a:pPr marL="0" indent="0">
              <a:buNone/>
            </a:pPr>
            <a:r>
              <a:rPr lang="en-US" dirty="0"/>
              <a:t>Quarterbacks are typically judged on their consistency and ability to avoid mistakes. To this end the gold standard of each of those two areas is typically held to be completion percentage and interceptions, respectively. This should not be the case as yards per pass attempt and sacks are better predictors of success.</a:t>
            </a:r>
          </a:p>
        </p:txBody>
      </p:sp>
    </p:spTree>
    <p:extLst>
      <p:ext uri="{BB962C8B-B14F-4D97-AF65-F5344CB8AC3E}">
        <p14:creationId xmlns:p14="http://schemas.microsoft.com/office/powerpoint/2010/main" val="338152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790D75-3228-9C18-494C-BF5301D515F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Is there a relationship?</a:t>
            </a:r>
          </a:p>
        </p:txBody>
      </p:sp>
      <p:pic>
        <p:nvPicPr>
          <p:cNvPr id="1026" name="Picture 2">
            <a:extLst>
              <a:ext uri="{FF2B5EF4-FFF2-40B4-BE49-F238E27FC236}">
                <a16:creationId xmlns:a16="http://schemas.microsoft.com/office/drawing/2014/main" id="{21269BBD-7F7C-92F0-3C91-FDE66B5676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006157"/>
            <a:ext cx="6780700" cy="4843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048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9" name="Freeform: Shape 205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64" name="Freeform: Shape 206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978504-28FC-D339-CE36-45E059EB1735}"/>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600" kern="1200" dirty="0">
                <a:solidFill>
                  <a:schemeClr val="tx1"/>
                </a:solidFill>
                <a:latin typeface="+mj-lt"/>
                <a:ea typeface="+mj-ea"/>
                <a:cs typeface="+mj-cs"/>
              </a:rPr>
              <a:t>What is the relationship between yards per pass attempt and wins?</a:t>
            </a:r>
          </a:p>
        </p:txBody>
      </p:sp>
      <p:sp>
        <p:nvSpPr>
          <p:cNvPr id="2063" name="Rectangle 206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5" name="Rectangle 206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4D46044-4082-3A65-2F0F-47B4868A7B5F}"/>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700" b="0" i="0" u="none" strike="noStrike" cap="none" normalizeH="0" baseline="0" dirty="0">
                <a:ln>
                  <a:noFill/>
                </a:ln>
                <a:effectLst/>
              </a:rPr>
              <a:t>Correlation = 0.3583886 </a:t>
            </a:r>
          </a:p>
          <a:p>
            <a:pPr marL="0" marR="0" lvl="0" indent="-228600" fontAlgn="base">
              <a:lnSpc>
                <a:spcPct val="90000"/>
              </a:lnSpc>
              <a:spcBef>
                <a:spcPct val="0"/>
              </a:spcBef>
              <a:spcAft>
                <a:spcPts val="600"/>
              </a:spcAft>
              <a:buClrTx/>
              <a:buSzTx/>
              <a:buFont typeface="Arial" panose="020B0604020202020204" pitchFamily="34" charset="0"/>
              <a:buChar char="•"/>
              <a:tabLst/>
            </a:pPr>
            <a:r>
              <a:rPr lang="en-US" altLang="en-US" sz="1700" dirty="0"/>
              <a:t>With a regression line of </a:t>
            </a:r>
            <a:endParaRPr kumimoji="0" lang="en-US" altLang="en-US" sz="1700" b="0" i="0" u="none" strike="noStrike" cap="none" normalizeH="0" baseline="0" dirty="0">
              <a:ln>
                <a:noFill/>
              </a:ln>
              <a:effectLst/>
            </a:endParaRPr>
          </a:p>
        </p:txBody>
      </p:sp>
      <p:pic>
        <p:nvPicPr>
          <p:cNvPr id="2052" name="Picture 4">
            <a:extLst>
              <a:ext uri="{FF2B5EF4-FFF2-40B4-BE49-F238E27FC236}">
                <a16:creationId xmlns:a16="http://schemas.microsoft.com/office/drawing/2014/main" id="{29530A9F-92CF-BEE5-628F-A8F7DE0D20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01184" y="1007147"/>
            <a:ext cx="6922008" cy="49442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38B3B1D4-963D-68A8-9136-AF87F4EF51ED}"/>
              </a:ext>
            </a:extLst>
          </p:cNvPr>
          <p:cNvSpPr>
            <a:spLocks noChangeArrowheads="1"/>
          </p:cNvSpPr>
          <p:nvPr/>
        </p:nvSpPr>
        <p:spPr bwMode="auto">
          <a:xfrm>
            <a:off x="0" y="580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FD8E6763-C780-AE90-D0F2-B28BD970D888}"/>
              </a:ext>
            </a:extLst>
          </p:cNvPr>
          <p:cNvSpPr txBox="1"/>
          <p:nvPr/>
        </p:nvSpPr>
        <p:spPr>
          <a:xfrm>
            <a:off x="558382" y="3284249"/>
            <a:ext cx="6123482" cy="369332"/>
          </a:xfrm>
          <a:prstGeom prst="rect">
            <a:avLst/>
          </a:prstGeom>
          <a:noFill/>
        </p:spPr>
        <p:txBody>
          <a:bodyPr wrap="square">
            <a:spAutoFit/>
          </a:bodyPr>
          <a:lstStyle/>
          <a:p>
            <a:r>
              <a:rPr lang="en-US" dirty="0"/>
              <a:t>Win Probability = .092301YPA - .137784</a:t>
            </a:r>
          </a:p>
        </p:txBody>
      </p:sp>
    </p:spTree>
    <p:extLst>
      <p:ext uri="{BB962C8B-B14F-4D97-AF65-F5344CB8AC3E}">
        <p14:creationId xmlns:p14="http://schemas.microsoft.com/office/powerpoint/2010/main" val="165364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88" name="Group 3087">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3089" name="Rectangle 3088">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0" name="Rectangle 3089">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091" name="Rectangle 3090">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2" name="Rectangle 3091">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87A3F08-BC66-B175-2019-395120DED4A3}"/>
              </a:ext>
            </a:extLst>
          </p:cNvPr>
          <p:cNvSpPr>
            <a:spLocks noGrp="1"/>
          </p:cNvSpPr>
          <p:nvPr>
            <p:ph type="title"/>
          </p:nvPr>
        </p:nvSpPr>
        <p:spPr>
          <a:xfrm>
            <a:off x="755484" y="739835"/>
            <a:ext cx="3702580" cy="1616203"/>
          </a:xfrm>
        </p:spPr>
        <p:txBody>
          <a:bodyPr anchor="b">
            <a:normAutofit/>
          </a:bodyPr>
          <a:lstStyle/>
          <a:p>
            <a:r>
              <a:rPr lang="en-US" sz="3200" dirty="0">
                <a:solidFill>
                  <a:srgbClr val="FFFFFF"/>
                </a:solidFill>
              </a:rPr>
              <a:t>What is the relationship between sacks and wins?</a:t>
            </a:r>
          </a:p>
        </p:txBody>
      </p:sp>
      <p:sp>
        <p:nvSpPr>
          <p:cNvPr id="3078" name="Content Placeholder 3077">
            <a:extLst>
              <a:ext uri="{FF2B5EF4-FFF2-40B4-BE49-F238E27FC236}">
                <a16:creationId xmlns:a16="http://schemas.microsoft.com/office/drawing/2014/main" id="{4917EAD5-8B46-2CAD-4E63-3C07E604375D}"/>
              </a:ext>
            </a:extLst>
          </p:cNvPr>
          <p:cNvSpPr>
            <a:spLocks noGrp="1"/>
          </p:cNvSpPr>
          <p:nvPr>
            <p:ph idx="1"/>
          </p:nvPr>
        </p:nvSpPr>
        <p:spPr>
          <a:xfrm>
            <a:off x="755484" y="2459116"/>
            <a:ext cx="3702579" cy="3524823"/>
          </a:xfrm>
        </p:spPr>
        <p:txBody>
          <a:bodyPr>
            <a:normAutofit/>
          </a:bodyPr>
          <a:lstStyle/>
          <a:p>
            <a:r>
              <a:rPr lang="en-US" sz="2000" dirty="0">
                <a:solidFill>
                  <a:srgbClr val="FFFFFF"/>
                </a:solidFill>
              </a:rPr>
              <a:t>Correlation = -0.2751112</a:t>
            </a:r>
          </a:p>
          <a:p>
            <a:r>
              <a:rPr lang="en-US" sz="2000" dirty="0">
                <a:solidFill>
                  <a:srgbClr val="FFFFFF"/>
                </a:solidFill>
              </a:rPr>
              <a:t>Regression line: Win Probability = -.081591 * Sacks + .692536</a:t>
            </a:r>
          </a:p>
        </p:txBody>
      </p:sp>
      <p:pic>
        <p:nvPicPr>
          <p:cNvPr id="3074" name="Picture 2">
            <a:extLst>
              <a:ext uri="{FF2B5EF4-FFF2-40B4-BE49-F238E27FC236}">
                <a16:creationId xmlns:a16="http://schemas.microsoft.com/office/drawing/2014/main" id="{806EB80F-6E02-7378-FFAB-BA09E2E515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05304" y="1497928"/>
            <a:ext cx="5407002" cy="3862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444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4" name="Rectangle 4123">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CCDF38-AB55-06C4-BBD8-021445155268}"/>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2200" kern="1200" dirty="0">
                <a:latin typeface="+mj-lt"/>
                <a:ea typeface="+mj-ea"/>
                <a:cs typeface="+mj-cs"/>
              </a:rPr>
              <a:t>What is the relationship when the regressions for sacks and yards per pass attempt are combined and compared to wins?</a:t>
            </a:r>
            <a:br>
              <a:rPr lang="en-US" sz="2200" kern="1200" dirty="0">
                <a:latin typeface="+mj-lt"/>
                <a:ea typeface="+mj-ea"/>
                <a:cs typeface="+mj-cs"/>
              </a:rPr>
            </a:br>
            <a:br>
              <a:rPr lang="en-US" sz="2200" kern="1200" dirty="0">
                <a:latin typeface="+mj-lt"/>
                <a:ea typeface="+mj-ea"/>
                <a:cs typeface="+mj-cs"/>
              </a:rPr>
            </a:br>
            <a:r>
              <a:rPr lang="en-US" sz="2200" kern="1200" dirty="0">
                <a:latin typeface="+mj-lt"/>
                <a:ea typeface="+mj-ea"/>
                <a:cs typeface="+mj-cs"/>
              </a:rPr>
              <a:t>Correlation = 0.4281198</a:t>
            </a:r>
            <a:br>
              <a:rPr lang="en-US" sz="2200" kern="1200" dirty="0">
                <a:latin typeface="+mj-lt"/>
                <a:ea typeface="+mj-ea"/>
                <a:cs typeface="+mj-cs"/>
              </a:rPr>
            </a:br>
            <a:br>
              <a:rPr lang="en-US" sz="2200" kern="1200" dirty="0">
                <a:latin typeface="+mj-lt"/>
                <a:ea typeface="+mj-ea"/>
                <a:cs typeface="+mj-cs"/>
              </a:rPr>
            </a:br>
            <a:r>
              <a:rPr lang="en-US" sz="2200" kern="1200" dirty="0">
                <a:latin typeface="+mj-lt"/>
                <a:ea typeface="+mj-ea"/>
                <a:cs typeface="+mj-cs"/>
              </a:rPr>
              <a:t>Combined Value = (.092301 * Passing Yards Per Attempt) - (.081591 * Sacks) + .554752 </a:t>
            </a:r>
            <a:br>
              <a:rPr lang="en-US" sz="2200" kern="1200" dirty="0">
                <a:latin typeface="+mj-lt"/>
                <a:ea typeface="+mj-ea"/>
                <a:cs typeface="+mj-cs"/>
              </a:rPr>
            </a:br>
            <a:br>
              <a:rPr lang="en-US" sz="2200" kern="1200" dirty="0">
                <a:latin typeface="+mj-lt"/>
                <a:ea typeface="+mj-ea"/>
                <a:cs typeface="+mj-cs"/>
              </a:rPr>
            </a:br>
            <a:r>
              <a:rPr lang="en-US" sz="2200" kern="1200" dirty="0">
                <a:latin typeface="+mj-lt"/>
                <a:ea typeface="+mj-ea"/>
                <a:cs typeface="+mj-cs"/>
              </a:rPr>
              <a:t>I did not weight the regressions. They were treated equally.</a:t>
            </a:r>
          </a:p>
        </p:txBody>
      </p:sp>
      <p:sp>
        <p:nvSpPr>
          <p:cNvPr id="412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6AA006C2-384D-3003-E507-1EC4FE8EAE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630936"/>
            <a:ext cx="5479085" cy="3913632"/>
          </a:xfrm>
          <a:prstGeom prst="rect">
            <a:avLst/>
          </a:prstGeom>
          <a:noFill/>
          <a:extLst>
            <a:ext uri="{909E8E84-426E-40DD-AFC4-6F175D3DCCD1}">
              <a14:hiddenFill xmlns:a14="http://schemas.microsoft.com/office/drawing/2010/main">
                <a:solidFill>
                  <a:srgbClr val="FFFFFF"/>
                </a:solidFill>
              </a14:hiddenFill>
            </a:ext>
          </a:extLst>
        </p:spPr>
      </p:pic>
      <p:sp>
        <p:nvSpPr>
          <p:cNvPr id="4118" name="Content Placeholder 4117">
            <a:extLst>
              <a:ext uri="{FF2B5EF4-FFF2-40B4-BE49-F238E27FC236}">
                <a16:creationId xmlns:a16="http://schemas.microsoft.com/office/drawing/2014/main" id="{228B6A57-E70C-DFD8-DE11-CD2ECF6B70B3}"/>
              </a:ext>
            </a:extLst>
          </p:cNvPr>
          <p:cNvSpPr>
            <a:spLocks noGrp="1"/>
          </p:cNvSpPr>
          <p:nvPr>
            <p:ph idx="1"/>
          </p:nvPr>
        </p:nvSpPr>
        <p:spPr>
          <a:xfrm>
            <a:off x="4654296" y="4798577"/>
            <a:ext cx="6894576" cy="1428487"/>
          </a:xfrm>
        </p:spPr>
        <p:txBody>
          <a:bodyPr anchor="t">
            <a:normAutofit/>
          </a:bodyPr>
          <a:lstStyle/>
          <a:p>
            <a:endParaRPr lang="en-US" sz="2200"/>
          </a:p>
        </p:txBody>
      </p:sp>
    </p:spTree>
    <p:extLst>
      <p:ext uri="{BB962C8B-B14F-4D97-AF65-F5344CB8AC3E}">
        <p14:creationId xmlns:p14="http://schemas.microsoft.com/office/powerpoint/2010/main" val="31261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794B-B699-3153-24DB-230B801E2F85}"/>
              </a:ext>
            </a:extLst>
          </p:cNvPr>
          <p:cNvSpPr>
            <a:spLocks noGrp="1"/>
          </p:cNvSpPr>
          <p:nvPr>
            <p:ph type="title"/>
          </p:nvPr>
        </p:nvSpPr>
        <p:spPr>
          <a:xfrm>
            <a:off x="7910283" y="741391"/>
            <a:ext cx="3397017" cy="1616203"/>
          </a:xfrm>
        </p:spPr>
        <p:txBody>
          <a:bodyPr anchor="b">
            <a:normAutofit fontScale="90000"/>
          </a:bodyPr>
          <a:lstStyle/>
          <a:p>
            <a:r>
              <a:rPr lang="en-US" sz="3200" dirty="0"/>
              <a:t>What is the relationship between yards per pass attempt(YPA) and points scored?</a:t>
            </a:r>
          </a:p>
        </p:txBody>
      </p:sp>
      <p:pic>
        <p:nvPicPr>
          <p:cNvPr id="5122" name="Picture 2">
            <a:extLst>
              <a:ext uri="{FF2B5EF4-FFF2-40B4-BE49-F238E27FC236}">
                <a16:creationId xmlns:a16="http://schemas.microsoft.com/office/drawing/2014/main" id="{16F8F13B-0D8B-0043-DD54-14B9657F59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9" r="8432" b="-4"/>
          <a:stretch/>
        </p:blipFill>
        <p:spPr bwMode="auto">
          <a:xfrm>
            <a:off x="884698" y="877413"/>
            <a:ext cx="6406903" cy="5043096"/>
          </a:xfrm>
          <a:prstGeom prst="rect">
            <a:avLst/>
          </a:prstGeom>
          <a:noFill/>
          <a:extLst>
            <a:ext uri="{909E8E84-426E-40DD-AFC4-6F175D3DCCD1}">
              <a14:hiddenFill xmlns:a14="http://schemas.microsoft.com/office/drawing/2010/main">
                <a:solidFill>
                  <a:srgbClr val="FFFFFF"/>
                </a:solidFill>
              </a14:hiddenFill>
            </a:ext>
          </a:extLst>
        </p:spPr>
      </p:pic>
      <p:grpSp>
        <p:nvGrpSpPr>
          <p:cNvPr id="5136" name="Group 5135">
            <a:extLst>
              <a:ext uri="{FF2B5EF4-FFF2-40B4-BE49-F238E27FC236}">
                <a16:creationId xmlns:a16="http://schemas.microsoft.com/office/drawing/2014/main" id="{BE589684-54CA-64D8-C963-5F19FF75BF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4697" y="5858828"/>
            <a:ext cx="6406903" cy="123363"/>
            <a:chOff x="7015162" y="5858828"/>
            <a:chExt cx="4300544" cy="123363"/>
          </a:xfrm>
        </p:grpSpPr>
        <p:sp>
          <p:nvSpPr>
            <p:cNvPr id="5137" name="Rectangle 5136">
              <a:extLst>
                <a:ext uri="{FF2B5EF4-FFF2-40B4-BE49-F238E27FC236}">
                  <a16:creationId xmlns:a16="http://schemas.microsoft.com/office/drawing/2014/main" id="{9B56B8E8-B789-DA4D-E4BE-03FA3165B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ectangle 5137">
              <a:extLst>
                <a:ext uri="{FF2B5EF4-FFF2-40B4-BE49-F238E27FC236}">
                  <a16:creationId xmlns:a16="http://schemas.microsoft.com/office/drawing/2014/main" id="{2255D907-377D-0DF9-B4A4-4B44C46FB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26" name="Content Placeholder 5125">
            <a:extLst>
              <a:ext uri="{FF2B5EF4-FFF2-40B4-BE49-F238E27FC236}">
                <a16:creationId xmlns:a16="http://schemas.microsoft.com/office/drawing/2014/main" id="{78C5933B-1FCB-CE83-1D4D-AB2B97894B3F}"/>
              </a:ext>
            </a:extLst>
          </p:cNvPr>
          <p:cNvSpPr>
            <a:spLocks noGrp="1"/>
          </p:cNvSpPr>
          <p:nvPr>
            <p:ph idx="1"/>
          </p:nvPr>
        </p:nvSpPr>
        <p:spPr>
          <a:xfrm>
            <a:off x="7910284" y="2533476"/>
            <a:ext cx="3405415" cy="3447832"/>
          </a:xfrm>
        </p:spPr>
        <p:txBody>
          <a:bodyPr anchor="t">
            <a:normAutofit/>
          </a:bodyPr>
          <a:lstStyle/>
          <a:p>
            <a:r>
              <a:rPr lang="en-US" sz="2000" dirty="0"/>
              <a:t>Correlation = 0.5535805</a:t>
            </a:r>
          </a:p>
          <a:p>
            <a:r>
              <a:rPr lang="en-US" sz="2000" dirty="0"/>
              <a:t>Regression line: </a:t>
            </a:r>
          </a:p>
          <a:p>
            <a:pPr marL="0" indent="0">
              <a:buNone/>
            </a:pPr>
            <a:r>
              <a:rPr lang="en-US" sz="2000" dirty="0"/>
              <a:t>Team Score =  2.91657 * YPA + 1.20515</a:t>
            </a:r>
          </a:p>
        </p:txBody>
      </p:sp>
    </p:spTree>
    <p:extLst>
      <p:ext uri="{BB962C8B-B14F-4D97-AF65-F5344CB8AC3E}">
        <p14:creationId xmlns:p14="http://schemas.microsoft.com/office/powerpoint/2010/main" val="316526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68BE-65B6-04B8-B32B-A51A3D481537}"/>
              </a:ext>
            </a:extLst>
          </p:cNvPr>
          <p:cNvSpPr>
            <a:spLocks noGrp="1"/>
          </p:cNvSpPr>
          <p:nvPr>
            <p:ph type="title"/>
          </p:nvPr>
        </p:nvSpPr>
        <p:spPr>
          <a:xfrm>
            <a:off x="8153400" y="1128094"/>
            <a:ext cx="3434180" cy="1415270"/>
          </a:xfrm>
        </p:spPr>
        <p:txBody>
          <a:bodyPr anchor="t">
            <a:normAutofit fontScale="90000"/>
          </a:bodyPr>
          <a:lstStyle/>
          <a:p>
            <a:r>
              <a:rPr lang="en-US" sz="3200" dirty="0"/>
              <a:t>What is the relationship between sacks and points?</a:t>
            </a:r>
          </a:p>
        </p:txBody>
      </p:sp>
      <p:sp>
        <p:nvSpPr>
          <p:cNvPr id="6156" name="Rectangle 6155">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4D97F890-FFCD-1F83-FEA6-405513CCA1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9235" y="1210206"/>
            <a:ext cx="6221895" cy="4444210"/>
          </a:xfrm>
          <a:prstGeom prst="rect">
            <a:avLst/>
          </a:prstGeom>
          <a:noFill/>
          <a:extLst>
            <a:ext uri="{909E8E84-426E-40DD-AFC4-6F175D3DCCD1}">
              <a14:hiddenFill xmlns:a14="http://schemas.microsoft.com/office/drawing/2010/main">
                <a:solidFill>
                  <a:srgbClr val="FFFFFF"/>
                </a:solidFill>
              </a14:hiddenFill>
            </a:ext>
          </a:extLst>
        </p:spPr>
      </p:pic>
      <p:cxnSp>
        <p:nvCxnSpPr>
          <p:cNvPr id="6155" name="Straight Connector 6154">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150" name="Content Placeholder 6149">
            <a:extLst>
              <a:ext uri="{FF2B5EF4-FFF2-40B4-BE49-F238E27FC236}">
                <a16:creationId xmlns:a16="http://schemas.microsoft.com/office/drawing/2014/main" id="{F8DB7DBF-2AD6-BE77-CBBD-DE628BD63BA8}"/>
              </a:ext>
            </a:extLst>
          </p:cNvPr>
          <p:cNvSpPr>
            <a:spLocks noGrp="1"/>
          </p:cNvSpPr>
          <p:nvPr>
            <p:ph idx="1"/>
          </p:nvPr>
        </p:nvSpPr>
        <p:spPr>
          <a:xfrm>
            <a:off x="8153400" y="2543364"/>
            <a:ext cx="3434180" cy="3599019"/>
          </a:xfrm>
        </p:spPr>
        <p:txBody>
          <a:bodyPr>
            <a:normAutofit/>
          </a:bodyPr>
          <a:lstStyle/>
          <a:p>
            <a:r>
              <a:rPr lang="en-US" sz="2000" dirty="0"/>
              <a:t>Correlation = -0.2919584 </a:t>
            </a:r>
          </a:p>
          <a:p>
            <a:r>
              <a:rPr lang="en-US" sz="2000" dirty="0"/>
              <a:t>Regression line: </a:t>
            </a:r>
          </a:p>
          <a:p>
            <a:pPr marL="0" indent="0">
              <a:buNone/>
            </a:pPr>
            <a:r>
              <a:rPr lang="en-US" sz="2000" dirty="0"/>
              <a:t> Team Score = -1.7713 * sacks +       25.71347</a:t>
            </a:r>
          </a:p>
        </p:txBody>
      </p:sp>
    </p:spTree>
    <p:extLst>
      <p:ext uri="{BB962C8B-B14F-4D97-AF65-F5344CB8AC3E}">
        <p14:creationId xmlns:p14="http://schemas.microsoft.com/office/powerpoint/2010/main" val="3351460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9A1A6-D66B-DA32-6059-25CF52177CA3}"/>
              </a:ext>
            </a:extLst>
          </p:cNvPr>
          <p:cNvSpPr>
            <a:spLocks noGrp="1"/>
          </p:cNvSpPr>
          <p:nvPr>
            <p:ph type="title"/>
          </p:nvPr>
        </p:nvSpPr>
        <p:spPr>
          <a:xfrm>
            <a:off x="871442" y="685800"/>
            <a:ext cx="4353116" cy="1474666"/>
          </a:xfrm>
        </p:spPr>
        <p:txBody>
          <a:bodyPr anchor="b">
            <a:normAutofit fontScale="90000"/>
          </a:bodyPr>
          <a:lstStyle/>
          <a:p>
            <a:pPr algn="ctr"/>
            <a:r>
              <a:rPr lang="en-US" sz="3200" dirty="0">
                <a:solidFill>
                  <a:srgbClr val="595959"/>
                </a:solidFill>
              </a:rPr>
              <a:t>When both the YPA vs points and sacks vs points regressions are combined what is the relationship?</a:t>
            </a:r>
          </a:p>
        </p:txBody>
      </p:sp>
      <p:sp>
        <p:nvSpPr>
          <p:cNvPr id="7174" name="Content Placeholder 7173">
            <a:extLst>
              <a:ext uri="{FF2B5EF4-FFF2-40B4-BE49-F238E27FC236}">
                <a16:creationId xmlns:a16="http://schemas.microsoft.com/office/drawing/2014/main" id="{DDF53275-2C7A-A8D6-2452-DB837201E56A}"/>
              </a:ext>
            </a:extLst>
          </p:cNvPr>
          <p:cNvSpPr>
            <a:spLocks noGrp="1"/>
          </p:cNvSpPr>
          <p:nvPr>
            <p:ph idx="1"/>
          </p:nvPr>
        </p:nvSpPr>
        <p:spPr>
          <a:xfrm>
            <a:off x="871442" y="2447337"/>
            <a:ext cx="4353116" cy="3770434"/>
          </a:xfrm>
        </p:spPr>
        <p:txBody>
          <a:bodyPr anchor="t">
            <a:normAutofit/>
          </a:bodyPr>
          <a:lstStyle/>
          <a:p>
            <a:r>
              <a:rPr lang="en-US" sz="2000" dirty="0">
                <a:solidFill>
                  <a:srgbClr val="595959"/>
                </a:solidFill>
              </a:rPr>
              <a:t>Correlation = 0.5975034</a:t>
            </a:r>
          </a:p>
          <a:p>
            <a:r>
              <a:rPr lang="en-US" sz="2000" dirty="0">
                <a:solidFill>
                  <a:srgbClr val="595959"/>
                </a:solidFill>
              </a:rPr>
              <a:t>Combined Value2 = </a:t>
            </a:r>
            <a:r>
              <a:rPr lang="fi-FI" sz="2000" dirty="0">
                <a:solidFill>
                  <a:srgbClr val="595959"/>
                </a:solidFill>
              </a:rPr>
              <a:t>=26.91862 + ((2.91657 * YPA) - (1.7713 * Sacks))</a:t>
            </a:r>
            <a:endParaRPr lang="en-US" sz="2000" dirty="0">
              <a:solidFill>
                <a:srgbClr val="595959"/>
              </a:solidFill>
            </a:endParaRPr>
          </a:p>
        </p:txBody>
      </p:sp>
      <p:pic>
        <p:nvPicPr>
          <p:cNvPr id="7170" name="Picture 2">
            <a:extLst>
              <a:ext uri="{FF2B5EF4-FFF2-40B4-BE49-F238E27FC236}">
                <a16:creationId xmlns:a16="http://schemas.microsoft.com/office/drawing/2014/main" id="{CA03A0D4-93C4-887E-8D90-397412C739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81801" y="1738551"/>
            <a:ext cx="4797056" cy="3426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093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508</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QB Success</vt:lpstr>
      <vt:lpstr>What is success for a quarterback and what does this correlate to?</vt:lpstr>
      <vt:lpstr>Is there a relationship?</vt:lpstr>
      <vt:lpstr>What is the relationship between yards per pass attempt and wins?</vt:lpstr>
      <vt:lpstr>What is the relationship between sacks and wins?</vt:lpstr>
      <vt:lpstr>What is the relationship when the regressions for sacks and yards per pass attempt are combined and compared to wins?  Correlation = 0.4281198  Combined Value = (.092301 * Passing Yards Per Attempt) - (.081591 * Sacks) + .554752   I did not weight the regressions. They were treated equally.</vt:lpstr>
      <vt:lpstr>What is the relationship between yards per pass attempt(YPA) and points scored?</vt:lpstr>
      <vt:lpstr>What is the relationship between sacks and points?</vt:lpstr>
      <vt:lpstr>When both the YPA vs points and sacks vs points regressions are combined what is the relationship?</vt:lpstr>
      <vt:lpstr>What is the relationship between interceptions and points?</vt:lpstr>
      <vt:lpstr>Is there a relationship between completion percentage and points?</vt:lpstr>
      <vt:lpstr>What is relationship between completion percentage paired with interceptions versus points scored?</vt:lpstr>
      <vt:lpstr>Was I 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QB Success</dc:title>
  <dc:creator>Mark Belgeri</dc:creator>
  <cp:lastModifiedBy>Mark Belgeri</cp:lastModifiedBy>
  <cp:revision>1</cp:revision>
  <dcterms:created xsi:type="dcterms:W3CDTF">2023-12-04T08:47:28Z</dcterms:created>
  <dcterms:modified xsi:type="dcterms:W3CDTF">2023-12-04T10:59:54Z</dcterms:modified>
</cp:coreProperties>
</file>