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73" r:id="rId5"/>
    <p:sldMasterId id="2147483694" r:id="rId6"/>
    <p:sldMasterId id="2147483715" r:id="rId7"/>
  </p:sldMasterIdLst>
  <p:notesMasterIdLst>
    <p:notesMasterId r:id="rId17"/>
  </p:notesMasterIdLst>
  <p:handoutMasterIdLst>
    <p:handoutMasterId r:id="rId18"/>
  </p:handoutMasterIdLst>
  <p:sldIdLst>
    <p:sldId id="464" r:id="rId8"/>
    <p:sldId id="525" r:id="rId9"/>
    <p:sldId id="527" r:id="rId10"/>
    <p:sldId id="534" r:id="rId11"/>
    <p:sldId id="536" r:id="rId12"/>
    <p:sldId id="538" r:id="rId13"/>
    <p:sldId id="537" r:id="rId14"/>
    <p:sldId id="530" r:id="rId15"/>
    <p:sldId id="522" r:id="rId16"/>
  </p:sldIdLst>
  <p:sldSz cx="9144000" cy="6858000" type="screen4x3"/>
  <p:notesSz cx="6797675" cy="9926638"/>
  <p:defaultTextStyle>
    <a:lvl1pPr>
      <a:defRPr>
        <a:latin typeface="FlandersArtSans-Regular"/>
        <a:ea typeface="FlandersArtSans-Regular"/>
        <a:cs typeface="FlandersArtSans-Regular"/>
        <a:sym typeface="FlandersArtSans-Regular"/>
      </a:defRPr>
    </a:lvl1pPr>
    <a:lvl2pPr indent="457200">
      <a:defRPr>
        <a:latin typeface="FlandersArtSans-Regular"/>
        <a:ea typeface="FlandersArtSans-Regular"/>
        <a:cs typeface="FlandersArtSans-Regular"/>
        <a:sym typeface="FlandersArtSans-Regular"/>
      </a:defRPr>
    </a:lvl2pPr>
    <a:lvl3pPr indent="914400">
      <a:defRPr>
        <a:latin typeface="FlandersArtSans-Regular"/>
        <a:ea typeface="FlandersArtSans-Regular"/>
        <a:cs typeface="FlandersArtSans-Regular"/>
        <a:sym typeface="FlandersArtSans-Regular"/>
      </a:defRPr>
    </a:lvl3pPr>
    <a:lvl4pPr indent="1371600">
      <a:defRPr>
        <a:latin typeface="FlandersArtSans-Regular"/>
        <a:ea typeface="FlandersArtSans-Regular"/>
        <a:cs typeface="FlandersArtSans-Regular"/>
        <a:sym typeface="FlandersArtSans-Regular"/>
      </a:defRPr>
    </a:lvl4pPr>
    <a:lvl5pPr indent="1828800">
      <a:defRPr>
        <a:latin typeface="FlandersArtSans-Regular"/>
        <a:ea typeface="FlandersArtSans-Regular"/>
        <a:cs typeface="FlandersArtSans-Regular"/>
        <a:sym typeface="FlandersArtSans-Regular"/>
      </a:defRPr>
    </a:lvl5pPr>
    <a:lvl6pPr indent="2286000">
      <a:defRPr>
        <a:latin typeface="FlandersArtSans-Regular"/>
        <a:ea typeface="FlandersArtSans-Regular"/>
        <a:cs typeface="FlandersArtSans-Regular"/>
        <a:sym typeface="FlandersArtSans-Regular"/>
      </a:defRPr>
    </a:lvl6pPr>
    <a:lvl7pPr indent="2743200">
      <a:defRPr>
        <a:latin typeface="FlandersArtSans-Regular"/>
        <a:ea typeface="FlandersArtSans-Regular"/>
        <a:cs typeface="FlandersArtSans-Regular"/>
        <a:sym typeface="FlandersArtSans-Regular"/>
      </a:defRPr>
    </a:lvl7pPr>
    <a:lvl8pPr indent="3200400">
      <a:defRPr>
        <a:latin typeface="FlandersArtSans-Regular"/>
        <a:ea typeface="FlandersArtSans-Regular"/>
        <a:cs typeface="FlandersArtSans-Regular"/>
        <a:sym typeface="FlandersArtSans-Regular"/>
      </a:defRPr>
    </a:lvl8pPr>
    <a:lvl9pPr indent="3657600">
      <a:defRPr>
        <a:latin typeface="FlandersArtSans-Regular"/>
        <a:ea typeface="FlandersArtSans-Regular"/>
        <a:cs typeface="FlandersArtSans-Regular"/>
        <a:sym typeface="FlandersArtSans-Regular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B8B8B8"/>
    <a:srgbClr val="000000"/>
    <a:srgbClr val="88929A"/>
    <a:srgbClr val="F8EFE6"/>
    <a:srgbClr val="025469"/>
    <a:srgbClr val="F2EADD"/>
    <a:srgbClr val="A1A78D"/>
    <a:srgbClr val="1AA8D0"/>
    <a:srgbClr val="137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29DAD-BB14-4338-BA6C-B56E57A28A04}" v="3" dt="2024-06-12T13:48:48.38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9" autoAdjust="0"/>
  </p:normalViewPr>
  <p:slideViewPr>
    <p:cSldViewPr>
      <p:cViewPr varScale="1"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5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721F-56C6-492C-9D27-7213C90CE6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45696-FB8B-4B09-A4F6-BB54E4AA59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C0A-ADA1-4A7A-B30B-8168BD3E77CD}" type="datetimeFigureOut">
              <a:rPr lang="nl-BE" smtClean="0"/>
              <a:t>24/06/2024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2EC6A-CDBE-4925-80FF-A6F841025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F3A65-F5E1-403B-82C9-B928B3BAA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D370-0B39-47AB-8F4D-F06F2369D0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253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400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122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66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8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88760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56" name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49580" y="4509835"/>
            <a:ext cx="6862782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949581" y="1551753"/>
            <a:ext cx="6862782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28329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9" y="-21307"/>
            <a:ext cx="808878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6334125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6" name="image3.png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4702541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79" y="1551753"/>
            <a:ext cx="3910453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40981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8820471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80" y="1551753"/>
            <a:ext cx="6858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323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323528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2" y="687274"/>
            <a:ext cx="18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6858001" cy="948859"/>
          </a:xfrm>
          <a:noFill/>
        </p:spPr>
        <p:txBody>
          <a:bodyPr/>
          <a:lstStyle>
            <a:lvl1pPr marL="0" indent="0" algn="l">
              <a:buNone/>
              <a:defRPr sz="2215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/>
          <a:srcRect l="763" t="1399" r="6439" b="3435"/>
          <a:stretch>
            <a:fillRect/>
          </a:stretch>
        </p:blipFill>
        <p:spPr>
          <a:xfrm>
            <a:off x="323527" y="-1"/>
            <a:ext cx="88204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</p:spTree>
    <p:extLst>
      <p:ext uri="{BB962C8B-B14F-4D97-AF65-F5344CB8AC3E}">
        <p14:creationId xmlns:p14="http://schemas.microsoft.com/office/powerpoint/2010/main" val="3470532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0993ED9-3DCE-40DA-81CF-75AAD6A342EB}" type="datetime1">
              <a:rPr lang="fr-BE" smtClean="0"/>
              <a:t>24-06-24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751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28651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0E3F91EA-0BCC-41EE-8118-AF65F6DBCCDE}" type="datetime1">
              <a:rPr lang="fr-BE" smtClean="0"/>
              <a:t>24-06-24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4653117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75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FF7AA89-3B42-469E-8572-B4CF817D9269}" type="datetime1">
              <a:rPr lang="fr-BE" smtClean="0"/>
              <a:t>24-06-24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422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EF335835-B6BB-4A1C-924C-B12CB12D2916}" type="datetime1">
              <a:rPr lang="fr-BE" smtClean="0"/>
              <a:t>24-06-24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369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11561" y="365129"/>
            <a:ext cx="279122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215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11561" y="5892602"/>
            <a:ext cx="2791222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546988" y="365126"/>
            <a:ext cx="4968363" cy="6109416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A8664DB-569D-4D45-BF33-3A32392D039D}" type="datetime1">
              <a:rPr lang="fr-BE" smtClean="0"/>
              <a:t>24-06-24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207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322284" y="5817249"/>
            <a:ext cx="6427995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22282" y="1499129"/>
            <a:ext cx="6427996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9232A1EE-6E03-4F6F-B90C-B0077B47020F}" type="datetime1">
              <a:rPr lang="fr-BE" smtClean="0"/>
              <a:t>24-06-24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9214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970B30-4088-4D4C-AD45-038571ACE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706"/>
          <a:stretch/>
        </p:blipFill>
        <p:spPr>
          <a:xfrm>
            <a:off x="4182543" y="293317"/>
            <a:ext cx="4735960" cy="6255735"/>
          </a:xfrm>
          <a:prstGeom prst="rect">
            <a:avLst/>
          </a:prstGeom>
        </p:spPr>
      </p:pic>
      <p:sp>
        <p:nvSpPr>
          <p:cNvPr id="11" name="Rectangle 1"/>
          <p:cNvSpPr/>
          <p:nvPr userDrawn="1"/>
        </p:nvSpPr>
        <p:spPr>
          <a:xfrm>
            <a:off x="288002" y="285051"/>
            <a:ext cx="5833398" cy="6264000"/>
          </a:xfrm>
          <a:custGeom>
            <a:avLst/>
            <a:gdLst>
              <a:gd name="connsiteX0" fmla="*/ 0 w 5833398"/>
              <a:gd name="connsiteY0" fmla="*/ 0 h 4698000"/>
              <a:gd name="connsiteX1" fmla="*/ 5833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3928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42331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398" h="4698000">
                <a:moveTo>
                  <a:pt x="0" y="0"/>
                </a:moveTo>
                <a:lnTo>
                  <a:pt x="4233198" y="0"/>
                </a:lnTo>
                <a:lnTo>
                  <a:pt x="5833398" y="4698000"/>
                </a:lnTo>
                <a:lnTo>
                  <a:pt x="0" y="469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61" y="5386038"/>
            <a:ext cx="1663503" cy="57610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026CD820-D676-0747-A611-FB845A3C12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5408" y="5206562"/>
            <a:ext cx="1535329" cy="872877"/>
          </a:xfrm>
          <a:prstGeom prst="rect">
            <a:avLst/>
          </a:prstGeom>
        </p:spPr>
      </p:pic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D85480A-C1AB-451F-B176-9C3DE633B2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798" y="1354667"/>
            <a:ext cx="3894138" cy="1936751"/>
          </a:xfrm>
        </p:spPr>
        <p:txBody>
          <a:bodyPr anchor="b"/>
          <a:lstStyle>
            <a:lvl1pPr marL="0" indent="0">
              <a:buFontTx/>
              <a:buNone/>
              <a:defRPr sz="3600"/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titel toe te voegen</a:t>
            </a:r>
            <a:endParaRPr lang="nl-BE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131268DE-0CF6-4A77-A242-F72B78E536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4700" y="3429000"/>
            <a:ext cx="3894138" cy="136968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tx2"/>
                </a:solidFill>
              </a:defRPr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ondertitel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71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A7B4E5C1-8812-1E47-A49A-BF1E685820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400039"/>
            <a:ext cx="931204" cy="322495"/>
          </a:xfrm>
          <a:prstGeom prst="rect">
            <a:avLst/>
          </a:prstGeom>
        </p:spPr>
      </p:pic>
      <p:sp>
        <p:nvSpPr>
          <p:cNvPr id="6" name="Parallelogram 13">
            <a:extLst>
              <a:ext uri="{FF2B5EF4-FFF2-40B4-BE49-F238E27FC236}">
                <a16:creationId xmlns:a16="http://schemas.microsoft.com/office/drawing/2014/main" id="{C9AEDD3D-EBC8-4D23-B86D-AB9862A4D897}"/>
              </a:ext>
            </a:extLst>
          </p:cNvPr>
          <p:cNvSpPr/>
          <p:nvPr userDrawn="1"/>
        </p:nvSpPr>
        <p:spPr>
          <a:xfrm flipH="1">
            <a:off x="437976" y="1094607"/>
            <a:ext cx="8706024" cy="909940"/>
          </a:xfrm>
          <a:custGeom>
            <a:avLst/>
            <a:gdLst>
              <a:gd name="connsiteX0" fmla="*/ 0 w 8767391"/>
              <a:gd name="connsiteY0" fmla="*/ 664167 h 664167"/>
              <a:gd name="connsiteX1" fmla="*/ 166042 w 8767391"/>
              <a:gd name="connsiteY1" fmla="*/ 0 h 664167"/>
              <a:gd name="connsiteX2" fmla="*/ 8767391 w 8767391"/>
              <a:gd name="connsiteY2" fmla="*/ 0 h 664167"/>
              <a:gd name="connsiteX3" fmla="*/ 8601349 w 8767391"/>
              <a:gd name="connsiteY3" fmla="*/ 664167 h 664167"/>
              <a:gd name="connsiteX4" fmla="*/ 0 w 876739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0134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702234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7112327"/>
              <a:gd name="connsiteY0" fmla="*/ 682455 h 682455"/>
              <a:gd name="connsiteX1" fmla="*/ 1450 w 7112327"/>
              <a:gd name="connsiteY1" fmla="*/ 0 h 682455"/>
              <a:gd name="connsiteX2" fmla="*/ 7112327 w 7112327"/>
              <a:gd name="connsiteY2" fmla="*/ 9144 h 682455"/>
              <a:gd name="connsiteX3" fmla="*/ 6946285 w 7112327"/>
              <a:gd name="connsiteY3" fmla="*/ 664167 h 682455"/>
              <a:gd name="connsiteX4" fmla="*/ 0 w 7112327"/>
              <a:gd name="connsiteY4" fmla="*/ 682455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327" h="682455">
                <a:moveTo>
                  <a:pt x="0" y="682455"/>
                </a:moveTo>
                <a:cubicBezTo>
                  <a:pt x="483" y="454970"/>
                  <a:pt x="967" y="227485"/>
                  <a:pt x="1450" y="0"/>
                </a:cubicBezTo>
                <a:lnTo>
                  <a:pt x="7112327" y="9144"/>
                </a:lnTo>
                <a:lnTo>
                  <a:pt x="6946285" y="664167"/>
                </a:lnTo>
                <a:lnTo>
                  <a:pt x="0" y="68245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2000" dirty="0">
              <a:solidFill>
                <a:schemeClr val="tx1"/>
              </a:solidFill>
              <a:ea typeface="Calibri" charset="0"/>
              <a:cs typeface="Calibri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8B458AE-86CE-40D6-A093-A3F3AA3A8FA5}"/>
              </a:ext>
            </a:extLst>
          </p:cNvPr>
          <p:cNvSpPr/>
          <p:nvPr userDrawn="1"/>
        </p:nvSpPr>
        <p:spPr>
          <a:xfrm>
            <a:off x="1" y="0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9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3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3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gram Slide_Informatie Vlaand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7E51CD7A-1E29-45DC-B928-6248918CA3E3}"/>
              </a:ext>
            </a:extLst>
          </p:cNvPr>
          <p:cNvGrpSpPr/>
          <p:nvPr userDrawn="1"/>
        </p:nvGrpSpPr>
        <p:grpSpPr>
          <a:xfrm>
            <a:off x="2038123" y="276068"/>
            <a:ext cx="7112327" cy="1916709"/>
            <a:chOff x="2038122" y="207051"/>
            <a:chExt cx="7112327" cy="1437532"/>
          </a:xfrm>
        </p:grpSpPr>
        <p:sp>
          <p:nvSpPr>
            <p:cNvPr id="14" name="Parallelogram 13"/>
            <p:cNvSpPr/>
            <p:nvPr userDrawn="1"/>
          </p:nvSpPr>
          <p:spPr>
            <a:xfrm flipH="1">
              <a:off x="2038122" y="962128"/>
              <a:ext cx="7112327" cy="682455"/>
            </a:xfrm>
            <a:custGeom>
              <a:avLst/>
              <a:gdLst>
                <a:gd name="connsiteX0" fmla="*/ 0 w 8767391"/>
                <a:gd name="connsiteY0" fmla="*/ 664167 h 664167"/>
                <a:gd name="connsiteX1" fmla="*/ 166042 w 8767391"/>
                <a:gd name="connsiteY1" fmla="*/ 0 h 664167"/>
                <a:gd name="connsiteX2" fmla="*/ 8767391 w 8767391"/>
                <a:gd name="connsiteY2" fmla="*/ 0 h 664167"/>
                <a:gd name="connsiteX3" fmla="*/ 8601349 w 8767391"/>
                <a:gd name="connsiteY3" fmla="*/ 664167 h 664167"/>
                <a:gd name="connsiteX4" fmla="*/ 0 w 876739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0134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702234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7112327"/>
                <a:gd name="connsiteY0" fmla="*/ 682455 h 682455"/>
                <a:gd name="connsiteX1" fmla="*/ 1450 w 7112327"/>
                <a:gd name="connsiteY1" fmla="*/ 0 h 682455"/>
                <a:gd name="connsiteX2" fmla="*/ 7112327 w 7112327"/>
                <a:gd name="connsiteY2" fmla="*/ 9144 h 682455"/>
                <a:gd name="connsiteX3" fmla="*/ 6946285 w 7112327"/>
                <a:gd name="connsiteY3" fmla="*/ 664167 h 682455"/>
                <a:gd name="connsiteX4" fmla="*/ 0 w 7112327"/>
                <a:gd name="connsiteY4" fmla="*/ 682455 h 6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2327" h="682455">
                  <a:moveTo>
                    <a:pt x="0" y="682455"/>
                  </a:moveTo>
                  <a:cubicBezTo>
                    <a:pt x="483" y="454970"/>
                    <a:pt x="967" y="227485"/>
                    <a:pt x="1450" y="0"/>
                  </a:cubicBezTo>
                  <a:lnTo>
                    <a:pt x="7112327" y="9144"/>
                  </a:lnTo>
                  <a:lnTo>
                    <a:pt x="6946285" y="664167"/>
                  </a:lnTo>
                  <a:lnTo>
                    <a:pt x="0" y="68245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NL" sz="2000" dirty="0">
                <a:solidFill>
                  <a:schemeClr val="tx1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B6301A08-52C9-4DE5-9CD3-0CE651C5AA74}"/>
                </a:ext>
              </a:extLst>
            </p:cNvPr>
            <p:cNvSpPr txBox="1"/>
            <p:nvPr userDrawn="1"/>
          </p:nvSpPr>
          <p:spPr>
            <a:xfrm>
              <a:off x="2502878" y="207051"/>
              <a:ext cx="63304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dirty="0" err="1"/>
                <a:t>Trefdag</a:t>
              </a:r>
              <a:r>
                <a:rPr lang="nl-BE" sz="2800" dirty="0"/>
                <a:t> Digitaal Vlaanderen	#TDV18</a:t>
              </a:r>
            </a:p>
          </p:txBody>
        </p:sp>
      </p:grpSp>
      <p:pic>
        <p:nvPicPr>
          <p:cNvPr id="16" name="Picture 9">
            <a:extLst>
              <a:ext uri="{FF2B5EF4-FFF2-40B4-BE49-F238E27FC236}">
                <a16:creationId xmlns:a16="http://schemas.microsoft.com/office/drawing/2014/main" id="{5CA0A57F-B566-644D-9055-4989C5F19E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119418"/>
            <a:ext cx="931204" cy="322495"/>
          </a:xfrm>
          <a:prstGeom prst="rect">
            <a:avLst/>
          </a:prstGeom>
        </p:spPr>
      </p:pic>
      <p:sp>
        <p:nvSpPr>
          <p:cNvPr id="10" name="Rectangle 4"/>
          <p:cNvSpPr/>
          <p:nvPr userDrawn="1"/>
        </p:nvSpPr>
        <p:spPr>
          <a:xfrm>
            <a:off x="1528974" y="-27095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925E1E7-522E-46CE-8B4B-300AA9FDAA72}"/>
              </a:ext>
            </a:extLst>
          </p:cNvPr>
          <p:cNvSpPr txBox="1"/>
          <p:nvPr userDrawn="1"/>
        </p:nvSpPr>
        <p:spPr>
          <a:xfrm>
            <a:off x="3073400" y="2468865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2400" dirty="0"/>
              <a:t>Deze presentatie wordt vanaf 4 december 2018 beschikbaar gesteld</a:t>
            </a:r>
            <a:r>
              <a:rPr lang="nl-BE" sz="2400" u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BE" sz="2400" u="non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B6F779-EB68-4AC9-9336-6E7CDE5AB3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3831" y="-27095"/>
            <a:ext cx="3567926" cy="6900424"/>
          </a:xfrm>
          <a:prstGeom prst="rect">
            <a:avLst/>
          </a:prstGeom>
        </p:spPr>
      </p:pic>
      <p:pic>
        <p:nvPicPr>
          <p:cNvPr id="1028" name="Picture 4" descr="Gerelateerde afbeelding">
            <a:extLst>
              <a:ext uri="{FF2B5EF4-FFF2-40B4-BE49-F238E27FC236}">
                <a16:creationId xmlns:a16="http://schemas.microsoft.com/office/drawing/2014/main" id="{51FEF9BC-9033-4A6D-8323-E53D35E30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37" y="5560736"/>
            <a:ext cx="306000" cy="4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133CD92-8694-404B-8902-1E60E5250CAC}"/>
              </a:ext>
            </a:extLst>
          </p:cNvPr>
          <p:cNvSpPr txBox="1"/>
          <p:nvPr userDrawn="1"/>
        </p:nvSpPr>
        <p:spPr>
          <a:xfrm>
            <a:off x="4143629" y="5564682"/>
            <a:ext cx="18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info_vlaanderen</a:t>
            </a:r>
            <a:endParaRPr lang="nl-BE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7C722B9-CC2C-42E4-A937-52BB5A169B42}"/>
              </a:ext>
            </a:extLst>
          </p:cNvPr>
          <p:cNvSpPr txBox="1"/>
          <p:nvPr userDrawn="1"/>
        </p:nvSpPr>
        <p:spPr>
          <a:xfrm>
            <a:off x="4143629" y="6041803"/>
            <a:ext cx="201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InformatieVlaanderen</a:t>
            </a:r>
            <a:endParaRPr lang="nl-BE" dirty="0"/>
          </a:p>
        </p:txBody>
      </p:sp>
      <p:pic>
        <p:nvPicPr>
          <p:cNvPr id="1032" name="Picture 8" descr="Afbeeldingsresultaat voor logo facebook">
            <a:extLst>
              <a:ext uri="{FF2B5EF4-FFF2-40B4-BE49-F238E27FC236}">
                <a16:creationId xmlns:a16="http://schemas.microsoft.com/office/drawing/2014/main" id="{44257ECB-EDF0-4EE7-87B9-BE4F692D88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1" t="28094" r="26839" b="28093"/>
          <a:stretch/>
        </p:blipFill>
        <p:spPr bwMode="auto">
          <a:xfrm>
            <a:off x="3897617" y="6043770"/>
            <a:ext cx="306000" cy="3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257175" marR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587828" marR="0" indent="-244928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914400" marR="0" indent="-22860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3030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16459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257175" marR="0" lvl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257175" marR="0" lvl="1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257175" marR="0" lvl="2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257175" marR="0" lvl="3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257175" marR="0" lvl="4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3" y="6579998"/>
            <a:ext cx="682439" cy="21929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80" y="6603111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8A1E0ED-C5AD-4687-B0CA-AA8829F13676}" type="datetime1">
              <a:rPr lang="fr-BE" smtClean="0"/>
              <a:t>24-06-24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3381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429600" y="6309320"/>
            <a:ext cx="514400" cy="370840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86365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69636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16004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73979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6147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61821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14763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20165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66548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43539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0C07-64E6-4D00-B2D7-3D0338A4E8AC}" type="datetime1">
              <a:rPr lang="fr-BE" smtClean="0"/>
              <a:t>24-06-24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70840"/>
          </a:xfrm>
        </p:spPr>
        <p:txBody>
          <a:bodyPr/>
          <a:lstStyle/>
          <a:p>
            <a:fld id="{44268F58-7931-46A9-8276-28F54B6737C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61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712" r:id="rId11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482215"/>
            <a:ext cx="78867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D3FB3B6-A9D4-44B3-871F-37B53C152208}" type="datetime1">
              <a:rPr lang="fr-BE" smtClean="0"/>
              <a:t>24-06-24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02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2954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723499" marR="0" indent="-301458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marR="0" indent="-281361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603757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2025798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6000" y="756000"/>
            <a:ext cx="7416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6000" y="1915200"/>
            <a:ext cx="7444800" cy="435240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</a:t>
            </a:r>
            <a:endParaRPr lang="nl-BE" dirty="0"/>
          </a:p>
          <a:p>
            <a:pPr lvl="4"/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ED399-DAD7-4D99-AA75-4EA6849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79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3700" b="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88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2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9"/>
        </a:buBlip>
        <a:tabLst/>
        <a:defRPr sz="2200" kern="1200" spc="0" baseline="0">
          <a:solidFill>
            <a:srgbClr val="9B9B9B"/>
          </a:solidFill>
          <a:latin typeface="Calibri" charset="0"/>
          <a:ea typeface="Calibri" charset="0"/>
          <a:cs typeface="Calibri" charset="0"/>
        </a:defRPr>
      </a:lvl2pPr>
      <a:lvl3pPr marL="864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85000"/>
        <a:buFontTx/>
        <a:buBlip>
          <a:blip r:embed="rId10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152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11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1440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4" r:id="rId8"/>
    <p:sldLayoutId id="2147483725" r:id="rId9"/>
    <p:sldLayoutId id="2147483727" r:id="rId10"/>
    <p:sldLayoutId id="2147483728" r:id="rId11"/>
    <p:sldLayoutId id="2147483729" r:id="rId12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hub.com/belgif/thematic/tree/master/models/cable-pip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34973"/>
          <a:stretch/>
        </p:blipFill>
        <p:spPr>
          <a:xfrm>
            <a:off x="-36512" y="1"/>
            <a:ext cx="91805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1907704" y="1844824"/>
            <a:ext cx="5472608" cy="2448272"/>
          </a:xfrm>
          <a:prstGeom prst="rect">
            <a:avLst/>
          </a:prstGeom>
          <a:solidFill>
            <a:srgbClr val="1E64C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 anchorCtr="0">
            <a:normAutofit fontScale="77500" lnSpcReduction="20000"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/>
            <a:r>
              <a:rPr lang="nl-BE" sz="5700" b="0" dirty="0">
                <a:solidFill>
                  <a:schemeClr val="bg1"/>
                </a:solidFill>
              </a:rPr>
              <a:t>ICEG</a:t>
            </a:r>
            <a:endParaRPr lang="nl-BE" sz="4800" b="0" dirty="0">
              <a:solidFill>
                <a:schemeClr val="bg1"/>
              </a:solidFill>
            </a:endParaRPr>
          </a:p>
          <a:p>
            <a:pPr algn="ctr"/>
            <a:endParaRPr lang="nl-BE" sz="4800" b="0" dirty="0">
              <a:solidFill>
                <a:schemeClr val="bg1"/>
              </a:solidFill>
            </a:endParaRPr>
          </a:p>
          <a:p>
            <a:pPr algn="ctr"/>
            <a:r>
              <a:rPr lang="en-US" sz="4600" b="0" dirty="0">
                <a:solidFill>
                  <a:schemeClr val="bg1"/>
                </a:solidFill>
              </a:rPr>
              <a:t>Open Standards</a:t>
            </a:r>
          </a:p>
          <a:p>
            <a:pPr algn="ctr"/>
            <a:r>
              <a:rPr lang="en-US" sz="3400" b="0" dirty="0">
                <a:solidFill>
                  <a:schemeClr val="bg1"/>
                </a:solidFill>
              </a:rPr>
              <a:t>June 26</a:t>
            </a:r>
            <a:r>
              <a:rPr lang="en-US" sz="3400" b="0" baseline="30000" dirty="0">
                <a:solidFill>
                  <a:schemeClr val="bg1"/>
                </a:solidFill>
              </a:rPr>
              <a:t>th</a:t>
            </a:r>
            <a:r>
              <a:rPr lang="en-US" sz="3400" b="0" dirty="0">
                <a:solidFill>
                  <a:schemeClr val="bg1"/>
                </a:solidFill>
              </a:rPr>
              <a:t>, 2024</a:t>
            </a: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Eric </a:t>
            </a:r>
            <a:r>
              <a:rPr lang="en-US" sz="2000" b="0" dirty="0" err="1">
                <a:solidFill>
                  <a:schemeClr val="bg1"/>
                </a:solidFill>
              </a:rPr>
              <a:t>Auquière</a:t>
            </a:r>
            <a:r>
              <a:rPr lang="en-US" sz="2000" b="0" dirty="0">
                <a:solidFill>
                  <a:schemeClr val="bg1"/>
                </a:solidFill>
              </a:rPr>
              <a:t> (Paradigm), Rink Kruk (NGI)</a:t>
            </a:r>
            <a:endParaRPr lang="en-US" sz="4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858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3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 err="1"/>
              <a:t>Finished</a:t>
            </a:r>
            <a:r>
              <a:rPr lang="nl-BE" sz="2000" dirty="0"/>
              <a:t>:</a:t>
            </a:r>
          </a:p>
          <a:p>
            <a:pPr lvl="1"/>
            <a:r>
              <a:rPr lang="nl-BE" sz="2000" b="1" dirty="0" err="1"/>
              <a:t>Mobility</a:t>
            </a:r>
            <a:r>
              <a:rPr lang="nl-BE" sz="2000" b="1" dirty="0"/>
              <a:t>: IMKL standard </a:t>
            </a:r>
            <a:r>
              <a:rPr lang="nl-BE" sz="2000" dirty="0"/>
              <a:t>(</a:t>
            </a:r>
            <a:r>
              <a:rPr lang="nl-BE" sz="2000" dirty="0" err="1"/>
              <a:t>Cables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Pipes</a:t>
            </a:r>
            <a:r>
              <a:rPr lang="nl-BE" sz="2000" dirty="0"/>
              <a:t>): </a:t>
            </a:r>
          </a:p>
          <a:p>
            <a:pPr lvl="2"/>
            <a:r>
              <a:rPr lang="en-US" sz="2000" dirty="0"/>
              <a:t>validation webinar with the stakeholders on 2024-05-14</a:t>
            </a:r>
            <a:endParaRPr lang="nl-BE" sz="2000" dirty="0"/>
          </a:p>
          <a:p>
            <a:pPr lvl="2"/>
            <a:r>
              <a:rPr lang="nl-BE" sz="2000" dirty="0" err="1"/>
              <a:t>positive</a:t>
            </a:r>
            <a:r>
              <a:rPr lang="nl-BE" sz="2000" dirty="0"/>
              <a:t> </a:t>
            </a:r>
            <a:r>
              <a:rPr lang="nl-BE" sz="2000" dirty="0" err="1"/>
              <a:t>advice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Review </a:t>
            </a:r>
            <a:r>
              <a:rPr lang="nl-BE" sz="2000" dirty="0" err="1"/>
              <a:t>Committee</a:t>
            </a:r>
            <a:r>
              <a:rPr lang="nl-BE" sz="2000" dirty="0"/>
              <a:t> on 2024-05-23</a:t>
            </a:r>
          </a:p>
          <a:p>
            <a:pPr lvl="2"/>
            <a:r>
              <a:rPr lang="nl-BE" sz="2000" dirty="0" err="1"/>
              <a:t>documentation</a:t>
            </a:r>
            <a:r>
              <a:rPr lang="nl-BE" sz="2000" dirty="0"/>
              <a:t> </a:t>
            </a:r>
            <a:r>
              <a:rPr lang="nl-BE" sz="12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nl-BE" sz="2000" b="0" i="0" u="sng" dirty="0">
                <a:effectLst/>
                <a:latin typeface="-apple-system"/>
                <a:hlinkClick r:id="rId4"/>
              </a:rPr>
              <a:t>here</a:t>
            </a:r>
            <a:endParaRPr lang="nl-BE" sz="2000" b="0" i="0" u="sng" dirty="0">
              <a:effectLst/>
              <a:latin typeface="-apple-system"/>
            </a:endParaRPr>
          </a:p>
          <a:p>
            <a:pPr lvl="2"/>
            <a:r>
              <a:rPr lang="nl-BE" sz="2100" dirty="0" err="1"/>
              <a:t>ratification</a:t>
            </a:r>
            <a:r>
              <a:rPr lang="nl-BE" sz="2100" dirty="0"/>
              <a:t> is </a:t>
            </a:r>
            <a:r>
              <a:rPr lang="nl-BE" sz="2100" dirty="0" err="1"/>
              <a:t>requested</a:t>
            </a:r>
            <a:r>
              <a:rPr lang="nl-BE" sz="2100" dirty="0"/>
              <a:t> </a:t>
            </a:r>
            <a:r>
              <a:rPr lang="nl-BE" sz="2100" dirty="0" err="1"/>
              <a:t>by</a:t>
            </a:r>
            <a:r>
              <a:rPr lang="nl-BE" sz="2100" dirty="0"/>
              <a:t> ICEG</a:t>
            </a:r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B2575-2132-2207-B201-2761AFA313D1}"/>
              </a:ext>
            </a:extLst>
          </p:cNvPr>
          <p:cNvSpPr/>
          <p:nvPr/>
        </p:nvSpPr>
        <p:spPr>
          <a:xfrm>
            <a:off x="611560" y="4090392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62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4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 err="1"/>
              <a:t>Hydrants</a:t>
            </a:r>
            <a:r>
              <a:rPr lang="nl-BE" sz="2000" dirty="0"/>
              <a:t>: </a:t>
            </a:r>
            <a:r>
              <a:rPr lang="nl-BE" sz="2000" dirty="0" err="1"/>
              <a:t>some</a:t>
            </a:r>
            <a:r>
              <a:rPr lang="nl-BE" sz="2000" dirty="0"/>
              <a:t> </a:t>
            </a:r>
            <a:r>
              <a:rPr lang="nl-BE" sz="2000" dirty="0" err="1"/>
              <a:t>additional</a:t>
            </a:r>
            <a:r>
              <a:rPr lang="nl-BE" sz="2000" dirty="0"/>
              <a:t> </a:t>
            </a:r>
            <a:r>
              <a:rPr lang="nl-BE" sz="2000" dirty="0" err="1"/>
              <a:t>semantic</a:t>
            </a:r>
            <a:r>
              <a:rPr lang="nl-BE" sz="2000" dirty="0"/>
              <a:t> issues </a:t>
            </a:r>
            <a:r>
              <a:rPr lang="nl-BE" sz="2000" dirty="0" err="1"/>
              <a:t>need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addressed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firefighters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water companies</a:t>
            </a:r>
          </a:p>
          <a:p>
            <a:pPr lvl="2"/>
            <a:r>
              <a:rPr lang="nl-BE" sz="2000" dirty="0"/>
              <a:t>Additional budget </a:t>
            </a:r>
            <a:r>
              <a:rPr lang="nl-BE" sz="2000" dirty="0" err="1"/>
              <a:t>requested</a:t>
            </a:r>
            <a:r>
              <a:rPr lang="nl-BE" sz="2000" dirty="0"/>
              <a:t>: 20 MD (18170 €)</a:t>
            </a:r>
          </a:p>
          <a:p>
            <a:pPr lvl="2"/>
            <a:r>
              <a:rPr lang="nl-BE" sz="2000" dirty="0" err="1"/>
              <a:t>Approval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  <a:endParaRPr lang="nl-BE" sz="18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611560" y="35730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611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5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b="1" dirty="0"/>
              <a:t>Persons</a:t>
            </a:r>
          </a:p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dirty="0" err="1"/>
              <a:t>Request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start a new </a:t>
            </a:r>
            <a:r>
              <a:rPr lang="nl-BE" sz="2000" dirty="0" err="1"/>
              <a:t>standardization</a:t>
            </a:r>
            <a:r>
              <a:rPr lang="nl-BE" sz="2000" dirty="0"/>
              <a:t> </a:t>
            </a:r>
            <a:r>
              <a:rPr lang="nl-BE" sz="2000" dirty="0" err="1"/>
              <a:t>trajectory</a:t>
            </a:r>
            <a:r>
              <a:rPr lang="nl-BE" sz="2000" dirty="0"/>
              <a:t>:</a:t>
            </a:r>
          </a:p>
          <a:p>
            <a:pPr lvl="2"/>
            <a:r>
              <a:rPr lang="nl-BE" sz="2000" dirty="0"/>
              <a:t>Budget </a:t>
            </a:r>
            <a:r>
              <a:rPr lang="nl-BE" sz="2000" dirty="0" err="1"/>
              <a:t>requested</a:t>
            </a:r>
            <a:r>
              <a:rPr lang="nl-BE" sz="2000" dirty="0"/>
              <a:t>: 71.1K € </a:t>
            </a:r>
          </a:p>
          <a:p>
            <a:pPr lvl="2"/>
            <a:r>
              <a:rPr lang="nl-BE" sz="2000" dirty="0" err="1"/>
              <a:t>Approval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449000" y="2924944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800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6</a:t>
            </a:fld>
            <a:endParaRPr lang="fr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00" y="1124744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Persons</a:t>
            </a:r>
            <a:r>
              <a:rPr lang="nl-BE" sz="2000" dirty="0"/>
              <a:t>: </a:t>
            </a:r>
            <a:r>
              <a:rPr lang="nl-BE" sz="2000" dirty="0" err="1"/>
              <a:t>one</a:t>
            </a:r>
            <a:r>
              <a:rPr lang="nl-BE" sz="2000" dirty="0"/>
              <a:t>-pager</a:t>
            </a:r>
          </a:p>
          <a:p>
            <a:pPr lvl="2"/>
            <a:r>
              <a:rPr lang="nl-BE" sz="2000" dirty="0" err="1"/>
              <a:t>request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send</a:t>
            </a:r>
            <a:r>
              <a:rPr lang="nl-BE" sz="2000" dirty="0"/>
              <a:t> a </a:t>
            </a:r>
            <a:r>
              <a:rPr lang="nl-BE" sz="2000" dirty="0" err="1"/>
              <a:t>message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National Register </a:t>
            </a:r>
            <a:r>
              <a:rPr lang="nl-BE" sz="2000" dirty="0" err="1"/>
              <a:t>and</a:t>
            </a:r>
            <a:r>
              <a:rPr lang="nl-BE" sz="2000" dirty="0"/>
              <a:t> KSZ/BCSS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request</a:t>
            </a:r>
            <a:r>
              <a:rPr lang="nl-BE" sz="2000" dirty="0"/>
              <a:t> </a:t>
            </a:r>
            <a:r>
              <a:rPr lang="nl-BE" sz="2000" dirty="0" err="1"/>
              <a:t>their</a:t>
            </a:r>
            <a:r>
              <a:rPr lang="nl-BE" sz="2000" dirty="0"/>
              <a:t> support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exercise</a:t>
            </a:r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0E62ED-E547-E54A-1E12-6BB4ECB360B2}"/>
              </a:ext>
            </a:extLst>
          </p:cNvPr>
          <p:cNvSpPr/>
          <p:nvPr/>
        </p:nvSpPr>
        <p:spPr>
          <a:xfrm>
            <a:off x="683568" y="1974192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B0CE7-808C-C60C-491D-01785BD9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4487"/>
            <a:ext cx="5811624" cy="40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7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Translations of </a:t>
            </a:r>
            <a:r>
              <a:rPr lang="nl-BE" sz="2000" b="1" dirty="0" err="1"/>
              <a:t>the</a:t>
            </a:r>
            <a:r>
              <a:rPr lang="nl-BE" sz="2000" b="1" dirty="0"/>
              <a:t> OSLO </a:t>
            </a:r>
            <a:r>
              <a:rPr lang="nl-BE" sz="2000" b="1" dirty="0" err="1"/>
              <a:t>standards</a:t>
            </a:r>
            <a:endParaRPr lang="nl-BE" sz="2000" b="1" dirty="0">
              <a:highlight>
                <a:srgbClr val="FFFF00"/>
              </a:highlight>
            </a:endParaRPr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97160" y="25356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4042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658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744636"/>
          </a:xfrm>
        </p:spPr>
        <p:txBody>
          <a:bodyPr>
            <a:normAutofit fontScale="90000"/>
          </a:bodyPr>
          <a:lstStyle/>
          <a:p>
            <a:r>
              <a:rPr lang="nl-BE" dirty="0"/>
              <a:t>Budget 2024-2025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7511-B0A8-49CD-BC56-091E1E2C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13963"/>
            <a:ext cx="8748464" cy="6021288"/>
          </a:xfrm>
        </p:spPr>
        <p:txBody>
          <a:bodyPr>
            <a:normAutofit/>
          </a:bodyPr>
          <a:lstStyle/>
          <a:p>
            <a:r>
              <a:rPr lang="nl-BE" sz="2000" dirty="0"/>
              <a:t>The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dirty="0" err="1"/>
              <a:t>table</a:t>
            </a:r>
            <a:r>
              <a:rPr lang="nl-BE" sz="2000" dirty="0"/>
              <a:t> </a:t>
            </a:r>
            <a:r>
              <a:rPr lang="nl-BE" sz="2000" dirty="0" err="1"/>
              <a:t>gives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</a:t>
            </a:r>
            <a:r>
              <a:rPr lang="nl-BE" sz="2000" dirty="0" err="1"/>
              <a:t>overview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responses </a:t>
            </a:r>
            <a:r>
              <a:rPr lang="nl-BE" sz="2000" dirty="0" err="1"/>
              <a:t>received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en-US" sz="2000" dirty="0"/>
              <a:t>Signing of the collaboration agreement is blocked at BOSA-side since March 2024</a:t>
            </a:r>
          </a:p>
          <a:p>
            <a:endParaRPr lang="en-US" sz="2000" dirty="0"/>
          </a:p>
          <a:p>
            <a:r>
              <a:rPr lang="en-US" sz="2000" dirty="0"/>
              <a:t>Foreseen utilization of this budget</a:t>
            </a:r>
          </a:p>
          <a:p>
            <a:pPr lvl="1"/>
            <a:r>
              <a:rPr lang="en-US" sz="2000" dirty="0"/>
              <a:t>Hydrants				</a:t>
            </a:r>
            <a:r>
              <a:rPr lang="en-US" sz="2000"/>
              <a:t>	18170 </a:t>
            </a:r>
            <a:r>
              <a:rPr lang="en-US" sz="2000" dirty="0"/>
              <a:t>€</a:t>
            </a:r>
          </a:p>
          <a:p>
            <a:pPr lvl="1"/>
            <a:r>
              <a:rPr lang="en-US" sz="2000" dirty="0"/>
              <a:t>Person					71.1 K€</a:t>
            </a:r>
          </a:p>
          <a:p>
            <a:pPr lvl="1"/>
            <a:r>
              <a:rPr lang="en-US" sz="2000" dirty="0"/>
              <a:t>Translation OSLO standards			150 K€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9</a:t>
            </a:fld>
            <a:endParaRPr lang="fr-B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05F6F-F572-04E2-6D1E-7BE8C1A4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2203"/>
              </p:ext>
            </p:extLst>
          </p:nvPr>
        </p:nvGraphicFramePr>
        <p:xfrm>
          <a:off x="827584" y="1268760"/>
          <a:ext cx="6552728" cy="18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0750813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178377927"/>
                    </a:ext>
                  </a:extLst>
                </a:gridCol>
                <a:gridCol w="1790228">
                  <a:extLst>
                    <a:ext uri="{9D8B030D-6E8A-4147-A177-3AD203B41FA5}">
                      <a16:colId xmlns:a16="http://schemas.microsoft.com/office/drawing/2014/main" val="3418416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Contributing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Organisation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Approved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budget 2024 (€)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Cost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allocationKey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(%)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362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>
                          <a:effectLst/>
                        </a:rPr>
                        <a:t>BOSA FOD Beleid &amp; Ondersteuning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80.000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4995183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>
                          <a:effectLst/>
                        </a:rPr>
                        <a:t>Digitaal Vlaanderen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80.000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6472389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Service Public de Wallonie (SPW)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072502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Paradigm (for the Brussels Region)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6,90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615287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>
                          <a:effectLst/>
                        </a:rPr>
                        <a:t>ETNIC (</a:t>
                      </a:r>
                      <a:r>
                        <a:rPr lang="nl-BE" sz="1200" u="none" strike="noStrike" dirty="0" err="1">
                          <a:effectLst/>
                        </a:rPr>
                        <a:t>for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the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Fédération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Wallonie</a:t>
                      </a:r>
                      <a:r>
                        <a:rPr lang="nl-BE" sz="1200" u="none" strike="noStrike" dirty="0">
                          <a:effectLst/>
                        </a:rPr>
                        <a:t>-Bruxelles)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5470037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effectLst/>
                        </a:rPr>
                        <a:t>German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speaking</a:t>
                      </a:r>
                      <a:r>
                        <a:rPr lang="nl-BE" sz="1200" u="none" strike="noStrike" dirty="0">
                          <a:effectLst/>
                        </a:rPr>
                        <a:t> community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3,45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29855303"/>
                  </a:ext>
                </a:extLst>
              </a:tr>
              <a:tr h="20000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FlandersArtSans-Regular"/>
                        </a:rPr>
                        <a:t>                                                     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290.000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100,00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9007848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7F9EA8A-0771-4F32-9C61-12F846494CBA}"/>
              </a:ext>
            </a:extLst>
          </p:cNvPr>
          <p:cNvSpPr/>
          <p:nvPr/>
        </p:nvSpPr>
        <p:spPr>
          <a:xfrm>
            <a:off x="20320" y="3284984"/>
            <a:ext cx="540568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8543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81ACC227-5C3C-4686-ACD1-03699612B9D2}" vid="{18E419DF-67E9-43FC-8E1C-EC9CF74E0548}"/>
    </a:ext>
  </a:extLst>
</a:theme>
</file>

<file path=ppt/theme/theme3.xml><?xml version="1.0" encoding="utf-8"?>
<a:theme xmlns:a="http://schemas.openxmlformats.org/drawingml/2006/main" name="Theme_Vlaamse Overheid">
  <a:themeElements>
    <a:clrScheme name="Vlaamse overheid presentatie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EB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Vlaamse overheid presentatie">
      <a:majorFont>
        <a:latin typeface="FlandersArtSans-Medium"/>
        <a:ea typeface=""/>
        <a:cs typeface=""/>
      </a:majorFont>
      <a:minorFont>
        <a:latin typeface="FlandersArtSerif-Regular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matie Vlaanderen  - Basisppt" id="{2DEF9866-ADE7-074D-8FDD-620FD95C37E3}" vid="{6CC932BE-5234-C549-A330-4D01F28055EB}"/>
    </a:ext>
  </a:extLst>
</a:theme>
</file>

<file path=ppt/theme/theme4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21" ma:contentTypeDescription="Create a new document." ma:contentTypeScope="" ma:versionID="20c5ff2fe643e2f9168d43a073f0367c">
  <xsd:schema xmlns:xsd="http://www.w3.org/2001/XMLSchema" xmlns:xs="http://www.w3.org/2001/XMLSchema" xmlns:p="http://schemas.microsoft.com/office/2006/metadata/properties" xmlns:ns2="abd5de4e-6ecd-4522-a9f4-1c24c7648312" xmlns:ns3="d8af5a5f-e2e6-468c-9f28-f81d99523fed" xmlns:ns4="9a9ec0f0-7796-43d0-ac1f-4c8c46ee0bd1" targetNamespace="http://schemas.microsoft.com/office/2006/metadata/properties" ma:root="true" ma:fieldsID="0af9a46cfb80bca757dbbb7442467b8d" ns2:_="" ns3:_="" ns4:_="">
    <xsd:import namespace="abd5de4e-6ecd-4522-a9f4-1c24c7648312"/>
    <xsd:import namespace="d8af5a5f-e2e6-468c-9f28-f81d99523fed"/>
    <xsd:import namespace="9a9ec0f0-7796-43d0-ac1f-4c8c46ee0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y2ot" minOccurs="0"/>
                <xsd:element ref="ns3:_x0063_bw3" minOccurs="0"/>
                <xsd:element ref="ns3:MediaLengthInSeconds" minOccurs="0"/>
                <xsd:element ref="ns4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y2ot" ma:index="21" nillable="true" ma:displayName="Date and Time" ma:internalName="y2ot">
      <xsd:simpleType>
        <xsd:restriction base="dms:DateTime"/>
      </xsd:simpleType>
    </xsd:element>
    <xsd:element name="_x0063_bw3" ma:index="22" nillable="true" ma:displayName="Person or Group" ma:list="UserInfo" ma:internalName="_x0063_bw3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49ca8161-7180-459b-a0ef-1a71cf6ffe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ec0f0-7796-43d0-ac1f-4c8c46ee0bd1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c543d004-bb2f-4815-a5c5-8aeef379c125}" ma:internalName="TaxCatchAll" ma:showField="CatchAllData" ma:web="abd5de4e-6ecd-4522-a9f4-1c24c7648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63_bw3 xmlns="d8af5a5f-e2e6-468c-9f28-f81d99523fed">
      <UserInfo>
        <DisplayName/>
        <AccountId xsi:nil="true"/>
        <AccountType/>
      </UserInfo>
    </_x0063_bw3>
    <y2ot xmlns="d8af5a5f-e2e6-468c-9f28-f81d99523fed" xsi:nil="true"/>
    <Comment xmlns="d8af5a5f-e2e6-468c-9f28-f81d99523fed" xsi:nil="true"/>
    <lcf76f155ced4ddcb4097134ff3c332f xmlns="d8af5a5f-e2e6-468c-9f28-f81d99523fed">
      <Terms xmlns="http://schemas.microsoft.com/office/infopath/2007/PartnerControls"/>
    </lcf76f155ced4ddcb4097134ff3c332f>
    <TaxCatchAll xmlns="9a9ec0f0-7796-43d0-ac1f-4c8c46ee0bd1" xsi:nil="true"/>
    <SharedWithUsers xmlns="abd5de4e-6ecd-4522-a9f4-1c24c7648312">
      <UserInfo>
        <DisplayName>Pletinckx Sven</DisplayName>
        <AccountId>175</AccountId>
        <AccountType/>
      </UserInfo>
      <UserInfo>
        <DisplayName>Vanderstraete Tony</DisplayName>
        <AccountId>130</AccountId>
        <AccountType/>
      </UserInfo>
      <UserInfo>
        <DisplayName>Smedts Jan</DisplayName>
        <AccountId>2759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B18F1C9-9E06-4265-8DDB-37844D5AD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9a9ec0f0-7796-43d0-ac1f-4c8c46ee0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096C34-B6FF-40DB-957D-791CD9E02A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38AF13-011E-486F-8BD0-66514154D91E}">
  <ds:schemaRefs>
    <ds:schemaRef ds:uri="http://schemas.microsoft.com/office/2006/documentManagement/types"/>
    <ds:schemaRef ds:uri="http://www.w3.org/XML/1998/namespace"/>
    <ds:schemaRef ds:uri="http://purl.org/dc/elements/1.1/"/>
    <ds:schemaRef ds:uri="abd5de4e-6ecd-4522-a9f4-1c24c7648312"/>
    <ds:schemaRef ds:uri="d8af5a5f-e2e6-468c-9f28-f81d99523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a9ec0f0-7796-43d0-ac1f-4c8c46ee0bd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On-screen Show (4:3)</PresentationFormat>
  <Paragraphs>105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-apple-system</vt:lpstr>
      <vt:lpstr>Arial</vt:lpstr>
      <vt:lpstr>Calibri</vt:lpstr>
      <vt:lpstr>Flanders Art Sans</vt:lpstr>
      <vt:lpstr>Flanders Art Sans Bold</vt:lpstr>
      <vt:lpstr>FlandersArtSans-Bold</vt:lpstr>
      <vt:lpstr>FlandersArtSans-Light</vt:lpstr>
      <vt:lpstr>FlandersArtSans-Regular</vt:lpstr>
      <vt:lpstr>FlandersArtSerif-Regular</vt:lpstr>
      <vt:lpstr>Helvetica</vt:lpstr>
      <vt:lpstr>Helvetica Neue</vt:lpstr>
      <vt:lpstr>Wingdings</vt:lpstr>
      <vt:lpstr>Default</vt:lpstr>
      <vt:lpstr>Kantoorthema</vt:lpstr>
      <vt:lpstr>Theme_Vlaamse Overheid</vt:lpstr>
      <vt:lpstr>1_Default</vt:lpstr>
      <vt:lpstr>PowerPoint Presentation</vt:lpstr>
      <vt:lpstr>Agenda</vt:lpstr>
      <vt:lpstr>Data standardization – status </vt:lpstr>
      <vt:lpstr>Data standardization – status </vt:lpstr>
      <vt:lpstr>Data standardization – status </vt:lpstr>
      <vt:lpstr>Data standardization – status </vt:lpstr>
      <vt:lpstr>Data standardization – status </vt:lpstr>
      <vt:lpstr>Agenda</vt:lpstr>
      <vt:lpstr>Budget 2024-2025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</cp:revision>
  <dcterms:modified xsi:type="dcterms:W3CDTF">2024-06-24T07:27:35Z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  <property fmtid="{D5CDD505-2E9C-101B-9397-08002B2CF9AE}" pid="3" name="MediaServiceImageTags">
    <vt:lpwstr/>
  </property>
</Properties>
</file>