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DF0"/>
    <a:srgbClr val="00003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4" autoAdjust="0"/>
    <p:restoredTop sz="94694" autoAdjust="0"/>
  </p:normalViewPr>
  <p:slideViewPr>
    <p:cSldViewPr snapToGrid="0" snapToObjects="1" showGuides="1">
      <p:cViewPr varScale="1">
        <p:scale>
          <a:sx n="12" d="100"/>
          <a:sy n="12" d="100"/>
        </p:scale>
        <p:origin x="1732"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55955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20" name="Text Placeholder 5"/>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53" name="Text Placeholder 3">
            <a:extLst>
              <a:ext uri="{FF2B5EF4-FFF2-40B4-BE49-F238E27FC236}">
                <a16:creationId xmlns:a16="http://schemas.microsoft.com/office/drawing/2014/main" id="{275744E3-BF2B-7544-9F91-96201445AEAA}"/>
              </a:ext>
            </a:extLst>
          </p:cNvPr>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54" name="Text Placeholder 5">
            <a:extLst>
              <a:ext uri="{FF2B5EF4-FFF2-40B4-BE49-F238E27FC236}">
                <a16:creationId xmlns:a16="http://schemas.microsoft.com/office/drawing/2014/main" id="{5C4D0E1C-B60A-2245-AF18-E755AC36B367}"/>
              </a:ext>
            </a:extLst>
          </p:cNvPr>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55" name="Text Placeholder 3">
            <a:extLst>
              <a:ext uri="{FF2B5EF4-FFF2-40B4-BE49-F238E27FC236}">
                <a16:creationId xmlns:a16="http://schemas.microsoft.com/office/drawing/2014/main" id="{065EC15A-D69E-B04E-9C47-44527B68361C}"/>
              </a:ext>
            </a:extLst>
          </p:cNvPr>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6" name="Text Placeholder 5">
            <a:extLst>
              <a:ext uri="{FF2B5EF4-FFF2-40B4-BE49-F238E27FC236}">
                <a16:creationId xmlns:a16="http://schemas.microsoft.com/office/drawing/2014/main" id="{48803738-357C-5B4D-A5F9-B45BA15E9992}"/>
              </a:ext>
            </a:extLst>
          </p:cNvPr>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57" name="Text Placeholder 3">
            <a:extLst>
              <a:ext uri="{FF2B5EF4-FFF2-40B4-BE49-F238E27FC236}">
                <a16:creationId xmlns:a16="http://schemas.microsoft.com/office/drawing/2014/main" id="{0588C9DD-F9F9-004E-8CFA-BF68D85D47D8}"/>
              </a:ext>
            </a:extLst>
          </p:cNvPr>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8" name="Text Placeholder 5">
            <a:extLst>
              <a:ext uri="{FF2B5EF4-FFF2-40B4-BE49-F238E27FC236}">
                <a16:creationId xmlns:a16="http://schemas.microsoft.com/office/drawing/2014/main" id="{1C10A556-BFAA-EE48-B627-C2392BABFA1D}"/>
              </a:ext>
            </a:extLst>
          </p:cNvPr>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59" name="Text Placeholder 5">
            <a:extLst>
              <a:ext uri="{FF2B5EF4-FFF2-40B4-BE49-F238E27FC236}">
                <a16:creationId xmlns:a16="http://schemas.microsoft.com/office/drawing/2014/main" id="{A945E613-5DF0-BE4F-A6F2-B00EE354624D}"/>
              </a:ext>
            </a:extLst>
          </p:cNvPr>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61" name="Text Placeholder 3">
            <a:extLst>
              <a:ext uri="{FF2B5EF4-FFF2-40B4-BE49-F238E27FC236}">
                <a16:creationId xmlns:a16="http://schemas.microsoft.com/office/drawing/2014/main" id="{15A08E3A-CE4D-CC40-B6EC-F597A0B2572B}"/>
              </a:ext>
            </a:extLst>
          </p:cNvPr>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id="{D57248E4-6912-864A-B7E2-60B47C1E7765}"/>
              </a:ext>
            </a:extLst>
          </p:cNvPr>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63" name="Text Placeholder 3">
            <a:extLst>
              <a:ext uri="{FF2B5EF4-FFF2-40B4-BE49-F238E27FC236}">
                <a16:creationId xmlns:a16="http://schemas.microsoft.com/office/drawing/2014/main" id="{113494CA-BEEF-2142-84CC-03C3799D15D1}"/>
              </a:ext>
            </a:extLst>
          </p:cNvPr>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id="{D4A0248B-A33F-1A45-A2B0-4E5CB2D6ED55}"/>
              </a:ext>
            </a:extLst>
          </p:cNvPr>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65" name="Text Placeholder 3">
            <a:extLst>
              <a:ext uri="{FF2B5EF4-FFF2-40B4-BE49-F238E27FC236}">
                <a16:creationId xmlns:a16="http://schemas.microsoft.com/office/drawing/2014/main" id="{AE27561D-6F58-C047-8D74-65F39B54C435}"/>
              </a:ext>
            </a:extLst>
          </p:cNvPr>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6" name="Text Placeholder 3">
            <a:extLst>
              <a:ext uri="{FF2B5EF4-FFF2-40B4-BE49-F238E27FC236}">
                <a16:creationId xmlns:a16="http://schemas.microsoft.com/office/drawing/2014/main" id="{C6322132-0EB3-234D-8B9F-08C03DB79DC3}"/>
              </a:ext>
            </a:extLst>
          </p:cNvPr>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7" name="Text Placeholder 76">
            <a:extLst>
              <a:ext uri="{FF2B5EF4-FFF2-40B4-BE49-F238E27FC236}">
                <a16:creationId xmlns:a16="http://schemas.microsoft.com/office/drawing/2014/main" id="{C0ADB27F-158A-954D-BAAE-3AC755176675}"/>
              </a:ext>
            </a:extLst>
          </p:cNvPr>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8" name="Text Placeholder 76">
            <a:extLst>
              <a:ext uri="{FF2B5EF4-FFF2-40B4-BE49-F238E27FC236}">
                <a16:creationId xmlns:a16="http://schemas.microsoft.com/office/drawing/2014/main" id="{03BA4CCF-F304-DF4B-B232-C75BB53DED70}"/>
              </a:ext>
            </a:extLst>
          </p:cNvPr>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9" name="Text Placeholder 76">
            <a:extLst>
              <a:ext uri="{FF2B5EF4-FFF2-40B4-BE49-F238E27FC236}">
                <a16:creationId xmlns:a16="http://schemas.microsoft.com/office/drawing/2014/main" id="{03B38A69-9FDB-7D4F-9692-6D62AF120BF6}"/>
              </a:ext>
            </a:extLst>
          </p:cNvPr>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4">
            <a:extLst>
              <a:ext uri="{FF2B5EF4-FFF2-40B4-BE49-F238E27FC236}">
                <a16:creationId xmlns:a16="http://schemas.microsoft.com/office/drawing/2014/main" id="{A687A2CE-669E-3A4D-9D68-3C7DB240A992}"/>
              </a:ext>
            </a:extLst>
          </p:cNvPr>
          <p:cNvSpPr txBox="1">
            <a:spLocks noChangeArrowheads="1"/>
          </p:cNvSpPr>
          <p:nvPr userDrawn="1"/>
        </p:nvSpPr>
        <p:spPr bwMode="auto">
          <a:xfrm>
            <a:off x="449705" y="3235649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4" name="Straight Connector 3">
            <a:extLst>
              <a:ext uri="{FF2B5EF4-FFF2-40B4-BE49-F238E27FC236}">
                <a16:creationId xmlns:a16="http://schemas.microsoft.com/office/drawing/2014/main" id="{08A5B5D0-4D7B-3F4B-92B2-D050C9782152}"/>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513136E1-6ADD-9344-9DE9-C7690A3AC407}"/>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3891C979-58A5-EC44-BCC6-47ECA9604E92}"/>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3B958D9D-0975-C04A-8F7B-821334779626}"/>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hyperlink" Target="mailto:bunal2@illinois.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7A01ABD-16B3-794C-9223-819540E71DFD}"/>
              </a:ext>
            </a:extLst>
          </p:cNvPr>
          <p:cNvSpPr>
            <a:spLocks noGrp="1"/>
          </p:cNvSpPr>
          <p:nvPr>
            <p:ph type="body" sz="quarter" idx="150"/>
          </p:nvPr>
        </p:nvSpPr>
        <p:spPr>
          <a:xfrm>
            <a:off x="477835" y="3617252"/>
            <a:ext cx="32389761" cy="834592"/>
          </a:xfrm>
        </p:spPr>
        <p:txBody>
          <a:bodyPr>
            <a:normAutofit/>
          </a:bodyPr>
          <a:lstStyle/>
          <a:p>
            <a:r>
              <a:rPr lang="en-US" sz="4800" b="0" i="1" u="none" strike="noStrike" cap="none" dirty="0">
                <a:solidFill>
                  <a:schemeClr val="tx1">
                    <a:lumMod val="85000"/>
                    <a:lumOff val="15000"/>
                  </a:schemeClr>
                </a:solidFill>
                <a:latin typeface="+mn-lt"/>
                <a:ea typeface="Gill Sans"/>
                <a:cs typeface="Gill Sans"/>
                <a:sym typeface="Gill Sans"/>
              </a:rPr>
              <a:t>Abstract Number: 2189</a:t>
            </a:r>
            <a:endParaRPr lang="en-US" sz="4800" i="1" dirty="0">
              <a:solidFill>
                <a:schemeClr val="tx1">
                  <a:lumMod val="85000"/>
                  <a:lumOff val="15000"/>
                </a:schemeClr>
              </a:solidFill>
              <a:latin typeface="+mn-lt"/>
            </a:endParaRPr>
          </a:p>
          <a:p>
            <a:endParaRPr lang="en-US" sz="4800" dirty="0">
              <a:latin typeface="+mn-lt"/>
            </a:endParaRPr>
          </a:p>
        </p:txBody>
      </p:sp>
      <p:sp>
        <p:nvSpPr>
          <p:cNvPr id="16" name="Text Placeholder 15">
            <a:extLst>
              <a:ext uri="{FF2B5EF4-FFF2-40B4-BE49-F238E27FC236}">
                <a16:creationId xmlns:a16="http://schemas.microsoft.com/office/drawing/2014/main" id="{92B7211F-F9BF-2341-8FA4-6BFFF71C3260}"/>
              </a:ext>
            </a:extLst>
          </p:cNvPr>
          <p:cNvSpPr>
            <a:spLocks noGrp="1"/>
          </p:cNvSpPr>
          <p:nvPr>
            <p:ph type="body" sz="quarter" idx="151"/>
          </p:nvPr>
        </p:nvSpPr>
        <p:spPr>
          <a:xfrm>
            <a:off x="477826" y="2759243"/>
            <a:ext cx="32389765" cy="834592"/>
          </a:xfrm>
        </p:spPr>
        <p:txBody>
          <a:bodyPr>
            <a:noAutofit/>
          </a:bodyPr>
          <a:lstStyle/>
          <a:p>
            <a:r>
              <a:rPr lang="en-US" sz="5400" b="0" i="0" u="none" strike="noStrike" cap="none" dirty="0">
                <a:solidFill>
                  <a:schemeClr val="tx1">
                    <a:lumMod val="85000"/>
                    <a:lumOff val="15000"/>
                  </a:schemeClr>
                </a:solidFill>
                <a:latin typeface="+mn-lt"/>
                <a:ea typeface="Gill Sans"/>
                <a:cs typeface="Gill Sans"/>
                <a:sym typeface="Gill Sans"/>
              </a:rPr>
              <a:t>Belgin Ünal </a:t>
            </a:r>
            <a:r>
              <a:rPr lang="en-US" sz="5400" dirty="0">
                <a:solidFill>
                  <a:schemeClr val="tx1">
                    <a:lumMod val="85000"/>
                    <a:lumOff val="15000"/>
                  </a:schemeClr>
                </a:solidFill>
                <a:latin typeface="+mn-lt"/>
                <a:ea typeface="Gill Sans"/>
                <a:cs typeface="Gill Sans"/>
                <a:sym typeface="Gill Sans"/>
              </a:rPr>
              <a:t>and</a:t>
            </a:r>
            <a:r>
              <a:rPr lang="en-US" sz="5400" b="0" i="0" u="none" strike="noStrike" cap="none" dirty="0">
                <a:solidFill>
                  <a:schemeClr val="tx1">
                    <a:lumMod val="85000"/>
                    <a:lumOff val="15000"/>
                  </a:schemeClr>
                </a:solidFill>
                <a:latin typeface="+mn-lt"/>
                <a:ea typeface="Gill Sans"/>
                <a:cs typeface="Gill Sans"/>
                <a:sym typeface="Gill Sans"/>
              </a:rPr>
              <a:t> Aaron S. Benjamin, University of Illinois Urbana-Champaign</a:t>
            </a:r>
            <a:endParaRPr lang="en-US" sz="5400" dirty="0">
              <a:solidFill>
                <a:schemeClr val="tx1">
                  <a:lumMod val="85000"/>
                  <a:lumOff val="15000"/>
                </a:schemeClr>
              </a:solidFill>
              <a:latin typeface="+mn-lt"/>
            </a:endParaRPr>
          </a:p>
          <a:p>
            <a:endParaRPr lang="en-US" sz="5400" dirty="0">
              <a:latin typeface="+mn-lt"/>
            </a:endParaRPr>
          </a:p>
        </p:txBody>
      </p:sp>
      <p:sp>
        <p:nvSpPr>
          <p:cNvPr id="18" name="Google Shape;396;p23">
            <a:extLst>
              <a:ext uri="{FF2B5EF4-FFF2-40B4-BE49-F238E27FC236}">
                <a16:creationId xmlns:a16="http://schemas.microsoft.com/office/drawing/2014/main" id="{5FC8B215-59A7-E682-0C7B-FAF54162BB7C}"/>
              </a:ext>
            </a:extLst>
          </p:cNvPr>
          <p:cNvSpPr/>
          <p:nvPr/>
        </p:nvSpPr>
        <p:spPr>
          <a:xfrm>
            <a:off x="477835" y="4615906"/>
            <a:ext cx="12566830" cy="27693469"/>
          </a:xfrm>
          <a:prstGeom prst="rect">
            <a:avLst/>
          </a:prstGeom>
          <a:solidFill>
            <a:schemeClr val="bg1">
              <a:lumMod val="85000"/>
              <a:alpha val="65882"/>
            </a:schemeClr>
          </a:solidFill>
          <a:ln>
            <a:noFill/>
          </a:ln>
        </p:spPr>
        <p:txBody>
          <a:bodyPr spcFirstLastPara="1" wrap="square" lIns="182880" tIns="50800" rIns="182880" bIns="50800" anchor="ctr" anchorCtr="0">
            <a:noAutofit/>
          </a:bodyPr>
          <a:lstStyle/>
          <a:p>
            <a:pPr algn="l"/>
            <a:r>
              <a:rPr lang="en-US" sz="5400" b="0" i="0" u="none" strike="noStrike" baseline="0" dirty="0"/>
              <a:t>Two sources of evidence are assumed to be shared by judgments of past recognition and judgments of future performance: </a:t>
            </a:r>
            <a:r>
              <a:rPr lang="en-US" sz="5400" b="0" i="1" u="none" strike="noStrike" baseline="0" dirty="0"/>
              <a:t>item memory</a:t>
            </a:r>
            <a:r>
              <a:rPr lang="en-US" sz="5400" b="0" i="0" u="none" strike="noStrike" baseline="0" dirty="0"/>
              <a:t> and </a:t>
            </a:r>
            <a:r>
              <a:rPr lang="en-US" sz="5400" b="0" i="1" u="none" strike="noStrike" baseline="0" dirty="0"/>
              <a:t>context memory</a:t>
            </a:r>
            <a:r>
              <a:rPr lang="en-US" sz="5400" dirty="0"/>
              <a:t>.</a:t>
            </a:r>
          </a:p>
          <a:p>
            <a:pPr algn="l"/>
            <a:endParaRPr lang="en-US" sz="5400" b="0" i="0" u="none" strike="noStrike" baseline="0" dirty="0"/>
          </a:p>
          <a:p>
            <a:pPr algn="l"/>
            <a:r>
              <a:rPr lang="en-US" sz="5400" b="0" i="0" u="none" strike="noStrike" baseline="0" dirty="0"/>
              <a:t>We tested memory and metamemory using a continuous exclusion procedure which allowed us to disentangle the contributions of item and context memory to JOLs.</a:t>
            </a:r>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lvl="0" algn="ctr">
              <a:buClr>
                <a:srgbClr val="FFFFFF"/>
              </a:buClr>
              <a:buSzPts val="13400"/>
            </a:pPr>
            <a:endParaRPr lang="en-US" sz="8000" b="0" i="0" u="none" strike="noStrike" cap="none" dirty="0">
              <a:solidFill>
                <a:srgbClr val="FFFFFF"/>
              </a:solidFill>
              <a:ea typeface="Gill Sans"/>
              <a:cs typeface="Gill Sans"/>
              <a:sym typeface="Gill Sans"/>
            </a:endParaRPr>
          </a:p>
        </p:txBody>
      </p:sp>
      <p:sp>
        <p:nvSpPr>
          <p:cNvPr id="19" name="Google Shape;408;p23">
            <a:extLst>
              <a:ext uri="{FF2B5EF4-FFF2-40B4-BE49-F238E27FC236}">
                <a16:creationId xmlns:a16="http://schemas.microsoft.com/office/drawing/2014/main" id="{787ADCB9-5B6F-9AC4-8422-7FCB597FFC94}"/>
              </a:ext>
            </a:extLst>
          </p:cNvPr>
          <p:cNvSpPr>
            <a:spLocks/>
          </p:cNvSpPr>
          <p:nvPr/>
        </p:nvSpPr>
        <p:spPr>
          <a:xfrm>
            <a:off x="455231" y="4596818"/>
            <a:ext cx="12563856"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b="0" i="0" u="none" strike="noStrike" cap="none" dirty="0">
                <a:solidFill>
                  <a:srgbClr val="FFFFFF"/>
                </a:solidFill>
                <a:latin typeface="+mn-lt"/>
                <a:ea typeface="Gill Sans"/>
                <a:cs typeface="Gill Sans"/>
                <a:sym typeface="Gill Sans"/>
              </a:rPr>
              <a:t>Introduction</a:t>
            </a:r>
            <a:endParaRPr sz="5400" b="0" i="0" u="none" strike="noStrike" cap="none" dirty="0">
              <a:solidFill>
                <a:srgbClr val="FFFFFF"/>
              </a:solidFill>
              <a:latin typeface="+mn-lt"/>
              <a:ea typeface="Gill Sans"/>
              <a:cs typeface="Gill Sans"/>
              <a:sym typeface="Gill Sans"/>
            </a:endParaRPr>
          </a:p>
        </p:txBody>
      </p:sp>
      <p:pic>
        <p:nvPicPr>
          <p:cNvPr id="20" name="Picture 19" descr="A picture containing text, clock&#10;&#10;Description automatically generated">
            <a:extLst>
              <a:ext uri="{FF2B5EF4-FFF2-40B4-BE49-F238E27FC236}">
                <a16:creationId xmlns:a16="http://schemas.microsoft.com/office/drawing/2014/main" id="{B9F854F7-0108-3FC7-DAA0-9CA855DEC41F}"/>
              </a:ext>
            </a:extLst>
          </p:cNvPr>
          <p:cNvPicPr>
            <a:picLocks noChangeAspect="1"/>
          </p:cNvPicPr>
          <p:nvPr/>
        </p:nvPicPr>
        <p:blipFill>
          <a:blip r:embed="rId3"/>
          <a:stretch>
            <a:fillRect/>
          </a:stretch>
        </p:blipFill>
        <p:spPr>
          <a:xfrm>
            <a:off x="37266104" y="1881305"/>
            <a:ext cx="6131215" cy="1051673"/>
          </a:xfrm>
          <a:prstGeom prst="rect">
            <a:avLst/>
          </a:prstGeom>
        </p:spPr>
      </p:pic>
      <p:sp>
        <p:nvSpPr>
          <p:cNvPr id="23" name="Google Shape;398;p23">
            <a:extLst>
              <a:ext uri="{FF2B5EF4-FFF2-40B4-BE49-F238E27FC236}">
                <a16:creationId xmlns:a16="http://schemas.microsoft.com/office/drawing/2014/main" id="{CA6AAD84-2FBE-30BE-4F19-5ED356B2B400}"/>
              </a:ext>
            </a:extLst>
          </p:cNvPr>
          <p:cNvSpPr/>
          <p:nvPr/>
        </p:nvSpPr>
        <p:spPr>
          <a:xfrm>
            <a:off x="666748" y="412956"/>
            <a:ext cx="35953700" cy="1732502"/>
          </a:xfrm>
          <a:prstGeom prst="rect">
            <a:avLst/>
          </a:prstGeom>
          <a:noFill/>
          <a:ln>
            <a:noFill/>
          </a:ln>
        </p:spPr>
        <p:txBody>
          <a:bodyPr spcFirstLastPara="1" wrap="square" lIns="0" tIns="0" rIns="0" bIns="0" anchor="t" anchorCtr="0">
            <a:noAutofit/>
          </a:bodyPr>
          <a:lstStyle/>
          <a:p>
            <a:pPr>
              <a:buSzPts val="4000"/>
            </a:pPr>
            <a:r>
              <a:rPr lang="en-US" sz="7200" b="1" dirty="0">
                <a:latin typeface="+mn-lt"/>
              </a:rPr>
              <a:t>Judgments of Learning Reflect the Encoding of Contexts, Not Items: </a:t>
            </a:r>
          </a:p>
          <a:p>
            <a:pPr>
              <a:buSzPts val="4000"/>
            </a:pPr>
            <a:r>
              <a:rPr lang="en-US" sz="7200" b="1" dirty="0">
                <a:latin typeface="+mn-lt"/>
              </a:rPr>
              <a:t>Evidence from a Test of Recognition Exclusion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02DB78D-96A3-2311-D141-E5728A7EEF59}"/>
                  </a:ext>
                </a:extLst>
              </p:cNvPr>
              <p:cNvSpPr txBox="1"/>
              <p:nvPr/>
            </p:nvSpPr>
            <p:spPr>
              <a:xfrm>
                <a:off x="713052" y="20529205"/>
                <a:ext cx="6024463" cy="19389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𝑃</m:t>
                      </m:r>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𝑎</m:t>
                          </m:r>
                          <m:r>
                            <a:rPr lang="en-US" sz="4000" i="1">
                              <a:latin typeface="Cambria Math" panose="02040503050406030204" pitchFamily="18" charset="0"/>
                            </a:rPr>
                            <m:t>(</m:t>
                          </m:r>
                          <m:r>
                            <a:rPr lang="en-US" sz="4000" i="1">
                              <a:latin typeface="Cambria Math" panose="02040503050406030204" pitchFamily="18" charset="0"/>
                            </a:rPr>
                            <m:t>𝑏𝑡</m:t>
                          </m:r>
                          <m:r>
                            <a:rPr lang="en-US" sz="4000" i="1">
                              <a:latin typeface="Cambria Math" panose="02040503050406030204" pitchFamily="18" charset="0"/>
                            </a:rPr>
                            <m:t>+1)</m:t>
                          </m:r>
                        </m:e>
                        <m:sup>
                          <m:r>
                            <a:rPr lang="en-US" sz="4000" i="1">
                              <a:latin typeface="Cambria Math" panose="02040503050406030204" pitchFamily="18" charset="0"/>
                            </a:rPr>
                            <m:t>−</m:t>
                          </m:r>
                          <m:r>
                            <a:rPr lang="en-US" sz="4000" i="1">
                              <a:latin typeface="Cambria Math" panose="02040503050406030204" pitchFamily="18" charset="0"/>
                            </a:rPr>
                            <m:t>𝑐</m:t>
                          </m:r>
                        </m:sup>
                      </m:sSup>
                    </m:oMath>
                  </m:oMathPara>
                </a14:m>
                <a:endParaRPr lang="en-US" sz="4000" dirty="0">
                  <a:latin typeface="LMRoman12-Regular"/>
                </a:endParaRPr>
              </a:p>
              <a:p>
                <a:endParaRPr lang="en-US" sz="4000" dirty="0">
                  <a:latin typeface="LMRoman12-Regular"/>
                </a:endParaRPr>
              </a:p>
              <a:p>
                <a:endParaRPr lang="en-US" sz="4000" b="0" i="1" dirty="0">
                  <a:latin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402DB78D-96A3-2311-D141-E5728A7EEF59}"/>
                  </a:ext>
                </a:extLst>
              </p:cNvPr>
              <p:cNvSpPr txBox="1">
                <a:spLocks noRot="1" noChangeAspect="1" noMove="1" noResize="1" noEditPoints="1" noAdjustHandles="1" noChangeArrowheads="1" noChangeShapeType="1" noTextEdit="1"/>
              </p:cNvSpPr>
              <p:nvPr/>
            </p:nvSpPr>
            <p:spPr>
              <a:xfrm>
                <a:off x="713052" y="20529205"/>
                <a:ext cx="6024463" cy="1938992"/>
              </a:xfrm>
              <a:prstGeom prst="rect">
                <a:avLst/>
              </a:prstGeom>
              <a:blipFill>
                <a:blip r:embed="rId4"/>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424A748-FEB5-2663-3358-2B7CAA92D699}"/>
              </a:ext>
            </a:extLst>
          </p:cNvPr>
          <p:cNvSpPr txBox="1"/>
          <p:nvPr/>
        </p:nvSpPr>
        <p:spPr>
          <a:xfrm>
            <a:off x="1441086" y="13528076"/>
            <a:ext cx="10424160" cy="1323439"/>
          </a:xfrm>
          <a:prstGeom prst="rect">
            <a:avLst/>
          </a:prstGeom>
          <a:noFill/>
        </p:spPr>
        <p:txBody>
          <a:bodyPr wrap="square" rtlCol="0">
            <a:spAutoFit/>
          </a:bodyPr>
          <a:lstStyle/>
          <a:p>
            <a:r>
              <a:rPr lang="en-US" sz="4000" b="1" dirty="0"/>
              <a:t>Independent contributions model (Jacoby, 1991)</a:t>
            </a:r>
          </a:p>
        </p:txBody>
      </p:sp>
      <p:sp>
        <p:nvSpPr>
          <p:cNvPr id="29" name="TextBox 28">
            <a:extLst>
              <a:ext uri="{FF2B5EF4-FFF2-40B4-BE49-F238E27FC236}">
                <a16:creationId xmlns:a16="http://schemas.microsoft.com/office/drawing/2014/main" id="{3DAE68E8-0FC3-19DC-211B-6CF591276BF1}"/>
              </a:ext>
            </a:extLst>
          </p:cNvPr>
          <p:cNvSpPr txBox="1"/>
          <p:nvPr/>
        </p:nvSpPr>
        <p:spPr>
          <a:xfrm>
            <a:off x="7030972" y="14727130"/>
            <a:ext cx="5387072" cy="2862322"/>
          </a:xfrm>
          <a:prstGeom prst="rect">
            <a:avLst/>
          </a:prstGeom>
          <a:noFill/>
        </p:spPr>
        <p:txBody>
          <a:bodyPr wrap="square" rtlCol="0">
            <a:spAutoFit/>
          </a:bodyPr>
          <a:lstStyle/>
          <a:p>
            <a:r>
              <a:rPr lang="en-US" sz="3600" i="1" dirty="0">
                <a:cs typeface="Times New Roman" panose="02020603050405020304" pitchFamily="18" charset="0"/>
              </a:rPr>
              <a:t>C      </a:t>
            </a:r>
            <a:r>
              <a:rPr lang="en-US" sz="3600" dirty="0">
                <a:cs typeface="Times New Roman" panose="02020603050405020304" pitchFamily="18" charset="0"/>
              </a:rPr>
              <a:t>= Context Memory</a:t>
            </a:r>
          </a:p>
          <a:p>
            <a:r>
              <a:rPr lang="en-US" sz="3600" i="1" dirty="0">
                <a:cs typeface="Times New Roman" panose="02020603050405020304" pitchFamily="18" charset="0"/>
              </a:rPr>
              <a:t>I       </a:t>
            </a:r>
            <a:r>
              <a:rPr lang="en-US" sz="3600" dirty="0">
                <a:cs typeface="Times New Roman" panose="02020603050405020304" pitchFamily="18" charset="0"/>
              </a:rPr>
              <a:t>= Item Memory</a:t>
            </a:r>
          </a:p>
          <a:p>
            <a:r>
              <a:rPr lang="en-US" sz="3600" i="1" dirty="0">
                <a:cs typeface="Times New Roman" panose="02020603050405020304" pitchFamily="18" charset="0"/>
              </a:rPr>
              <a:t>HR</a:t>
            </a:r>
            <a:r>
              <a:rPr lang="en-US" sz="3600" dirty="0">
                <a:cs typeface="Times New Roman" panose="02020603050405020304" pitchFamily="18" charset="0"/>
              </a:rPr>
              <a:t>   = Hit Rate</a:t>
            </a:r>
          </a:p>
          <a:p>
            <a:r>
              <a:rPr lang="en-US" sz="3600" i="1" dirty="0">
                <a:cs typeface="Times New Roman" panose="02020603050405020304" pitchFamily="18" charset="0"/>
              </a:rPr>
              <a:t>FAR</a:t>
            </a:r>
            <a:r>
              <a:rPr lang="en-US" sz="3600" dirty="0">
                <a:cs typeface="Times New Roman" panose="02020603050405020304" pitchFamily="18" charset="0"/>
              </a:rPr>
              <a:t> = False Alarm Rate</a:t>
            </a:r>
          </a:p>
          <a:p>
            <a:r>
              <a:rPr lang="en-US" sz="3600" i="1" dirty="0">
                <a:cs typeface="Times New Roman" panose="02020603050405020304" pitchFamily="18" charset="0"/>
              </a:rPr>
              <a:t>TBX </a:t>
            </a:r>
            <a:r>
              <a:rPr lang="en-US" sz="3600" dirty="0">
                <a:cs typeface="Times New Roman" panose="02020603050405020304" pitchFamily="18" charset="0"/>
              </a:rPr>
              <a:t>= to-be-excluded items</a:t>
            </a:r>
          </a:p>
        </p:txBody>
      </p:sp>
      <p:sp>
        <p:nvSpPr>
          <p:cNvPr id="30" name="TextBox 29">
            <a:extLst>
              <a:ext uri="{FF2B5EF4-FFF2-40B4-BE49-F238E27FC236}">
                <a16:creationId xmlns:a16="http://schemas.microsoft.com/office/drawing/2014/main" id="{58F73010-282C-6A73-0438-1F72930A9A9F}"/>
              </a:ext>
            </a:extLst>
          </p:cNvPr>
          <p:cNvSpPr txBox="1"/>
          <p:nvPr/>
        </p:nvSpPr>
        <p:spPr>
          <a:xfrm>
            <a:off x="1349646" y="18127786"/>
            <a:ext cx="10607040" cy="707886"/>
          </a:xfrm>
          <a:prstGeom prst="rect">
            <a:avLst/>
          </a:prstGeom>
          <a:noFill/>
        </p:spPr>
        <p:txBody>
          <a:bodyPr wrap="square" rtlCol="0">
            <a:spAutoFit/>
          </a:bodyPr>
          <a:lstStyle/>
          <a:p>
            <a:r>
              <a:rPr lang="en-US" sz="4000" b="1" dirty="0"/>
              <a:t>Power law forgetting function (Wickelgren, 1974)</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707CEAA-0D2F-B766-31A4-46DC6B40E9A0}"/>
                  </a:ext>
                </a:extLst>
              </p:cNvPr>
              <p:cNvSpPr txBox="1"/>
              <p:nvPr/>
            </p:nvSpPr>
            <p:spPr>
              <a:xfrm>
                <a:off x="713053" y="14929921"/>
                <a:ext cx="6024463" cy="3820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𝐶</m:t>
                      </m:r>
                      <m:r>
                        <a:rPr lang="en-US" sz="4000" b="0" i="1" smtClean="0">
                          <a:latin typeface="Cambria Math" panose="02040503050406030204" pitchFamily="18" charset="0"/>
                        </a:rPr>
                        <m:t>=</m:t>
                      </m:r>
                      <m:r>
                        <a:rPr lang="en-US" sz="4000" b="0" i="1" smtClean="0">
                          <a:latin typeface="Cambria Math" panose="02040503050406030204" pitchFamily="18" charset="0"/>
                        </a:rPr>
                        <m:t>𝐻𝑅</m:t>
                      </m:r>
                      <m:r>
                        <a:rPr lang="en-US" sz="4000" b="0" i="1" smtClean="0">
                          <a:latin typeface="Cambria Math" panose="02040503050406030204" pitchFamily="18" charset="0"/>
                        </a:rPr>
                        <m:t> − </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𝐹𝐴𝑅</m:t>
                          </m:r>
                        </m:e>
                        <m:sub>
                          <m:r>
                            <a:rPr lang="en-US" sz="4000" b="0" i="1" smtClean="0">
                              <a:latin typeface="Cambria Math" panose="02040503050406030204" pitchFamily="18" charset="0"/>
                            </a:rPr>
                            <m:t>𝑇𝐵𝑋</m:t>
                          </m:r>
                        </m:sub>
                      </m:sSub>
                    </m:oMath>
                  </m:oMathPara>
                </a14:m>
                <a:endParaRPr lang="en-US" sz="4000" dirty="0">
                  <a:latin typeface="LMRoman12-Regular"/>
                </a:endParaRPr>
              </a:p>
              <a:p>
                <a:endParaRPr lang="en-US" sz="4000" dirty="0">
                  <a:latin typeface="LMRoman12-Regular"/>
                </a:endParaRPr>
              </a:p>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𝐼</m:t>
                      </m:r>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sSub>
                            <m:sSubPr>
                              <m:ctrlPr>
                                <a:rPr lang="en-US" sz="4000" i="1">
                                  <a:latin typeface="Cambria Math" panose="02040503050406030204" pitchFamily="18" charset="0"/>
                                </a:rPr>
                              </m:ctrlPr>
                            </m:sSubPr>
                            <m:e>
                              <m:r>
                                <a:rPr lang="en-US" sz="4000" i="1">
                                  <a:latin typeface="Cambria Math" panose="02040503050406030204" pitchFamily="18" charset="0"/>
                                </a:rPr>
                                <m:t>𝐹𝐴𝑅</m:t>
                              </m:r>
                            </m:e>
                            <m:sub>
                              <m:r>
                                <a:rPr lang="en-US" sz="4000" i="1">
                                  <a:latin typeface="Cambria Math" panose="02040503050406030204" pitchFamily="18" charset="0"/>
                                </a:rPr>
                                <m:t>𝑇𝐵𝑋</m:t>
                              </m:r>
                            </m:sub>
                          </m:sSub>
                        </m:num>
                        <m:den>
                          <m:r>
                            <a:rPr lang="en-US" sz="4000" b="0" i="1" smtClean="0">
                              <a:latin typeface="Cambria Math" panose="02040503050406030204" pitchFamily="18" charset="0"/>
                            </a:rPr>
                            <m:t>(1−</m:t>
                          </m:r>
                          <m:r>
                            <a:rPr lang="en-US" sz="4000" b="0" i="1" smtClean="0">
                              <a:latin typeface="Cambria Math" panose="02040503050406030204" pitchFamily="18" charset="0"/>
                            </a:rPr>
                            <m:t>𝐶</m:t>
                          </m:r>
                          <m:r>
                            <a:rPr lang="en-US" sz="4000" b="0" i="1" smtClean="0">
                              <a:latin typeface="Cambria Math" panose="02040503050406030204" pitchFamily="18" charset="0"/>
                            </a:rPr>
                            <m:t>)</m:t>
                          </m:r>
                        </m:den>
                      </m:f>
                    </m:oMath>
                  </m:oMathPara>
                </a14:m>
                <a:endParaRPr lang="en-US" sz="4000" dirty="0">
                  <a:latin typeface="LMRoman12-Regular"/>
                </a:endParaRPr>
              </a:p>
              <a:p>
                <a:endParaRPr lang="en-US" sz="4000" dirty="0">
                  <a:latin typeface="LMRoman12-Regular"/>
                </a:endParaRPr>
              </a:p>
              <a:p>
                <a:endParaRPr lang="en-US" sz="4000" b="0" i="1" dirty="0">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6707CEAA-0D2F-B766-31A4-46DC6B40E9A0}"/>
                  </a:ext>
                </a:extLst>
              </p:cNvPr>
              <p:cNvSpPr txBox="1">
                <a:spLocks noRot="1" noChangeAspect="1" noMove="1" noResize="1" noEditPoints="1" noAdjustHandles="1" noChangeArrowheads="1" noChangeShapeType="1" noTextEdit="1"/>
              </p:cNvSpPr>
              <p:nvPr/>
            </p:nvSpPr>
            <p:spPr>
              <a:xfrm>
                <a:off x="713053" y="14929921"/>
                <a:ext cx="6024463" cy="3820213"/>
              </a:xfrm>
              <a:prstGeom prst="rect">
                <a:avLst/>
              </a:prstGeom>
              <a:blipFill>
                <a:blip r:embed="rId5"/>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3D5D9606-16F1-3F6C-81B0-0F097FE04503}"/>
              </a:ext>
            </a:extLst>
          </p:cNvPr>
          <p:cNvSpPr txBox="1"/>
          <p:nvPr/>
        </p:nvSpPr>
        <p:spPr>
          <a:xfrm>
            <a:off x="6312310" y="19230714"/>
            <a:ext cx="6430296" cy="3416320"/>
          </a:xfrm>
          <a:prstGeom prst="rect">
            <a:avLst/>
          </a:prstGeom>
          <a:noFill/>
        </p:spPr>
        <p:txBody>
          <a:bodyPr wrap="square" rtlCol="0">
            <a:spAutoFit/>
          </a:bodyPr>
          <a:lstStyle/>
          <a:p>
            <a:r>
              <a:rPr lang="en-US" sz="3600" i="1" dirty="0">
                <a:cs typeface="Times New Roman" panose="02020603050405020304" pitchFamily="18" charset="0"/>
              </a:rPr>
              <a:t>P  </a:t>
            </a:r>
            <a:r>
              <a:rPr lang="en-US" sz="3600" dirty="0">
                <a:cs typeface="Times New Roman" panose="02020603050405020304" pitchFamily="18" charset="0"/>
              </a:rPr>
              <a:t>= parameter of interest</a:t>
            </a:r>
          </a:p>
          <a:p>
            <a:r>
              <a:rPr lang="en-US" sz="3600" i="1" dirty="0">
                <a:cs typeface="Times New Roman" panose="02020603050405020304" pitchFamily="18" charset="0"/>
              </a:rPr>
              <a:t>a  </a:t>
            </a:r>
            <a:r>
              <a:rPr lang="en-US" sz="3600" dirty="0">
                <a:cs typeface="Times New Roman" panose="02020603050405020304" pitchFamily="18" charset="0"/>
              </a:rPr>
              <a:t>=</a:t>
            </a:r>
            <a:r>
              <a:rPr lang="en-US" sz="3600" i="1" dirty="0">
                <a:cs typeface="Times New Roman" panose="02020603050405020304" pitchFamily="18" charset="0"/>
              </a:rPr>
              <a:t> </a:t>
            </a:r>
            <a:r>
              <a:rPr lang="en-US" sz="3600" dirty="0">
                <a:cs typeface="Times New Roman" panose="02020603050405020304" pitchFamily="18" charset="0"/>
              </a:rPr>
              <a:t>initial degree of learning</a:t>
            </a:r>
          </a:p>
          <a:p>
            <a:r>
              <a:rPr lang="en-US" sz="3600" i="1" dirty="0">
                <a:cs typeface="Times New Roman" panose="02020603050405020304" pitchFamily="18" charset="0"/>
              </a:rPr>
              <a:t>B  </a:t>
            </a:r>
            <a:r>
              <a:rPr lang="en-US" sz="3600" dirty="0">
                <a:cs typeface="Times New Roman" panose="02020603050405020304" pitchFamily="18" charset="0"/>
              </a:rPr>
              <a:t>=</a:t>
            </a:r>
            <a:r>
              <a:rPr lang="en-US" sz="3600" i="1" dirty="0">
                <a:cs typeface="Times New Roman" panose="02020603050405020304" pitchFamily="18" charset="0"/>
              </a:rPr>
              <a:t> </a:t>
            </a:r>
            <a:r>
              <a:rPr lang="en-US" sz="3600" dirty="0">
                <a:cs typeface="Times New Roman" panose="02020603050405020304" pitchFamily="18" charset="0"/>
              </a:rPr>
              <a:t>scaling parameter</a:t>
            </a:r>
          </a:p>
          <a:p>
            <a:r>
              <a:rPr lang="en-US" sz="3600" i="1" dirty="0">
                <a:cs typeface="Times New Roman" panose="02020603050405020304" pitchFamily="18" charset="0"/>
              </a:rPr>
              <a:t>t   </a:t>
            </a:r>
            <a:r>
              <a:rPr lang="en-US" sz="3600" dirty="0">
                <a:cs typeface="Times New Roman" panose="02020603050405020304" pitchFamily="18" charset="0"/>
              </a:rPr>
              <a:t>= time (here, measured in lags)</a:t>
            </a:r>
          </a:p>
          <a:p>
            <a:r>
              <a:rPr lang="en-US" sz="3600" i="1" dirty="0">
                <a:cs typeface="Times New Roman" panose="02020603050405020304" pitchFamily="18" charset="0"/>
              </a:rPr>
              <a:t>c  </a:t>
            </a:r>
            <a:r>
              <a:rPr lang="en-US" sz="3600" dirty="0">
                <a:cs typeface="Times New Roman" panose="02020603050405020304" pitchFamily="18" charset="0"/>
              </a:rPr>
              <a:t>= rate of forgetting</a:t>
            </a:r>
          </a:p>
          <a:p>
            <a:endParaRPr lang="en-US" sz="3600" dirty="0">
              <a:cs typeface="Times New Roman" panose="02020603050405020304" pitchFamily="18" charset="0"/>
            </a:endParaRPr>
          </a:p>
        </p:txBody>
      </p:sp>
      <p:sp>
        <p:nvSpPr>
          <p:cNvPr id="34" name="Google Shape;408;p23">
            <a:extLst>
              <a:ext uri="{FF2B5EF4-FFF2-40B4-BE49-F238E27FC236}">
                <a16:creationId xmlns:a16="http://schemas.microsoft.com/office/drawing/2014/main" id="{2FC03469-F42E-BC79-7A88-712BB5600CA2}"/>
              </a:ext>
            </a:extLst>
          </p:cNvPr>
          <p:cNvSpPr>
            <a:spLocks/>
          </p:cNvSpPr>
          <p:nvPr/>
        </p:nvSpPr>
        <p:spPr>
          <a:xfrm>
            <a:off x="455231" y="22460370"/>
            <a:ext cx="12563856"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dirty="0">
                <a:solidFill>
                  <a:srgbClr val="FFFFFF"/>
                </a:solidFill>
                <a:ea typeface="Gill Sans"/>
                <a:cs typeface="Gill Sans"/>
                <a:sym typeface="Gill Sans"/>
              </a:rPr>
              <a:t>Continuous Exclusion Procedure</a:t>
            </a:r>
            <a:endParaRPr sz="5400" b="0" i="0" u="none" strike="noStrike" cap="none" dirty="0">
              <a:solidFill>
                <a:srgbClr val="FFFFFF"/>
              </a:solidFill>
              <a:latin typeface="+mn-lt"/>
              <a:ea typeface="Gill Sans"/>
              <a:cs typeface="Gill Sans"/>
              <a:sym typeface="Gill Sans"/>
            </a:endParaRPr>
          </a:p>
        </p:txBody>
      </p:sp>
      <p:sp>
        <p:nvSpPr>
          <p:cNvPr id="35" name="TextBox 34">
            <a:extLst>
              <a:ext uri="{FF2B5EF4-FFF2-40B4-BE49-F238E27FC236}">
                <a16:creationId xmlns:a16="http://schemas.microsoft.com/office/drawing/2014/main" id="{0A92EF7D-395A-866C-11F2-C52D38E931EF}"/>
              </a:ext>
            </a:extLst>
          </p:cNvPr>
          <p:cNvSpPr txBox="1"/>
          <p:nvPr/>
        </p:nvSpPr>
        <p:spPr>
          <a:xfrm>
            <a:off x="1271876" y="23772091"/>
            <a:ext cx="2461868" cy="1384995"/>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rgbClr val="0070C0"/>
                </a:solidFill>
              </a:rPr>
              <a:t>STORY</a:t>
            </a:r>
          </a:p>
          <a:p>
            <a:pPr algn="ctr"/>
            <a:endParaRPr lang="en-US" sz="2800" dirty="0"/>
          </a:p>
        </p:txBody>
      </p:sp>
      <p:sp>
        <p:nvSpPr>
          <p:cNvPr id="36" name="TextBox 35">
            <a:extLst>
              <a:ext uri="{FF2B5EF4-FFF2-40B4-BE49-F238E27FC236}">
                <a16:creationId xmlns:a16="http://schemas.microsoft.com/office/drawing/2014/main" id="{3354774C-E326-F432-4C07-F5BE93A768D8}"/>
              </a:ext>
            </a:extLst>
          </p:cNvPr>
          <p:cNvSpPr txBox="1"/>
          <p:nvPr/>
        </p:nvSpPr>
        <p:spPr>
          <a:xfrm>
            <a:off x="2350629" y="24732780"/>
            <a:ext cx="2461868" cy="1384995"/>
          </a:xfrm>
          <a:prstGeom prst="rect">
            <a:avLst/>
          </a:prstGeom>
          <a:solidFill>
            <a:schemeClr val="bg1">
              <a:lumMod val="95000"/>
            </a:schemeClr>
          </a:solidFill>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chemeClr val="tx1"/>
                </a:solidFill>
              </a:rPr>
              <a:t>JOL?</a:t>
            </a:r>
          </a:p>
          <a:p>
            <a:pPr algn="ctr"/>
            <a:endParaRPr lang="en-US" sz="2800" dirty="0"/>
          </a:p>
        </p:txBody>
      </p:sp>
      <p:sp>
        <p:nvSpPr>
          <p:cNvPr id="37" name="TextBox 36">
            <a:extLst>
              <a:ext uri="{FF2B5EF4-FFF2-40B4-BE49-F238E27FC236}">
                <a16:creationId xmlns:a16="http://schemas.microsoft.com/office/drawing/2014/main" id="{9877F7E5-2B53-509A-36B3-FD08EFD9319F}"/>
              </a:ext>
            </a:extLst>
          </p:cNvPr>
          <p:cNvSpPr txBox="1"/>
          <p:nvPr/>
        </p:nvSpPr>
        <p:spPr>
          <a:xfrm>
            <a:off x="3543049" y="25751996"/>
            <a:ext cx="2461868" cy="1384995"/>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rgbClr val="FF0000"/>
                </a:solidFill>
              </a:rPr>
              <a:t>ITEM</a:t>
            </a:r>
          </a:p>
          <a:p>
            <a:pPr algn="ctr"/>
            <a:endParaRPr lang="en-US" sz="2800" dirty="0"/>
          </a:p>
        </p:txBody>
      </p:sp>
      <p:sp>
        <p:nvSpPr>
          <p:cNvPr id="38" name="TextBox 37">
            <a:extLst>
              <a:ext uri="{FF2B5EF4-FFF2-40B4-BE49-F238E27FC236}">
                <a16:creationId xmlns:a16="http://schemas.microsoft.com/office/drawing/2014/main" id="{7BCFA8EC-F1B9-93EE-3D22-55ABF7AD4717}"/>
              </a:ext>
            </a:extLst>
          </p:cNvPr>
          <p:cNvSpPr txBox="1"/>
          <p:nvPr/>
        </p:nvSpPr>
        <p:spPr>
          <a:xfrm>
            <a:off x="4446195" y="26768545"/>
            <a:ext cx="2461868" cy="1384995"/>
          </a:xfrm>
          <a:prstGeom prst="rect">
            <a:avLst/>
          </a:prstGeom>
          <a:solidFill>
            <a:schemeClr val="bg1">
              <a:lumMod val="95000"/>
            </a:schemeClr>
          </a:solidFill>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chemeClr val="tx1"/>
                </a:solidFill>
              </a:rPr>
              <a:t>JOL?</a:t>
            </a:r>
          </a:p>
          <a:p>
            <a:pPr algn="ctr"/>
            <a:endParaRPr lang="en-US" sz="2800" dirty="0"/>
          </a:p>
        </p:txBody>
      </p:sp>
      <p:sp>
        <p:nvSpPr>
          <p:cNvPr id="39" name="TextBox 38">
            <a:extLst>
              <a:ext uri="{FF2B5EF4-FFF2-40B4-BE49-F238E27FC236}">
                <a16:creationId xmlns:a16="http://schemas.microsoft.com/office/drawing/2014/main" id="{98C5B17B-346F-7180-9E75-D6537C52F3FB}"/>
              </a:ext>
            </a:extLst>
          </p:cNvPr>
          <p:cNvSpPr txBox="1"/>
          <p:nvPr/>
        </p:nvSpPr>
        <p:spPr>
          <a:xfrm>
            <a:off x="5521580" y="27787761"/>
            <a:ext cx="2461868" cy="1384995"/>
          </a:xfrm>
          <a:prstGeom prst="rect">
            <a:avLst/>
          </a:prstGeom>
          <a:solidFill>
            <a:schemeClr val="bg1">
              <a:lumMod val="95000"/>
            </a:schemeClr>
          </a:solidFill>
          <a:ln w="28575">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rgbClr val="FF0000"/>
                </a:solidFill>
              </a:rPr>
              <a:t>?STORY?</a:t>
            </a:r>
          </a:p>
          <a:p>
            <a:pPr algn="ctr"/>
            <a:endParaRPr lang="en-US" sz="2800" dirty="0"/>
          </a:p>
        </p:txBody>
      </p:sp>
      <p:sp>
        <p:nvSpPr>
          <p:cNvPr id="40" name="TextBox 39">
            <a:extLst>
              <a:ext uri="{FF2B5EF4-FFF2-40B4-BE49-F238E27FC236}">
                <a16:creationId xmlns:a16="http://schemas.microsoft.com/office/drawing/2014/main" id="{5A054865-6AEC-0F0E-4FA0-23D5A3284254}"/>
              </a:ext>
            </a:extLst>
          </p:cNvPr>
          <p:cNvSpPr txBox="1"/>
          <p:nvPr/>
        </p:nvSpPr>
        <p:spPr>
          <a:xfrm>
            <a:off x="770427" y="29954354"/>
            <a:ext cx="4733041" cy="2000548"/>
          </a:xfrm>
          <a:prstGeom prst="rect">
            <a:avLst/>
          </a:prstGeom>
          <a:noFill/>
        </p:spPr>
        <p:txBody>
          <a:bodyPr wrap="square">
            <a:spAutoFit/>
          </a:bodyPr>
          <a:lstStyle/>
          <a:p>
            <a:r>
              <a:rPr lang="en-US" sz="4400" b="1" i="1" dirty="0">
                <a:solidFill>
                  <a:srgbClr val="AB5C1E"/>
                </a:solidFill>
                <a:latin typeface="LMRoman12-Regular"/>
              </a:rPr>
              <a:t>Exclusion Question:</a:t>
            </a:r>
          </a:p>
          <a:p>
            <a:r>
              <a:rPr lang="en-US" sz="4000" dirty="0">
                <a:latin typeface="LMRoman12-Regular"/>
              </a:rPr>
              <a:t>“Have you seen this word </a:t>
            </a:r>
            <a:r>
              <a:rPr lang="en-US" sz="4000" b="1" i="1" dirty="0">
                <a:latin typeface="LMRoman12-Regular"/>
              </a:rPr>
              <a:t>in this color</a:t>
            </a:r>
            <a:r>
              <a:rPr lang="en-US" sz="4000" dirty="0">
                <a:latin typeface="LMRoman12-Regular"/>
              </a:rPr>
              <a:t>? ”</a:t>
            </a:r>
          </a:p>
        </p:txBody>
      </p:sp>
      <p:sp>
        <p:nvSpPr>
          <p:cNvPr id="41" name="TextBox 40">
            <a:extLst>
              <a:ext uri="{FF2B5EF4-FFF2-40B4-BE49-F238E27FC236}">
                <a16:creationId xmlns:a16="http://schemas.microsoft.com/office/drawing/2014/main" id="{87B02286-D51A-9820-013A-5DCBA76FB678}"/>
              </a:ext>
            </a:extLst>
          </p:cNvPr>
          <p:cNvSpPr txBox="1"/>
          <p:nvPr/>
        </p:nvSpPr>
        <p:spPr>
          <a:xfrm>
            <a:off x="6931864" y="23861565"/>
            <a:ext cx="6076117" cy="2616101"/>
          </a:xfrm>
          <a:prstGeom prst="rect">
            <a:avLst/>
          </a:prstGeom>
          <a:noFill/>
        </p:spPr>
        <p:txBody>
          <a:bodyPr wrap="square">
            <a:spAutoFit/>
          </a:bodyPr>
          <a:lstStyle/>
          <a:p>
            <a:r>
              <a:rPr lang="en-US" sz="4400" b="1" i="1" dirty="0">
                <a:solidFill>
                  <a:srgbClr val="43C27D"/>
                </a:solidFill>
                <a:latin typeface="LMRoman12-Regular"/>
              </a:rPr>
              <a:t>JOL Question:</a:t>
            </a:r>
          </a:p>
          <a:p>
            <a:r>
              <a:rPr lang="en-US" sz="4000" dirty="0">
                <a:latin typeface="LMRoman12-Regular"/>
              </a:rPr>
              <a:t>“Please estimate the probability that you will remember  this word later.”</a:t>
            </a:r>
          </a:p>
        </p:txBody>
      </p:sp>
      <p:sp>
        <p:nvSpPr>
          <p:cNvPr id="42" name="TextBox 41">
            <a:extLst>
              <a:ext uri="{FF2B5EF4-FFF2-40B4-BE49-F238E27FC236}">
                <a16:creationId xmlns:a16="http://schemas.microsoft.com/office/drawing/2014/main" id="{C1882962-7E76-4BD2-B121-48E44DE06E64}"/>
              </a:ext>
            </a:extLst>
          </p:cNvPr>
          <p:cNvSpPr txBox="1"/>
          <p:nvPr/>
        </p:nvSpPr>
        <p:spPr>
          <a:xfrm>
            <a:off x="6596965" y="28804310"/>
            <a:ext cx="2461868" cy="1384995"/>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rgbClr val="0B76C2"/>
                </a:solidFill>
              </a:rPr>
              <a:t>EDGE</a:t>
            </a:r>
          </a:p>
          <a:p>
            <a:pPr algn="ctr"/>
            <a:endParaRPr lang="en-US" sz="2800" dirty="0"/>
          </a:p>
        </p:txBody>
      </p:sp>
      <p:sp>
        <p:nvSpPr>
          <p:cNvPr id="43" name="TextBox 42">
            <a:extLst>
              <a:ext uri="{FF2B5EF4-FFF2-40B4-BE49-F238E27FC236}">
                <a16:creationId xmlns:a16="http://schemas.microsoft.com/office/drawing/2014/main" id="{7534B061-2F71-EF53-8668-0301BA5420AC}"/>
              </a:ext>
            </a:extLst>
          </p:cNvPr>
          <p:cNvSpPr txBox="1"/>
          <p:nvPr/>
        </p:nvSpPr>
        <p:spPr>
          <a:xfrm>
            <a:off x="7827899" y="29820859"/>
            <a:ext cx="2461868" cy="1384995"/>
          </a:xfrm>
          <a:prstGeom prst="rect">
            <a:avLst/>
          </a:prstGeom>
          <a:solidFill>
            <a:schemeClr val="bg1">
              <a:lumMod val="95000"/>
            </a:schemeClr>
          </a:solidFill>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chemeClr val="tx1"/>
                </a:solidFill>
              </a:rPr>
              <a:t>JOL?</a:t>
            </a:r>
          </a:p>
          <a:p>
            <a:pPr algn="ctr"/>
            <a:endParaRPr lang="en-US" sz="2800" dirty="0"/>
          </a:p>
        </p:txBody>
      </p:sp>
      <p:sp>
        <p:nvSpPr>
          <p:cNvPr id="44" name="TextBox 43">
            <a:extLst>
              <a:ext uri="{FF2B5EF4-FFF2-40B4-BE49-F238E27FC236}">
                <a16:creationId xmlns:a16="http://schemas.microsoft.com/office/drawing/2014/main" id="{86C926F5-9616-39B4-F0DC-E86E4609DD20}"/>
              </a:ext>
            </a:extLst>
          </p:cNvPr>
          <p:cNvSpPr txBox="1"/>
          <p:nvPr/>
        </p:nvSpPr>
        <p:spPr>
          <a:xfrm>
            <a:off x="9456072" y="30669032"/>
            <a:ext cx="2461868" cy="1384995"/>
          </a:xfrm>
          <a:prstGeom prst="rect">
            <a:avLst/>
          </a:prstGeom>
          <a:solidFill>
            <a:schemeClr val="bg1">
              <a:lumMod val="95000"/>
            </a:schemeClr>
          </a:solidFill>
          <a:ln w="28575">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rgbClr val="0B76C2"/>
                </a:solidFill>
              </a:rPr>
              <a:t>?EDGE?</a:t>
            </a:r>
          </a:p>
          <a:p>
            <a:pPr algn="ctr"/>
            <a:endParaRPr lang="en-US" sz="2800" dirty="0"/>
          </a:p>
        </p:txBody>
      </p:sp>
      <p:sp>
        <p:nvSpPr>
          <p:cNvPr id="55" name="Google Shape;396;p23">
            <a:extLst>
              <a:ext uri="{FF2B5EF4-FFF2-40B4-BE49-F238E27FC236}">
                <a16:creationId xmlns:a16="http://schemas.microsoft.com/office/drawing/2014/main" id="{42E3F45F-8119-9713-074B-8789FE2CA387}"/>
              </a:ext>
            </a:extLst>
          </p:cNvPr>
          <p:cNvSpPr/>
          <p:nvPr/>
        </p:nvSpPr>
        <p:spPr>
          <a:xfrm>
            <a:off x="13301437" y="4650606"/>
            <a:ext cx="17353836" cy="27693469"/>
          </a:xfrm>
          <a:prstGeom prst="rect">
            <a:avLst/>
          </a:prstGeom>
          <a:solidFill>
            <a:schemeClr val="bg1">
              <a:lumMod val="85000"/>
              <a:alpha val="65882"/>
            </a:schemeClr>
          </a:solidFill>
          <a:ln>
            <a:noFill/>
          </a:ln>
        </p:spPr>
        <p:txBody>
          <a:bodyPr spcFirstLastPara="1" wrap="square" lIns="50800" tIns="50800" rIns="50800" bIns="50800" anchor="ctr" anchorCtr="0">
            <a:noAutofit/>
          </a:bodyPr>
          <a:lstStyle/>
          <a:p>
            <a:pPr lvl="0" algn="ctr">
              <a:buClr>
                <a:srgbClr val="FFFFFF"/>
              </a:buClr>
              <a:buSzPts val="13400"/>
            </a:pPr>
            <a:endParaRPr lang="en-US" sz="8000" b="0" i="0" u="none" strike="noStrike" cap="none" dirty="0">
              <a:solidFill>
                <a:srgbClr val="FFFFFF"/>
              </a:solidFill>
              <a:ea typeface="Gill Sans"/>
              <a:cs typeface="Gill Sans"/>
              <a:sym typeface="Gill Sans"/>
            </a:endParaRPr>
          </a:p>
        </p:txBody>
      </p:sp>
      <p:sp>
        <p:nvSpPr>
          <p:cNvPr id="56" name="Google Shape;408;p23">
            <a:extLst>
              <a:ext uri="{FF2B5EF4-FFF2-40B4-BE49-F238E27FC236}">
                <a16:creationId xmlns:a16="http://schemas.microsoft.com/office/drawing/2014/main" id="{EA195148-B6C4-7341-C15D-2CCA92BAF57C}"/>
              </a:ext>
            </a:extLst>
          </p:cNvPr>
          <p:cNvSpPr>
            <a:spLocks/>
          </p:cNvSpPr>
          <p:nvPr/>
        </p:nvSpPr>
        <p:spPr>
          <a:xfrm>
            <a:off x="13268438" y="4596818"/>
            <a:ext cx="17358759"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b="0" i="0" u="none" strike="noStrike" cap="none" dirty="0">
                <a:solidFill>
                  <a:srgbClr val="FFFFFF"/>
                </a:solidFill>
                <a:latin typeface="+mn-lt"/>
                <a:ea typeface="Gill Sans"/>
                <a:cs typeface="Gill Sans"/>
                <a:sym typeface="Gill Sans"/>
              </a:rPr>
              <a:t>Hit and False Alarm Rates</a:t>
            </a:r>
            <a:endParaRPr sz="5400" b="0" i="0" u="none" strike="noStrike" cap="none" dirty="0">
              <a:solidFill>
                <a:srgbClr val="FFFFFF"/>
              </a:solidFill>
              <a:latin typeface="+mn-lt"/>
              <a:ea typeface="Gill Sans"/>
              <a:cs typeface="Gill Sans"/>
              <a:sym typeface="Gill Sans"/>
            </a:endParaRPr>
          </a:p>
        </p:txBody>
      </p:sp>
      <p:sp>
        <p:nvSpPr>
          <p:cNvPr id="59" name="Google Shape;396;p23">
            <a:extLst>
              <a:ext uri="{FF2B5EF4-FFF2-40B4-BE49-F238E27FC236}">
                <a16:creationId xmlns:a16="http://schemas.microsoft.com/office/drawing/2014/main" id="{288A51E1-44B3-E3EE-7486-A3D8D1465C2B}"/>
              </a:ext>
            </a:extLst>
          </p:cNvPr>
          <p:cNvSpPr/>
          <p:nvPr/>
        </p:nvSpPr>
        <p:spPr>
          <a:xfrm>
            <a:off x="30849509" y="4653160"/>
            <a:ext cx="12563856" cy="27693469"/>
          </a:xfrm>
          <a:prstGeom prst="rect">
            <a:avLst/>
          </a:prstGeom>
          <a:solidFill>
            <a:schemeClr val="bg1">
              <a:lumMod val="85000"/>
              <a:alpha val="65882"/>
            </a:schemeClr>
          </a:solidFill>
          <a:ln>
            <a:noFill/>
          </a:ln>
        </p:spPr>
        <p:txBody>
          <a:bodyPr spcFirstLastPara="1" wrap="square" lIns="182880" tIns="50800" rIns="182880" bIns="50800" anchor="ctr" anchorCtr="0">
            <a:noAutofit/>
          </a:bodyPr>
          <a:lstStyle/>
          <a:p>
            <a:pPr marL="685800" indent="-685800" algn="l">
              <a:buFont typeface="Wingdings" panose="05000000000000000000" pitchFamily="2" charset="2"/>
              <a:buChar char="Ø"/>
            </a:pPr>
            <a:endParaRPr lang="en-US" sz="5400" b="0" i="0" u="none" strike="noStrike" baseline="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b="0" i="0" u="none" strike="noStrike" baseline="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b="0" i="0" u="none" strike="noStrike" baseline="0" dirty="0"/>
          </a:p>
          <a:p>
            <a:pPr algn="l"/>
            <a:endParaRPr lang="en-US" sz="5400" dirty="0"/>
          </a:p>
          <a:p>
            <a:pPr marL="685800" indent="-685800" algn="l">
              <a:buFont typeface="Wingdings" panose="05000000000000000000" pitchFamily="2" charset="2"/>
              <a:buChar char="Ø"/>
            </a:pPr>
            <a:endParaRPr lang="en-US" sz="5400" b="0" i="0" u="none" strike="noStrike" baseline="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b="0" i="0" u="none" strike="noStrike" baseline="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b="0" i="0" u="none" strike="noStrike" baseline="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b="0" i="0" u="none" strike="noStrike" baseline="0" dirty="0"/>
          </a:p>
          <a:p>
            <a:pPr marL="685800" indent="-685800" algn="l">
              <a:buFont typeface="Wingdings" panose="05000000000000000000" pitchFamily="2" charset="2"/>
              <a:buChar char="Ø"/>
            </a:pPr>
            <a:endParaRPr lang="en-US" sz="5400" dirty="0"/>
          </a:p>
          <a:p>
            <a:pPr algn="l"/>
            <a:endParaRPr lang="en-US" sz="5400" dirty="0"/>
          </a:p>
          <a:p>
            <a:pPr marL="685800" indent="-685800" algn="l">
              <a:buFont typeface="Wingdings" panose="05000000000000000000" pitchFamily="2" charset="2"/>
              <a:buChar char="Ø"/>
            </a:pPr>
            <a:r>
              <a:rPr lang="en-US" sz="5400" b="0" i="0" u="none" strike="noStrike" baseline="0" dirty="0"/>
              <a:t>Higher JOLs are predictive of a higher degree of initial learning and a lower rate of forgetting for context memory but are not related to either parameter for item memory.</a:t>
            </a:r>
            <a:endParaRPr lang="en-US" sz="5400" dirty="0"/>
          </a:p>
          <a:p>
            <a:pPr marL="685800" indent="-685800" algn="l">
              <a:buFont typeface="Wingdings" panose="05000000000000000000" pitchFamily="2" charset="2"/>
              <a:buChar char="Ø"/>
            </a:pPr>
            <a:r>
              <a:rPr lang="en-US" sz="5400" b="0" i="0" u="none" strike="noStrike" baseline="0" dirty="0"/>
              <a:t>JOLs reflect the memory strength for the individual memory episode rather than for the semantic information </a:t>
            </a:r>
            <a:r>
              <a:rPr lang="en-US" sz="5400" dirty="0"/>
              <a:t>associated with that episode.</a:t>
            </a:r>
          </a:p>
          <a:p>
            <a:pPr marL="685800" indent="-685800" algn="l">
              <a:buFont typeface="Wingdings" panose="05000000000000000000" pitchFamily="2" charset="2"/>
              <a:buChar char="Ø"/>
            </a:pPr>
            <a:endParaRPr lang="en-US" sz="5400" b="0" i="0" u="none" strike="noStrike" cap="none" dirty="0">
              <a:solidFill>
                <a:srgbClr val="FFFFFF"/>
              </a:solidFill>
              <a:ea typeface="Gill Sans"/>
              <a:cs typeface="Gill Sans"/>
              <a:sym typeface="Gill Sans"/>
            </a:endParaRPr>
          </a:p>
          <a:p>
            <a:pPr marL="685800" indent="-685800" algn="l">
              <a:buFont typeface="Wingdings" panose="05000000000000000000" pitchFamily="2" charset="2"/>
              <a:buChar char="Ø"/>
            </a:pPr>
            <a:endParaRPr lang="en-US" sz="5400" b="0" i="0" u="none" strike="noStrike" cap="none" dirty="0">
              <a:solidFill>
                <a:srgbClr val="FFFFFF"/>
              </a:solidFill>
              <a:ea typeface="Gill Sans"/>
              <a:cs typeface="Gill Sans"/>
              <a:sym typeface="Gill Sans"/>
            </a:endParaRPr>
          </a:p>
        </p:txBody>
      </p:sp>
      <p:sp>
        <p:nvSpPr>
          <p:cNvPr id="63" name="Google Shape;408;p23">
            <a:extLst>
              <a:ext uri="{FF2B5EF4-FFF2-40B4-BE49-F238E27FC236}">
                <a16:creationId xmlns:a16="http://schemas.microsoft.com/office/drawing/2014/main" id="{51AA8FCF-F680-A99F-4AFE-53A83CA4F3EB}"/>
              </a:ext>
            </a:extLst>
          </p:cNvPr>
          <p:cNvSpPr>
            <a:spLocks/>
          </p:cNvSpPr>
          <p:nvPr/>
        </p:nvSpPr>
        <p:spPr>
          <a:xfrm>
            <a:off x="30833463" y="4596818"/>
            <a:ext cx="12563856"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b="0" i="0" u="none" strike="noStrike" cap="none" dirty="0">
                <a:solidFill>
                  <a:srgbClr val="FFFFFF"/>
                </a:solidFill>
                <a:latin typeface="+mn-lt"/>
                <a:ea typeface="Gill Sans"/>
                <a:cs typeface="Gill Sans"/>
                <a:sym typeface="Gill Sans"/>
              </a:rPr>
              <a:t>Median Parameter Estimates</a:t>
            </a:r>
            <a:endParaRPr sz="5400" b="0" i="0" u="none" strike="noStrike" cap="none" dirty="0">
              <a:solidFill>
                <a:srgbClr val="FFFFFF"/>
              </a:solidFill>
              <a:latin typeface="+mn-lt"/>
              <a:ea typeface="Gill Sans"/>
              <a:cs typeface="Gill Sans"/>
              <a:sym typeface="Gill Sans"/>
            </a:endParaRPr>
          </a:p>
        </p:txBody>
      </p:sp>
      <p:sp>
        <p:nvSpPr>
          <p:cNvPr id="64" name="Google Shape;408;p23">
            <a:extLst>
              <a:ext uri="{FF2B5EF4-FFF2-40B4-BE49-F238E27FC236}">
                <a16:creationId xmlns:a16="http://schemas.microsoft.com/office/drawing/2014/main" id="{620D3594-190E-76BB-0A84-8B308CC0FCD2}"/>
              </a:ext>
            </a:extLst>
          </p:cNvPr>
          <p:cNvSpPr>
            <a:spLocks/>
          </p:cNvSpPr>
          <p:nvPr/>
        </p:nvSpPr>
        <p:spPr>
          <a:xfrm>
            <a:off x="30864476" y="19302204"/>
            <a:ext cx="12563856"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b="0" i="0" u="none" strike="noStrike" cap="none" dirty="0">
                <a:solidFill>
                  <a:srgbClr val="FFFFFF"/>
                </a:solidFill>
                <a:latin typeface="+mn-lt"/>
                <a:ea typeface="Gill Sans"/>
                <a:cs typeface="Gill Sans"/>
                <a:sym typeface="Gill Sans"/>
              </a:rPr>
              <a:t>Conclusions</a:t>
            </a:r>
            <a:endParaRPr sz="5400" b="0" i="0" u="none" strike="noStrike" cap="none" dirty="0">
              <a:solidFill>
                <a:srgbClr val="FFFFFF"/>
              </a:solidFill>
              <a:latin typeface="+mn-lt"/>
              <a:ea typeface="Gill Sans"/>
              <a:cs typeface="Gill Sans"/>
              <a:sym typeface="Gill Sans"/>
            </a:endParaRPr>
          </a:p>
        </p:txBody>
      </p:sp>
      <p:sp>
        <p:nvSpPr>
          <p:cNvPr id="65" name="Google Shape;408;p23">
            <a:extLst>
              <a:ext uri="{FF2B5EF4-FFF2-40B4-BE49-F238E27FC236}">
                <a16:creationId xmlns:a16="http://schemas.microsoft.com/office/drawing/2014/main" id="{C9EDED2B-5A6C-AFF4-BC2A-3E5083F65F95}"/>
              </a:ext>
            </a:extLst>
          </p:cNvPr>
          <p:cNvSpPr>
            <a:spLocks/>
          </p:cNvSpPr>
          <p:nvPr/>
        </p:nvSpPr>
        <p:spPr>
          <a:xfrm>
            <a:off x="30821012" y="27792966"/>
            <a:ext cx="12563856"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b="0" i="0" u="none" strike="noStrike" cap="none" dirty="0">
                <a:solidFill>
                  <a:srgbClr val="FFFFFF"/>
                </a:solidFill>
                <a:latin typeface="+mn-lt"/>
                <a:ea typeface="Gill Sans"/>
                <a:cs typeface="Gill Sans"/>
                <a:sym typeface="Gill Sans"/>
              </a:rPr>
              <a:t>References</a:t>
            </a:r>
            <a:endParaRPr sz="5400" b="0" i="0" u="none" strike="noStrike" cap="none" dirty="0">
              <a:solidFill>
                <a:srgbClr val="FFFFFF"/>
              </a:solidFill>
              <a:latin typeface="+mn-lt"/>
              <a:ea typeface="Gill Sans"/>
              <a:cs typeface="Gill Sans"/>
              <a:sym typeface="Gill Sans"/>
            </a:endParaRPr>
          </a:p>
        </p:txBody>
      </p:sp>
      <p:pic>
        <p:nvPicPr>
          <p:cNvPr id="3" name="Picture 2" descr="A graph of different colored lines&#10;&#10;Description automatically generated">
            <a:extLst>
              <a:ext uri="{FF2B5EF4-FFF2-40B4-BE49-F238E27FC236}">
                <a16:creationId xmlns:a16="http://schemas.microsoft.com/office/drawing/2014/main" id="{CBF57056-E172-06B5-130A-D713F72442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64036" y="26285282"/>
            <a:ext cx="15544832" cy="6400813"/>
          </a:xfrm>
          <a:prstGeom prst="rect">
            <a:avLst/>
          </a:prstGeom>
        </p:spPr>
      </p:pic>
      <p:sp>
        <p:nvSpPr>
          <p:cNvPr id="4" name="Google Shape;408;p23">
            <a:extLst>
              <a:ext uri="{FF2B5EF4-FFF2-40B4-BE49-F238E27FC236}">
                <a16:creationId xmlns:a16="http://schemas.microsoft.com/office/drawing/2014/main" id="{E23BB553-8F4E-63F5-CED8-36353EDCCC58}"/>
              </a:ext>
            </a:extLst>
          </p:cNvPr>
          <p:cNvSpPr>
            <a:spLocks/>
          </p:cNvSpPr>
          <p:nvPr/>
        </p:nvSpPr>
        <p:spPr>
          <a:xfrm>
            <a:off x="13298938" y="25086359"/>
            <a:ext cx="17358759"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b="0" i="0" u="none" strike="noStrike" cap="none" dirty="0">
                <a:solidFill>
                  <a:srgbClr val="FFFFFF"/>
                </a:solidFill>
                <a:latin typeface="+mn-lt"/>
                <a:ea typeface="Gill Sans"/>
                <a:cs typeface="Gill Sans"/>
                <a:sym typeface="Gill Sans"/>
              </a:rPr>
              <a:t>Estimated Item and Context Memory</a:t>
            </a:r>
            <a:endParaRPr sz="5400" b="0" i="0" u="none" strike="noStrike" cap="none" dirty="0">
              <a:solidFill>
                <a:srgbClr val="FFFFFF"/>
              </a:solidFill>
              <a:latin typeface="+mn-lt"/>
              <a:ea typeface="Gill Sans"/>
              <a:cs typeface="Gill Sans"/>
              <a:sym typeface="Gill Sans"/>
            </a:endParaRPr>
          </a:p>
        </p:txBody>
      </p:sp>
      <p:sp>
        <p:nvSpPr>
          <p:cNvPr id="9" name="TextBox 8">
            <a:extLst>
              <a:ext uri="{FF2B5EF4-FFF2-40B4-BE49-F238E27FC236}">
                <a16:creationId xmlns:a16="http://schemas.microsoft.com/office/drawing/2014/main" id="{CC84DB54-6B7E-8D62-E3F4-FC71BB6EB0E0}"/>
              </a:ext>
            </a:extLst>
          </p:cNvPr>
          <p:cNvSpPr txBox="1"/>
          <p:nvPr/>
        </p:nvSpPr>
        <p:spPr>
          <a:xfrm>
            <a:off x="37995909" y="7009831"/>
            <a:ext cx="4992405" cy="2554545"/>
          </a:xfrm>
          <a:prstGeom prst="rect">
            <a:avLst/>
          </a:prstGeom>
          <a:noFill/>
        </p:spPr>
        <p:txBody>
          <a:bodyPr wrap="square" rtlCol="0">
            <a:spAutoFit/>
          </a:bodyPr>
          <a:lstStyle/>
          <a:p>
            <a:r>
              <a:rPr lang="en-US" sz="4000" dirty="0"/>
              <a:t>JOLs predicted the </a:t>
            </a:r>
            <a:r>
              <a:rPr lang="en-US" sz="4000" b="1" i="1" dirty="0"/>
              <a:t>degree of learning </a:t>
            </a:r>
            <a:r>
              <a:rPr lang="en-US" sz="4000" dirty="0"/>
              <a:t>for context memory but not for item memory.</a:t>
            </a:r>
          </a:p>
        </p:txBody>
      </p:sp>
      <p:sp>
        <p:nvSpPr>
          <p:cNvPr id="10" name="TextBox 9">
            <a:extLst>
              <a:ext uri="{FF2B5EF4-FFF2-40B4-BE49-F238E27FC236}">
                <a16:creationId xmlns:a16="http://schemas.microsoft.com/office/drawing/2014/main" id="{04D29780-77A5-B40D-45E5-2E5C1FBCFBBC}"/>
              </a:ext>
            </a:extLst>
          </p:cNvPr>
          <p:cNvSpPr txBox="1"/>
          <p:nvPr/>
        </p:nvSpPr>
        <p:spPr>
          <a:xfrm>
            <a:off x="37995909" y="13537836"/>
            <a:ext cx="4992405" cy="2554545"/>
          </a:xfrm>
          <a:prstGeom prst="rect">
            <a:avLst/>
          </a:prstGeom>
          <a:noFill/>
        </p:spPr>
        <p:txBody>
          <a:bodyPr wrap="square" rtlCol="0">
            <a:spAutoFit/>
          </a:bodyPr>
          <a:lstStyle/>
          <a:p>
            <a:r>
              <a:rPr lang="en-US" sz="4000" dirty="0"/>
              <a:t>JOLs predicted the </a:t>
            </a:r>
          </a:p>
          <a:p>
            <a:r>
              <a:rPr lang="en-US" sz="4000" b="1" i="1" dirty="0"/>
              <a:t>rate of forgetting </a:t>
            </a:r>
            <a:r>
              <a:rPr lang="en-US" sz="4000" dirty="0"/>
              <a:t>for context memory but not for item memory.</a:t>
            </a:r>
          </a:p>
        </p:txBody>
      </p:sp>
      <p:pic>
        <p:nvPicPr>
          <p:cNvPr id="89" name="Picture 88" descr="A screenshot of a graph&#10;&#10;Description automatically generated">
            <a:extLst>
              <a:ext uri="{FF2B5EF4-FFF2-40B4-BE49-F238E27FC236}">
                <a16:creationId xmlns:a16="http://schemas.microsoft.com/office/drawing/2014/main" id="{7DAC166C-8359-D835-EA87-27D7E41526E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783322" y="5831929"/>
            <a:ext cx="16459233" cy="18745238"/>
          </a:xfrm>
          <a:prstGeom prst="rect">
            <a:avLst/>
          </a:prstGeom>
        </p:spPr>
      </p:pic>
      <p:sp>
        <p:nvSpPr>
          <p:cNvPr id="2" name="TextBox 1">
            <a:extLst>
              <a:ext uri="{FF2B5EF4-FFF2-40B4-BE49-F238E27FC236}">
                <a16:creationId xmlns:a16="http://schemas.microsoft.com/office/drawing/2014/main" id="{D3468EB2-4FC6-A399-3306-AEB9540B591A}"/>
              </a:ext>
            </a:extLst>
          </p:cNvPr>
          <p:cNvSpPr txBox="1"/>
          <p:nvPr/>
        </p:nvSpPr>
        <p:spPr>
          <a:xfrm>
            <a:off x="30940542" y="28274167"/>
            <a:ext cx="12501320" cy="3062377"/>
          </a:xfrm>
          <a:prstGeom prst="rect">
            <a:avLst/>
          </a:prstGeom>
          <a:noFill/>
        </p:spPr>
        <p:txBody>
          <a:bodyPr wrap="square" rtlCol="0">
            <a:spAutoFit/>
          </a:bodyPr>
          <a:lstStyle/>
          <a:p>
            <a:pPr algn="l"/>
            <a:endParaRPr lang="en-US" sz="2800" b="0" i="0" u="none" strike="noStrike" cap="none" dirty="0">
              <a:solidFill>
                <a:srgbClr val="FFFFFF"/>
              </a:solidFill>
              <a:ea typeface="Gill Sans"/>
              <a:cs typeface="Gill Sans"/>
              <a:sym typeface="Gill Sans"/>
            </a:endParaRPr>
          </a:p>
          <a:p>
            <a:pPr marL="1501775" indent="-1501775"/>
            <a:r>
              <a:rPr lang="en-US" sz="2800" dirty="0"/>
              <a:t>Jacoby, L. L. (1991). A process dissociation framework: Separating automatic from Intentional uses of memory</a:t>
            </a:r>
            <a:r>
              <a:rPr lang="en-US" sz="2800" i="1" dirty="0"/>
              <a:t>. Journal of memory and language, 30</a:t>
            </a:r>
            <a:r>
              <a:rPr lang="en-US" sz="2800" dirty="0"/>
              <a:t>,  513–541.</a:t>
            </a:r>
          </a:p>
          <a:p>
            <a:pPr marL="1436688" indent="-1436688"/>
            <a:r>
              <a:rPr lang="en-US" sz="2800" dirty="0"/>
              <a:t>Wickelgren, W. A. (1974). Single-trace fragility theory of memory dynamics</a:t>
            </a:r>
            <a:r>
              <a:rPr lang="en-US" sz="2800" i="1" dirty="0"/>
              <a:t>.  Memory  &amp; Cognition, 2</a:t>
            </a:r>
            <a:r>
              <a:rPr lang="en-US" sz="2800" dirty="0"/>
              <a:t>, 775–780.</a:t>
            </a:r>
          </a:p>
          <a:p>
            <a:endParaRPr lang="en-US" sz="2500" dirty="0">
              <a:latin typeface="Times New Roman" panose="02020603050405020304" pitchFamily="18" charset="0"/>
              <a:cs typeface="Times New Roman" panose="02020603050405020304" pitchFamily="18" charset="0"/>
            </a:endParaRPr>
          </a:p>
        </p:txBody>
      </p:sp>
      <p:pic>
        <p:nvPicPr>
          <p:cNvPr id="1026" name="Picture 2" descr="qr code">
            <a:extLst>
              <a:ext uri="{FF2B5EF4-FFF2-40B4-BE49-F238E27FC236}">
                <a16:creationId xmlns:a16="http://schemas.microsoft.com/office/drawing/2014/main" id="{9EDA6305-7B39-2CFC-436E-C3CD9FB3070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733405" y="30669031"/>
            <a:ext cx="1694131" cy="16941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7D7EF9-59B4-2153-2599-23578CF4A0DB}"/>
              </a:ext>
            </a:extLst>
          </p:cNvPr>
          <p:cNvSpPr txBox="1"/>
          <p:nvPr/>
        </p:nvSpPr>
        <p:spPr>
          <a:xfrm>
            <a:off x="37525901" y="31760147"/>
            <a:ext cx="4572000" cy="830997"/>
          </a:xfrm>
          <a:prstGeom prst="rect">
            <a:avLst/>
          </a:prstGeom>
          <a:noFill/>
        </p:spPr>
        <p:txBody>
          <a:bodyPr wrap="square" rtlCol="0">
            <a:spAutoFit/>
          </a:bodyPr>
          <a:lstStyle/>
          <a:p>
            <a:r>
              <a:rPr lang="en-US" sz="2400" dirty="0">
                <a:latin typeface="+mj-lt"/>
                <a:cs typeface="Times New Roman" panose="02020603050405020304" pitchFamily="18" charset="0"/>
              </a:rPr>
              <a:t>Belgin </a:t>
            </a:r>
            <a:r>
              <a:rPr lang="tr-TR" sz="2400" dirty="0">
                <a:latin typeface="+mj-lt"/>
                <a:cs typeface="Times New Roman" panose="02020603050405020304" pitchFamily="18" charset="0"/>
              </a:rPr>
              <a:t>Ü</a:t>
            </a:r>
            <a:r>
              <a:rPr lang="en-US" sz="2400" dirty="0" err="1">
                <a:latin typeface="+mj-lt"/>
                <a:cs typeface="Times New Roman" panose="02020603050405020304" pitchFamily="18" charset="0"/>
              </a:rPr>
              <a:t>nal</a:t>
            </a:r>
            <a:r>
              <a:rPr lang="en-US" sz="2400" dirty="0">
                <a:latin typeface="+mj-lt"/>
                <a:cs typeface="Times New Roman" panose="02020603050405020304" pitchFamily="18" charset="0"/>
              </a:rPr>
              <a:t> </a:t>
            </a:r>
            <a:r>
              <a:rPr lang="en-US" sz="2400" dirty="0">
                <a:latin typeface="+mj-lt"/>
                <a:cs typeface="Times New Roman" panose="02020603050405020304" pitchFamily="18" charset="0"/>
                <a:hlinkClick r:id="rId9"/>
              </a:rPr>
              <a:t>bunal2@illinois.edu</a:t>
            </a:r>
            <a:endParaRPr lang="en-US" sz="2400" dirty="0">
              <a:latin typeface="+mj-lt"/>
              <a:cs typeface="Times New Roman" panose="02020603050405020304" pitchFamily="18" charset="0"/>
            </a:endParaRPr>
          </a:p>
          <a:p>
            <a:endParaRPr lang="en-US" sz="2400" dirty="0">
              <a:latin typeface="+mj-lt"/>
              <a:cs typeface="Times New Roman" panose="02020603050405020304" pitchFamily="18" charset="0"/>
            </a:endParaRPr>
          </a:p>
        </p:txBody>
      </p:sp>
      <p:pic>
        <p:nvPicPr>
          <p:cNvPr id="7" name="Picture 6" descr="A screenshot of a graph&#10;&#10;Description automatically generated">
            <a:extLst>
              <a:ext uri="{FF2B5EF4-FFF2-40B4-BE49-F238E27FC236}">
                <a16:creationId xmlns:a16="http://schemas.microsoft.com/office/drawing/2014/main" id="{C4C5D8DC-EC18-0F55-798F-09EFCFE2C6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849509" y="5436061"/>
            <a:ext cx="7315215" cy="13716028"/>
          </a:xfrm>
          <a:prstGeom prst="rect">
            <a:avLst/>
          </a:prstGeom>
        </p:spPr>
      </p:pic>
    </p:spTree>
    <p:extLst>
      <p:ext uri="{BB962C8B-B14F-4D97-AF65-F5344CB8AC3E}">
        <p14:creationId xmlns:p14="http://schemas.microsoft.com/office/powerpoint/2010/main" val="107829246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3724</TotalTime>
  <Words>376</Words>
  <Application>Microsoft Office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vt:i4>
      </vt:variant>
    </vt:vector>
  </HeadingPairs>
  <TitlesOfParts>
    <vt:vector size="13" baseType="lpstr">
      <vt:lpstr>Arial</vt:lpstr>
      <vt:lpstr>Calibri</vt:lpstr>
      <vt:lpstr>Cambria Math</vt:lpstr>
      <vt:lpstr>Gill Sans</vt:lpstr>
      <vt:lpstr>Helvetica</vt:lpstr>
      <vt:lpstr>Helvetica Light</vt:lpstr>
      <vt:lpstr>LMRoman12-Regular</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Belgin Ünal</cp:lastModifiedBy>
  <cp:revision>88</cp:revision>
  <dcterms:created xsi:type="dcterms:W3CDTF">2012-02-03T19:11:35Z</dcterms:created>
  <dcterms:modified xsi:type="dcterms:W3CDTF">2023-10-16T13:59:06Z</dcterms:modified>
  <cp:category>Research poster templates</cp:category>
</cp:coreProperties>
</file>