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61"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BDF0"/>
    <a:srgbClr val="000034"/>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44" autoAdjust="0"/>
    <p:restoredTop sz="94694" autoAdjust="0"/>
  </p:normalViewPr>
  <p:slideViewPr>
    <p:cSldViewPr snapToGrid="0" snapToObjects="1" showGuides="1">
      <p:cViewPr>
        <p:scale>
          <a:sx n="30" d="100"/>
          <a:sy n="30" d="100"/>
        </p:scale>
        <p:origin x="1144" y="-20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10/10/2023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10/10/2023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55955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617998"/>
            <a:ext cx="10056813" cy="8325329"/>
          </a:xfrm>
          <a:prstGeom prst="rect">
            <a:avLst/>
          </a:prstGeom>
          <a:solidFill>
            <a:schemeClr val="bg2"/>
          </a:solidFill>
        </p:spPr>
        <p:txBody>
          <a:bodyPr wrap="square" lIns="228589" tIns="228589" rIns="228589" bIns="228589">
            <a:noAutofit/>
          </a:bodyPr>
          <a:lstStyle>
            <a:lvl1pPr marL="0" marR="0" indent="0" algn="l" defTabSz="4388900" rtl="0" eaLnBrk="1" fontAlgn="auto" latinLnBrk="0" hangingPunct="1">
              <a:lnSpc>
                <a:spcPct val="100000"/>
              </a:lnSpc>
              <a:spcBef>
                <a:spcPct val="20000"/>
              </a:spcBef>
              <a:spcAft>
                <a:spcPts val="0"/>
              </a:spcAft>
              <a:buClrTx/>
              <a:buSzTx/>
              <a:buFont typeface="Arial" pitchFamily="34" charset="0"/>
              <a:buNone/>
              <a:tabLst/>
              <a:defRPr sz="36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lang="en-US" dirty="0"/>
              <a:t>Introduction or Abstract</a:t>
            </a:r>
          </a:p>
        </p:txBody>
      </p:sp>
      <p:sp>
        <p:nvSpPr>
          <p:cNvPr id="20" name="Text Placeholder 5"/>
          <p:cNvSpPr>
            <a:spLocks noGrp="1"/>
          </p:cNvSpPr>
          <p:nvPr>
            <p:ph type="body" sz="quarter" idx="20" hasCustomPrompt="1"/>
          </p:nvPr>
        </p:nvSpPr>
        <p:spPr>
          <a:xfrm>
            <a:off x="477825" y="14281762"/>
            <a:ext cx="10050462"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617998"/>
            <a:ext cx="10048875" cy="615545"/>
          </a:xfrm>
          <a:prstGeom prst="rect">
            <a:avLst/>
          </a:prstGeom>
          <a:solidFill>
            <a:schemeClr val="accent6"/>
          </a:solidFill>
          <a:ln>
            <a:noFill/>
          </a:ln>
        </p:spPr>
        <p:txBody>
          <a:bodyPr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617998"/>
            <a:ext cx="10058400" cy="615545"/>
          </a:xfrm>
          <a:prstGeom prst="rect">
            <a:avLst/>
          </a:prstGeom>
          <a:solidFill>
            <a:schemeClr val="accent6"/>
          </a:solidFill>
          <a:ln>
            <a:noFill/>
          </a:ln>
        </p:spPr>
        <p:txBody>
          <a:bodyPr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617998"/>
            <a:ext cx="10047018" cy="615545"/>
          </a:xfrm>
          <a:prstGeom prst="rect">
            <a:avLst/>
          </a:prstGeom>
          <a:solidFill>
            <a:schemeClr val="accent6"/>
          </a:solidFill>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92530"/>
          </a:xfrm>
          <a:prstGeom prst="rect">
            <a:avLst/>
          </a:prstGeom>
          <a:ln>
            <a:noFill/>
          </a:ln>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341987"/>
            <a:ext cx="10047018"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748651"/>
            <a:ext cx="10047018"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477831" y="3842821"/>
            <a:ext cx="32389761" cy="834592"/>
          </a:xfrm>
          <a:prstGeom prst="rect">
            <a:avLst/>
          </a:prstGeom>
        </p:spPr>
        <p:txBody>
          <a:bodyPr anchor="t" anchorCtr="0">
            <a:normAutofit/>
          </a:bodyPr>
          <a:lstStyle>
            <a:lvl1pPr marL="0" indent="0" algn="l">
              <a:buFontTx/>
              <a:buNone/>
              <a:defRPr sz="3600" b="0"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477831" y="2686267"/>
            <a:ext cx="32389765" cy="834592"/>
          </a:xfrm>
          <a:prstGeom prst="rect">
            <a:avLst/>
          </a:prstGeom>
        </p:spPr>
        <p:txBody>
          <a:bodyPr anchor="t" anchorCtr="0">
            <a:normAutofit/>
          </a:bodyPr>
          <a:lstStyle>
            <a:lvl1pPr marL="0" indent="0" algn="l">
              <a:buFontTx/>
              <a:buNone/>
              <a:defRPr sz="3600" b="0"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477826" y="1032861"/>
            <a:ext cx="32389769" cy="1331444"/>
          </a:xfrm>
          <a:prstGeom prst="rect">
            <a:avLst/>
          </a:prstGeom>
        </p:spPr>
        <p:txBody>
          <a:bodyPr anchor="t" anchorCtr="0">
            <a:normAutofit/>
          </a:bodyPr>
          <a:lstStyle>
            <a:lvl1pPr marL="0" indent="0" algn="l">
              <a:buFontTx/>
              <a:buNone/>
              <a:defRPr sz="8800" b="1"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53" name="Text Placeholder 3">
            <a:extLst>
              <a:ext uri="{FF2B5EF4-FFF2-40B4-BE49-F238E27FC236}">
                <a16:creationId xmlns:a16="http://schemas.microsoft.com/office/drawing/2014/main" id="{275744E3-BF2B-7544-9F91-96201445AEAA}"/>
              </a:ext>
            </a:extLst>
          </p:cNvPr>
          <p:cNvSpPr>
            <a:spLocks noGrp="1"/>
          </p:cNvSpPr>
          <p:nvPr>
            <p:ph type="body" sz="quarter" idx="10" hasCustomPrompt="1"/>
          </p:nvPr>
        </p:nvSpPr>
        <p:spPr>
          <a:xfrm>
            <a:off x="459674" y="5617998"/>
            <a:ext cx="10056813" cy="8325329"/>
          </a:xfrm>
          <a:prstGeom prst="rect">
            <a:avLst/>
          </a:prstGeom>
          <a:solidFill>
            <a:schemeClr val="bg2"/>
          </a:solidFill>
        </p:spPr>
        <p:txBody>
          <a:bodyPr wrap="square" lIns="228589" tIns="228589" rIns="228589" bIns="228589">
            <a:noAutofit/>
          </a:bodyPr>
          <a:lstStyle>
            <a:lvl1pPr marL="0" marR="0" indent="0" algn="l" defTabSz="4388900" rtl="0" eaLnBrk="1" fontAlgn="auto" latinLnBrk="0" hangingPunct="1">
              <a:lnSpc>
                <a:spcPct val="100000"/>
              </a:lnSpc>
              <a:spcBef>
                <a:spcPct val="20000"/>
              </a:spcBef>
              <a:spcAft>
                <a:spcPts val="0"/>
              </a:spcAft>
              <a:buClrTx/>
              <a:buSzTx/>
              <a:buFont typeface="Arial" pitchFamily="34" charset="0"/>
              <a:buNone/>
              <a:tabLst/>
              <a:defRPr sz="36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lang="en-US" dirty="0"/>
              <a:t>Introduction or Abstract</a:t>
            </a:r>
          </a:p>
        </p:txBody>
      </p:sp>
      <p:sp>
        <p:nvSpPr>
          <p:cNvPr id="54" name="Text Placeholder 5">
            <a:extLst>
              <a:ext uri="{FF2B5EF4-FFF2-40B4-BE49-F238E27FC236}">
                <a16:creationId xmlns:a16="http://schemas.microsoft.com/office/drawing/2014/main" id="{5C4D0E1C-B60A-2245-AF18-E755AC36B367}"/>
              </a:ext>
            </a:extLst>
          </p:cNvPr>
          <p:cNvSpPr>
            <a:spLocks noGrp="1"/>
          </p:cNvSpPr>
          <p:nvPr>
            <p:ph type="body" sz="quarter" idx="20" hasCustomPrompt="1"/>
          </p:nvPr>
        </p:nvSpPr>
        <p:spPr>
          <a:xfrm>
            <a:off x="477825" y="14281762"/>
            <a:ext cx="10050462"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OBJECTIVES</a:t>
            </a:r>
          </a:p>
        </p:txBody>
      </p:sp>
      <p:sp>
        <p:nvSpPr>
          <p:cNvPr id="55" name="Text Placeholder 3">
            <a:extLst>
              <a:ext uri="{FF2B5EF4-FFF2-40B4-BE49-F238E27FC236}">
                <a16:creationId xmlns:a16="http://schemas.microsoft.com/office/drawing/2014/main" id="{065EC15A-D69E-B04E-9C47-44527B68361C}"/>
              </a:ext>
            </a:extLst>
          </p:cNvPr>
          <p:cNvSpPr>
            <a:spLocks noGrp="1"/>
          </p:cNvSpPr>
          <p:nvPr>
            <p:ph type="body" sz="quarter" idx="21" hasCustomPrompt="1"/>
          </p:nvPr>
        </p:nvSpPr>
        <p:spPr>
          <a:xfrm>
            <a:off x="11460161" y="6378481"/>
            <a:ext cx="10048874"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56" name="Text Placeholder 5">
            <a:extLst>
              <a:ext uri="{FF2B5EF4-FFF2-40B4-BE49-F238E27FC236}">
                <a16:creationId xmlns:a16="http://schemas.microsoft.com/office/drawing/2014/main" id="{48803738-357C-5B4D-A5F9-B45BA15E9992}"/>
              </a:ext>
            </a:extLst>
          </p:cNvPr>
          <p:cNvSpPr>
            <a:spLocks noGrp="1"/>
          </p:cNvSpPr>
          <p:nvPr>
            <p:ph type="body" sz="quarter" idx="22" hasCustomPrompt="1"/>
          </p:nvPr>
        </p:nvSpPr>
        <p:spPr>
          <a:xfrm>
            <a:off x="11460162" y="5617998"/>
            <a:ext cx="10048875" cy="615545"/>
          </a:xfrm>
          <a:prstGeom prst="rect">
            <a:avLst/>
          </a:prstGeom>
          <a:solidFill>
            <a:schemeClr val="accent6"/>
          </a:solidFill>
          <a:ln>
            <a:noFill/>
          </a:ln>
        </p:spPr>
        <p:txBody>
          <a:bodyPr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MATERIALS &amp; METHODS</a:t>
            </a:r>
          </a:p>
        </p:txBody>
      </p:sp>
      <p:sp>
        <p:nvSpPr>
          <p:cNvPr id="57" name="Text Placeholder 3">
            <a:extLst>
              <a:ext uri="{FF2B5EF4-FFF2-40B4-BE49-F238E27FC236}">
                <a16:creationId xmlns:a16="http://schemas.microsoft.com/office/drawing/2014/main" id="{0588C9DD-F9F9-004E-8CFA-BF68D85D47D8}"/>
              </a:ext>
            </a:extLst>
          </p:cNvPr>
          <p:cNvSpPr>
            <a:spLocks noGrp="1"/>
          </p:cNvSpPr>
          <p:nvPr>
            <p:ph type="body" sz="quarter" idx="23" hasCustomPrompt="1"/>
          </p:nvPr>
        </p:nvSpPr>
        <p:spPr>
          <a:xfrm>
            <a:off x="22385343" y="6378481"/>
            <a:ext cx="10048874"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58" name="Text Placeholder 5">
            <a:extLst>
              <a:ext uri="{FF2B5EF4-FFF2-40B4-BE49-F238E27FC236}">
                <a16:creationId xmlns:a16="http://schemas.microsoft.com/office/drawing/2014/main" id="{1C10A556-BFAA-EE48-B627-C2392BABFA1D}"/>
              </a:ext>
            </a:extLst>
          </p:cNvPr>
          <p:cNvSpPr>
            <a:spLocks noGrp="1"/>
          </p:cNvSpPr>
          <p:nvPr>
            <p:ph type="body" sz="quarter" idx="24" hasCustomPrompt="1"/>
          </p:nvPr>
        </p:nvSpPr>
        <p:spPr>
          <a:xfrm>
            <a:off x="22377404" y="5617998"/>
            <a:ext cx="10058400" cy="615545"/>
          </a:xfrm>
          <a:prstGeom prst="rect">
            <a:avLst/>
          </a:prstGeom>
          <a:solidFill>
            <a:schemeClr val="accent6"/>
          </a:solidFill>
          <a:ln>
            <a:noFill/>
          </a:ln>
        </p:spPr>
        <p:txBody>
          <a:bodyPr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RESULTS</a:t>
            </a:r>
          </a:p>
        </p:txBody>
      </p:sp>
      <p:sp>
        <p:nvSpPr>
          <p:cNvPr id="59" name="Text Placeholder 5">
            <a:extLst>
              <a:ext uri="{FF2B5EF4-FFF2-40B4-BE49-F238E27FC236}">
                <a16:creationId xmlns:a16="http://schemas.microsoft.com/office/drawing/2014/main" id="{A945E613-5DF0-BE4F-A6F2-B00EE354624D}"/>
              </a:ext>
            </a:extLst>
          </p:cNvPr>
          <p:cNvSpPr>
            <a:spLocks noGrp="1"/>
          </p:cNvSpPr>
          <p:nvPr>
            <p:ph type="body" sz="quarter" idx="25" hasCustomPrompt="1"/>
          </p:nvPr>
        </p:nvSpPr>
        <p:spPr>
          <a:xfrm>
            <a:off x="33390292" y="5617998"/>
            <a:ext cx="10047018" cy="615545"/>
          </a:xfrm>
          <a:prstGeom prst="rect">
            <a:avLst/>
          </a:prstGeom>
          <a:solidFill>
            <a:schemeClr val="accent6"/>
          </a:solidFill>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CONCLUSIONS</a:t>
            </a:r>
          </a:p>
        </p:txBody>
      </p:sp>
      <p:sp>
        <p:nvSpPr>
          <p:cNvPr id="61" name="Text Placeholder 3">
            <a:extLst>
              <a:ext uri="{FF2B5EF4-FFF2-40B4-BE49-F238E27FC236}">
                <a16:creationId xmlns:a16="http://schemas.microsoft.com/office/drawing/2014/main" id="{15A08E3A-CE4D-CC40-B6EC-F597A0B2572B}"/>
              </a:ext>
            </a:extLst>
          </p:cNvPr>
          <p:cNvSpPr>
            <a:spLocks noGrp="1"/>
          </p:cNvSpPr>
          <p:nvPr>
            <p:ph type="body" sz="quarter" idx="26" hasCustomPrompt="1"/>
          </p:nvPr>
        </p:nvSpPr>
        <p:spPr>
          <a:xfrm>
            <a:off x="33390292" y="6378481"/>
            <a:ext cx="10047018" cy="892530"/>
          </a:xfrm>
          <a:prstGeom prst="rect">
            <a:avLst/>
          </a:prstGeom>
          <a:ln>
            <a:noFill/>
          </a:ln>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2" name="Text Placeholder 5">
            <a:extLst>
              <a:ext uri="{FF2B5EF4-FFF2-40B4-BE49-F238E27FC236}">
                <a16:creationId xmlns:a16="http://schemas.microsoft.com/office/drawing/2014/main" id="{D57248E4-6912-864A-B7E2-60B47C1E7765}"/>
              </a:ext>
            </a:extLst>
          </p:cNvPr>
          <p:cNvSpPr>
            <a:spLocks noGrp="1"/>
          </p:cNvSpPr>
          <p:nvPr>
            <p:ph type="body" sz="quarter" idx="27" hasCustomPrompt="1"/>
          </p:nvPr>
        </p:nvSpPr>
        <p:spPr>
          <a:xfrm>
            <a:off x="33390292" y="14341987"/>
            <a:ext cx="10047018"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REFERENCES</a:t>
            </a:r>
          </a:p>
        </p:txBody>
      </p:sp>
      <p:sp>
        <p:nvSpPr>
          <p:cNvPr id="63" name="Text Placeholder 3">
            <a:extLst>
              <a:ext uri="{FF2B5EF4-FFF2-40B4-BE49-F238E27FC236}">
                <a16:creationId xmlns:a16="http://schemas.microsoft.com/office/drawing/2014/main" id="{113494CA-BEEF-2142-84CC-03C3799D15D1}"/>
              </a:ext>
            </a:extLst>
          </p:cNvPr>
          <p:cNvSpPr>
            <a:spLocks noGrp="1"/>
          </p:cNvSpPr>
          <p:nvPr>
            <p:ph type="body" sz="quarter" idx="28" hasCustomPrompt="1"/>
          </p:nvPr>
        </p:nvSpPr>
        <p:spPr>
          <a:xfrm>
            <a:off x="33390292" y="15011402"/>
            <a:ext cx="10052050"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5">
            <a:extLst>
              <a:ext uri="{FF2B5EF4-FFF2-40B4-BE49-F238E27FC236}">
                <a16:creationId xmlns:a16="http://schemas.microsoft.com/office/drawing/2014/main" id="{D4A0248B-A33F-1A45-A2B0-4E5CB2D6ED55}"/>
              </a:ext>
            </a:extLst>
          </p:cNvPr>
          <p:cNvSpPr>
            <a:spLocks noGrp="1"/>
          </p:cNvSpPr>
          <p:nvPr>
            <p:ph type="body" sz="quarter" idx="29" hasCustomPrompt="1"/>
          </p:nvPr>
        </p:nvSpPr>
        <p:spPr>
          <a:xfrm>
            <a:off x="33390292" y="25748651"/>
            <a:ext cx="10047018"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ACKNOWLEDGEMENTS or  CONTACT</a:t>
            </a:r>
          </a:p>
        </p:txBody>
      </p:sp>
      <p:sp>
        <p:nvSpPr>
          <p:cNvPr id="65" name="Text Placeholder 3">
            <a:extLst>
              <a:ext uri="{FF2B5EF4-FFF2-40B4-BE49-F238E27FC236}">
                <a16:creationId xmlns:a16="http://schemas.microsoft.com/office/drawing/2014/main" id="{AE27561D-6F58-C047-8D74-65F39B54C435}"/>
              </a:ext>
            </a:extLst>
          </p:cNvPr>
          <p:cNvSpPr>
            <a:spLocks noGrp="1"/>
          </p:cNvSpPr>
          <p:nvPr>
            <p:ph type="body" sz="quarter" idx="30" hasCustomPrompt="1"/>
          </p:nvPr>
        </p:nvSpPr>
        <p:spPr>
          <a:xfrm>
            <a:off x="33390292" y="26433446"/>
            <a:ext cx="10052050"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6" name="Text Placeholder 3">
            <a:extLst>
              <a:ext uri="{FF2B5EF4-FFF2-40B4-BE49-F238E27FC236}">
                <a16:creationId xmlns:a16="http://schemas.microsoft.com/office/drawing/2014/main" id="{C6322132-0EB3-234D-8B9F-08C03DB79DC3}"/>
              </a:ext>
            </a:extLst>
          </p:cNvPr>
          <p:cNvSpPr>
            <a:spLocks noGrp="1"/>
          </p:cNvSpPr>
          <p:nvPr>
            <p:ph type="body" sz="quarter" idx="96" hasCustomPrompt="1"/>
          </p:nvPr>
        </p:nvSpPr>
        <p:spPr>
          <a:xfrm>
            <a:off x="459674" y="14951552"/>
            <a:ext cx="10056813"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7" name="Text Placeholder 76">
            <a:extLst>
              <a:ext uri="{FF2B5EF4-FFF2-40B4-BE49-F238E27FC236}">
                <a16:creationId xmlns:a16="http://schemas.microsoft.com/office/drawing/2014/main" id="{C0ADB27F-158A-954D-BAAE-3AC755176675}"/>
              </a:ext>
            </a:extLst>
          </p:cNvPr>
          <p:cNvSpPr>
            <a:spLocks noGrp="1"/>
          </p:cNvSpPr>
          <p:nvPr>
            <p:ph type="body" sz="quarter" idx="150" hasCustomPrompt="1"/>
          </p:nvPr>
        </p:nvSpPr>
        <p:spPr>
          <a:xfrm>
            <a:off x="477831" y="3842821"/>
            <a:ext cx="32389761" cy="834592"/>
          </a:xfrm>
          <a:prstGeom prst="rect">
            <a:avLst/>
          </a:prstGeom>
        </p:spPr>
        <p:txBody>
          <a:bodyPr anchor="t" anchorCtr="0">
            <a:normAutofit/>
          </a:bodyPr>
          <a:lstStyle>
            <a:lvl1pPr marL="0" indent="0" algn="l">
              <a:buFontTx/>
              <a:buNone/>
              <a:defRPr sz="3600" b="0"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8" name="Text Placeholder 76">
            <a:extLst>
              <a:ext uri="{FF2B5EF4-FFF2-40B4-BE49-F238E27FC236}">
                <a16:creationId xmlns:a16="http://schemas.microsoft.com/office/drawing/2014/main" id="{03BA4CCF-F304-DF4B-B232-C75BB53DED70}"/>
              </a:ext>
            </a:extLst>
          </p:cNvPr>
          <p:cNvSpPr>
            <a:spLocks noGrp="1"/>
          </p:cNvSpPr>
          <p:nvPr>
            <p:ph type="body" sz="quarter" idx="151" hasCustomPrompt="1"/>
          </p:nvPr>
        </p:nvSpPr>
        <p:spPr>
          <a:xfrm>
            <a:off x="477831" y="2686267"/>
            <a:ext cx="32389765" cy="834592"/>
          </a:xfrm>
          <a:prstGeom prst="rect">
            <a:avLst/>
          </a:prstGeom>
        </p:spPr>
        <p:txBody>
          <a:bodyPr anchor="t" anchorCtr="0">
            <a:normAutofit/>
          </a:bodyPr>
          <a:lstStyle>
            <a:lvl1pPr marL="0" indent="0" algn="l">
              <a:buFontTx/>
              <a:buNone/>
              <a:defRPr sz="3600" b="0"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9" name="Text Placeholder 76">
            <a:extLst>
              <a:ext uri="{FF2B5EF4-FFF2-40B4-BE49-F238E27FC236}">
                <a16:creationId xmlns:a16="http://schemas.microsoft.com/office/drawing/2014/main" id="{03B38A69-9FDB-7D4F-9692-6D62AF120BF6}"/>
              </a:ext>
            </a:extLst>
          </p:cNvPr>
          <p:cNvSpPr>
            <a:spLocks noGrp="1"/>
          </p:cNvSpPr>
          <p:nvPr>
            <p:ph type="body" sz="quarter" idx="153" hasCustomPrompt="1"/>
          </p:nvPr>
        </p:nvSpPr>
        <p:spPr>
          <a:xfrm>
            <a:off x="477826" y="1032861"/>
            <a:ext cx="32389769" cy="1331444"/>
          </a:xfrm>
          <a:prstGeom prst="rect">
            <a:avLst/>
          </a:prstGeom>
        </p:spPr>
        <p:txBody>
          <a:bodyPr anchor="t" anchorCtr="0">
            <a:normAutofit/>
          </a:bodyPr>
          <a:lstStyle>
            <a:lvl1pPr marL="0" indent="0" algn="l">
              <a:buFontTx/>
              <a:buNone/>
              <a:defRPr sz="8800" b="1"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Box 14">
            <a:extLst>
              <a:ext uri="{FF2B5EF4-FFF2-40B4-BE49-F238E27FC236}">
                <a16:creationId xmlns:a16="http://schemas.microsoft.com/office/drawing/2014/main" id="{A687A2CE-669E-3A4D-9D68-3C7DB240A992}"/>
              </a:ext>
            </a:extLst>
          </p:cNvPr>
          <p:cNvSpPr txBox="1">
            <a:spLocks noChangeArrowheads="1"/>
          </p:cNvSpPr>
          <p:nvPr userDrawn="1"/>
        </p:nvSpPr>
        <p:spPr bwMode="auto">
          <a:xfrm>
            <a:off x="449705" y="3235649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4" name="Straight Connector 3">
            <a:extLst>
              <a:ext uri="{FF2B5EF4-FFF2-40B4-BE49-F238E27FC236}">
                <a16:creationId xmlns:a16="http://schemas.microsoft.com/office/drawing/2014/main" id="{08A5B5D0-4D7B-3F4B-92B2-D050C9782152}"/>
              </a:ext>
            </a:extLst>
          </p:cNvPr>
          <p:cNvCxnSpPr/>
          <p:nvPr userDrawn="1"/>
        </p:nvCxnSpPr>
        <p:spPr>
          <a:xfrm>
            <a:off x="0" y="32040576"/>
            <a:ext cx="4389120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5" name="Straight Connector 4">
            <a:extLst>
              <a:ext uri="{FF2B5EF4-FFF2-40B4-BE49-F238E27FC236}">
                <a16:creationId xmlns:a16="http://schemas.microsoft.com/office/drawing/2014/main" id="{513136E1-6ADD-9344-9DE9-C7690A3AC407}"/>
              </a:ext>
            </a:extLst>
          </p:cNvPr>
          <p:cNvCxnSpPr/>
          <p:nvPr userDrawn="1"/>
        </p:nvCxnSpPr>
        <p:spPr>
          <a:xfrm>
            <a:off x="10972800"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6" name="Straight Connector 5">
            <a:extLst>
              <a:ext uri="{FF2B5EF4-FFF2-40B4-BE49-F238E27FC236}">
                <a16:creationId xmlns:a16="http://schemas.microsoft.com/office/drawing/2014/main" id="{3891C979-58A5-EC44-BCC6-47ECA9604E92}"/>
              </a:ext>
            </a:extLst>
          </p:cNvPr>
          <p:cNvCxnSpPr/>
          <p:nvPr userDrawn="1"/>
        </p:nvCxnSpPr>
        <p:spPr>
          <a:xfrm>
            <a:off x="21928667"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7" name="Straight Connector 6">
            <a:extLst>
              <a:ext uri="{FF2B5EF4-FFF2-40B4-BE49-F238E27FC236}">
                <a16:creationId xmlns:a16="http://schemas.microsoft.com/office/drawing/2014/main" id="{3B958D9D-0975-C04A-8F7B-821334779626}"/>
              </a:ext>
            </a:extLst>
          </p:cNvPr>
          <p:cNvCxnSpPr/>
          <p:nvPr userDrawn="1"/>
        </p:nvCxnSpPr>
        <p:spPr>
          <a:xfrm>
            <a:off x="32867600"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C7A01ABD-16B3-794C-9223-819540E71DFD}"/>
              </a:ext>
            </a:extLst>
          </p:cNvPr>
          <p:cNvSpPr>
            <a:spLocks noGrp="1"/>
          </p:cNvSpPr>
          <p:nvPr>
            <p:ph type="body" sz="quarter" idx="150"/>
          </p:nvPr>
        </p:nvSpPr>
        <p:spPr>
          <a:xfrm>
            <a:off x="477835" y="3724828"/>
            <a:ext cx="32389761" cy="834592"/>
          </a:xfrm>
        </p:spPr>
        <p:txBody>
          <a:bodyPr>
            <a:normAutofit/>
          </a:bodyPr>
          <a:lstStyle/>
          <a:p>
            <a:r>
              <a:rPr lang="en-US" sz="4800" b="0" i="1" u="none" strike="noStrike" cap="none" dirty="0">
                <a:solidFill>
                  <a:schemeClr val="tx1">
                    <a:lumMod val="85000"/>
                    <a:lumOff val="15000"/>
                  </a:schemeClr>
                </a:solidFill>
                <a:latin typeface="+mn-lt"/>
                <a:ea typeface="Gill Sans"/>
                <a:cs typeface="Gill Sans"/>
                <a:sym typeface="Gill Sans"/>
              </a:rPr>
              <a:t>Abstract Number: 2189</a:t>
            </a:r>
            <a:endParaRPr lang="en-US" sz="4800" i="1" dirty="0">
              <a:solidFill>
                <a:schemeClr val="tx1">
                  <a:lumMod val="85000"/>
                  <a:lumOff val="15000"/>
                </a:schemeClr>
              </a:solidFill>
              <a:latin typeface="+mn-lt"/>
            </a:endParaRPr>
          </a:p>
          <a:p>
            <a:endParaRPr lang="en-US" sz="4800" dirty="0">
              <a:latin typeface="+mn-lt"/>
            </a:endParaRPr>
          </a:p>
        </p:txBody>
      </p:sp>
      <p:sp>
        <p:nvSpPr>
          <p:cNvPr id="16" name="Text Placeholder 15">
            <a:extLst>
              <a:ext uri="{FF2B5EF4-FFF2-40B4-BE49-F238E27FC236}">
                <a16:creationId xmlns:a16="http://schemas.microsoft.com/office/drawing/2014/main" id="{92B7211F-F9BF-2341-8FA4-6BFFF71C3260}"/>
              </a:ext>
            </a:extLst>
          </p:cNvPr>
          <p:cNvSpPr>
            <a:spLocks noGrp="1"/>
          </p:cNvSpPr>
          <p:nvPr>
            <p:ph type="body" sz="quarter" idx="151"/>
          </p:nvPr>
        </p:nvSpPr>
        <p:spPr>
          <a:xfrm>
            <a:off x="477826" y="2759243"/>
            <a:ext cx="32389765" cy="834592"/>
          </a:xfrm>
        </p:spPr>
        <p:txBody>
          <a:bodyPr>
            <a:noAutofit/>
          </a:bodyPr>
          <a:lstStyle/>
          <a:p>
            <a:r>
              <a:rPr lang="en-US" sz="5400" b="0" i="0" u="none" strike="noStrike" cap="none" dirty="0">
                <a:solidFill>
                  <a:schemeClr val="tx1">
                    <a:lumMod val="85000"/>
                    <a:lumOff val="15000"/>
                  </a:schemeClr>
                </a:solidFill>
                <a:latin typeface="+mn-lt"/>
                <a:ea typeface="Gill Sans"/>
                <a:cs typeface="Gill Sans"/>
                <a:sym typeface="Gill Sans"/>
              </a:rPr>
              <a:t>Belgin Ünal </a:t>
            </a:r>
            <a:r>
              <a:rPr lang="en-US" sz="5400" dirty="0">
                <a:solidFill>
                  <a:schemeClr val="tx1">
                    <a:lumMod val="85000"/>
                    <a:lumOff val="15000"/>
                  </a:schemeClr>
                </a:solidFill>
                <a:latin typeface="+mn-lt"/>
                <a:ea typeface="Gill Sans"/>
                <a:cs typeface="Gill Sans"/>
                <a:sym typeface="Gill Sans"/>
              </a:rPr>
              <a:t>and</a:t>
            </a:r>
            <a:r>
              <a:rPr lang="en-US" sz="5400" b="0" i="0" u="none" strike="noStrike" cap="none" dirty="0">
                <a:solidFill>
                  <a:schemeClr val="tx1">
                    <a:lumMod val="85000"/>
                    <a:lumOff val="15000"/>
                  </a:schemeClr>
                </a:solidFill>
                <a:latin typeface="+mn-lt"/>
                <a:ea typeface="Gill Sans"/>
                <a:cs typeface="Gill Sans"/>
                <a:sym typeface="Gill Sans"/>
              </a:rPr>
              <a:t> Aaron S. Benjamin, University of Illinois Urbana-Champaign</a:t>
            </a:r>
            <a:endParaRPr lang="en-US" sz="5400" dirty="0">
              <a:solidFill>
                <a:schemeClr val="tx1">
                  <a:lumMod val="85000"/>
                  <a:lumOff val="15000"/>
                </a:schemeClr>
              </a:solidFill>
              <a:latin typeface="+mn-lt"/>
            </a:endParaRPr>
          </a:p>
          <a:p>
            <a:endParaRPr lang="en-US" sz="5400" dirty="0">
              <a:latin typeface="+mn-lt"/>
            </a:endParaRPr>
          </a:p>
        </p:txBody>
      </p:sp>
      <p:sp>
        <p:nvSpPr>
          <p:cNvPr id="18" name="Google Shape;396;p23">
            <a:extLst>
              <a:ext uri="{FF2B5EF4-FFF2-40B4-BE49-F238E27FC236}">
                <a16:creationId xmlns:a16="http://schemas.microsoft.com/office/drawing/2014/main" id="{5FC8B215-59A7-E682-0C7B-FAF54162BB7C}"/>
              </a:ext>
            </a:extLst>
          </p:cNvPr>
          <p:cNvSpPr/>
          <p:nvPr/>
        </p:nvSpPr>
        <p:spPr>
          <a:xfrm>
            <a:off x="477835" y="4615906"/>
            <a:ext cx="12566830" cy="27693469"/>
          </a:xfrm>
          <a:prstGeom prst="rect">
            <a:avLst/>
          </a:prstGeom>
          <a:solidFill>
            <a:schemeClr val="bg1">
              <a:lumMod val="85000"/>
              <a:alpha val="65882"/>
            </a:schemeClr>
          </a:solidFill>
          <a:ln>
            <a:noFill/>
          </a:ln>
        </p:spPr>
        <p:txBody>
          <a:bodyPr spcFirstLastPara="1" wrap="square" lIns="182880" tIns="50800" rIns="182880" bIns="50800" anchor="ctr" anchorCtr="0">
            <a:noAutofit/>
          </a:bodyPr>
          <a:lstStyle/>
          <a:p>
            <a:pPr algn="l"/>
            <a:r>
              <a:rPr lang="en-US" sz="5400" b="0" i="0" u="none" strike="noStrike" baseline="0" dirty="0"/>
              <a:t>Two sources of evidence are assumed to be shared by judgments of past recognition and judgments of future performance: </a:t>
            </a:r>
            <a:r>
              <a:rPr lang="en-US" sz="5400" b="0" i="1" u="none" strike="noStrike" baseline="0" dirty="0"/>
              <a:t>item memory</a:t>
            </a:r>
            <a:r>
              <a:rPr lang="en-US" sz="5400" b="0" i="0" u="none" strike="noStrike" baseline="0" dirty="0"/>
              <a:t> and </a:t>
            </a:r>
            <a:r>
              <a:rPr lang="en-US" sz="5400" b="0" i="1" u="none" strike="noStrike" baseline="0" dirty="0"/>
              <a:t>context memory</a:t>
            </a:r>
            <a:r>
              <a:rPr lang="en-US" sz="5400" dirty="0"/>
              <a:t>.</a:t>
            </a:r>
          </a:p>
          <a:p>
            <a:pPr algn="l"/>
            <a:endParaRPr lang="en-US" sz="5400" b="0" i="0" u="none" strike="noStrike" baseline="0" dirty="0"/>
          </a:p>
          <a:p>
            <a:pPr algn="l"/>
            <a:r>
              <a:rPr lang="en-US" sz="5400" b="0" i="0" u="none" strike="noStrike" baseline="0" dirty="0"/>
              <a:t>We tested memory and metamemory using a continuous exclusion procedure which allowed us to disentangle the contributions of item and context memory to JOLs.</a:t>
            </a:r>
          </a:p>
          <a:p>
            <a:pPr algn="l"/>
            <a:endParaRPr lang="en-US" sz="5400" b="0" i="0" u="none" strike="noStrike" baseline="0" dirty="0"/>
          </a:p>
          <a:p>
            <a:pPr algn="l"/>
            <a:endParaRPr lang="en-US" sz="5400" dirty="0"/>
          </a:p>
          <a:p>
            <a:pPr algn="l"/>
            <a:endParaRPr lang="en-US" sz="5400" b="0" i="0" u="none" strike="noStrike" baseline="0" dirty="0"/>
          </a:p>
          <a:p>
            <a:pPr algn="l"/>
            <a:endParaRPr lang="en-US" sz="5400" dirty="0"/>
          </a:p>
          <a:p>
            <a:pPr algn="l"/>
            <a:endParaRPr lang="en-US" sz="5400" b="0" i="0" u="none" strike="noStrike" baseline="0" dirty="0"/>
          </a:p>
          <a:p>
            <a:pPr algn="l"/>
            <a:endParaRPr lang="en-US" sz="5400" dirty="0"/>
          </a:p>
          <a:p>
            <a:pPr algn="l"/>
            <a:endParaRPr lang="en-US" sz="5400" b="0" i="0" u="none" strike="noStrike" baseline="0" dirty="0"/>
          </a:p>
          <a:p>
            <a:pPr algn="l"/>
            <a:endParaRPr lang="en-US" sz="5400" dirty="0"/>
          </a:p>
          <a:p>
            <a:pPr algn="l"/>
            <a:endParaRPr lang="en-US" sz="5400" b="0" i="0" u="none" strike="noStrike" baseline="0" dirty="0"/>
          </a:p>
          <a:p>
            <a:pPr algn="l"/>
            <a:endParaRPr lang="en-US" sz="5400" dirty="0"/>
          </a:p>
          <a:p>
            <a:pPr algn="l"/>
            <a:endParaRPr lang="en-US" sz="5400" b="0" i="0" u="none" strike="noStrike" baseline="0" dirty="0"/>
          </a:p>
          <a:p>
            <a:pPr algn="l"/>
            <a:endParaRPr lang="en-US" sz="5400" dirty="0"/>
          </a:p>
          <a:p>
            <a:pPr algn="l"/>
            <a:endParaRPr lang="en-US" sz="5400" b="0" i="0" u="none" strike="noStrike" baseline="0" dirty="0"/>
          </a:p>
          <a:p>
            <a:pPr algn="l"/>
            <a:endParaRPr lang="en-US" sz="5400" dirty="0"/>
          </a:p>
          <a:p>
            <a:pPr algn="l"/>
            <a:endParaRPr lang="en-US" sz="5400" b="0" i="0" u="none" strike="noStrike" baseline="0" dirty="0"/>
          </a:p>
          <a:p>
            <a:pPr algn="l"/>
            <a:endParaRPr lang="en-US" sz="5400" dirty="0"/>
          </a:p>
          <a:p>
            <a:pPr algn="l"/>
            <a:endParaRPr lang="en-US" sz="5400" b="0" i="0" u="none" strike="noStrike" baseline="0" dirty="0"/>
          </a:p>
          <a:p>
            <a:pPr algn="l"/>
            <a:endParaRPr lang="en-US" sz="5400" dirty="0"/>
          </a:p>
          <a:p>
            <a:pPr algn="l"/>
            <a:endParaRPr lang="en-US" sz="5400" b="0" i="0" u="none" strike="noStrike" baseline="0" dirty="0"/>
          </a:p>
          <a:p>
            <a:pPr algn="l"/>
            <a:endParaRPr lang="en-US" sz="5400" dirty="0"/>
          </a:p>
          <a:p>
            <a:pPr algn="l"/>
            <a:endParaRPr lang="en-US" sz="5400" b="0" i="0" u="none" strike="noStrike" baseline="0" dirty="0"/>
          </a:p>
          <a:p>
            <a:pPr lvl="0" algn="ctr">
              <a:buClr>
                <a:srgbClr val="FFFFFF"/>
              </a:buClr>
              <a:buSzPts val="13400"/>
            </a:pPr>
            <a:endParaRPr lang="en-US" sz="8000" b="0" i="0" u="none" strike="noStrike" cap="none" dirty="0">
              <a:solidFill>
                <a:srgbClr val="FFFFFF"/>
              </a:solidFill>
              <a:ea typeface="Gill Sans"/>
              <a:cs typeface="Gill Sans"/>
              <a:sym typeface="Gill Sans"/>
            </a:endParaRPr>
          </a:p>
        </p:txBody>
      </p:sp>
      <p:sp>
        <p:nvSpPr>
          <p:cNvPr id="19" name="Google Shape;408;p23">
            <a:extLst>
              <a:ext uri="{FF2B5EF4-FFF2-40B4-BE49-F238E27FC236}">
                <a16:creationId xmlns:a16="http://schemas.microsoft.com/office/drawing/2014/main" id="{787ADCB9-5B6F-9AC4-8422-7FCB597FFC94}"/>
              </a:ext>
            </a:extLst>
          </p:cNvPr>
          <p:cNvSpPr>
            <a:spLocks/>
          </p:cNvSpPr>
          <p:nvPr/>
        </p:nvSpPr>
        <p:spPr>
          <a:xfrm>
            <a:off x="455231" y="4596818"/>
            <a:ext cx="12563856" cy="640080"/>
          </a:xfrm>
          <a:prstGeom prst="rect">
            <a:avLst/>
          </a:prstGeom>
          <a:solidFill>
            <a:srgbClr val="000034"/>
          </a:solidFill>
          <a:ln>
            <a:solidFill>
              <a:srgbClr val="000035"/>
            </a:solidFill>
          </a:ln>
        </p:spPr>
        <p:txBody>
          <a:bodyPr spcFirstLastPara="1" wrap="square" lIns="50800" tIns="50800" rIns="50800" bIns="137160" anchor="ctr" anchorCtr="0">
            <a:noAutofit/>
          </a:bodyPr>
          <a:lstStyle/>
          <a:p>
            <a:pPr marL="0" marR="0" lvl="0" indent="0" algn="ctr" rtl="0">
              <a:lnSpc>
                <a:spcPct val="100000"/>
              </a:lnSpc>
              <a:spcBef>
                <a:spcPts val="0"/>
              </a:spcBef>
              <a:spcAft>
                <a:spcPts val="0"/>
              </a:spcAft>
              <a:buClr>
                <a:srgbClr val="FFFFFF"/>
              </a:buClr>
              <a:buSzPts val="13400"/>
              <a:buFont typeface="Gill Sans"/>
              <a:buNone/>
            </a:pPr>
            <a:r>
              <a:rPr lang="en-US" sz="4800" b="0" i="0" u="none" strike="noStrike" cap="none" dirty="0">
                <a:solidFill>
                  <a:srgbClr val="FFFFFF"/>
                </a:solidFill>
                <a:latin typeface="+mn-lt"/>
                <a:ea typeface="Gill Sans"/>
                <a:cs typeface="Gill Sans"/>
                <a:sym typeface="Gill Sans"/>
              </a:rPr>
              <a:t>Introduction</a:t>
            </a:r>
            <a:endParaRPr sz="5400" b="0" i="0" u="none" strike="noStrike" cap="none" dirty="0">
              <a:solidFill>
                <a:srgbClr val="FFFFFF"/>
              </a:solidFill>
              <a:latin typeface="+mn-lt"/>
              <a:ea typeface="Gill Sans"/>
              <a:cs typeface="Gill Sans"/>
              <a:sym typeface="Gill Sans"/>
            </a:endParaRPr>
          </a:p>
        </p:txBody>
      </p:sp>
      <p:pic>
        <p:nvPicPr>
          <p:cNvPr id="20" name="Picture 19" descr="A picture containing text, clock&#10;&#10;Description automatically generated">
            <a:extLst>
              <a:ext uri="{FF2B5EF4-FFF2-40B4-BE49-F238E27FC236}">
                <a16:creationId xmlns:a16="http://schemas.microsoft.com/office/drawing/2014/main" id="{B9F854F7-0108-3FC7-DAA0-9CA855DEC41F}"/>
              </a:ext>
            </a:extLst>
          </p:cNvPr>
          <p:cNvPicPr>
            <a:picLocks noChangeAspect="1"/>
          </p:cNvPicPr>
          <p:nvPr/>
        </p:nvPicPr>
        <p:blipFill>
          <a:blip r:embed="rId3"/>
          <a:stretch>
            <a:fillRect/>
          </a:stretch>
        </p:blipFill>
        <p:spPr>
          <a:xfrm>
            <a:off x="37266104" y="1881305"/>
            <a:ext cx="6131215" cy="1051673"/>
          </a:xfrm>
          <a:prstGeom prst="rect">
            <a:avLst/>
          </a:prstGeom>
        </p:spPr>
      </p:pic>
      <p:sp>
        <p:nvSpPr>
          <p:cNvPr id="23" name="Google Shape;398;p23">
            <a:extLst>
              <a:ext uri="{FF2B5EF4-FFF2-40B4-BE49-F238E27FC236}">
                <a16:creationId xmlns:a16="http://schemas.microsoft.com/office/drawing/2014/main" id="{CA6AAD84-2FBE-30BE-4F19-5ED356B2B400}"/>
              </a:ext>
            </a:extLst>
          </p:cNvPr>
          <p:cNvSpPr/>
          <p:nvPr/>
        </p:nvSpPr>
        <p:spPr>
          <a:xfrm>
            <a:off x="666748" y="412956"/>
            <a:ext cx="35953700" cy="1732502"/>
          </a:xfrm>
          <a:prstGeom prst="rect">
            <a:avLst/>
          </a:prstGeom>
          <a:noFill/>
          <a:ln>
            <a:noFill/>
          </a:ln>
        </p:spPr>
        <p:txBody>
          <a:bodyPr spcFirstLastPara="1" wrap="square" lIns="0" tIns="0" rIns="0" bIns="0" anchor="t" anchorCtr="0">
            <a:noAutofit/>
          </a:bodyPr>
          <a:lstStyle/>
          <a:p>
            <a:pPr>
              <a:buSzPts val="4000"/>
            </a:pPr>
            <a:r>
              <a:rPr lang="en-US" sz="7200" b="1" dirty="0">
                <a:latin typeface="+mn-lt"/>
              </a:rPr>
              <a:t>Judgments of Learning Reflect the Encoding of Contexts, Not Items: </a:t>
            </a:r>
          </a:p>
          <a:p>
            <a:pPr>
              <a:buSzPts val="4000"/>
            </a:pPr>
            <a:r>
              <a:rPr lang="en-US" sz="7200" b="1" dirty="0">
                <a:latin typeface="+mn-lt"/>
              </a:rPr>
              <a:t>Evidence from a Test of Recognition Exclusion </a:t>
            </a:r>
            <a:endParaRPr sz="7200" b="1" dirty="0">
              <a:latin typeface="+mn-lt"/>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02DB78D-96A3-2311-D141-E5728A7EEF59}"/>
                  </a:ext>
                </a:extLst>
              </p:cNvPr>
              <p:cNvSpPr txBox="1"/>
              <p:nvPr/>
            </p:nvSpPr>
            <p:spPr>
              <a:xfrm>
                <a:off x="713052" y="20529205"/>
                <a:ext cx="6024463" cy="193899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i="1">
                          <a:latin typeface="Cambria Math" panose="02040503050406030204" pitchFamily="18" charset="0"/>
                        </a:rPr>
                        <m:t>𝑃</m:t>
                      </m:r>
                      <m:r>
                        <a:rPr lang="en-US" sz="4000" i="1">
                          <a:latin typeface="Cambria Math" panose="02040503050406030204" pitchFamily="18" charset="0"/>
                        </a:rPr>
                        <m:t>=</m:t>
                      </m:r>
                      <m:sSup>
                        <m:sSupPr>
                          <m:ctrlPr>
                            <a:rPr lang="en-US" sz="4000" i="1">
                              <a:latin typeface="Cambria Math" panose="02040503050406030204" pitchFamily="18" charset="0"/>
                            </a:rPr>
                          </m:ctrlPr>
                        </m:sSupPr>
                        <m:e>
                          <m:r>
                            <a:rPr lang="en-US" sz="4000" i="1">
                              <a:latin typeface="Cambria Math" panose="02040503050406030204" pitchFamily="18" charset="0"/>
                            </a:rPr>
                            <m:t>𝑎</m:t>
                          </m:r>
                          <m:r>
                            <a:rPr lang="en-US" sz="4000" i="1">
                              <a:latin typeface="Cambria Math" panose="02040503050406030204" pitchFamily="18" charset="0"/>
                            </a:rPr>
                            <m:t>(</m:t>
                          </m:r>
                          <m:r>
                            <a:rPr lang="en-US" sz="4000" i="1">
                              <a:latin typeface="Cambria Math" panose="02040503050406030204" pitchFamily="18" charset="0"/>
                            </a:rPr>
                            <m:t>𝑏𝑡</m:t>
                          </m:r>
                          <m:r>
                            <a:rPr lang="en-US" sz="4000" i="1">
                              <a:latin typeface="Cambria Math" panose="02040503050406030204" pitchFamily="18" charset="0"/>
                            </a:rPr>
                            <m:t>+1)</m:t>
                          </m:r>
                        </m:e>
                        <m:sup>
                          <m:r>
                            <a:rPr lang="en-US" sz="4000" i="1">
                              <a:latin typeface="Cambria Math" panose="02040503050406030204" pitchFamily="18" charset="0"/>
                            </a:rPr>
                            <m:t>−</m:t>
                          </m:r>
                          <m:r>
                            <a:rPr lang="en-US" sz="4000" i="1">
                              <a:latin typeface="Cambria Math" panose="02040503050406030204" pitchFamily="18" charset="0"/>
                            </a:rPr>
                            <m:t>𝑐</m:t>
                          </m:r>
                        </m:sup>
                      </m:sSup>
                    </m:oMath>
                  </m:oMathPara>
                </a14:m>
                <a:endParaRPr lang="en-US" sz="4000" dirty="0">
                  <a:latin typeface="LMRoman12-Regular"/>
                </a:endParaRPr>
              </a:p>
              <a:p>
                <a:endParaRPr lang="en-US" sz="4000" dirty="0">
                  <a:latin typeface="LMRoman12-Regular"/>
                </a:endParaRPr>
              </a:p>
              <a:p>
                <a:endParaRPr lang="en-US" sz="4000" b="0" i="1" dirty="0">
                  <a:latin typeface="Cambria Math" panose="02040503050406030204" pitchFamily="18" charset="0"/>
                </a:endParaRPr>
              </a:p>
            </p:txBody>
          </p:sp>
        </mc:Choice>
        <mc:Fallback xmlns="">
          <p:sp>
            <p:nvSpPr>
              <p:cNvPr id="24" name="TextBox 23">
                <a:extLst>
                  <a:ext uri="{FF2B5EF4-FFF2-40B4-BE49-F238E27FC236}">
                    <a16:creationId xmlns:a16="http://schemas.microsoft.com/office/drawing/2014/main" id="{402DB78D-96A3-2311-D141-E5728A7EEF59}"/>
                  </a:ext>
                </a:extLst>
              </p:cNvPr>
              <p:cNvSpPr txBox="1">
                <a:spLocks noRot="1" noChangeAspect="1" noMove="1" noResize="1" noEditPoints="1" noAdjustHandles="1" noChangeArrowheads="1" noChangeShapeType="1" noTextEdit="1"/>
              </p:cNvSpPr>
              <p:nvPr/>
            </p:nvSpPr>
            <p:spPr>
              <a:xfrm>
                <a:off x="713052" y="20529205"/>
                <a:ext cx="6024463" cy="1938992"/>
              </a:xfrm>
              <a:prstGeom prst="rect">
                <a:avLst/>
              </a:prstGeom>
              <a:blipFill>
                <a:blip r:embed="rId4"/>
                <a:stretch>
                  <a:fillRect/>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7424A748-FEB5-2663-3358-2B7CAA92D699}"/>
              </a:ext>
            </a:extLst>
          </p:cNvPr>
          <p:cNvSpPr txBox="1"/>
          <p:nvPr/>
        </p:nvSpPr>
        <p:spPr>
          <a:xfrm>
            <a:off x="1441086" y="13528076"/>
            <a:ext cx="10424160" cy="1323439"/>
          </a:xfrm>
          <a:prstGeom prst="rect">
            <a:avLst/>
          </a:prstGeom>
          <a:noFill/>
        </p:spPr>
        <p:txBody>
          <a:bodyPr wrap="square" rtlCol="0">
            <a:spAutoFit/>
          </a:bodyPr>
          <a:lstStyle/>
          <a:p>
            <a:r>
              <a:rPr lang="en-US" sz="4000" b="1" dirty="0"/>
              <a:t>Independent contributions model (Jacoby, 1991)</a:t>
            </a:r>
          </a:p>
        </p:txBody>
      </p:sp>
      <p:sp>
        <p:nvSpPr>
          <p:cNvPr id="29" name="TextBox 28">
            <a:extLst>
              <a:ext uri="{FF2B5EF4-FFF2-40B4-BE49-F238E27FC236}">
                <a16:creationId xmlns:a16="http://schemas.microsoft.com/office/drawing/2014/main" id="{3DAE68E8-0FC3-19DC-211B-6CF591276BF1}"/>
              </a:ext>
            </a:extLst>
          </p:cNvPr>
          <p:cNvSpPr txBox="1"/>
          <p:nvPr/>
        </p:nvSpPr>
        <p:spPr>
          <a:xfrm>
            <a:off x="7030972" y="14727130"/>
            <a:ext cx="5387072" cy="2862322"/>
          </a:xfrm>
          <a:prstGeom prst="rect">
            <a:avLst/>
          </a:prstGeom>
          <a:noFill/>
        </p:spPr>
        <p:txBody>
          <a:bodyPr wrap="square" rtlCol="0">
            <a:spAutoFit/>
          </a:bodyPr>
          <a:lstStyle/>
          <a:p>
            <a:r>
              <a:rPr lang="en-US" sz="3600" i="1" dirty="0">
                <a:cs typeface="Times New Roman" panose="02020603050405020304" pitchFamily="18" charset="0"/>
              </a:rPr>
              <a:t>C      </a:t>
            </a:r>
            <a:r>
              <a:rPr lang="en-US" sz="3600" dirty="0">
                <a:cs typeface="Times New Roman" panose="02020603050405020304" pitchFamily="18" charset="0"/>
              </a:rPr>
              <a:t>= Context Memory</a:t>
            </a:r>
          </a:p>
          <a:p>
            <a:r>
              <a:rPr lang="en-US" sz="3600" i="1" dirty="0">
                <a:cs typeface="Times New Roman" panose="02020603050405020304" pitchFamily="18" charset="0"/>
              </a:rPr>
              <a:t>I       </a:t>
            </a:r>
            <a:r>
              <a:rPr lang="en-US" sz="3600" dirty="0">
                <a:cs typeface="Times New Roman" panose="02020603050405020304" pitchFamily="18" charset="0"/>
              </a:rPr>
              <a:t>= Item Memory</a:t>
            </a:r>
          </a:p>
          <a:p>
            <a:r>
              <a:rPr lang="en-US" sz="3600" i="1" dirty="0">
                <a:cs typeface="Times New Roman" panose="02020603050405020304" pitchFamily="18" charset="0"/>
              </a:rPr>
              <a:t>HR</a:t>
            </a:r>
            <a:r>
              <a:rPr lang="en-US" sz="3600" dirty="0">
                <a:cs typeface="Times New Roman" panose="02020603050405020304" pitchFamily="18" charset="0"/>
              </a:rPr>
              <a:t>   = Hit Rate</a:t>
            </a:r>
          </a:p>
          <a:p>
            <a:r>
              <a:rPr lang="en-US" sz="3600" i="1" dirty="0">
                <a:cs typeface="Times New Roman" panose="02020603050405020304" pitchFamily="18" charset="0"/>
              </a:rPr>
              <a:t>FAR</a:t>
            </a:r>
            <a:r>
              <a:rPr lang="en-US" sz="3600" dirty="0">
                <a:cs typeface="Times New Roman" panose="02020603050405020304" pitchFamily="18" charset="0"/>
              </a:rPr>
              <a:t> = False Alarm Rate</a:t>
            </a:r>
          </a:p>
          <a:p>
            <a:r>
              <a:rPr lang="en-US" sz="3600" i="1" dirty="0">
                <a:cs typeface="Times New Roman" panose="02020603050405020304" pitchFamily="18" charset="0"/>
              </a:rPr>
              <a:t>TBX </a:t>
            </a:r>
            <a:r>
              <a:rPr lang="en-US" sz="3600" dirty="0">
                <a:cs typeface="Times New Roman" panose="02020603050405020304" pitchFamily="18" charset="0"/>
              </a:rPr>
              <a:t>= to-be-excluded items</a:t>
            </a:r>
          </a:p>
        </p:txBody>
      </p:sp>
      <p:sp>
        <p:nvSpPr>
          <p:cNvPr id="30" name="TextBox 29">
            <a:extLst>
              <a:ext uri="{FF2B5EF4-FFF2-40B4-BE49-F238E27FC236}">
                <a16:creationId xmlns:a16="http://schemas.microsoft.com/office/drawing/2014/main" id="{58F73010-282C-6A73-0438-1F72930A9A9F}"/>
              </a:ext>
            </a:extLst>
          </p:cNvPr>
          <p:cNvSpPr txBox="1"/>
          <p:nvPr/>
        </p:nvSpPr>
        <p:spPr>
          <a:xfrm>
            <a:off x="1349646" y="18127786"/>
            <a:ext cx="10607040" cy="707886"/>
          </a:xfrm>
          <a:prstGeom prst="rect">
            <a:avLst/>
          </a:prstGeom>
          <a:noFill/>
        </p:spPr>
        <p:txBody>
          <a:bodyPr wrap="square" rtlCol="0">
            <a:spAutoFit/>
          </a:bodyPr>
          <a:lstStyle/>
          <a:p>
            <a:r>
              <a:rPr lang="en-US" sz="4000" b="1" dirty="0"/>
              <a:t>Power law forgetting function (Wickelgren, 1974)</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6707CEAA-0D2F-B766-31A4-46DC6B40E9A0}"/>
                  </a:ext>
                </a:extLst>
              </p:cNvPr>
              <p:cNvSpPr txBox="1"/>
              <p:nvPr/>
            </p:nvSpPr>
            <p:spPr>
              <a:xfrm>
                <a:off x="713053" y="14929921"/>
                <a:ext cx="6024463" cy="3820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𝐶</m:t>
                      </m:r>
                      <m:r>
                        <a:rPr lang="en-US" sz="4000" b="0" i="1" smtClean="0">
                          <a:latin typeface="Cambria Math" panose="02040503050406030204" pitchFamily="18" charset="0"/>
                        </a:rPr>
                        <m:t>=</m:t>
                      </m:r>
                      <m:r>
                        <a:rPr lang="en-US" sz="4000" b="0" i="1" smtClean="0">
                          <a:latin typeface="Cambria Math" panose="02040503050406030204" pitchFamily="18" charset="0"/>
                        </a:rPr>
                        <m:t>𝐻𝑅</m:t>
                      </m:r>
                      <m:r>
                        <a:rPr lang="en-US" sz="4000" b="0" i="1" smtClean="0">
                          <a:latin typeface="Cambria Math" panose="02040503050406030204" pitchFamily="18" charset="0"/>
                        </a:rPr>
                        <m:t> − </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𝐹𝐴𝑅</m:t>
                          </m:r>
                        </m:e>
                        <m:sub>
                          <m:r>
                            <a:rPr lang="en-US" sz="4000" b="0" i="1" smtClean="0">
                              <a:latin typeface="Cambria Math" panose="02040503050406030204" pitchFamily="18" charset="0"/>
                            </a:rPr>
                            <m:t>𝑇𝐵𝑋</m:t>
                          </m:r>
                        </m:sub>
                      </m:sSub>
                    </m:oMath>
                  </m:oMathPara>
                </a14:m>
                <a:endParaRPr lang="en-US" sz="4000" dirty="0">
                  <a:latin typeface="LMRoman12-Regular"/>
                </a:endParaRPr>
              </a:p>
              <a:p>
                <a:endParaRPr lang="en-US" sz="4000" dirty="0">
                  <a:latin typeface="LMRoman12-Regular"/>
                </a:endParaRPr>
              </a:p>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𝐼</m:t>
                      </m:r>
                      <m:r>
                        <a:rPr lang="en-US" sz="4000" b="0" i="1" smtClean="0">
                          <a:latin typeface="Cambria Math" panose="02040503050406030204" pitchFamily="18" charset="0"/>
                        </a:rPr>
                        <m:t>= </m:t>
                      </m:r>
                      <m:f>
                        <m:fPr>
                          <m:ctrlPr>
                            <a:rPr lang="en-US" sz="4000" b="0" i="1" smtClean="0">
                              <a:latin typeface="Cambria Math" panose="02040503050406030204" pitchFamily="18" charset="0"/>
                            </a:rPr>
                          </m:ctrlPr>
                        </m:fPr>
                        <m:num>
                          <m:sSub>
                            <m:sSubPr>
                              <m:ctrlPr>
                                <a:rPr lang="en-US" sz="4000" i="1">
                                  <a:latin typeface="Cambria Math" panose="02040503050406030204" pitchFamily="18" charset="0"/>
                                </a:rPr>
                              </m:ctrlPr>
                            </m:sSubPr>
                            <m:e>
                              <m:r>
                                <a:rPr lang="en-US" sz="4000" i="1">
                                  <a:latin typeface="Cambria Math" panose="02040503050406030204" pitchFamily="18" charset="0"/>
                                </a:rPr>
                                <m:t>𝐹𝐴𝑅</m:t>
                              </m:r>
                            </m:e>
                            <m:sub>
                              <m:r>
                                <a:rPr lang="en-US" sz="4000" i="1">
                                  <a:latin typeface="Cambria Math" panose="02040503050406030204" pitchFamily="18" charset="0"/>
                                </a:rPr>
                                <m:t>𝑇𝐵𝑋</m:t>
                              </m:r>
                            </m:sub>
                          </m:sSub>
                        </m:num>
                        <m:den>
                          <m:r>
                            <a:rPr lang="en-US" sz="4000" b="0" i="1" smtClean="0">
                              <a:latin typeface="Cambria Math" panose="02040503050406030204" pitchFamily="18" charset="0"/>
                            </a:rPr>
                            <m:t>(1−</m:t>
                          </m:r>
                          <m:r>
                            <a:rPr lang="en-US" sz="4000" b="0" i="1" smtClean="0">
                              <a:latin typeface="Cambria Math" panose="02040503050406030204" pitchFamily="18" charset="0"/>
                            </a:rPr>
                            <m:t>𝐶</m:t>
                          </m:r>
                          <m:r>
                            <a:rPr lang="en-US" sz="4000" b="0" i="1" smtClean="0">
                              <a:latin typeface="Cambria Math" panose="02040503050406030204" pitchFamily="18" charset="0"/>
                            </a:rPr>
                            <m:t>)</m:t>
                          </m:r>
                        </m:den>
                      </m:f>
                    </m:oMath>
                  </m:oMathPara>
                </a14:m>
                <a:endParaRPr lang="en-US" sz="4000" dirty="0">
                  <a:latin typeface="LMRoman12-Regular"/>
                </a:endParaRPr>
              </a:p>
              <a:p>
                <a:endParaRPr lang="en-US" sz="4000" dirty="0">
                  <a:latin typeface="LMRoman12-Regular"/>
                </a:endParaRPr>
              </a:p>
              <a:p>
                <a:endParaRPr lang="en-US" sz="4000" b="0" i="1" dirty="0">
                  <a:latin typeface="Cambria Math" panose="02040503050406030204" pitchFamily="18" charset="0"/>
                </a:endParaRPr>
              </a:p>
            </p:txBody>
          </p:sp>
        </mc:Choice>
        <mc:Fallback xmlns="">
          <p:sp>
            <p:nvSpPr>
              <p:cNvPr id="32" name="TextBox 31">
                <a:extLst>
                  <a:ext uri="{FF2B5EF4-FFF2-40B4-BE49-F238E27FC236}">
                    <a16:creationId xmlns:a16="http://schemas.microsoft.com/office/drawing/2014/main" id="{6707CEAA-0D2F-B766-31A4-46DC6B40E9A0}"/>
                  </a:ext>
                </a:extLst>
              </p:cNvPr>
              <p:cNvSpPr txBox="1">
                <a:spLocks noRot="1" noChangeAspect="1" noMove="1" noResize="1" noEditPoints="1" noAdjustHandles="1" noChangeArrowheads="1" noChangeShapeType="1" noTextEdit="1"/>
              </p:cNvSpPr>
              <p:nvPr/>
            </p:nvSpPr>
            <p:spPr>
              <a:xfrm>
                <a:off x="713053" y="14929921"/>
                <a:ext cx="6024463" cy="3820213"/>
              </a:xfrm>
              <a:prstGeom prst="rect">
                <a:avLst/>
              </a:prstGeom>
              <a:blipFill>
                <a:blip r:embed="rId5"/>
                <a:stretch>
                  <a:fillRect/>
                </a:stretch>
              </a:blipFill>
            </p:spPr>
            <p:txBody>
              <a:bodyPr/>
              <a:lstStyle/>
              <a:p>
                <a:r>
                  <a:rPr lang="en-US">
                    <a:noFill/>
                  </a:rPr>
                  <a:t> </a:t>
                </a:r>
              </a:p>
            </p:txBody>
          </p:sp>
        </mc:Fallback>
      </mc:AlternateContent>
      <p:sp>
        <p:nvSpPr>
          <p:cNvPr id="33" name="TextBox 32">
            <a:extLst>
              <a:ext uri="{FF2B5EF4-FFF2-40B4-BE49-F238E27FC236}">
                <a16:creationId xmlns:a16="http://schemas.microsoft.com/office/drawing/2014/main" id="{3D5D9606-16F1-3F6C-81B0-0F097FE04503}"/>
              </a:ext>
            </a:extLst>
          </p:cNvPr>
          <p:cNvSpPr txBox="1"/>
          <p:nvPr/>
        </p:nvSpPr>
        <p:spPr>
          <a:xfrm>
            <a:off x="6312310" y="19230714"/>
            <a:ext cx="6430296" cy="3416320"/>
          </a:xfrm>
          <a:prstGeom prst="rect">
            <a:avLst/>
          </a:prstGeom>
          <a:noFill/>
        </p:spPr>
        <p:txBody>
          <a:bodyPr wrap="square" rtlCol="0">
            <a:spAutoFit/>
          </a:bodyPr>
          <a:lstStyle/>
          <a:p>
            <a:r>
              <a:rPr lang="en-US" sz="3600" i="1" dirty="0">
                <a:cs typeface="Times New Roman" panose="02020603050405020304" pitchFamily="18" charset="0"/>
              </a:rPr>
              <a:t>P  </a:t>
            </a:r>
            <a:r>
              <a:rPr lang="en-US" sz="3600" dirty="0">
                <a:cs typeface="Times New Roman" panose="02020603050405020304" pitchFamily="18" charset="0"/>
              </a:rPr>
              <a:t>= parameter of interest</a:t>
            </a:r>
          </a:p>
          <a:p>
            <a:r>
              <a:rPr lang="en-US" sz="3600" i="1" dirty="0">
                <a:cs typeface="Times New Roman" panose="02020603050405020304" pitchFamily="18" charset="0"/>
              </a:rPr>
              <a:t>a  </a:t>
            </a:r>
            <a:r>
              <a:rPr lang="en-US" sz="3600" dirty="0">
                <a:cs typeface="Times New Roman" panose="02020603050405020304" pitchFamily="18" charset="0"/>
              </a:rPr>
              <a:t>=</a:t>
            </a:r>
            <a:r>
              <a:rPr lang="en-US" sz="3600" i="1" dirty="0">
                <a:cs typeface="Times New Roman" panose="02020603050405020304" pitchFamily="18" charset="0"/>
              </a:rPr>
              <a:t> </a:t>
            </a:r>
            <a:r>
              <a:rPr lang="en-US" sz="3600" dirty="0">
                <a:cs typeface="Times New Roman" panose="02020603050405020304" pitchFamily="18" charset="0"/>
              </a:rPr>
              <a:t>initial degree of learning</a:t>
            </a:r>
          </a:p>
          <a:p>
            <a:r>
              <a:rPr lang="en-US" sz="3600" i="1" dirty="0">
                <a:cs typeface="Times New Roman" panose="02020603050405020304" pitchFamily="18" charset="0"/>
              </a:rPr>
              <a:t>B  </a:t>
            </a:r>
            <a:r>
              <a:rPr lang="en-US" sz="3600" dirty="0">
                <a:cs typeface="Times New Roman" panose="02020603050405020304" pitchFamily="18" charset="0"/>
              </a:rPr>
              <a:t>=</a:t>
            </a:r>
            <a:r>
              <a:rPr lang="en-US" sz="3600" i="1" dirty="0">
                <a:cs typeface="Times New Roman" panose="02020603050405020304" pitchFamily="18" charset="0"/>
              </a:rPr>
              <a:t> </a:t>
            </a:r>
            <a:r>
              <a:rPr lang="en-US" sz="3600" dirty="0">
                <a:cs typeface="Times New Roman" panose="02020603050405020304" pitchFamily="18" charset="0"/>
              </a:rPr>
              <a:t>scaling parameter</a:t>
            </a:r>
          </a:p>
          <a:p>
            <a:r>
              <a:rPr lang="en-US" sz="3600" i="1" dirty="0">
                <a:cs typeface="Times New Roman" panose="02020603050405020304" pitchFamily="18" charset="0"/>
              </a:rPr>
              <a:t>t   </a:t>
            </a:r>
            <a:r>
              <a:rPr lang="en-US" sz="3600" dirty="0">
                <a:cs typeface="Times New Roman" panose="02020603050405020304" pitchFamily="18" charset="0"/>
              </a:rPr>
              <a:t>= time (here, measured in lags)</a:t>
            </a:r>
          </a:p>
          <a:p>
            <a:r>
              <a:rPr lang="en-US" sz="3600" i="1" dirty="0">
                <a:cs typeface="Times New Roman" panose="02020603050405020304" pitchFamily="18" charset="0"/>
              </a:rPr>
              <a:t>c  </a:t>
            </a:r>
            <a:r>
              <a:rPr lang="en-US" sz="3600" dirty="0">
                <a:cs typeface="Times New Roman" panose="02020603050405020304" pitchFamily="18" charset="0"/>
              </a:rPr>
              <a:t>= rate of forgetting</a:t>
            </a:r>
          </a:p>
          <a:p>
            <a:endParaRPr lang="en-US" sz="3600" dirty="0">
              <a:cs typeface="Times New Roman" panose="02020603050405020304" pitchFamily="18" charset="0"/>
            </a:endParaRPr>
          </a:p>
        </p:txBody>
      </p:sp>
      <p:sp>
        <p:nvSpPr>
          <p:cNvPr id="34" name="Google Shape;408;p23">
            <a:extLst>
              <a:ext uri="{FF2B5EF4-FFF2-40B4-BE49-F238E27FC236}">
                <a16:creationId xmlns:a16="http://schemas.microsoft.com/office/drawing/2014/main" id="{2FC03469-F42E-BC79-7A88-712BB5600CA2}"/>
              </a:ext>
            </a:extLst>
          </p:cNvPr>
          <p:cNvSpPr>
            <a:spLocks/>
          </p:cNvSpPr>
          <p:nvPr/>
        </p:nvSpPr>
        <p:spPr>
          <a:xfrm>
            <a:off x="455231" y="22729310"/>
            <a:ext cx="12563856" cy="640080"/>
          </a:xfrm>
          <a:prstGeom prst="rect">
            <a:avLst/>
          </a:prstGeom>
          <a:solidFill>
            <a:srgbClr val="000034"/>
          </a:solidFill>
          <a:ln>
            <a:solidFill>
              <a:srgbClr val="000035"/>
            </a:solidFill>
          </a:ln>
        </p:spPr>
        <p:txBody>
          <a:bodyPr spcFirstLastPara="1" wrap="square" lIns="50800" tIns="50800" rIns="50800" bIns="137160" anchor="ctr" anchorCtr="0">
            <a:noAutofit/>
          </a:bodyPr>
          <a:lstStyle/>
          <a:p>
            <a:pPr marL="0" marR="0" lvl="0" indent="0" algn="ctr" rtl="0">
              <a:lnSpc>
                <a:spcPct val="100000"/>
              </a:lnSpc>
              <a:spcBef>
                <a:spcPts val="0"/>
              </a:spcBef>
              <a:spcAft>
                <a:spcPts val="0"/>
              </a:spcAft>
              <a:buClr>
                <a:srgbClr val="FFFFFF"/>
              </a:buClr>
              <a:buSzPts val="13400"/>
              <a:buFont typeface="Gill Sans"/>
              <a:buNone/>
            </a:pPr>
            <a:r>
              <a:rPr lang="en-US" sz="4800" dirty="0">
                <a:solidFill>
                  <a:srgbClr val="FFFFFF"/>
                </a:solidFill>
                <a:ea typeface="Gill Sans"/>
                <a:cs typeface="Gill Sans"/>
                <a:sym typeface="Gill Sans"/>
              </a:rPr>
              <a:t>Continuous Exclusion Procedure</a:t>
            </a:r>
            <a:endParaRPr sz="5400" b="0" i="0" u="none" strike="noStrike" cap="none" dirty="0">
              <a:solidFill>
                <a:srgbClr val="FFFFFF"/>
              </a:solidFill>
              <a:latin typeface="+mn-lt"/>
              <a:ea typeface="Gill Sans"/>
              <a:cs typeface="Gill Sans"/>
              <a:sym typeface="Gill Sans"/>
            </a:endParaRPr>
          </a:p>
        </p:txBody>
      </p:sp>
      <p:sp>
        <p:nvSpPr>
          <p:cNvPr id="35" name="TextBox 34">
            <a:extLst>
              <a:ext uri="{FF2B5EF4-FFF2-40B4-BE49-F238E27FC236}">
                <a16:creationId xmlns:a16="http://schemas.microsoft.com/office/drawing/2014/main" id="{0A92EF7D-395A-866C-11F2-C52D38E931EF}"/>
              </a:ext>
            </a:extLst>
          </p:cNvPr>
          <p:cNvSpPr txBox="1"/>
          <p:nvPr/>
        </p:nvSpPr>
        <p:spPr>
          <a:xfrm>
            <a:off x="1271876" y="23772091"/>
            <a:ext cx="2461868" cy="1384995"/>
          </a:xfrm>
          <a:prstGeom prst="rect">
            <a:avLst/>
          </a:prstGeom>
          <a:solidFill>
            <a:schemeClr val="bg1">
              <a:lumMod val="95000"/>
            </a:schemeClr>
          </a:solidFill>
          <a:ln w="28575"/>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2800" dirty="0"/>
          </a:p>
          <a:p>
            <a:pPr algn="ctr"/>
            <a:r>
              <a:rPr lang="en-US" sz="2800" b="1" dirty="0">
                <a:solidFill>
                  <a:srgbClr val="0070C0"/>
                </a:solidFill>
              </a:rPr>
              <a:t>STORY</a:t>
            </a:r>
          </a:p>
          <a:p>
            <a:pPr algn="ctr"/>
            <a:endParaRPr lang="en-US" sz="2800" dirty="0"/>
          </a:p>
        </p:txBody>
      </p:sp>
      <p:sp>
        <p:nvSpPr>
          <p:cNvPr id="36" name="TextBox 35">
            <a:extLst>
              <a:ext uri="{FF2B5EF4-FFF2-40B4-BE49-F238E27FC236}">
                <a16:creationId xmlns:a16="http://schemas.microsoft.com/office/drawing/2014/main" id="{3354774C-E326-F432-4C07-F5BE93A768D8}"/>
              </a:ext>
            </a:extLst>
          </p:cNvPr>
          <p:cNvSpPr txBox="1"/>
          <p:nvPr/>
        </p:nvSpPr>
        <p:spPr>
          <a:xfrm>
            <a:off x="2350629" y="24732780"/>
            <a:ext cx="2461868" cy="1384995"/>
          </a:xfrm>
          <a:prstGeom prst="rect">
            <a:avLst/>
          </a:prstGeom>
          <a:solidFill>
            <a:schemeClr val="bg1">
              <a:lumMod val="95000"/>
            </a:schemeClr>
          </a:solidFill>
          <a:ln w="28575">
            <a:solidFill>
              <a:srgbClr val="00B05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2800" dirty="0"/>
          </a:p>
          <a:p>
            <a:pPr algn="ctr"/>
            <a:r>
              <a:rPr lang="en-US" sz="2800" b="1" dirty="0">
                <a:solidFill>
                  <a:schemeClr val="tx1"/>
                </a:solidFill>
              </a:rPr>
              <a:t>JOL?</a:t>
            </a:r>
          </a:p>
          <a:p>
            <a:pPr algn="ctr"/>
            <a:endParaRPr lang="en-US" sz="2800" dirty="0"/>
          </a:p>
        </p:txBody>
      </p:sp>
      <p:sp>
        <p:nvSpPr>
          <p:cNvPr id="37" name="TextBox 36">
            <a:extLst>
              <a:ext uri="{FF2B5EF4-FFF2-40B4-BE49-F238E27FC236}">
                <a16:creationId xmlns:a16="http://schemas.microsoft.com/office/drawing/2014/main" id="{9877F7E5-2B53-509A-36B3-FD08EFD9319F}"/>
              </a:ext>
            </a:extLst>
          </p:cNvPr>
          <p:cNvSpPr txBox="1"/>
          <p:nvPr/>
        </p:nvSpPr>
        <p:spPr>
          <a:xfrm>
            <a:off x="3543049" y="25751996"/>
            <a:ext cx="2461868" cy="1384995"/>
          </a:xfrm>
          <a:prstGeom prst="rect">
            <a:avLst/>
          </a:prstGeom>
          <a:solidFill>
            <a:schemeClr val="bg1">
              <a:lumMod val="95000"/>
            </a:schemeClr>
          </a:solidFill>
          <a:ln w="28575"/>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2800" dirty="0"/>
          </a:p>
          <a:p>
            <a:pPr algn="ctr"/>
            <a:r>
              <a:rPr lang="en-US" sz="2800" b="1" dirty="0">
                <a:solidFill>
                  <a:srgbClr val="FF0000"/>
                </a:solidFill>
              </a:rPr>
              <a:t>ITEM</a:t>
            </a:r>
          </a:p>
          <a:p>
            <a:pPr algn="ctr"/>
            <a:endParaRPr lang="en-US" sz="2800" dirty="0"/>
          </a:p>
        </p:txBody>
      </p:sp>
      <p:sp>
        <p:nvSpPr>
          <p:cNvPr id="38" name="TextBox 37">
            <a:extLst>
              <a:ext uri="{FF2B5EF4-FFF2-40B4-BE49-F238E27FC236}">
                <a16:creationId xmlns:a16="http://schemas.microsoft.com/office/drawing/2014/main" id="{7BCFA8EC-F1B9-93EE-3D22-55ABF7AD4717}"/>
              </a:ext>
            </a:extLst>
          </p:cNvPr>
          <p:cNvSpPr txBox="1"/>
          <p:nvPr/>
        </p:nvSpPr>
        <p:spPr>
          <a:xfrm>
            <a:off x="4446195" y="26768545"/>
            <a:ext cx="2461868" cy="1384995"/>
          </a:xfrm>
          <a:prstGeom prst="rect">
            <a:avLst/>
          </a:prstGeom>
          <a:solidFill>
            <a:schemeClr val="bg1">
              <a:lumMod val="95000"/>
            </a:schemeClr>
          </a:solidFill>
          <a:ln w="28575">
            <a:solidFill>
              <a:srgbClr val="00B05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2800" dirty="0"/>
          </a:p>
          <a:p>
            <a:pPr algn="ctr"/>
            <a:r>
              <a:rPr lang="en-US" sz="2800" b="1" dirty="0">
                <a:solidFill>
                  <a:schemeClr val="tx1"/>
                </a:solidFill>
              </a:rPr>
              <a:t>JOL?</a:t>
            </a:r>
          </a:p>
          <a:p>
            <a:pPr algn="ctr"/>
            <a:endParaRPr lang="en-US" sz="2800" dirty="0"/>
          </a:p>
        </p:txBody>
      </p:sp>
      <p:sp>
        <p:nvSpPr>
          <p:cNvPr id="39" name="TextBox 38">
            <a:extLst>
              <a:ext uri="{FF2B5EF4-FFF2-40B4-BE49-F238E27FC236}">
                <a16:creationId xmlns:a16="http://schemas.microsoft.com/office/drawing/2014/main" id="{98C5B17B-346F-7180-9E75-D6537C52F3FB}"/>
              </a:ext>
            </a:extLst>
          </p:cNvPr>
          <p:cNvSpPr txBox="1"/>
          <p:nvPr/>
        </p:nvSpPr>
        <p:spPr>
          <a:xfrm>
            <a:off x="5521580" y="27787761"/>
            <a:ext cx="2461868" cy="1384995"/>
          </a:xfrm>
          <a:prstGeom prst="rect">
            <a:avLst/>
          </a:prstGeom>
          <a:solidFill>
            <a:schemeClr val="bg1">
              <a:lumMod val="95000"/>
            </a:schemeClr>
          </a:solidFill>
          <a:ln w="28575">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2800" dirty="0"/>
          </a:p>
          <a:p>
            <a:pPr algn="ctr"/>
            <a:r>
              <a:rPr lang="en-US" sz="2800" b="1" dirty="0">
                <a:solidFill>
                  <a:srgbClr val="FF0000"/>
                </a:solidFill>
              </a:rPr>
              <a:t>?STORY?</a:t>
            </a:r>
          </a:p>
          <a:p>
            <a:pPr algn="ctr"/>
            <a:endParaRPr lang="en-US" sz="2800" dirty="0"/>
          </a:p>
        </p:txBody>
      </p:sp>
      <p:sp>
        <p:nvSpPr>
          <p:cNvPr id="40" name="TextBox 39">
            <a:extLst>
              <a:ext uri="{FF2B5EF4-FFF2-40B4-BE49-F238E27FC236}">
                <a16:creationId xmlns:a16="http://schemas.microsoft.com/office/drawing/2014/main" id="{5A054865-6AEC-0F0E-4FA0-23D5A3284254}"/>
              </a:ext>
            </a:extLst>
          </p:cNvPr>
          <p:cNvSpPr txBox="1"/>
          <p:nvPr/>
        </p:nvSpPr>
        <p:spPr>
          <a:xfrm>
            <a:off x="770427" y="29954354"/>
            <a:ext cx="4733041" cy="2000548"/>
          </a:xfrm>
          <a:prstGeom prst="rect">
            <a:avLst/>
          </a:prstGeom>
          <a:noFill/>
        </p:spPr>
        <p:txBody>
          <a:bodyPr wrap="square">
            <a:spAutoFit/>
          </a:bodyPr>
          <a:lstStyle/>
          <a:p>
            <a:r>
              <a:rPr lang="en-US" sz="4400" b="1" i="1" dirty="0">
                <a:solidFill>
                  <a:srgbClr val="AB5C1E"/>
                </a:solidFill>
                <a:latin typeface="LMRoman12-Regular"/>
              </a:rPr>
              <a:t>Exclusion Question:</a:t>
            </a:r>
          </a:p>
          <a:p>
            <a:r>
              <a:rPr lang="en-US" sz="4000" dirty="0">
                <a:latin typeface="LMRoman12-Regular"/>
              </a:rPr>
              <a:t>“Have you seen this word </a:t>
            </a:r>
            <a:r>
              <a:rPr lang="en-US" sz="4000" b="1" i="1" dirty="0">
                <a:latin typeface="LMRoman12-Regular"/>
              </a:rPr>
              <a:t>in this color</a:t>
            </a:r>
            <a:r>
              <a:rPr lang="en-US" sz="4000" dirty="0">
                <a:latin typeface="LMRoman12-Regular"/>
              </a:rPr>
              <a:t>? ”</a:t>
            </a:r>
          </a:p>
        </p:txBody>
      </p:sp>
      <p:sp>
        <p:nvSpPr>
          <p:cNvPr id="41" name="TextBox 40">
            <a:extLst>
              <a:ext uri="{FF2B5EF4-FFF2-40B4-BE49-F238E27FC236}">
                <a16:creationId xmlns:a16="http://schemas.microsoft.com/office/drawing/2014/main" id="{87B02286-D51A-9820-013A-5DCBA76FB678}"/>
              </a:ext>
            </a:extLst>
          </p:cNvPr>
          <p:cNvSpPr txBox="1"/>
          <p:nvPr/>
        </p:nvSpPr>
        <p:spPr>
          <a:xfrm>
            <a:off x="6931864" y="23861565"/>
            <a:ext cx="6076117" cy="2616101"/>
          </a:xfrm>
          <a:prstGeom prst="rect">
            <a:avLst/>
          </a:prstGeom>
          <a:noFill/>
        </p:spPr>
        <p:txBody>
          <a:bodyPr wrap="square">
            <a:spAutoFit/>
          </a:bodyPr>
          <a:lstStyle/>
          <a:p>
            <a:r>
              <a:rPr lang="en-US" sz="4400" b="1" i="1" dirty="0">
                <a:solidFill>
                  <a:srgbClr val="43C27D"/>
                </a:solidFill>
                <a:latin typeface="LMRoman12-Regular"/>
              </a:rPr>
              <a:t>JOL Question:</a:t>
            </a:r>
          </a:p>
          <a:p>
            <a:r>
              <a:rPr lang="en-US" sz="4000" dirty="0">
                <a:latin typeface="LMRoman12-Regular"/>
              </a:rPr>
              <a:t>“Please estimate the probability that you will remember  this word later.”</a:t>
            </a:r>
          </a:p>
        </p:txBody>
      </p:sp>
      <p:sp>
        <p:nvSpPr>
          <p:cNvPr id="42" name="TextBox 41">
            <a:extLst>
              <a:ext uri="{FF2B5EF4-FFF2-40B4-BE49-F238E27FC236}">
                <a16:creationId xmlns:a16="http://schemas.microsoft.com/office/drawing/2014/main" id="{C1882962-7E76-4BD2-B121-48E44DE06E64}"/>
              </a:ext>
            </a:extLst>
          </p:cNvPr>
          <p:cNvSpPr txBox="1"/>
          <p:nvPr/>
        </p:nvSpPr>
        <p:spPr>
          <a:xfrm>
            <a:off x="6596965" y="28804310"/>
            <a:ext cx="2461868" cy="1384995"/>
          </a:xfrm>
          <a:prstGeom prst="rect">
            <a:avLst/>
          </a:prstGeom>
          <a:solidFill>
            <a:schemeClr val="bg1">
              <a:lumMod val="95000"/>
            </a:schemeClr>
          </a:solidFill>
          <a:ln w="28575"/>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2800" dirty="0"/>
          </a:p>
          <a:p>
            <a:pPr algn="ctr"/>
            <a:r>
              <a:rPr lang="en-US" sz="2800" b="1" dirty="0">
                <a:solidFill>
                  <a:srgbClr val="0B76C2"/>
                </a:solidFill>
              </a:rPr>
              <a:t>EDGE</a:t>
            </a:r>
          </a:p>
          <a:p>
            <a:pPr algn="ctr"/>
            <a:endParaRPr lang="en-US" sz="2800" dirty="0"/>
          </a:p>
        </p:txBody>
      </p:sp>
      <p:sp>
        <p:nvSpPr>
          <p:cNvPr id="43" name="TextBox 42">
            <a:extLst>
              <a:ext uri="{FF2B5EF4-FFF2-40B4-BE49-F238E27FC236}">
                <a16:creationId xmlns:a16="http://schemas.microsoft.com/office/drawing/2014/main" id="{7534B061-2F71-EF53-8668-0301BA5420AC}"/>
              </a:ext>
            </a:extLst>
          </p:cNvPr>
          <p:cNvSpPr txBox="1"/>
          <p:nvPr/>
        </p:nvSpPr>
        <p:spPr>
          <a:xfrm>
            <a:off x="7827899" y="29820859"/>
            <a:ext cx="2461868" cy="1384995"/>
          </a:xfrm>
          <a:prstGeom prst="rect">
            <a:avLst/>
          </a:prstGeom>
          <a:solidFill>
            <a:schemeClr val="bg1">
              <a:lumMod val="95000"/>
            </a:schemeClr>
          </a:solidFill>
          <a:ln w="28575">
            <a:solidFill>
              <a:srgbClr val="00B05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2800" dirty="0"/>
          </a:p>
          <a:p>
            <a:pPr algn="ctr"/>
            <a:r>
              <a:rPr lang="en-US" sz="2800" b="1" dirty="0">
                <a:solidFill>
                  <a:schemeClr val="tx1"/>
                </a:solidFill>
              </a:rPr>
              <a:t>JOL?</a:t>
            </a:r>
          </a:p>
          <a:p>
            <a:pPr algn="ctr"/>
            <a:endParaRPr lang="en-US" sz="2800" dirty="0"/>
          </a:p>
        </p:txBody>
      </p:sp>
      <p:sp>
        <p:nvSpPr>
          <p:cNvPr id="44" name="TextBox 43">
            <a:extLst>
              <a:ext uri="{FF2B5EF4-FFF2-40B4-BE49-F238E27FC236}">
                <a16:creationId xmlns:a16="http://schemas.microsoft.com/office/drawing/2014/main" id="{86C926F5-9616-39B4-F0DC-E86E4609DD20}"/>
              </a:ext>
            </a:extLst>
          </p:cNvPr>
          <p:cNvSpPr txBox="1"/>
          <p:nvPr/>
        </p:nvSpPr>
        <p:spPr>
          <a:xfrm>
            <a:off x="9456072" y="30669032"/>
            <a:ext cx="2461868" cy="1384995"/>
          </a:xfrm>
          <a:prstGeom prst="rect">
            <a:avLst/>
          </a:prstGeom>
          <a:solidFill>
            <a:schemeClr val="bg1">
              <a:lumMod val="95000"/>
            </a:schemeClr>
          </a:solidFill>
          <a:ln w="28575">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2800" dirty="0"/>
          </a:p>
          <a:p>
            <a:pPr algn="ctr"/>
            <a:r>
              <a:rPr lang="en-US" sz="2800" b="1" dirty="0">
                <a:solidFill>
                  <a:srgbClr val="0B76C2"/>
                </a:solidFill>
              </a:rPr>
              <a:t>?EDGE?</a:t>
            </a:r>
          </a:p>
          <a:p>
            <a:pPr algn="ctr"/>
            <a:endParaRPr lang="en-US" sz="2800" dirty="0"/>
          </a:p>
        </p:txBody>
      </p:sp>
      <p:sp>
        <p:nvSpPr>
          <p:cNvPr id="55" name="Google Shape;396;p23">
            <a:extLst>
              <a:ext uri="{FF2B5EF4-FFF2-40B4-BE49-F238E27FC236}">
                <a16:creationId xmlns:a16="http://schemas.microsoft.com/office/drawing/2014/main" id="{42E3F45F-8119-9713-074B-8789FE2CA387}"/>
              </a:ext>
            </a:extLst>
          </p:cNvPr>
          <p:cNvSpPr/>
          <p:nvPr/>
        </p:nvSpPr>
        <p:spPr>
          <a:xfrm>
            <a:off x="13301437" y="4650606"/>
            <a:ext cx="17353836" cy="27693469"/>
          </a:xfrm>
          <a:prstGeom prst="rect">
            <a:avLst/>
          </a:prstGeom>
          <a:solidFill>
            <a:schemeClr val="bg1">
              <a:lumMod val="85000"/>
              <a:alpha val="65882"/>
            </a:schemeClr>
          </a:solidFill>
          <a:ln>
            <a:noFill/>
          </a:ln>
        </p:spPr>
        <p:txBody>
          <a:bodyPr spcFirstLastPara="1" wrap="square" lIns="50800" tIns="50800" rIns="50800" bIns="50800" anchor="ctr" anchorCtr="0">
            <a:noAutofit/>
          </a:bodyPr>
          <a:lstStyle/>
          <a:p>
            <a:pPr lvl="0" algn="ctr">
              <a:buClr>
                <a:srgbClr val="FFFFFF"/>
              </a:buClr>
              <a:buSzPts val="13400"/>
            </a:pPr>
            <a:endParaRPr lang="en-US" sz="8000" b="0" i="0" u="none" strike="noStrike" cap="none" dirty="0">
              <a:solidFill>
                <a:srgbClr val="FFFFFF"/>
              </a:solidFill>
              <a:ea typeface="Gill Sans"/>
              <a:cs typeface="Gill Sans"/>
              <a:sym typeface="Gill Sans"/>
            </a:endParaRPr>
          </a:p>
        </p:txBody>
      </p:sp>
      <p:sp>
        <p:nvSpPr>
          <p:cNvPr id="56" name="Google Shape;408;p23">
            <a:extLst>
              <a:ext uri="{FF2B5EF4-FFF2-40B4-BE49-F238E27FC236}">
                <a16:creationId xmlns:a16="http://schemas.microsoft.com/office/drawing/2014/main" id="{EA195148-B6C4-7341-C15D-2CCA92BAF57C}"/>
              </a:ext>
            </a:extLst>
          </p:cNvPr>
          <p:cNvSpPr>
            <a:spLocks/>
          </p:cNvSpPr>
          <p:nvPr/>
        </p:nvSpPr>
        <p:spPr>
          <a:xfrm>
            <a:off x="13268438" y="4596818"/>
            <a:ext cx="17358759" cy="640080"/>
          </a:xfrm>
          <a:prstGeom prst="rect">
            <a:avLst/>
          </a:prstGeom>
          <a:solidFill>
            <a:srgbClr val="000034"/>
          </a:solidFill>
          <a:ln>
            <a:solidFill>
              <a:srgbClr val="000035"/>
            </a:solidFill>
          </a:ln>
        </p:spPr>
        <p:txBody>
          <a:bodyPr spcFirstLastPara="1" wrap="square" lIns="50800" tIns="50800" rIns="50800" bIns="137160" anchor="ctr" anchorCtr="0">
            <a:noAutofit/>
          </a:bodyPr>
          <a:lstStyle/>
          <a:p>
            <a:pPr marL="0" marR="0" lvl="0" indent="0" algn="ctr" rtl="0">
              <a:lnSpc>
                <a:spcPct val="100000"/>
              </a:lnSpc>
              <a:spcBef>
                <a:spcPts val="0"/>
              </a:spcBef>
              <a:spcAft>
                <a:spcPts val="0"/>
              </a:spcAft>
              <a:buClr>
                <a:srgbClr val="FFFFFF"/>
              </a:buClr>
              <a:buSzPts val="13400"/>
              <a:buFont typeface="Gill Sans"/>
              <a:buNone/>
            </a:pPr>
            <a:r>
              <a:rPr lang="en-US" sz="4800" b="0" i="0" u="none" strike="noStrike" cap="none" dirty="0">
                <a:solidFill>
                  <a:srgbClr val="FFFFFF"/>
                </a:solidFill>
                <a:latin typeface="+mn-lt"/>
                <a:ea typeface="Gill Sans"/>
                <a:cs typeface="Gill Sans"/>
                <a:sym typeface="Gill Sans"/>
              </a:rPr>
              <a:t>Hit and False Alarm Rates</a:t>
            </a:r>
            <a:endParaRPr sz="5400" b="0" i="0" u="none" strike="noStrike" cap="none" dirty="0">
              <a:solidFill>
                <a:srgbClr val="FFFFFF"/>
              </a:solidFill>
              <a:latin typeface="+mn-lt"/>
              <a:ea typeface="Gill Sans"/>
              <a:cs typeface="Gill Sans"/>
              <a:sym typeface="Gill Sans"/>
            </a:endParaRPr>
          </a:p>
        </p:txBody>
      </p:sp>
      <p:sp>
        <p:nvSpPr>
          <p:cNvPr id="59" name="Google Shape;396;p23">
            <a:extLst>
              <a:ext uri="{FF2B5EF4-FFF2-40B4-BE49-F238E27FC236}">
                <a16:creationId xmlns:a16="http://schemas.microsoft.com/office/drawing/2014/main" id="{288A51E1-44B3-E3EE-7486-A3D8D1465C2B}"/>
              </a:ext>
            </a:extLst>
          </p:cNvPr>
          <p:cNvSpPr/>
          <p:nvPr/>
        </p:nvSpPr>
        <p:spPr>
          <a:xfrm>
            <a:off x="30849509" y="4653160"/>
            <a:ext cx="12563856" cy="27693469"/>
          </a:xfrm>
          <a:prstGeom prst="rect">
            <a:avLst/>
          </a:prstGeom>
          <a:solidFill>
            <a:schemeClr val="bg1">
              <a:lumMod val="85000"/>
              <a:alpha val="65882"/>
            </a:schemeClr>
          </a:solidFill>
          <a:ln>
            <a:noFill/>
          </a:ln>
        </p:spPr>
        <p:txBody>
          <a:bodyPr spcFirstLastPara="1" wrap="square" lIns="182880" tIns="50800" rIns="182880" bIns="50800" anchor="ctr" anchorCtr="0">
            <a:noAutofit/>
          </a:bodyPr>
          <a:lstStyle/>
          <a:p>
            <a:pPr marL="685800" indent="-685800" algn="l">
              <a:buFont typeface="Wingdings" panose="05000000000000000000" pitchFamily="2" charset="2"/>
              <a:buChar char="Ø"/>
            </a:pPr>
            <a:endParaRPr lang="en-US" sz="5400" b="0" i="0" u="none" strike="noStrike" baseline="0" dirty="0"/>
          </a:p>
          <a:p>
            <a:pPr marL="685800" indent="-685800" algn="l">
              <a:buFont typeface="Wingdings" panose="05000000000000000000" pitchFamily="2" charset="2"/>
              <a:buChar char="Ø"/>
            </a:pPr>
            <a:endParaRPr lang="en-US" sz="5400" dirty="0"/>
          </a:p>
          <a:p>
            <a:pPr marL="685800" indent="-685800" algn="l">
              <a:buFont typeface="Wingdings" panose="05000000000000000000" pitchFamily="2" charset="2"/>
              <a:buChar char="Ø"/>
            </a:pPr>
            <a:endParaRPr lang="en-US" sz="5400" b="0" i="0" u="none" strike="noStrike" baseline="0" dirty="0"/>
          </a:p>
          <a:p>
            <a:pPr marL="685800" indent="-685800" algn="l">
              <a:buFont typeface="Wingdings" panose="05000000000000000000" pitchFamily="2" charset="2"/>
              <a:buChar char="Ø"/>
            </a:pPr>
            <a:endParaRPr lang="en-US" sz="5400" dirty="0"/>
          </a:p>
          <a:p>
            <a:pPr marL="685800" indent="-685800" algn="l">
              <a:buFont typeface="Wingdings" panose="05000000000000000000" pitchFamily="2" charset="2"/>
              <a:buChar char="Ø"/>
            </a:pPr>
            <a:endParaRPr lang="en-US" sz="5400" b="0" i="0" u="none" strike="noStrike" baseline="0" dirty="0"/>
          </a:p>
          <a:p>
            <a:pPr algn="l"/>
            <a:endParaRPr lang="en-US" sz="5400" dirty="0"/>
          </a:p>
          <a:p>
            <a:pPr marL="685800" indent="-685800" algn="l">
              <a:buFont typeface="Wingdings" panose="05000000000000000000" pitchFamily="2" charset="2"/>
              <a:buChar char="Ø"/>
            </a:pPr>
            <a:endParaRPr lang="en-US" sz="5400" b="0" i="0" u="none" strike="noStrike" baseline="0" dirty="0"/>
          </a:p>
          <a:p>
            <a:pPr marL="685800" indent="-685800" algn="l">
              <a:buFont typeface="Wingdings" panose="05000000000000000000" pitchFamily="2" charset="2"/>
              <a:buChar char="Ø"/>
            </a:pPr>
            <a:endParaRPr lang="en-US" sz="5400" dirty="0"/>
          </a:p>
          <a:p>
            <a:pPr marL="685800" indent="-685800" algn="l">
              <a:buFont typeface="Wingdings" panose="05000000000000000000" pitchFamily="2" charset="2"/>
              <a:buChar char="Ø"/>
            </a:pPr>
            <a:endParaRPr lang="en-US" sz="5400" b="0" i="0" u="none" strike="noStrike" baseline="0" dirty="0"/>
          </a:p>
          <a:p>
            <a:pPr marL="685800" indent="-685800" algn="l">
              <a:buFont typeface="Wingdings" panose="05000000000000000000" pitchFamily="2" charset="2"/>
              <a:buChar char="Ø"/>
            </a:pPr>
            <a:endParaRPr lang="en-US" sz="5400" dirty="0"/>
          </a:p>
          <a:p>
            <a:pPr marL="685800" indent="-685800" algn="l">
              <a:buFont typeface="Wingdings" panose="05000000000000000000" pitchFamily="2" charset="2"/>
              <a:buChar char="Ø"/>
            </a:pPr>
            <a:endParaRPr lang="en-US" sz="5400" b="0" i="0" u="none" strike="noStrike" baseline="0" dirty="0"/>
          </a:p>
          <a:p>
            <a:pPr marL="685800" indent="-685800" algn="l">
              <a:buFont typeface="Wingdings" panose="05000000000000000000" pitchFamily="2" charset="2"/>
              <a:buChar char="Ø"/>
            </a:pPr>
            <a:endParaRPr lang="en-US" sz="5400" dirty="0"/>
          </a:p>
          <a:p>
            <a:pPr marL="685800" indent="-685800" algn="l">
              <a:buFont typeface="Wingdings" panose="05000000000000000000" pitchFamily="2" charset="2"/>
              <a:buChar char="Ø"/>
            </a:pPr>
            <a:endParaRPr lang="en-US" sz="5400" b="0" i="0" u="none" strike="noStrike" baseline="0" dirty="0"/>
          </a:p>
          <a:p>
            <a:pPr marL="685800" indent="-685800" algn="l">
              <a:buFont typeface="Wingdings" panose="05000000000000000000" pitchFamily="2" charset="2"/>
              <a:buChar char="Ø"/>
            </a:pPr>
            <a:endParaRPr lang="en-US" sz="5400" dirty="0"/>
          </a:p>
          <a:p>
            <a:pPr marL="685800" indent="-685800" algn="l">
              <a:buFont typeface="Wingdings" panose="05000000000000000000" pitchFamily="2" charset="2"/>
              <a:buChar char="Ø"/>
            </a:pPr>
            <a:endParaRPr lang="en-US" sz="5400" b="0" i="0" u="none" strike="noStrike" baseline="0" dirty="0"/>
          </a:p>
          <a:p>
            <a:pPr algn="l"/>
            <a:endParaRPr lang="en-US" sz="5400" b="0" i="0" u="none" strike="noStrike" baseline="0" dirty="0"/>
          </a:p>
          <a:p>
            <a:pPr marL="685800" indent="-685800" algn="l">
              <a:buFont typeface="Wingdings" panose="05000000000000000000" pitchFamily="2" charset="2"/>
              <a:buChar char="Ø"/>
            </a:pPr>
            <a:endParaRPr lang="en-US" sz="5400" dirty="0"/>
          </a:p>
          <a:p>
            <a:pPr marL="685800" indent="-685800" algn="l">
              <a:buFont typeface="Wingdings" panose="05000000000000000000" pitchFamily="2" charset="2"/>
              <a:buChar char="Ø"/>
            </a:pPr>
            <a:endParaRPr lang="en-US" sz="5400" dirty="0"/>
          </a:p>
          <a:p>
            <a:pPr marL="685800" indent="-685800" algn="l">
              <a:buFont typeface="Wingdings" panose="05000000000000000000" pitchFamily="2" charset="2"/>
              <a:buChar char="Ø"/>
            </a:pPr>
            <a:endParaRPr lang="en-US" sz="5400" dirty="0"/>
          </a:p>
          <a:p>
            <a:pPr algn="l"/>
            <a:endParaRPr lang="en-US" sz="5400" b="0" i="0" u="none" strike="noStrike" baseline="0" dirty="0"/>
          </a:p>
          <a:p>
            <a:pPr marL="685800" indent="-685800" algn="l">
              <a:buFont typeface="Wingdings" panose="05000000000000000000" pitchFamily="2" charset="2"/>
              <a:buChar char="Ø"/>
            </a:pPr>
            <a:r>
              <a:rPr lang="en-US" sz="5400" b="0" i="0" u="none" strike="noStrike" baseline="0" dirty="0"/>
              <a:t>Higher JOLs are predictive of a higher degree of initial learning and a lower rate of forgetting for context memory but are not related to either parameter for item memory.</a:t>
            </a:r>
            <a:endParaRPr lang="en-US" sz="5400" dirty="0"/>
          </a:p>
          <a:p>
            <a:pPr marL="685800" indent="-685800" algn="l">
              <a:buFont typeface="Wingdings" panose="05000000000000000000" pitchFamily="2" charset="2"/>
              <a:buChar char="Ø"/>
            </a:pPr>
            <a:r>
              <a:rPr lang="en-US" sz="5400" b="0" i="0" u="none" strike="noStrike" baseline="0" dirty="0"/>
              <a:t>JOLs reflect the memory strength for the individual memory episode rather than for the semantic information </a:t>
            </a:r>
            <a:r>
              <a:rPr lang="en-US" sz="5400" dirty="0"/>
              <a:t>associated with that episode.</a:t>
            </a:r>
            <a:endParaRPr lang="en-US" sz="5400" b="0" i="0" u="none" strike="noStrike" cap="none" dirty="0">
              <a:solidFill>
                <a:srgbClr val="FFFFFF"/>
              </a:solidFill>
              <a:ea typeface="Gill Sans"/>
              <a:cs typeface="Gill Sans"/>
              <a:sym typeface="Gill Sans"/>
            </a:endParaRPr>
          </a:p>
          <a:p>
            <a:pPr marL="685800" indent="-685800" algn="l">
              <a:buFont typeface="Wingdings" panose="05000000000000000000" pitchFamily="2" charset="2"/>
              <a:buChar char="Ø"/>
            </a:pPr>
            <a:endParaRPr lang="en-US" sz="5400" b="0" i="0" u="none" strike="noStrike" cap="none" dirty="0">
              <a:solidFill>
                <a:srgbClr val="FFFFFF"/>
              </a:solidFill>
              <a:ea typeface="Gill Sans"/>
              <a:cs typeface="Gill Sans"/>
              <a:sym typeface="Gill Sans"/>
            </a:endParaRPr>
          </a:p>
          <a:p>
            <a:pPr algn="l"/>
            <a:endParaRPr lang="en-US" sz="5400" b="0" i="0" u="none" strike="noStrike" cap="none" dirty="0">
              <a:solidFill>
                <a:srgbClr val="FFFFFF"/>
              </a:solidFill>
              <a:ea typeface="Gill Sans"/>
              <a:cs typeface="Gill Sans"/>
              <a:sym typeface="Gill Sans"/>
            </a:endParaRPr>
          </a:p>
          <a:p>
            <a:pPr marL="1501775" indent="-1501775"/>
            <a:r>
              <a:rPr lang="en-US" sz="2800" dirty="0"/>
              <a:t>Jacoby, L. L. (1991). A process dissociation framework: Separating automatic from Intentional uses of memory. Journal of memory and language, 30,  513–541.</a:t>
            </a:r>
          </a:p>
          <a:p>
            <a:pPr marL="1436688" indent="-1436688"/>
            <a:r>
              <a:rPr lang="en-US" sz="2800" dirty="0"/>
              <a:t>Wickelgren, W. A. (1974). Single-trace fragility theory of memory dynamics.  Memory  &amp; Cognition, 2 , 775–780.</a:t>
            </a:r>
          </a:p>
          <a:p>
            <a:pPr marL="685800" indent="-685800" algn="l">
              <a:buFont typeface="Wingdings" panose="05000000000000000000" pitchFamily="2" charset="2"/>
              <a:buChar char="Ø"/>
            </a:pPr>
            <a:endParaRPr lang="en-US" sz="5400" b="0" i="0" u="none" strike="noStrike" cap="none" dirty="0">
              <a:solidFill>
                <a:srgbClr val="FFFFFF"/>
              </a:solidFill>
              <a:ea typeface="Gill Sans"/>
              <a:cs typeface="Gill Sans"/>
              <a:sym typeface="Gill Sans"/>
            </a:endParaRPr>
          </a:p>
        </p:txBody>
      </p:sp>
      <p:sp>
        <p:nvSpPr>
          <p:cNvPr id="63" name="Google Shape;408;p23">
            <a:extLst>
              <a:ext uri="{FF2B5EF4-FFF2-40B4-BE49-F238E27FC236}">
                <a16:creationId xmlns:a16="http://schemas.microsoft.com/office/drawing/2014/main" id="{51AA8FCF-F680-A99F-4AFE-53A83CA4F3EB}"/>
              </a:ext>
            </a:extLst>
          </p:cNvPr>
          <p:cNvSpPr>
            <a:spLocks/>
          </p:cNvSpPr>
          <p:nvPr/>
        </p:nvSpPr>
        <p:spPr>
          <a:xfrm>
            <a:off x="30833463" y="4596818"/>
            <a:ext cx="12563856" cy="640080"/>
          </a:xfrm>
          <a:prstGeom prst="rect">
            <a:avLst/>
          </a:prstGeom>
          <a:solidFill>
            <a:srgbClr val="000034"/>
          </a:solidFill>
          <a:ln>
            <a:solidFill>
              <a:srgbClr val="000035"/>
            </a:solidFill>
          </a:ln>
        </p:spPr>
        <p:txBody>
          <a:bodyPr spcFirstLastPara="1" wrap="square" lIns="50800" tIns="50800" rIns="50800" bIns="137160" anchor="ctr" anchorCtr="0">
            <a:noAutofit/>
          </a:bodyPr>
          <a:lstStyle/>
          <a:p>
            <a:pPr marL="0" marR="0" lvl="0" indent="0" algn="ctr" rtl="0">
              <a:lnSpc>
                <a:spcPct val="100000"/>
              </a:lnSpc>
              <a:spcBef>
                <a:spcPts val="0"/>
              </a:spcBef>
              <a:spcAft>
                <a:spcPts val="0"/>
              </a:spcAft>
              <a:buClr>
                <a:srgbClr val="FFFFFF"/>
              </a:buClr>
              <a:buSzPts val="13400"/>
              <a:buFont typeface="Gill Sans"/>
              <a:buNone/>
            </a:pPr>
            <a:r>
              <a:rPr lang="en-US" sz="4800" b="0" i="0" u="none" strike="noStrike" cap="none" dirty="0">
                <a:solidFill>
                  <a:srgbClr val="FFFFFF"/>
                </a:solidFill>
                <a:latin typeface="+mn-lt"/>
                <a:ea typeface="Gill Sans"/>
                <a:cs typeface="Gill Sans"/>
                <a:sym typeface="Gill Sans"/>
              </a:rPr>
              <a:t>Median Parameter Estimates</a:t>
            </a:r>
            <a:endParaRPr sz="5400" b="0" i="0" u="none" strike="noStrike" cap="none" dirty="0">
              <a:solidFill>
                <a:srgbClr val="FFFFFF"/>
              </a:solidFill>
              <a:latin typeface="+mn-lt"/>
              <a:ea typeface="Gill Sans"/>
              <a:cs typeface="Gill Sans"/>
              <a:sym typeface="Gill Sans"/>
            </a:endParaRPr>
          </a:p>
        </p:txBody>
      </p:sp>
      <p:sp>
        <p:nvSpPr>
          <p:cNvPr id="64" name="Google Shape;408;p23">
            <a:extLst>
              <a:ext uri="{FF2B5EF4-FFF2-40B4-BE49-F238E27FC236}">
                <a16:creationId xmlns:a16="http://schemas.microsoft.com/office/drawing/2014/main" id="{620D3594-190E-76BB-0A84-8B308CC0FCD2}"/>
              </a:ext>
            </a:extLst>
          </p:cNvPr>
          <p:cNvSpPr>
            <a:spLocks/>
          </p:cNvSpPr>
          <p:nvPr/>
        </p:nvSpPr>
        <p:spPr>
          <a:xfrm>
            <a:off x="30864476" y="19744659"/>
            <a:ext cx="12563856" cy="640080"/>
          </a:xfrm>
          <a:prstGeom prst="rect">
            <a:avLst/>
          </a:prstGeom>
          <a:solidFill>
            <a:srgbClr val="000034"/>
          </a:solidFill>
          <a:ln>
            <a:solidFill>
              <a:srgbClr val="000035"/>
            </a:solidFill>
          </a:ln>
        </p:spPr>
        <p:txBody>
          <a:bodyPr spcFirstLastPara="1" wrap="square" lIns="50800" tIns="50800" rIns="50800" bIns="137160" anchor="ctr" anchorCtr="0">
            <a:noAutofit/>
          </a:bodyPr>
          <a:lstStyle/>
          <a:p>
            <a:pPr marL="0" marR="0" lvl="0" indent="0" algn="ctr" rtl="0">
              <a:lnSpc>
                <a:spcPct val="100000"/>
              </a:lnSpc>
              <a:spcBef>
                <a:spcPts val="0"/>
              </a:spcBef>
              <a:spcAft>
                <a:spcPts val="0"/>
              </a:spcAft>
              <a:buClr>
                <a:srgbClr val="FFFFFF"/>
              </a:buClr>
              <a:buSzPts val="13400"/>
              <a:buFont typeface="Gill Sans"/>
              <a:buNone/>
            </a:pPr>
            <a:r>
              <a:rPr lang="en-US" sz="4800" b="0" i="0" u="none" strike="noStrike" cap="none" dirty="0">
                <a:solidFill>
                  <a:srgbClr val="FFFFFF"/>
                </a:solidFill>
                <a:latin typeface="+mn-lt"/>
                <a:ea typeface="Gill Sans"/>
                <a:cs typeface="Gill Sans"/>
                <a:sym typeface="Gill Sans"/>
              </a:rPr>
              <a:t>Conclusions</a:t>
            </a:r>
            <a:endParaRPr sz="5400" b="0" i="0" u="none" strike="noStrike" cap="none" dirty="0">
              <a:solidFill>
                <a:srgbClr val="FFFFFF"/>
              </a:solidFill>
              <a:latin typeface="+mn-lt"/>
              <a:ea typeface="Gill Sans"/>
              <a:cs typeface="Gill Sans"/>
              <a:sym typeface="Gill Sans"/>
            </a:endParaRPr>
          </a:p>
        </p:txBody>
      </p:sp>
      <p:sp>
        <p:nvSpPr>
          <p:cNvPr id="65" name="Google Shape;408;p23">
            <a:extLst>
              <a:ext uri="{FF2B5EF4-FFF2-40B4-BE49-F238E27FC236}">
                <a16:creationId xmlns:a16="http://schemas.microsoft.com/office/drawing/2014/main" id="{C9EDED2B-5A6C-AFF4-BC2A-3E5083F65F95}"/>
              </a:ext>
            </a:extLst>
          </p:cNvPr>
          <p:cNvSpPr>
            <a:spLocks/>
          </p:cNvSpPr>
          <p:nvPr/>
        </p:nvSpPr>
        <p:spPr>
          <a:xfrm>
            <a:off x="30848969" y="28647883"/>
            <a:ext cx="12563856" cy="640080"/>
          </a:xfrm>
          <a:prstGeom prst="rect">
            <a:avLst/>
          </a:prstGeom>
          <a:solidFill>
            <a:srgbClr val="000034"/>
          </a:solidFill>
          <a:ln>
            <a:solidFill>
              <a:srgbClr val="000035"/>
            </a:solidFill>
          </a:ln>
        </p:spPr>
        <p:txBody>
          <a:bodyPr spcFirstLastPara="1" wrap="square" lIns="50800" tIns="50800" rIns="50800" bIns="137160" anchor="ctr" anchorCtr="0">
            <a:noAutofit/>
          </a:bodyPr>
          <a:lstStyle/>
          <a:p>
            <a:pPr marL="0" marR="0" lvl="0" indent="0" algn="ctr" rtl="0">
              <a:lnSpc>
                <a:spcPct val="100000"/>
              </a:lnSpc>
              <a:spcBef>
                <a:spcPts val="0"/>
              </a:spcBef>
              <a:spcAft>
                <a:spcPts val="0"/>
              </a:spcAft>
              <a:buClr>
                <a:srgbClr val="FFFFFF"/>
              </a:buClr>
              <a:buSzPts val="13400"/>
              <a:buFont typeface="Gill Sans"/>
              <a:buNone/>
            </a:pPr>
            <a:r>
              <a:rPr lang="en-US" sz="4800" b="0" i="0" u="none" strike="noStrike" cap="none" dirty="0">
                <a:solidFill>
                  <a:srgbClr val="FFFFFF"/>
                </a:solidFill>
                <a:latin typeface="+mn-lt"/>
                <a:ea typeface="Gill Sans"/>
                <a:cs typeface="Gill Sans"/>
                <a:sym typeface="Gill Sans"/>
              </a:rPr>
              <a:t>References</a:t>
            </a:r>
            <a:endParaRPr sz="5400" b="0" i="0" u="none" strike="noStrike" cap="none" dirty="0">
              <a:solidFill>
                <a:srgbClr val="FFFFFF"/>
              </a:solidFill>
              <a:latin typeface="+mn-lt"/>
              <a:ea typeface="Gill Sans"/>
              <a:cs typeface="Gill Sans"/>
              <a:sym typeface="Gill Sans"/>
            </a:endParaRPr>
          </a:p>
        </p:txBody>
      </p:sp>
      <p:pic>
        <p:nvPicPr>
          <p:cNvPr id="3" name="Picture 2" descr="A graph of different colored lines&#10;&#10;Description automatically generated">
            <a:extLst>
              <a:ext uri="{FF2B5EF4-FFF2-40B4-BE49-F238E27FC236}">
                <a16:creationId xmlns:a16="http://schemas.microsoft.com/office/drawing/2014/main" id="{CBF57056-E172-06B5-130A-D713F724425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864036" y="26285282"/>
            <a:ext cx="15544832" cy="6400813"/>
          </a:xfrm>
          <a:prstGeom prst="rect">
            <a:avLst/>
          </a:prstGeom>
        </p:spPr>
      </p:pic>
      <p:sp>
        <p:nvSpPr>
          <p:cNvPr id="4" name="Google Shape;408;p23">
            <a:extLst>
              <a:ext uri="{FF2B5EF4-FFF2-40B4-BE49-F238E27FC236}">
                <a16:creationId xmlns:a16="http://schemas.microsoft.com/office/drawing/2014/main" id="{E23BB553-8F4E-63F5-CED8-36353EDCCC58}"/>
              </a:ext>
            </a:extLst>
          </p:cNvPr>
          <p:cNvSpPr>
            <a:spLocks/>
          </p:cNvSpPr>
          <p:nvPr/>
        </p:nvSpPr>
        <p:spPr>
          <a:xfrm>
            <a:off x="13298938" y="25086359"/>
            <a:ext cx="17358759" cy="640080"/>
          </a:xfrm>
          <a:prstGeom prst="rect">
            <a:avLst/>
          </a:prstGeom>
          <a:solidFill>
            <a:srgbClr val="000034"/>
          </a:solidFill>
          <a:ln>
            <a:solidFill>
              <a:srgbClr val="000035"/>
            </a:solidFill>
          </a:ln>
        </p:spPr>
        <p:txBody>
          <a:bodyPr spcFirstLastPara="1" wrap="square" lIns="50800" tIns="50800" rIns="50800" bIns="137160" anchor="ctr" anchorCtr="0">
            <a:noAutofit/>
          </a:bodyPr>
          <a:lstStyle/>
          <a:p>
            <a:pPr marL="0" marR="0" lvl="0" indent="0" algn="ctr" rtl="0">
              <a:lnSpc>
                <a:spcPct val="100000"/>
              </a:lnSpc>
              <a:spcBef>
                <a:spcPts val="0"/>
              </a:spcBef>
              <a:spcAft>
                <a:spcPts val="0"/>
              </a:spcAft>
              <a:buClr>
                <a:srgbClr val="FFFFFF"/>
              </a:buClr>
              <a:buSzPts val="13400"/>
              <a:buFont typeface="Gill Sans"/>
              <a:buNone/>
            </a:pPr>
            <a:r>
              <a:rPr lang="en-US" sz="4800" b="0" i="0" u="none" strike="noStrike" cap="none" dirty="0">
                <a:solidFill>
                  <a:srgbClr val="FFFFFF"/>
                </a:solidFill>
                <a:latin typeface="+mn-lt"/>
                <a:ea typeface="Gill Sans"/>
                <a:cs typeface="Gill Sans"/>
                <a:sym typeface="Gill Sans"/>
              </a:rPr>
              <a:t>Estimated Item and Context Memory</a:t>
            </a:r>
            <a:endParaRPr sz="5400" b="0" i="0" u="none" strike="noStrike" cap="none" dirty="0">
              <a:solidFill>
                <a:srgbClr val="FFFFFF"/>
              </a:solidFill>
              <a:latin typeface="+mn-lt"/>
              <a:ea typeface="Gill Sans"/>
              <a:cs typeface="Gill Sans"/>
              <a:sym typeface="Gill Sans"/>
            </a:endParaRPr>
          </a:p>
        </p:txBody>
      </p:sp>
      <p:pic>
        <p:nvPicPr>
          <p:cNvPr id="8" name="Picture 7" descr="A screen shot of a graph&#10;&#10;Description automatically generated">
            <a:extLst>
              <a:ext uri="{FF2B5EF4-FFF2-40B4-BE49-F238E27FC236}">
                <a16:creationId xmlns:a16="http://schemas.microsoft.com/office/drawing/2014/main" id="{1488C750-322D-F46C-93A1-CF751E06236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778031" y="5574373"/>
            <a:ext cx="7315215" cy="13716028"/>
          </a:xfrm>
          <a:prstGeom prst="rect">
            <a:avLst/>
          </a:prstGeom>
        </p:spPr>
      </p:pic>
      <p:sp>
        <p:nvSpPr>
          <p:cNvPr id="9" name="TextBox 8">
            <a:extLst>
              <a:ext uri="{FF2B5EF4-FFF2-40B4-BE49-F238E27FC236}">
                <a16:creationId xmlns:a16="http://schemas.microsoft.com/office/drawing/2014/main" id="{CC84DB54-6B7E-8D62-E3F4-FC71BB6EB0E0}"/>
              </a:ext>
            </a:extLst>
          </p:cNvPr>
          <p:cNvSpPr txBox="1"/>
          <p:nvPr/>
        </p:nvSpPr>
        <p:spPr>
          <a:xfrm>
            <a:off x="37888333" y="7688258"/>
            <a:ext cx="5222211" cy="2554545"/>
          </a:xfrm>
          <a:prstGeom prst="rect">
            <a:avLst/>
          </a:prstGeom>
          <a:noFill/>
        </p:spPr>
        <p:txBody>
          <a:bodyPr wrap="square" rtlCol="0">
            <a:spAutoFit/>
          </a:bodyPr>
          <a:lstStyle/>
          <a:p>
            <a:r>
              <a:rPr lang="en-US" sz="4000" dirty="0"/>
              <a:t>JOLs predicted the </a:t>
            </a:r>
            <a:r>
              <a:rPr lang="en-US" sz="4000" b="1" i="1" dirty="0"/>
              <a:t>degree of learning </a:t>
            </a:r>
            <a:r>
              <a:rPr lang="en-US" sz="4000" dirty="0"/>
              <a:t>for context memory but not for item memory.</a:t>
            </a:r>
          </a:p>
        </p:txBody>
      </p:sp>
      <p:sp>
        <p:nvSpPr>
          <p:cNvPr id="10" name="TextBox 9">
            <a:extLst>
              <a:ext uri="{FF2B5EF4-FFF2-40B4-BE49-F238E27FC236}">
                <a16:creationId xmlns:a16="http://schemas.microsoft.com/office/drawing/2014/main" id="{04D29780-77A5-B40D-45E5-2E5C1FBCFBBC}"/>
              </a:ext>
            </a:extLst>
          </p:cNvPr>
          <p:cNvSpPr txBox="1"/>
          <p:nvPr/>
        </p:nvSpPr>
        <p:spPr>
          <a:xfrm>
            <a:off x="37888333" y="14275257"/>
            <a:ext cx="4992405" cy="2554545"/>
          </a:xfrm>
          <a:prstGeom prst="rect">
            <a:avLst/>
          </a:prstGeom>
          <a:noFill/>
        </p:spPr>
        <p:txBody>
          <a:bodyPr wrap="square" rtlCol="0">
            <a:spAutoFit/>
          </a:bodyPr>
          <a:lstStyle/>
          <a:p>
            <a:r>
              <a:rPr lang="en-US" sz="4000" dirty="0"/>
              <a:t>JOLs predicted the </a:t>
            </a:r>
            <a:r>
              <a:rPr lang="en-US" sz="4000" b="1" i="1" dirty="0"/>
              <a:t>rate of forgetting </a:t>
            </a:r>
            <a:r>
              <a:rPr lang="en-US" sz="4000" dirty="0"/>
              <a:t>for context memory but not for item memory.</a:t>
            </a:r>
          </a:p>
        </p:txBody>
      </p:sp>
      <p:pic>
        <p:nvPicPr>
          <p:cNvPr id="89" name="Picture 88" descr="A screenshot of a graph&#10;&#10;Description automatically generated">
            <a:extLst>
              <a:ext uri="{FF2B5EF4-FFF2-40B4-BE49-F238E27FC236}">
                <a16:creationId xmlns:a16="http://schemas.microsoft.com/office/drawing/2014/main" id="{7DAC166C-8359-D835-EA87-27D7E41526E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783322" y="5831929"/>
            <a:ext cx="16459233" cy="18745238"/>
          </a:xfrm>
          <a:prstGeom prst="rect">
            <a:avLst/>
          </a:prstGeom>
        </p:spPr>
      </p:pic>
    </p:spTree>
    <p:extLst>
      <p:ext uri="{BB962C8B-B14F-4D97-AF65-F5344CB8AC3E}">
        <p14:creationId xmlns:p14="http://schemas.microsoft.com/office/powerpoint/2010/main" val="1078292462"/>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3693</TotalTime>
  <Words>368</Words>
  <Application>Microsoft Office PowerPoint</Application>
  <PresentationFormat>Custom</PresentationFormat>
  <Paragraphs>99</Paragraphs>
  <Slides>1</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vt:i4>
      </vt:variant>
    </vt:vector>
  </HeadingPairs>
  <TitlesOfParts>
    <vt:vector size="12" baseType="lpstr">
      <vt:lpstr>Arial</vt:lpstr>
      <vt:lpstr>Calibri</vt:lpstr>
      <vt:lpstr>Cambria Math</vt:lpstr>
      <vt:lpstr>Gill Sans</vt:lpstr>
      <vt:lpstr>Helvetica</vt:lpstr>
      <vt:lpstr>Helvetica Light</vt:lpstr>
      <vt:lpstr>LMRoman12-Regular</vt:lpstr>
      <vt:lpstr>Trebuchet MS</vt:lpstr>
      <vt:lpstr>Wingdings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Belgin Ünal</cp:lastModifiedBy>
  <cp:revision>86</cp:revision>
  <dcterms:created xsi:type="dcterms:W3CDTF">2012-02-03T19:11:35Z</dcterms:created>
  <dcterms:modified xsi:type="dcterms:W3CDTF">2023-10-10T13:45:43Z</dcterms:modified>
  <cp:category>Research poster templates</cp:category>
</cp:coreProperties>
</file>