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D9F84AD-E601-C5B7-9FFA-3F9C554775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D766B-347A-A59F-243C-55F2DC39E6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4B756-BD65-4655-99F9-1518E4FBBD9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95FB4-3551-0CCD-A0C8-A8A5413BAB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B77EB-450E-B2A6-BDB6-CB498C1F3F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9266C-1DE3-4515-B3A6-5B3A7E48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97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490F8-FC55-4EFD-8239-6779D381C74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E30F5-9324-4CA2-B76F-4155769A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32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1917ABDC-B0C1-4F35-B91A-75CE771CE89E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IT-516 Team Red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5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26EC-51B2-4E43-AC11-99604B9AE01B}" type="datetime1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IT-516 Team Red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2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2031-327F-44B2-83AF-75C8C27D8FB8}" type="datetime1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IT-516 Team Red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8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853E-E32D-47CB-9150-C6FF920AA932}" type="datetime1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IT-516 Team Red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0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D28CB0E-CD58-4D5D-BAAE-031863B6A160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IT-516 Team Red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2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9B8-84AF-4933-B9F8-9631D55CD7A3}" type="datetime1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IT-516 Team Red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3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03B0-FCCE-4298-AEF3-7B367875B12B}" type="datetime1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IT-516 Team Red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4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F65A-407D-489D-BE72-253C03DAB3A1}" type="datetime1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IT-516 Team Red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3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C297-39A4-4C88-8A4D-C18714C96575}" type="datetime1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IT-516 Team 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0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7132AC4-5A65-48E7-A658-BC96A3F24B68}" type="datetime1">
              <a:rPr lang="en-US" smtClean="0"/>
              <a:t>8/3/2022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IT-516 Team Red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7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A300321-DF4F-4D99-B9B8-2A81520A0B84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/>
              <a:t>IT-516 Team Red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574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E8DAC88-7788-47DA-96B7-EBF6D6B2E877}" type="datetime1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IT-516 Team Red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2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8AC92D2-D6DE-4772-A874-5D65F883F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0F2E3678-25D0-49F9-9BD6-8D4D605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0402-75CC-E5F7-491F-8F13946C9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849" y="878442"/>
            <a:ext cx="5716338" cy="2977462"/>
          </a:xfrm>
        </p:spPr>
        <p:txBody>
          <a:bodyPr>
            <a:normAutofit/>
          </a:bodyPr>
          <a:lstStyle/>
          <a:p>
            <a:r>
              <a:rPr lang="en-US" sz="4700" dirty="0"/>
              <a:t>Online Data Analysis  (Twitter Olympics Data)</a:t>
            </a:r>
            <a:br>
              <a:rPr lang="en-US" sz="4700" dirty="0"/>
            </a:br>
            <a:r>
              <a:rPr lang="en-US" sz="4700" dirty="0">
                <a:solidFill>
                  <a:srgbClr val="C00000"/>
                </a:solidFill>
              </a:rPr>
              <a:t>Team 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B67AA-4B99-F135-D3E7-BD189AE8E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9484" y="3866281"/>
            <a:ext cx="5796788" cy="1899601"/>
          </a:xfrm>
        </p:spPr>
        <p:txBody>
          <a:bodyPr>
            <a:normAutofit fontScale="47500" lnSpcReduction="20000"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800" dirty="0"/>
              <a:t>Brittney </a:t>
            </a:r>
            <a:r>
              <a:rPr lang="en-US" sz="3800" dirty="0" err="1"/>
              <a:t>Elhard</a:t>
            </a:r>
            <a:endParaRPr lang="en-US" sz="3800" dirty="0"/>
          </a:p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800" dirty="0"/>
              <a:t>Shipra Jain</a:t>
            </a:r>
          </a:p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800" dirty="0" err="1"/>
              <a:t>Sowjanya</a:t>
            </a:r>
            <a:r>
              <a:rPr lang="en-US" sz="3800" dirty="0"/>
              <a:t> Kunti</a:t>
            </a:r>
          </a:p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800" dirty="0" err="1"/>
              <a:t>Tasmiya</a:t>
            </a:r>
            <a:r>
              <a:rPr lang="en-US" sz="3800" dirty="0"/>
              <a:t> </a:t>
            </a:r>
            <a:r>
              <a:rPr lang="en-US" sz="3800" dirty="0" err="1"/>
              <a:t>Mujawar</a:t>
            </a:r>
            <a:endParaRPr lang="en-US" sz="3800" dirty="0"/>
          </a:p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800" dirty="0" err="1"/>
              <a:t>Tianyi</a:t>
            </a:r>
            <a:r>
              <a:rPr lang="en-US" sz="3800" dirty="0"/>
              <a:t> Wang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500" dirty="0"/>
          </a:p>
        </p:txBody>
      </p:sp>
      <p:sp>
        <p:nvSpPr>
          <p:cNvPr id="1041" name="Rectangle 1040" hidden="1">
            <a:extLst>
              <a:ext uri="{FF2B5EF4-FFF2-40B4-BE49-F238E27FC236}">
                <a16:creationId xmlns:a16="http://schemas.microsoft.com/office/drawing/2014/main" id="{63A45CD5-61B0-48E1-8090-7584418C2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C6D4C1FD-C274-4FA8-939A-09E6498EF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5B320-966E-3224-D5F0-375DD05E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17778" y="493108"/>
            <a:ext cx="1554480" cy="52721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812CD21-EDEA-4195-9A18-0F81B9503DAB}" type="datetime1">
              <a:rPr lang="en-US" smtClean="0"/>
              <a:t>8/3/2022</a:t>
            </a:fld>
            <a:endParaRPr lang="en-US" dirty="0"/>
          </a:p>
        </p:txBody>
      </p: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C13D4426-8AD5-43D7-8033-05DBB3BFE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8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1EC8029B-C6E2-4459-859A-7539865E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Twitter Logo with Bird Isolated Over White Background. Social Media and  Networking. Editorial Image - Illustration of networking, symbol: 130861855">
            <a:extLst>
              <a:ext uri="{FF2B5EF4-FFF2-40B4-BE49-F238E27FC236}">
                <a16:creationId xmlns:a16="http://schemas.microsoft.com/office/drawing/2014/main" id="{3C2BBE8D-4058-C8A2-D39F-A0F604E8F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6549" y="1681469"/>
            <a:ext cx="3513108" cy="351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107C5-5D59-BB3C-465C-4DDBDC9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0772" y="5834313"/>
            <a:ext cx="59055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rgbClr val="C00000"/>
                </a:solidFill>
              </a:rPr>
              <a:t>IT-516 Team 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8C57C-947F-2CCF-39C8-BF471131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834" y="5858088"/>
            <a:ext cx="2111881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3B850FF-6169-4056-8077-06FFA93A5366}" type="slidenum">
              <a:rPr lang="en-US" sz="1000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899375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8AC92D2-D6DE-4772-A874-5D65F883F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0F2E3678-25D0-49F9-9BD6-8D4D605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0402-75CC-E5F7-491F-8F13946C9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848" y="894080"/>
            <a:ext cx="9737765" cy="1117600"/>
          </a:xfrm>
        </p:spPr>
        <p:txBody>
          <a:bodyPr>
            <a:noAutofit/>
          </a:bodyPr>
          <a:lstStyle/>
          <a:p>
            <a:r>
              <a:rPr lang="en" sz="4700" dirty="0">
                <a:solidFill>
                  <a:schemeClr val="tx1"/>
                </a:solidFill>
                <a:cs typeface="Arial"/>
                <a:sym typeface="Arial"/>
              </a:rPr>
              <a:t>No of unique mentions in txt file</a:t>
            </a:r>
            <a:endParaRPr lang="en-US" sz="4700" dirty="0">
              <a:solidFill>
                <a:schemeClr val="tx1"/>
              </a:solidFill>
            </a:endParaRPr>
          </a:p>
        </p:txBody>
      </p:sp>
      <p:sp>
        <p:nvSpPr>
          <p:cNvPr id="1041" name="Rectangle 1040" hidden="1">
            <a:extLst>
              <a:ext uri="{FF2B5EF4-FFF2-40B4-BE49-F238E27FC236}">
                <a16:creationId xmlns:a16="http://schemas.microsoft.com/office/drawing/2014/main" id="{63A45CD5-61B0-48E1-8090-7584418C2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C6D4C1FD-C274-4FA8-939A-09E6498EF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5B320-966E-3224-D5F0-375DD05E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17778" y="493108"/>
            <a:ext cx="1554480" cy="52721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58362D-91EF-4796-A5C1-CC358945AAAA}" type="datetime1">
              <a:rPr lang="en-US" smtClean="0"/>
              <a:t>8/3/2022</a:t>
            </a:fld>
            <a:endParaRPr lang="en-US"/>
          </a:p>
        </p:txBody>
      </p: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C13D4426-8AD5-43D7-8033-05DBB3BFE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8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1EC8029B-C6E2-4459-859A-7539865E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107C5-5D59-BB3C-465C-4DDBDC9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0772" y="5834313"/>
            <a:ext cx="59055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rgbClr val="C00000"/>
                </a:solidFill>
              </a:rPr>
              <a:t>IT-516 Team 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8C57C-947F-2CCF-39C8-BF471131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834" y="5858088"/>
            <a:ext cx="2111881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3B850FF-6169-4056-8077-06FFA93A5366}" type="slidenum">
              <a:rPr lang="en-US" sz="100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00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2D1C96C3-899A-4519-F03E-3ACA38C3B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48" y="2011680"/>
            <a:ext cx="9916160" cy="343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7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8AC92D2-D6DE-4772-A874-5D65F883F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0F2E3678-25D0-49F9-9BD6-8D4D605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0402-75CC-E5F7-491F-8F13946C9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848" y="894080"/>
            <a:ext cx="9737765" cy="934720"/>
          </a:xfrm>
        </p:spPr>
        <p:txBody>
          <a:bodyPr>
            <a:noAutofit/>
          </a:bodyPr>
          <a:lstStyle/>
          <a:p>
            <a:r>
              <a:rPr lang="en" sz="4700" dirty="0">
                <a:solidFill>
                  <a:schemeClr val="tx1"/>
                </a:solidFill>
                <a:cs typeface="Arial"/>
                <a:sym typeface="Arial"/>
              </a:rPr>
              <a:t>Hashtag Analysis : RegEx</a:t>
            </a:r>
            <a:endParaRPr lang="en-US" sz="4700" dirty="0">
              <a:solidFill>
                <a:schemeClr val="tx1"/>
              </a:solidFill>
            </a:endParaRPr>
          </a:p>
        </p:txBody>
      </p:sp>
      <p:sp>
        <p:nvSpPr>
          <p:cNvPr id="1041" name="Rectangle 1040" hidden="1">
            <a:extLst>
              <a:ext uri="{FF2B5EF4-FFF2-40B4-BE49-F238E27FC236}">
                <a16:creationId xmlns:a16="http://schemas.microsoft.com/office/drawing/2014/main" id="{63A45CD5-61B0-48E1-8090-7584418C2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43" name="Straight Connector 1042" hidden="1">
            <a:extLst>
              <a:ext uri="{FF2B5EF4-FFF2-40B4-BE49-F238E27FC236}">
                <a16:creationId xmlns:a16="http://schemas.microsoft.com/office/drawing/2014/main" id="{C6D4C1FD-C274-4FA8-939A-09E6498EF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5B320-966E-3224-D5F0-375DD05E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17778" y="493108"/>
            <a:ext cx="1554480" cy="52721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A81DF2D-F4C2-47B5-A86C-1B471D3B6370}" type="datetime1">
              <a:rPr lang="en-US" smtClean="0"/>
              <a:t>8/3/2022</a:t>
            </a:fld>
            <a:endParaRPr lang="en-US"/>
          </a:p>
        </p:txBody>
      </p:sp>
      <p:cxnSp>
        <p:nvCxnSpPr>
          <p:cNvPr id="1045" name="Straight Connector 1044" hidden="1">
            <a:extLst>
              <a:ext uri="{FF2B5EF4-FFF2-40B4-BE49-F238E27FC236}">
                <a16:creationId xmlns:a16="http://schemas.microsoft.com/office/drawing/2014/main" id="{C13D4426-8AD5-43D7-8033-05DBB3BFE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8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 hidden="1">
            <a:extLst>
              <a:ext uri="{FF2B5EF4-FFF2-40B4-BE49-F238E27FC236}">
                <a16:creationId xmlns:a16="http://schemas.microsoft.com/office/drawing/2014/main" id="{1EC8029B-C6E2-4459-859A-7539865E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107C5-5D59-BB3C-465C-4DDBDC9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0772" y="5834313"/>
            <a:ext cx="59055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rgbClr val="C00000"/>
                </a:solidFill>
              </a:rPr>
              <a:t>IT-516 Team 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8C57C-947F-2CCF-39C8-BF471131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834" y="5858088"/>
            <a:ext cx="2111881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3B850FF-6169-4056-8077-06FFA93A5366}" type="slidenum">
              <a:rPr lang="en-US" sz="100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1000"/>
          </a:p>
        </p:txBody>
      </p:sp>
      <p:pic>
        <p:nvPicPr>
          <p:cNvPr id="13" name="Google Shape;121;p20">
            <a:extLst>
              <a:ext uri="{FF2B5EF4-FFF2-40B4-BE49-F238E27FC236}">
                <a16:creationId xmlns:a16="http://schemas.microsoft.com/office/drawing/2014/main" id="{9F16BD03-A205-24C8-91AB-F7C767CE4E2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53684"/>
          <a:stretch/>
        </p:blipFill>
        <p:spPr>
          <a:xfrm>
            <a:off x="1402080" y="3296980"/>
            <a:ext cx="8991599" cy="22706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FDD0CA-9D3A-D47E-C565-0018E4B68C9C}"/>
              </a:ext>
            </a:extLst>
          </p:cNvPr>
          <p:cNvSpPr txBox="1"/>
          <p:nvPr/>
        </p:nvSpPr>
        <p:spPr>
          <a:xfrm>
            <a:off x="1402080" y="1930400"/>
            <a:ext cx="8351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RegEx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Pattern to collect all hashtags</a:t>
            </a:r>
          </a:p>
          <a:p>
            <a:pPr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RegEx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Matcher to search and match Patterns</a:t>
            </a:r>
          </a:p>
          <a:p>
            <a:pPr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Use while loop to count the number of hashtags in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20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8AC92D2-D6DE-4772-A874-5D65F883F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0F2E3678-25D0-49F9-9BD6-8D4D605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0402-75CC-E5F7-491F-8F13946C9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848" y="894080"/>
            <a:ext cx="9737765" cy="934720"/>
          </a:xfrm>
        </p:spPr>
        <p:txBody>
          <a:bodyPr>
            <a:noAutofit/>
          </a:bodyPr>
          <a:lstStyle/>
          <a:p>
            <a:r>
              <a:rPr lang="en" sz="4700" dirty="0">
                <a:solidFill>
                  <a:schemeClr val="tx1"/>
                </a:solidFill>
                <a:cs typeface="Arial"/>
                <a:sym typeface="Arial"/>
              </a:rPr>
              <a:t>Hashtag Analysis : TST</a:t>
            </a:r>
            <a:endParaRPr lang="en-US" sz="4700" dirty="0">
              <a:solidFill>
                <a:schemeClr val="tx1"/>
              </a:solidFill>
            </a:endParaRPr>
          </a:p>
        </p:txBody>
      </p:sp>
      <p:sp>
        <p:nvSpPr>
          <p:cNvPr id="1041" name="Rectangle 1040" hidden="1">
            <a:extLst>
              <a:ext uri="{FF2B5EF4-FFF2-40B4-BE49-F238E27FC236}">
                <a16:creationId xmlns:a16="http://schemas.microsoft.com/office/drawing/2014/main" id="{63A45CD5-61B0-48E1-8090-7584418C2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43" name="Straight Connector 1042" hidden="1">
            <a:extLst>
              <a:ext uri="{FF2B5EF4-FFF2-40B4-BE49-F238E27FC236}">
                <a16:creationId xmlns:a16="http://schemas.microsoft.com/office/drawing/2014/main" id="{C6D4C1FD-C274-4FA8-939A-09E6498EF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5B320-966E-3224-D5F0-375DD05E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17778" y="493108"/>
            <a:ext cx="1554480" cy="52721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ACE1BC6-BCB3-43FF-9946-2BA8F09BBF95}" type="datetime1">
              <a:rPr lang="en-US" smtClean="0"/>
              <a:t>8/3/2022</a:t>
            </a:fld>
            <a:endParaRPr lang="en-US"/>
          </a:p>
        </p:txBody>
      </p:sp>
      <p:cxnSp>
        <p:nvCxnSpPr>
          <p:cNvPr id="1045" name="Straight Connector 1044" hidden="1">
            <a:extLst>
              <a:ext uri="{FF2B5EF4-FFF2-40B4-BE49-F238E27FC236}">
                <a16:creationId xmlns:a16="http://schemas.microsoft.com/office/drawing/2014/main" id="{C13D4426-8AD5-43D7-8033-05DBB3BFE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8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 hidden="1">
            <a:extLst>
              <a:ext uri="{FF2B5EF4-FFF2-40B4-BE49-F238E27FC236}">
                <a16:creationId xmlns:a16="http://schemas.microsoft.com/office/drawing/2014/main" id="{1EC8029B-C6E2-4459-859A-7539865E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107C5-5D59-BB3C-465C-4DDBDC9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0772" y="5834313"/>
            <a:ext cx="59055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/>
              <a:t>IT-516 Team 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8C57C-947F-2CCF-39C8-BF471131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834" y="5858088"/>
            <a:ext cx="2111881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3B850FF-6169-4056-8077-06FFA93A5366}" type="slidenum">
              <a:rPr lang="en-US" sz="100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FDD0CA-9D3A-D47E-C565-0018E4B68C9C}"/>
              </a:ext>
            </a:extLst>
          </p:cNvPr>
          <p:cNvSpPr txBox="1"/>
          <p:nvPr/>
        </p:nvSpPr>
        <p:spPr>
          <a:xfrm>
            <a:off x="1410159" y="1900597"/>
            <a:ext cx="8665134" cy="1200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Use TST to look at all the hashtags to count the unique number of hashtags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If new hashtag, count it.  If existing hashtag, increment the count for that specific hashtag.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" name="Google Shape;128;p21">
            <a:extLst>
              <a:ext uri="{FF2B5EF4-FFF2-40B4-BE49-F238E27FC236}">
                <a16:creationId xmlns:a16="http://schemas.microsoft.com/office/drawing/2014/main" id="{3FC22ADB-3AF6-D662-98A6-B0FF3C3E4F6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8024"/>
          <a:stretch/>
        </p:blipFill>
        <p:spPr>
          <a:xfrm>
            <a:off x="1322025" y="3130730"/>
            <a:ext cx="9155016" cy="2417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3064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8AC92D2-D6DE-4772-A874-5D65F883F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0F2E3678-25D0-49F9-9BD6-8D4D605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0402-75CC-E5F7-491F-8F13946C9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848" y="894080"/>
            <a:ext cx="9737765" cy="934720"/>
          </a:xfrm>
        </p:spPr>
        <p:txBody>
          <a:bodyPr>
            <a:noAutofit/>
          </a:bodyPr>
          <a:lstStyle/>
          <a:p>
            <a:r>
              <a:rPr lang="en" sz="4700" dirty="0">
                <a:solidFill>
                  <a:schemeClr val="tx1"/>
                </a:solidFill>
                <a:cs typeface="Arial"/>
                <a:sym typeface="Arial"/>
              </a:rPr>
              <a:t>Hashtag Analysis : Unique#</a:t>
            </a:r>
            <a:endParaRPr lang="en-US" sz="4700" dirty="0">
              <a:solidFill>
                <a:schemeClr val="tx1"/>
              </a:solidFill>
            </a:endParaRPr>
          </a:p>
        </p:txBody>
      </p:sp>
      <p:sp>
        <p:nvSpPr>
          <p:cNvPr id="1041" name="Rectangle 1040" hidden="1">
            <a:extLst>
              <a:ext uri="{FF2B5EF4-FFF2-40B4-BE49-F238E27FC236}">
                <a16:creationId xmlns:a16="http://schemas.microsoft.com/office/drawing/2014/main" id="{63A45CD5-61B0-48E1-8090-7584418C2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43" name="Straight Connector 1042" hidden="1">
            <a:extLst>
              <a:ext uri="{FF2B5EF4-FFF2-40B4-BE49-F238E27FC236}">
                <a16:creationId xmlns:a16="http://schemas.microsoft.com/office/drawing/2014/main" id="{C6D4C1FD-C274-4FA8-939A-09E6498EF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5B320-966E-3224-D5F0-375DD05E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17778" y="493108"/>
            <a:ext cx="1554480" cy="52721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CB746EA-962F-447D-9D97-CCE6019E5BD0}" type="datetime1">
              <a:rPr lang="en-US" smtClean="0"/>
              <a:t>8/3/2022</a:t>
            </a:fld>
            <a:endParaRPr lang="en-US"/>
          </a:p>
        </p:txBody>
      </p:sp>
      <p:cxnSp>
        <p:nvCxnSpPr>
          <p:cNvPr id="1045" name="Straight Connector 1044" hidden="1">
            <a:extLst>
              <a:ext uri="{FF2B5EF4-FFF2-40B4-BE49-F238E27FC236}">
                <a16:creationId xmlns:a16="http://schemas.microsoft.com/office/drawing/2014/main" id="{C13D4426-8AD5-43D7-8033-05DBB3BFE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8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 hidden="1">
            <a:extLst>
              <a:ext uri="{FF2B5EF4-FFF2-40B4-BE49-F238E27FC236}">
                <a16:creationId xmlns:a16="http://schemas.microsoft.com/office/drawing/2014/main" id="{1EC8029B-C6E2-4459-859A-7539865E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107C5-5D59-BB3C-465C-4DDBDC9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0772" y="5834313"/>
            <a:ext cx="59055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/>
              <a:t>IT-516 Team 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8C57C-947F-2CCF-39C8-BF471131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834" y="5858088"/>
            <a:ext cx="2111881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3B850FF-6169-4056-8077-06FFA93A5366}" type="slidenum">
              <a:rPr lang="en-US" sz="100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1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FDD0CA-9D3A-D47E-C565-0018E4B68C9C}"/>
              </a:ext>
            </a:extLst>
          </p:cNvPr>
          <p:cNvSpPr txBox="1"/>
          <p:nvPr/>
        </p:nvSpPr>
        <p:spPr>
          <a:xfrm>
            <a:off x="1410159" y="1900597"/>
            <a:ext cx="8665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Increment through and print a sample of five hashtags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" name="Google Shape;137;p22">
            <a:extLst>
              <a:ext uri="{FF2B5EF4-FFF2-40B4-BE49-F238E27FC236}">
                <a16:creationId xmlns:a16="http://schemas.microsoft.com/office/drawing/2014/main" id="{36440E4B-3816-46FE-EC5F-CA4B238733C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70667" y="2823927"/>
            <a:ext cx="9246654" cy="27051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9810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8AC92D2-D6DE-4772-A874-5D65F883F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0F2E3678-25D0-49F9-9BD6-8D4D605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0402-75CC-E5F7-491F-8F13946C9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848" y="795088"/>
            <a:ext cx="9737765" cy="875690"/>
          </a:xfrm>
        </p:spPr>
        <p:txBody>
          <a:bodyPr>
            <a:noAutofit/>
          </a:bodyPr>
          <a:lstStyle/>
          <a:p>
            <a:r>
              <a:rPr lang="en" sz="4700" dirty="0">
                <a:solidFill>
                  <a:schemeClr val="tx1"/>
                </a:solidFill>
                <a:cs typeface="Arial"/>
                <a:sym typeface="Arial"/>
              </a:rPr>
              <a:t>Hashtag Analysis : Get method</a:t>
            </a:r>
            <a:endParaRPr lang="en-US" sz="4700" dirty="0">
              <a:solidFill>
                <a:schemeClr val="tx1"/>
              </a:solidFill>
            </a:endParaRPr>
          </a:p>
        </p:txBody>
      </p:sp>
      <p:sp>
        <p:nvSpPr>
          <p:cNvPr id="1041" name="Rectangle 1040" hidden="1">
            <a:extLst>
              <a:ext uri="{FF2B5EF4-FFF2-40B4-BE49-F238E27FC236}">
                <a16:creationId xmlns:a16="http://schemas.microsoft.com/office/drawing/2014/main" id="{63A45CD5-61B0-48E1-8090-7584418C2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43" name="Straight Connector 1042" hidden="1">
            <a:extLst>
              <a:ext uri="{FF2B5EF4-FFF2-40B4-BE49-F238E27FC236}">
                <a16:creationId xmlns:a16="http://schemas.microsoft.com/office/drawing/2014/main" id="{C6D4C1FD-C274-4FA8-939A-09E6498EF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5B320-966E-3224-D5F0-375DD05E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17778" y="493108"/>
            <a:ext cx="1554480" cy="52721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5D42BC6-D55D-46F5-BD0B-3D377A139AA9}" type="datetime1">
              <a:rPr lang="en-US" smtClean="0"/>
              <a:t>8/3/2022</a:t>
            </a:fld>
            <a:endParaRPr lang="en-US"/>
          </a:p>
        </p:txBody>
      </p:sp>
      <p:cxnSp>
        <p:nvCxnSpPr>
          <p:cNvPr id="1045" name="Straight Connector 1044" hidden="1">
            <a:extLst>
              <a:ext uri="{FF2B5EF4-FFF2-40B4-BE49-F238E27FC236}">
                <a16:creationId xmlns:a16="http://schemas.microsoft.com/office/drawing/2014/main" id="{C13D4426-8AD5-43D7-8033-05DBB3BFE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8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 hidden="1">
            <a:extLst>
              <a:ext uri="{FF2B5EF4-FFF2-40B4-BE49-F238E27FC236}">
                <a16:creationId xmlns:a16="http://schemas.microsoft.com/office/drawing/2014/main" id="{1EC8029B-C6E2-4459-859A-7539865E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 hidden="1">
            <a:extLst>
              <a:ext uri="{FF2B5EF4-FFF2-40B4-BE49-F238E27FC236}">
                <a16:creationId xmlns:a16="http://schemas.microsoft.com/office/drawing/2014/main" id="{B07107C5-5D59-BB3C-465C-4DDBDC9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0772" y="5834313"/>
            <a:ext cx="59055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/>
              <a:t>IT-516 Team Red</a:t>
            </a:r>
          </a:p>
        </p:txBody>
      </p:sp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7E08C57C-947F-2CCF-39C8-BF471131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834" y="5858088"/>
            <a:ext cx="2111881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3B850FF-6169-4056-8077-06FFA93A5366}" type="slidenum">
              <a:rPr lang="en-US" sz="100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1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FDD0CA-9D3A-D47E-C565-0018E4B68C9C}"/>
              </a:ext>
            </a:extLst>
          </p:cNvPr>
          <p:cNvSpPr txBox="1"/>
          <p:nvPr/>
        </p:nvSpPr>
        <p:spPr>
          <a:xfrm>
            <a:off x="1410158" y="1799463"/>
            <a:ext cx="874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Display the unique number of hashtags by referencing the TST previously created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Use for loop to increment and find the most used hashtag, and the number of times it was used</a:t>
            </a:r>
          </a:p>
        </p:txBody>
      </p:sp>
      <p:pic>
        <p:nvPicPr>
          <p:cNvPr id="14" name="Google Shape;144;p23">
            <a:extLst>
              <a:ext uri="{FF2B5EF4-FFF2-40B4-BE49-F238E27FC236}">
                <a16:creationId xmlns:a16="http://schemas.microsoft.com/office/drawing/2014/main" id="{C4216BC8-3A43-45EE-266E-33B88898477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1934" y="3054673"/>
            <a:ext cx="8665134" cy="2129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45;p23">
            <a:extLst>
              <a:ext uri="{FF2B5EF4-FFF2-40B4-BE49-F238E27FC236}">
                <a16:creationId xmlns:a16="http://schemas.microsoft.com/office/drawing/2014/main" id="{06DDCBEA-879C-BFBB-185B-898B6A79EA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65631"/>
          <a:stretch/>
        </p:blipFill>
        <p:spPr>
          <a:xfrm>
            <a:off x="1491934" y="5262071"/>
            <a:ext cx="8665134" cy="50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9001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8AC92D2-D6DE-4772-A874-5D65F883F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0F2E3678-25D0-49F9-9BD6-8D4D605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0402-75CC-E5F7-491F-8F13946C9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848" y="795088"/>
            <a:ext cx="9737765" cy="875690"/>
          </a:xfrm>
        </p:spPr>
        <p:txBody>
          <a:bodyPr>
            <a:noAutofit/>
          </a:bodyPr>
          <a:lstStyle/>
          <a:p>
            <a:r>
              <a:rPr lang="en" sz="4700" dirty="0">
                <a:solidFill>
                  <a:schemeClr val="tx1"/>
                </a:solidFill>
                <a:cs typeface="Arial"/>
                <a:sym typeface="Arial"/>
              </a:rPr>
              <a:t>Location Analysis: Used</a:t>
            </a:r>
            <a:endParaRPr lang="en-US" sz="4700" dirty="0">
              <a:solidFill>
                <a:schemeClr val="tx1"/>
              </a:solidFill>
            </a:endParaRPr>
          </a:p>
        </p:txBody>
      </p:sp>
      <p:sp>
        <p:nvSpPr>
          <p:cNvPr id="1041" name="Rectangle 1040" hidden="1">
            <a:extLst>
              <a:ext uri="{FF2B5EF4-FFF2-40B4-BE49-F238E27FC236}">
                <a16:creationId xmlns:a16="http://schemas.microsoft.com/office/drawing/2014/main" id="{63A45CD5-61B0-48E1-8090-7584418C2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C6D4C1FD-C274-4FA8-939A-09E6498EF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5B320-966E-3224-D5F0-375DD05E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17778" y="493108"/>
            <a:ext cx="1554480" cy="52721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F5AA36E-7FD7-4381-88DF-74D1AD7B4BAE}" type="datetime1">
              <a:rPr lang="en-US" smtClean="0"/>
              <a:t>8/3/2022</a:t>
            </a:fld>
            <a:endParaRPr lang="en-US"/>
          </a:p>
        </p:txBody>
      </p:sp>
      <p:cxnSp>
        <p:nvCxnSpPr>
          <p:cNvPr id="1045" name="Straight Connector 1044" hidden="1">
            <a:extLst>
              <a:ext uri="{FF2B5EF4-FFF2-40B4-BE49-F238E27FC236}">
                <a16:creationId xmlns:a16="http://schemas.microsoft.com/office/drawing/2014/main" id="{C13D4426-8AD5-43D7-8033-05DBB3BFE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8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 hidden="1">
            <a:extLst>
              <a:ext uri="{FF2B5EF4-FFF2-40B4-BE49-F238E27FC236}">
                <a16:creationId xmlns:a16="http://schemas.microsoft.com/office/drawing/2014/main" id="{1EC8029B-C6E2-4459-859A-7539865E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107C5-5D59-BB3C-465C-4DDBDC9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0772" y="5834313"/>
            <a:ext cx="59055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rgbClr val="C00000"/>
                </a:solidFill>
              </a:rPr>
              <a:t>IT-516 Team 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8C57C-947F-2CCF-39C8-BF471131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834" y="5858088"/>
            <a:ext cx="2111881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3B850FF-6169-4056-8077-06FFA93A5366}" type="slidenum">
              <a:rPr lang="en-US" sz="100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sz="100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A68FE5F-0ACC-AC95-FD76-348AA3F4E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1870319"/>
            <a:ext cx="8262651" cy="381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41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8AC92D2-D6DE-4772-A874-5D65F883F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0F2E3678-25D0-49F9-9BD6-8D4D605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0402-75CC-E5F7-491F-8F13946C9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848" y="795088"/>
            <a:ext cx="9737765" cy="875690"/>
          </a:xfrm>
        </p:spPr>
        <p:txBody>
          <a:bodyPr>
            <a:noAutofit/>
          </a:bodyPr>
          <a:lstStyle/>
          <a:p>
            <a:r>
              <a:rPr lang="en" sz="4700" dirty="0">
                <a:solidFill>
                  <a:schemeClr val="tx1"/>
                </a:solidFill>
                <a:cs typeface="Arial"/>
                <a:sym typeface="Arial"/>
              </a:rPr>
              <a:t>Location Analysis: Unique (TST)</a:t>
            </a:r>
            <a:endParaRPr lang="en-US" sz="4700" dirty="0">
              <a:solidFill>
                <a:schemeClr val="tx1"/>
              </a:solidFill>
            </a:endParaRPr>
          </a:p>
        </p:txBody>
      </p:sp>
      <p:sp>
        <p:nvSpPr>
          <p:cNvPr id="1041" name="Rectangle 1040" hidden="1">
            <a:extLst>
              <a:ext uri="{FF2B5EF4-FFF2-40B4-BE49-F238E27FC236}">
                <a16:creationId xmlns:a16="http://schemas.microsoft.com/office/drawing/2014/main" id="{63A45CD5-61B0-48E1-8090-7584418C2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C6D4C1FD-C274-4FA8-939A-09E6498EF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5B320-966E-3224-D5F0-375DD05E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17778" y="493108"/>
            <a:ext cx="1554480" cy="52721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E0D326F-78B2-4765-B213-36110B6538AC}" type="datetime1">
              <a:rPr lang="en-US" smtClean="0"/>
              <a:t>8/3/2022</a:t>
            </a:fld>
            <a:endParaRPr lang="en-US"/>
          </a:p>
        </p:txBody>
      </p: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C13D4426-8AD5-43D7-8033-05DBB3BFE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8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 hidden="1">
            <a:extLst>
              <a:ext uri="{FF2B5EF4-FFF2-40B4-BE49-F238E27FC236}">
                <a16:creationId xmlns:a16="http://schemas.microsoft.com/office/drawing/2014/main" id="{1EC8029B-C6E2-4459-859A-7539865E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107C5-5D59-BB3C-465C-4DDBDC9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0772" y="5834313"/>
            <a:ext cx="59055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rgbClr val="C00000"/>
                </a:solidFill>
              </a:rPr>
              <a:t>IT-516 Team 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8C57C-947F-2CCF-39C8-BF471131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834" y="5858088"/>
            <a:ext cx="2111881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3B850FF-6169-4056-8077-06FFA93A5366}" type="slidenum">
              <a:rPr lang="en-US" sz="100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 sz="100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A2F8D69-E769-E134-4CE9-59D1DFCBE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72" y="1967808"/>
            <a:ext cx="10510251" cy="352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67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8AC92D2-D6DE-4772-A874-5D65F883F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0F2E3678-25D0-49F9-9BD6-8D4D605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0402-75CC-E5F7-491F-8F13946C9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848" y="795088"/>
            <a:ext cx="9737765" cy="875690"/>
          </a:xfrm>
        </p:spPr>
        <p:txBody>
          <a:bodyPr>
            <a:noAutofit/>
          </a:bodyPr>
          <a:lstStyle/>
          <a:p>
            <a:r>
              <a:rPr lang="en" sz="4700" dirty="0">
                <a:solidFill>
                  <a:schemeClr val="tx1"/>
                </a:solidFill>
                <a:cs typeface="Arial"/>
                <a:sym typeface="Arial"/>
              </a:rPr>
              <a:t>Output</a:t>
            </a:r>
            <a:endParaRPr lang="en-US" sz="4700" dirty="0">
              <a:solidFill>
                <a:schemeClr val="tx1"/>
              </a:solidFill>
            </a:endParaRPr>
          </a:p>
        </p:txBody>
      </p:sp>
      <p:sp>
        <p:nvSpPr>
          <p:cNvPr id="1041" name="Rectangle 1040" hidden="1">
            <a:extLst>
              <a:ext uri="{FF2B5EF4-FFF2-40B4-BE49-F238E27FC236}">
                <a16:creationId xmlns:a16="http://schemas.microsoft.com/office/drawing/2014/main" id="{63A45CD5-61B0-48E1-8090-7584418C2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C6D4C1FD-C274-4FA8-939A-09E6498EF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5B320-966E-3224-D5F0-375DD05E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17778" y="493108"/>
            <a:ext cx="1554480" cy="52721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562C0A-F911-4D9B-BED2-D83AA3FFA6FF}" type="datetime1">
              <a:rPr lang="en-US" smtClean="0"/>
              <a:t>8/3/2022</a:t>
            </a:fld>
            <a:endParaRPr lang="en-US"/>
          </a:p>
        </p:txBody>
      </p: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C13D4426-8AD5-43D7-8033-05DBB3BFE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8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1EC8029B-C6E2-4459-859A-7539865E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107C5-5D59-BB3C-465C-4DDBDC9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0772" y="5834313"/>
            <a:ext cx="59055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/>
              <a:t>IT-516 Team 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8C57C-947F-2CCF-39C8-BF471131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834" y="5858088"/>
            <a:ext cx="2111881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3B850FF-6169-4056-8077-06FFA93A5366}" type="slidenum">
              <a:rPr lang="en-US" sz="1000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 sz="100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1FE6DEF-CEB3-0F21-63D7-BC7DEA81A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38" y="1405450"/>
            <a:ext cx="11145398" cy="487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02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8AC92D2-D6DE-4772-A874-5D65F883F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0F2E3678-25D0-49F9-9BD6-8D4D605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0402-75CC-E5F7-491F-8F13946C9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848" y="795088"/>
            <a:ext cx="9737765" cy="875690"/>
          </a:xfrm>
        </p:spPr>
        <p:txBody>
          <a:bodyPr>
            <a:noAutofit/>
          </a:bodyPr>
          <a:lstStyle/>
          <a:p>
            <a:r>
              <a:rPr lang="en" sz="4700" dirty="0">
                <a:solidFill>
                  <a:schemeClr val="tx1"/>
                </a:solidFill>
                <a:cs typeface="Arial"/>
                <a:sym typeface="Arial"/>
              </a:rPr>
              <a:t>Statistics of different strings</a:t>
            </a:r>
            <a:endParaRPr lang="en-US" sz="4700" dirty="0">
              <a:solidFill>
                <a:schemeClr val="tx1"/>
              </a:solidFill>
            </a:endParaRPr>
          </a:p>
        </p:txBody>
      </p:sp>
      <p:sp>
        <p:nvSpPr>
          <p:cNvPr id="1041" name="Rectangle 1040" hidden="1">
            <a:extLst>
              <a:ext uri="{FF2B5EF4-FFF2-40B4-BE49-F238E27FC236}">
                <a16:creationId xmlns:a16="http://schemas.microsoft.com/office/drawing/2014/main" id="{63A45CD5-61B0-48E1-8090-7584418C2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C6D4C1FD-C274-4FA8-939A-09E6498EF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CFA5B320-966E-3224-D5F0-375DD05E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17778" y="493108"/>
            <a:ext cx="1554480" cy="52721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254746-E709-40C5-83BC-86A8FD720F92}" type="datetime1">
              <a:rPr lang="en-US" smtClean="0"/>
              <a:t>8/3/2022</a:t>
            </a:fld>
            <a:endParaRPr lang="en-US"/>
          </a:p>
        </p:txBody>
      </p:sp>
      <p:cxnSp>
        <p:nvCxnSpPr>
          <p:cNvPr id="1045" name="Straight Connector 1044" hidden="1">
            <a:extLst>
              <a:ext uri="{FF2B5EF4-FFF2-40B4-BE49-F238E27FC236}">
                <a16:creationId xmlns:a16="http://schemas.microsoft.com/office/drawing/2014/main" id="{C13D4426-8AD5-43D7-8033-05DBB3BFE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8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 hidden="1">
            <a:extLst>
              <a:ext uri="{FF2B5EF4-FFF2-40B4-BE49-F238E27FC236}">
                <a16:creationId xmlns:a16="http://schemas.microsoft.com/office/drawing/2014/main" id="{1EC8029B-C6E2-4459-859A-7539865E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107C5-5D59-BB3C-465C-4DDBDC9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080" y="5834313"/>
            <a:ext cx="6061192" cy="2828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rgbClr val="C00000"/>
                </a:solidFill>
              </a:rPr>
              <a:t>IT-516 Team 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8C57C-947F-2CCF-39C8-BF471131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834" y="5858088"/>
            <a:ext cx="2111881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3B850FF-6169-4056-8077-06FFA93A5366}" type="slidenum">
              <a:rPr lang="en-US" sz="100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 sz="1000"/>
          </a:p>
        </p:txBody>
      </p:sp>
      <p:pic>
        <p:nvPicPr>
          <p:cNvPr id="13" name="Google Shape;196;p31">
            <a:extLst>
              <a:ext uri="{FF2B5EF4-FFF2-40B4-BE49-F238E27FC236}">
                <a16:creationId xmlns:a16="http://schemas.microsoft.com/office/drawing/2014/main" id="{4BF96A9D-0EAF-5BB0-0DAB-A7508BD04FE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38043" y="1844073"/>
            <a:ext cx="8511901" cy="4108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1240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8AC92D2-D6DE-4772-A874-5D65F883F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0F2E3678-25D0-49F9-9BD6-8D4D605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0402-75CC-E5F7-491F-8F13946C9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848" y="795088"/>
            <a:ext cx="9737765" cy="875690"/>
          </a:xfrm>
        </p:spPr>
        <p:txBody>
          <a:bodyPr>
            <a:noAutofit/>
          </a:bodyPr>
          <a:lstStyle/>
          <a:p>
            <a:r>
              <a:rPr lang="en" sz="4700" dirty="0">
                <a:solidFill>
                  <a:schemeClr val="tx1"/>
                </a:solidFill>
                <a:cs typeface="Arial"/>
                <a:sym typeface="Arial"/>
              </a:rPr>
              <a:t>Statistics of different hashtags</a:t>
            </a:r>
            <a:endParaRPr lang="en-US" sz="4700" dirty="0">
              <a:solidFill>
                <a:schemeClr val="tx1"/>
              </a:solidFill>
            </a:endParaRPr>
          </a:p>
        </p:txBody>
      </p:sp>
      <p:sp>
        <p:nvSpPr>
          <p:cNvPr id="1041" name="Rectangle 1040" hidden="1">
            <a:extLst>
              <a:ext uri="{FF2B5EF4-FFF2-40B4-BE49-F238E27FC236}">
                <a16:creationId xmlns:a16="http://schemas.microsoft.com/office/drawing/2014/main" id="{63A45CD5-61B0-48E1-8090-7584418C2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C6D4C1FD-C274-4FA8-939A-09E6498EF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 hidden="1">
            <a:extLst>
              <a:ext uri="{FF2B5EF4-FFF2-40B4-BE49-F238E27FC236}">
                <a16:creationId xmlns:a16="http://schemas.microsoft.com/office/drawing/2014/main" id="{C13D4426-8AD5-43D7-8033-05DBB3BFE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8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 hidden="1">
            <a:extLst>
              <a:ext uri="{FF2B5EF4-FFF2-40B4-BE49-F238E27FC236}">
                <a16:creationId xmlns:a16="http://schemas.microsoft.com/office/drawing/2014/main" id="{1EC8029B-C6E2-4459-859A-7539865E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107C5-5D59-BB3C-465C-4DDBDC9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0772" y="5834313"/>
            <a:ext cx="59055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rgbClr val="C00000"/>
                </a:solidFill>
              </a:rPr>
              <a:t>IT-516 Team 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8C57C-947F-2CCF-39C8-BF471131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834" y="5858088"/>
            <a:ext cx="2111881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3B850FF-6169-4056-8077-06FFA93A5366}" type="slidenum">
              <a:rPr lang="en-US" sz="100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 sz="1000"/>
          </a:p>
        </p:txBody>
      </p:sp>
      <p:pic>
        <p:nvPicPr>
          <p:cNvPr id="14" name="Google Shape;202;p32">
            <a:extLst>
              <a:ext uri="{FF2B5EF4-FFF2-40B4-BE49-F238E27FC236}">
                <a16:creationId xmlns:a16="http://schemas.microsoft.com/office/drawing/2014/main" id="{38E4F92A-0EC7-29AC-C70B-7E92DA3A316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80917" y="2103557"/>
            <a:ext cx="8048250" cy="355746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F3D180E-5039-CC09-89E8-F3A21240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DAB3-BEEF-4F0F-BA75-7874A620B657}" type="datetime1">
              <a:rPr lang="en-US" smtClean="0"/>
              <a:t>8/3/2022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8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8AC92D2-D6DE-4772-A874-5D65F883F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0F2E3678-25D0-49F9-9BD6-8D4D605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0402-75CC-E5F7-491F-8F13946C9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848" y="894080"/>
            <a:ext cx="9737765" cy="1117600"/>
          </a:xfrm>
        </p:spPr>
        <p:txBody>
          <a:bodyPr>
            <a:normAutofit/>
          </a:bodyPr>
          <a:lstStyle/>
          <a:p>
            <a:r>
              <a:rPr lang="en-US" sz="4700" dirty="0"/>
              <a:t>Agenda</a:t>
            </a:r>
            <a:endParaRPr lang="en-US" sz="4700" dirty="0">
              <a:solidFill>
                <a:srgbClr val="C00000"/>
              </a:solidFill>
            </a:endParaRPr>
          </a:p>
        </p:txBody>
      </p:sp>
      <p:sp>
        <p:nvSpPr>
          <p:cNvPr id="1041" name="Rectangle 1040" hidden="1">
            <a:extLst>
              <a:ext uri="{FF2B5EF4-FFF2-40B4-BE49-F238E27FC236}">
                <a16:creationId xmlns:a16="http://schemas.microsoft.com/office/drawing/2014/main" id="{63A45CD5-61B0-48E1-8090-7584418C2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C6D4C1FD-C274-4FA8-939A-09E6498EF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5B320-966E-3224-D5F0-375DD05E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17778" y="493108"/>
            <a:ext cx="1554480" cy="52721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A50E9F6-8E10-43DC-A1BE-D231FF77E802}" type="datetime1">
              <a:rPr lang="en-US" smtClean="0"/>
              <a:t>8/3/2022</a:t>
            </a:fld>
            <a:endParaRPr lang="en-US" dirty="0"/>
          </a:p>
        </p:txBody>
      </p: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C13D4426-8AD5-43D7-8033-05DBB3BFE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8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1EC8029B-C6E2-4459-859A-7539865E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107C5-5D59-BB3C-465C-4DDBDC9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0772" y="5834313"/>
            <a:ext cx="59055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rgbClr val="C00000"/>
                </a:solidFill>
              </a:rPr>
              <a:t>IT-516 Team 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8C57C-947F-2CCF-39C8-BF471131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834" y="5858088"/>
            <a:ext cx="2111881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3B850FF-6169-4056-8077-06FFA93A5366}" type="slidenum">
              <a:rPr lang="en-US" sz="100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00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A9F8594-B021-DE56-6293-BCF3E4756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2022056"/>
            <a:ext cx="8936846" cy="2742984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Project Overview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Twitter API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Data Collection (Historical and Live)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Text analysis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Hashtag Analysis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Location Analysis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Ternary Search Tree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Statistics of  different inputs using StdDraw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Summary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99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8AC92D2-D6DE-4772-A874-5D65F883F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0F2E3678-25D0-49F9-9BD6-8D4D605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0402-75CC-E5F7-491F-8F13946C9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848" y="795087"/>
            <a:ext cx="9737765" cy="4217587"/>
          </a:xfrm>
        </p:spPr>
        <p:txBody>
          <a:bodyPr>
            <a:noAutofit/>
          </a:bodyPr>
          <a:lstStyle/>
          <a:p>
            <a:r>
              <a:rPr lang="en" sz="4700" dirty="0">
                <a:solidFill>
                  <a:schemeClr val="tx1"/>
                </a:solidFill>
                <a:cs typeface="Arial"/>
                <a:sym typeface="Arial"/>
              </a:rPr>
              <a:t>Thank You </a:t>
            </a:r>
            <a:r>
              <a:rPr lang="en" sz="4700" dirty="0">
                <a:solidFill>
                  <a:schemeClr val="tx1"/>
                </a:solidFill>
                <a:cs typeface="Arial"/>
                <a:sym typeface="Wingdings" panose="05000000000000000000" pitchFamily="2" charset="2"/>
              </a:rPr>
              <a:t></a:t>
            </a:r>
            <a:endParaRPr lang="en-US" sz="4700" dirty="0">
              <a:solidFill>
                <a:schemeClr val="tx1"/>
              </a:solidFill>
            </a:endParaRPr>
          </a:p>
        </p:txBody>
      </p:sp>
      <p:sp>
        <p:nvSpPr>
          <p:cNvPr id="1041" name="Rectangle 1040" hidden="1">
            <a:extLst>
              <a:ext uri="{FF2B5EF4-FFF2-40B4-BE49-F238E27FC236}">
                <a16:creationId xmlns:a16="http://schemas.microsoft.com/office/drawing/2014/main" id="{63A45CD5-61B0-48E1-8090-7584418C2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C6D4C1FD-C274-4FA8-939A-09E6498EF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 hidden="1">
            <a:extLst>
              <a:ext uri="{FF2B5EF4-FFF2-40B4-BE49-F238E27FC236}">
                <a16:creationId xmlns:a16="http://schemas.microsoft.com/office/drawing/2014/main" id="{C13D4426-8AD5-43D7-8033-05DBB3BFE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8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 hidden="1">
            <a:extLst>
              <a:ext uri="{FF2B5EF4-FFF2-40B4-BE49-F238E27FC236}">
                <a16:creationId xmlns:a16="http://schemas.microsoft.com/office/drawing/2014/main" id="{1EC8029B-C6E2-4459-859A-7539865E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107C5-5D59-BB3C-465C-4DDBDC9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0772" y="5834313"/>
            <a:ext cx="59055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rgbClr val="C00000"/>
                </a:solidFill>
              </a:rPr>
              <a:t>IT-516 Team 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8C57C-947F-2CCF-39C8-BF471131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834" y="5858088"/>
            <a:ext cx="2111881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3B850FF-6169-4056-8077-06FFA93A5366}" type="slidenum">
              <a:rPr lang="en-US" sz="100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 sz="10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C964E-3415-D26E-B488-A7F77343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D40B-EE1B-4B31-93B8-D3D6F5687ED6}" type="datetime1">
              <a:rPr lang="en-US" smtClean="0"/>
              <a:t>8/3/2022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6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8AC92D2-D6DE-4772-A874-5D65F883F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0F2E3678-25D0-49F9-9BD6-8D4D605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0402-75CC-E5F7-491F-8F13946C9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848" y="894080"/>
            <a:ext cx="9737765" cy="1117600"/>
          </a:xfrm>
        </p:spPr>
        <p:txBody>
          <a:bodyPr>
            <a:normAutofit/>
          </a:bodyPr>
          <a:lstStyle/>
          <a:p>
            <a:r>
              <a:rPr lang="en-US" sz="4700" dirty="0"/>
              <a:t>Project Overview</a:t>
            </a:r>
            <a:endParaRPr lang="en-US" sz="4700" dirty="0">
              <a:solidFill>
                <a:srgbClr val="C00000"/>
              </a:solidFill>
            </a:endParaRPr>
          </a:p>
        </p:txBody>
      </p:sp>
      <p:sp>
        <p:nvSpPr>
          <p:cNvPr id="1041" name="Rectangle 1040" hidden="1">
            <a:extLst>
              <a:ext uri="{FF2B5EF4-FFF2-40B4-BE49-F238E27FC236}">
                <a16:creationId xmlns:a16="http://schemas.microsoft.com/office/drawing/2014/main" id="{63A45CD5-61B0-48E1-8090-7584418C2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43" name="Straight Connector 1042" hidden="1">
            <a:extLst>
              <a:ext uri="{FF2B5EF4-FFF2-40B4-BE49-F238E27FC236}">
                <a16:creationId xmlns:a16="http://schemas.microsoft.com/office/drawing/2014/main" id="{C6D4C1FD-C274-4FA8-939A-09E6498EF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5B320-966E-3224-D5F0-375DD05E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17778" y="493108"/>
            <a:ext cx="1554480" cy="52721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79FE23-CD39-4746-B91D-67503B44D3CD}" type="datetime1">
              <a:rPr lang="en-US" smtClean="0"/>
              <a:t>8/3/2022</a:t>
            </a:fld>
            <a:endParaRPr lang="en-US" dirty="0"/>
          </a:p>
        </p:txBody>
      </p: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C13D4426-8AD5-43D7-8033-05DBB3BFE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8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 hidden="1">
            <a:extLst>
              <a:ext uri="{FF2B5EF4-FFF2-40B4-BE49-F238E27FC236}">
                <a16:creationId xmlns:a16="http://schemas.microsoft.com/office/drawing/2014/main" id="{1EC8029B-C6E2-4459-859A-7539865E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107C5-5D59-BB3C-465C-4DDBDC9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0772" y="5834313"/>
            <a:ext cx="59055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rgbClr val="C00000"/>
                </a:solidFill>
              </a:rPr>
              <a:t>IT-516 Team 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8C57C-947F-2CCF-39C8-BF471131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834" y="5858088"/>
            <a:ext cx="2111881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3B850FF-6169-4056-8077-06FFA93A5366}" type="slidenum">
              <a:rPr lang="en-US" sz="100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00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A9F8594-B021-DE56-6293-BCF3E4756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2022056"/>
            <a:ext cx="8936846" cy="2742984"/>
          </a:xfrm>
        </p:spPr>
        <p:txBody>
          <a:bodyPr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1. Live Twitter data using twitter4j API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2. Data Collection (Historical)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AutoNum type="arabicPeriod" startAt="3"/>
            </a:pP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Data Extraction (Live)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AutoNum type="arabicPeriod" startAt="3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Analyzing Olympics data 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AutoNum type="arabicPeriod" startAt="3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Statistics for the USA data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1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8AC92D2-D6DE-4772-A874-5D65F883F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0F2E3678-25D0-49F9-9BD6-8D4D605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41" name="Rectangle 1040" hidden="1">
            <a:extLst>
              <a:ext uri="{FF2B5EF4-FFF2-40B4-BE49-F238E27FC236}">
                <a16:creationId xmlns:a16="http://schemas.microsoft.com/office/drawing/2014/main" id="{63A45CD5-61B0-48E1-8090-7584418C2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0402-75CC-E5F7-491F-8F13946C9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848" y="894080"/>
            <a:ext cx="9737765" cy="1117600"/>
          </a:xfrm>
        </p:spPr>
        <p:txBody>
          <a:bodyPr>
            <a:noAutofit/>
          </a:bodyPr>
          <a:lstStyle/>
          <a:p>
            <a:r>
              <a:rPr lang="en" sz="4700" dirty="0">
                <a:ea typeface="Arial"/>
                <a:cs typeface="Arial"/>
                <a:sym typeface="Arial"/>
              </a:rPr>
              <a:t>Data Source using a Twitter developer account</a:t>
            </a:r>
            <a:endParaRPr lang="en-US" sz="4700" dirty="0">
              <a:solidFill>
                <a:srgbClr val="C00000"/>
              </a:solidFill>
            </a:endParaRPr>
          </a:p>
        </p:txBody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C6D4C1FD-C274-4FA8-939A-09E6498EF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CFA5B320-966E-3224-D5F0-375DD05E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17778" y="493108"/>
            <a:ext cx="1554480" cy="52721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696130-B5AC-41D4-83C2-FF3F2843F82A}" type="datetime1">
              <a:rPr lang="en-US" smtClean="0"/>
              <a:t>8/3/2022</a:t>
            </a:fld>
            <a:endParaRPr lang="en-US" dirty="0"/>
          </a:p>
        </p:txBody>
      </p:sp>
      <p:cxnSp>
        <p:nvCxnSpPr>
          <p:cNvPr id="1045" name="Straight Connector 1044" hidden="1">
            <a:extLst>
              <a:ext uri="{FF2B5EF4-FFF2-40B4-BE49-F238E27FC236}">
                <a16:creationId xmlns:a16="http://schemas.microsoft.com/office/drawing/2014/main" id="{C13D4426-8AD5-43D7-8033-05DBB3BFE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8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 hidden="1">
            <a:extLst>
              <a:ext uri="{FF2B5EF4-FFF2-40B4-BE49-F238E27FC236}">
                <a16:creationId xmlns:a16="http://schemas.microsoft.com/office/drawing/2014/main" id="{1EC8029B-C6E2-4459-859A-7539865E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 hidden="1">
            <a:extLst>
              <a:ext uri="{FF2B5EF4-FFF2-40B4-BE49-F238E27FC236}">
                <a16:creationId xmlns:a16="http://schemas.microsoft.com/office/drawing/2014/main" id="{B07107C5-5D59-BB3C-465C-4DDBDC9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0772" y="5834313"/>
            <a:ext cx="59055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/>
              <a:t>IT-516 Team Red</a:t>
            </a:r>
          </a:p>
        </p:txBody>
      </p:sp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7E08C57C-947F-2CCF-39C8-BF471131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834" y="5858088"/>
            <a:ext cx="2111881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3B850FF-6169-4056-8077-06FFA93A5366}" type="slidenum">
              <a:rPr lang="en-US" sz="100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000"/>
          </a:p>
        </p:txBody>
      </p:sp>
      <p:pic>
        <p:nvPicPr>
          <p:cNvPr id="13" name="Google Shape;94;p16">
            <a:extLst>
              <a:ext uri="{FF2B5EF4-FFF2-40B4-BE49-F238E27FC236}">
                <a16:creationId xmlns:a16="http://schemas.microsoft.com/office/drawing/2014/main" id="{F8295021-DB86-8EA0-A83B-96FEC5D8E38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21840" y="2156176"/>
            <a:ext cx="7823200" cy="3316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698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8AC92D2-D6DE-4772-A874-5D65F883F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0F2E3678-25D0-49F9-9BD6-8D4D605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0402-75CC-E5F7-491F-8F13946C9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848" y="894080"/>
            <a:ext cx="9737765" cy="1117600"/>
          </a:xfrm>
        </p:spPr>
        <p:txBody>
          <a:bodyPr>
            <a:noAutofit/>
          </a:bodyPr>
          <a:lstStyle/>
          <a:p>
            <a:r>
              <a:rPr lang="en" sz="4700" dirty="0">
                <a:ea typeface="Arial"/>
                <a:cs typeface="Arial"/>
                <a:sym typeface="Arial"/>
              </a:rPr>
              <a:t>Data Collection</a:t>
            </a:r>
            <a:endParaRPr lang="en-US" sz="4700" dirty="0">
              <a:solidFill>
                <a:srgbClr val="C00000"/>
              </a:solidFill>
            </a:endParaRPr>
          </a:p>
        </p:txBody>
      </p:sp>
      <p:sp>
        <p:nvSpPr>
          <p:cNvPr id="1041" name="Rectangle 1040" hidden="1">
            <a:extLst>
              <a:ext uri="{FF2B5EF4-FFF2-40B4-BE49-F238E27FC236}">
                <a16:creationId xmlns:a16="http://schemas.microsoft.com/office/drawing/2014/main" id="{63A45CD5-61B0-48E1-8090-7584418C2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C6D4C1FD-C274-4FA8-939A-09E6498EF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5B320-966E-3224-D5F0-375DD05E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17778" y="493108"/>
            <a:ext cx="1554480" cy="52721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329263-0F04-43B0-B7F4-0BB7A90A9CE1}" type="datetime1">
              <a:rPr lang="en-US" smtClean="0"/>
              <a:t>8/3/2022</a:t>
            </a:fld>
            <a:endParaRPr lang="en-US"/>
          </a:p>
        </p:txBody>
      </p: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C13D4426-8AD5-43D7-8033-05DBB3BFE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8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1EC8029B-C6E2-4459-859A-7539865E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107C5-5D59-BB3C-465C-4DDBDC9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0772" y="5834313"/>
            <a:ext cx="59055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rgbClr val="C00000"/>
                </a:solidFill>
              </a:rPr>
              <a:t>IT-516 Team 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8C57C-947F-2CCF-39C8-BF471131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834" y="5858088"/>
            <a:ext cx="2111881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3B850FF-6169-4056-8077-06FFA93A5366}" type="slidenum">
              <a:rPr lang="en-US" sz="100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000"/>
          </a:p>
        </p:txBody>
      </p:sp>
      <p:pic>
        <p:nvPicPr>
          <p:cNvPr id="14" name="Google Shape;100;p17">
            <a:extLst>
              <a:ext uri="{FF2B5EF4-FFF2-40B4-BE49-F238E27FC236}">
                <a16:creationId xmlns:a16="http://schemas.microsoft.com/office/drawing/2014/main" id="{B1877169-E5DC-F6E2-498B-F71E8764356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74762" y="1869742"/>
            <a:ext cx="5999851" cy="383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01;p17">
            <a:extLst>
              <a:ext uri="{FF2B5EF4-FFF2-40B4-BE49-F238E27FC236}">
                <a16:creationId xmlns:a16="http://schemas.microsoft.com/office/drawing/2014/main" id="{522010A4-B4DD-E500-8BA1-2F3BBD3B47DF}"/>
              </a:ext>
            </a:extLst>
          </p:cNvPr>
          <p:cNvSpPr txBox="1"/>
          <p:nvPr/>
        </p:nvSpPr>
        <p:spPr>
          <a:xfrm>
            <a:off x="1219200" y="1869742"/>
            <a:ext cx="2854960" cy="309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1. Games-related data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2.100 tweets at a time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3. Tweets from the English language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4. Dates according to data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5. Tweets format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 Collection in a text file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00749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8AC92D2-D6DE-4772-A874-5D65F883F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0F2E3678-25D0-49F9-9BD6-8D4D605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0402-75CC-E5F7-491F-8F13946C9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848" y="894080"/>
            <a:ext cx="9737765" cy="1117600"/>
          </a:xfrm>
        </p:spPr>
        <p:txBody>
          <a:bodyPr>
            <a:noAutofit/>
          </a:bodyPr>
          <a:lstStyle/>
          <a:p>
            <a:r>
              <a:rPr lang="en" sz="4700">
                <a:solidFill>
                  <a:schemeClr val="tx1"/>
                </a:solidFill>
                <a:cs typeface="Arial"/>
                <a:sym typeface="Arial"/>
              </a:rPr>
              <a:t>Count no of Tweets</a:t>
            </a:r>
            <a:endParaRPr lang="en-US" sz="4700" dirty="0">
              <a:solidFill>
                <a:schemeClr val="tx1"/>
              </a:solidFill>
            </a:endParaRPr>
          </a:p>
        </p:txBody>
      </p:sp>
      <p:sp>
        <p:nvSpPr>
          <p:cNvPr id="1041" name="Rectangle 1040" hidden="1">
            <a:extLst>
              <a:ext uri="{FF2B5EF4-FFF2-40B4-BE49-F238E27FC236}">
                <a16:creationId xmlns:a16="http://schemas.microsoft.com/office/drawing/2014/main" id="{63A45CD5-61B0-48E1-8090-7584418C2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C6D4C1FD-C274-4FA8-939A-09E6498EF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5B320-966E-3224-D5F0-375DD05E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17778" y="493108"/>
            <a:ext cx="1554480" cy="52721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582B5F1-8914-4130-9DE2-64985193CF64}" type="datetime1">
              <a:rPr lang="en-US" smtClean="0"/>
              <a:t>8/3/2022</a:t>
            </a:fld>
            <a:endParaRPr lang="en-US"/>
          </a:p>
        </p:txBody>
      </p: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C13D4426-8AD5-43D7-8033-05DBB3BFE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8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1EC8029B-C6E2-4459-859A-7539865E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107C5-5D59-BB3C-465C-4DDBDC9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0772" y="5834313"/>
            <a:ext cx="59055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rgbClr val="C00000"/>
                </a:solidFill>
              </a:rPr>
              <a:t>IT-516 Team 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8C57C-947F-2CCF-39C8-BF471131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834" y="5858088"/>
            <a:ext cx="2111881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3B850FF-6169-4056-8077-06FFA93A5366}" type="slidenum">
              <a:rPr lang="en-US" sz="100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00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C145E2D-74CB-760D-08C0-826712EB2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16" y="2176273"/>
            <a:ext cx="10566400" cy="344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80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8AC92D2-D6DE-4772-A874-5D65F883F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0F2E3678-25D0-49F9-9BD6-8D4D605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0402-75CC-E5F7-491F-8F13946C9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848" y="894080"/>
            <a:ext cx="9737765" cy="1117600"/>
          </a:xfrm>
        </p:spPr>
        <p:txBody>
          <a:bodyPr>
            <a:noAutofit/>
          </a:bodyPr>
          <a:lstStyle/>
          <a:p>
            <a:r>
              <a:rPr lang="en" sz="4700" dirty="0">
                <a:solidFill>
                  <a:schemeClr val="tx1"/>
                </a:solidFill>
                <a:cs typeface="Arial"/>
                <a:sym typeface="Arial"/>
              </a:rPr>
              <a:t>Count no of Words in a text file</a:t>
            </a:r>
            <a:endParaRPr lang="en-US" sz="4700" dirty="0">
              <a:solidFill>
                <a:schemeClr val="tx1"/>
              </a:solidFill>
            </a:endParaRPr>
          </a:p>
        </p:txBody>
      </p:sp>
      <p:sp>
        <p:nvSpPr>
          <p:cNvPr id="1041" name="Rectangle 1040" hidden="1">
            <a:extLst>
              <a:ext uri="{FF2B5EF4-FFF2-40B4-BE49-F238E27FC236}">
                <a16:creationId xmlns:a16="http://schemas.microsoft.com/office/drawing/2014/main" id="{63A45CD5-61B0-48E1-8090-7584418C2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C6D4C1FD-C274-4FA8-939A-09E6498EF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5B320-966E-3224-D5F0-375DD05E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17778" y="493108"/>
            <a:ext cx="1554480" cy="52721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98F58A2-0678-4AA5-B239-6DFD3374E6DB}" type="datetime1">
              <a:rPr lang="en-US" smtClean="0"/>
              <a:t>8/3/2022</a:t>
            </a:fld>
            <a:endParaRPr lang="en-US"/>
          </a:p>
        </p:txBody>
      </p: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C13D4426-8AD5-43D7-8033-05DBB3BFE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8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1EC8029B-C6E2-4459-859A-7539865E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107C5-5D59-BB3C-465C-4DDBDC9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6737" y="5834313"/>
            <a:ext cx="6149535" cy="294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rgbClr val="C00000"/>
                </a:solidFill>
              </a:rPr>
              <a:t>IT-516 Team 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8C57C-947F-2CCF-39C8-BF471131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834" y="5858088"/>
            <a:ext cx="2111881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3B850FF-6169-4056-8077-06FFA93A5366}" type="slidenum">
              <a:rPr lang="en-US" sz="100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00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A888F2D-7AF7-9EE6-6F51-A2FFA129E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589" y="2155522"/>
            <a:ext cx="8698809" cy="380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66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8AC92D2-D6DE-4772-A874-5D65F883F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0F2E3678-25D0-49F9-9BD6-8D4D605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0402-75CC-E5F7-491F-8F13946C9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848" y="894080"/>
            <a:ext cx="9737765" cy="1117600"/>
          </a:xfrm>
        </p:spPr>
        <p:txBody>
          <a:bodyPr>
            <a:noAutofit/>
          </a:bodyPr>
          <a:lstStyle/>
          <a:p>
            <a:r>
              <a:rPr lang="en" sz="4700" dirty="0">
                <a:solidFill>
                  <a:schemeClr val="tx1"/>
                </a:solidFill>
                <a:cs typeface="Arial"/>
                <a:sym typeface="Arial"/>
              </a:rPr>
              <a:t>Count Average word length</a:t>
            </a:r>
            <a:endParaRPr lang="en-US" sz="4700" dirty="0">
              <a:solidFill>
                <a:schemeClr val="tx1"/>
              </a:solidFill>
            </a:endParaRPr>
          </a:p>
        </p:txBody>
      </p:sp>
      <p:sp>
        <p:nvSpPr>
          <p:cNvPr id="1041" name="Rectangle 1040" hidden="1">
            <a:extLst>
              <a:ext uri="{FF2B5EF4-FFF2-40B4-BE49-F238E27FC236}">
                <a16:creationId xmlns:a16="http://schemas.microsoft.com/office/drawing/2014/main" id="{63A45CD5-61B0-48E1-8090-7584418C2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C6D4C1FD-C274-4FA8-939A-09E6498EF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5B320-966E-3224-D5F0-375DD05E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17778" y="493108"/>
            <a:ext cx="1554480" cy="52721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27590E-F39B-4ED3-B9CF-C943474FCCEA}" type="datetime1">
              <a:rPr lang="en-US" smtClean="0"/>
              <a:t>8/3/2022</a:t>
            </a:fld>
            <a:endParaRPr lang="en-US"/>
          </a:p>
        </p:txBody>
      </p: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C13D4426-8AD5-43D7-8033-05DBB3BFE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8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1EC8029B-C6E2-4459-859A-7539865E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107C5-5D59-BB3C-465C-4DDBDC9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0772" y="5834313"/>
            <a:ext cx="59055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rgbClr val="C00000"/>
                </a:solidFill>
              </a:rPr>
              <a:t>IT-516 Team 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8C57C-947F-2CCF-39C8-BF471131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834" y="5858088"/>
            <a:ext cx="2111881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3B850FF-6169-4056-8077-06FFA93A5366}" type="slidenum">
              <a:rPr lang="en-US" sz="100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00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AEC3805-5045-B6C8-F336-2EE8C286C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45" y="2367538"/>
            <a:ext cx="9978110" cy="265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34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8AC92D2-D6DE-4772-A874-5D65F883F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0F2E3678-25D0-49F9-9BD6-8D4D605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0402-75CC-E5F7-491F-8F13946C9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848" y="894080"/>
            <a:ext cx="9737765" cy="1117600"/>
          </a:xfrm>
        </p:spPr>
        <p:txBody>
          <a:bodyPr>
            <a:noAutofit/>
          </a:bodyPr>
          <a:lstStyle/>
          <a:p>
            <a:r>
              <a:rPr lang="en" sz="4700" dirty="0">
                <a:solidFill>
                  <a:schemeClr val="tx1"/>
                </a:solidFill>
                <a:cs typeface="Arial"/>
                <a:sym typeface="Arial"/>
              </a:rPr>
              <a:t>Arraylist and TST for mentions</a:t>
            </a:r>
            <a:endParaRPr lang="en-US" sz="4700" dirty="0">
              <a:solidFill>
                <a:schemeClr val="tx1"/>
              </a:solidFill>
            </a:endParaRPr>
          </a:p>
        </p:txBody>
      </p:sp>
      <p:sp>
        <p:nvSpPr>
          <p:cNvPr id="1041" name="Rectangle 1040" hidden="1">
            <a:extLst>
              <a:ext uri="{FF2B5EF4-FFF2-40B4-BE49-F238E27FC236}">
                <a16:creationId xmlns:a16="http://schemas.microsoft.com/office/drawing/2014/main" id="{63A45CD5-61B0-48E1-8090-7584418C2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C6D4C1FD-C274-4FA8-939A-09E6498EF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5B320-966E-3224-D5F0-375DD05E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17778" y="493108"/>
            <a:ext cx="1554480" cy="52721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26714B-879F-4CD2-9C61-6C4CA842A368}" type="datetime1">
              <a:rPr lang="en-US" smtClean="0"/>
              <a:t>8/3/2022</a:t>
            </a:fld>
            <a:endParaRPr lang="en-US"/>
          </a:p>
        </p:txBody>
      </p: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C13D4426-8AD5-43D7-8033-05DBB3BFE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8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1EC8029B-C6E2-4459-859A-7539865E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107C5-5D59-BB3C-465C-4DDBDC9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0772" y="5834313"/>
            <a:ext cx="59055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rgbClr val="C00000"/>
                </a:solidFill>
              </a:rPr>
              <a:t>IT-516 Team 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8C57C-947F-2CCF-39C8-BF471131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834" y="5858088"/>
            <a:ext cx="2111881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3B850FF-6169-4056-8077-06FFA93A5366}" type="slidenum">
              <a:rPr lang="en-US" sz="100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00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668932C-4E40-6D4B-FFDB-D2BFD081A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850" y="1947312"/>
            <a:ext cx="9001760" cy="384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98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391</Words>
  <Application>Microsoft Office PowerPoint</Application>
  <PresentationFormat>Widescreen</PresentationFormat>
  <Paragraphs>113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Garamond</vt:lpstr>
      <vt:lpstr>Georgia Pro</vt:lpstr>
      <vt:lpstr>Georgia Pro Cond Black</vt:lpstr>
      <vt:lpstr>Lato</vt:lpstr>
      <vt:lpstr>SavonVTI</vt:lpstr>
      <vt:lpstr>Online Data Analysis  (Twitter Olympics Data) Team Red</vt:lpstr>
      <vt:lpstr>Agenda</vt:lpstr>
      <vt:lpstr>Project Overview</vt:lpstr>
      <vt:lpstr>Data Source using a Twitter developer account</vt:lpstr>
      <vt:lpstr>Data Collection</vt:lpstr>
      <vt:lpstr>Count no of Tweets</vt:lpstr>
      <vt:lpstr>Count no of Words in a text file</vt:lpstr>
      <vt:lpstr>Count Average word length</vt:lpstr>
      <vt:lpstr>Arraylist and TST for mentions</vt:lpstr>
      <vt:lpstr>No of unique mentions in txt file</vt:lpstr>
      <vt:lpstr>Hashtag Analysis : RegEx</vt:lpstr>
      <vt:lpstr>Hashtag Analysis : TST</vt:lpstr>
      <vt:lpstr>Hashtag Analysis : Unique#</vt:lpstr>
      <vt:lpstr>Hashtag Analysis : Get method</vt:lpstr>
      <vt:lpstr>Location Analysis: Used</vt:lpstr>
      <vt:lpstr>Location Analysis: Unique (TST)</vt:lpstr>
      <vt:lpstr>Output</vt:lpstr>
      <vt:lpstr>Statistics of different strings</vt:lpstr>
      <vt:lpstr>Statistics of different hashtags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Data Analysis – Twitter  Team Red</dc:title>
  <dc:creator>Jain, Shipra</dc:creator>
  <cp:lastModifiedBy>Jain, Shipra</cp:lastModifiedBy>
  <cp:revision>82</cp:revision>
  <dcterms:created xsi:type="dcterms:W3CDTF">2022-08-03T16:38:37Z</dcterms:created>
  <dcterms:modified xsi:type="dcterms:W3CDTF">2022-08-03T17:52:50Z</dcterms:modified>
</cp:coreProperties>
</file>