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2"/>
  </p:notesMasterIdLst>
  <p:handoutMasterIdLst>
    <p:handoutMasterId r:id="rId23"/>
  </p:handoutMasterIdLst>
  <p:sldIdLst>
    <p:sldId id="389" r:id="rId2"/>
    <p:sldId id="471" r:id="rId3"/>
    <p:sldId id="391" r:id="rId4"/>
    <p:sldId id="494" r:id="rId5"/>
    <p:sldId id="487" r:id="rId6"/>
    <p:sldId id="489" r:id="rId7"/>
    <p:sldId id="394" r:id="rId8"/>
    <p:sldId id="395" r:id="rId9"/>
    <p:sldId id="396" r:id="rId10"/>
    <p:sldId id="490" r:id="rId11"/>
    <p:sldId id="491" r:id="rId12"/>
    <p:sldId id="398" r:id="rId13"/>
    <p:sldId id="495" r:id="rId14"/>
    <p:sldId id="496" r:id="rId15"/>
    <p:sldId id="400" r:id="rId16"/>
    <p:sldId id="403" r:id="rId17"/>
    <p:sldId id="492" r:id="rId18"/>
    <p:sldId id="404" r:id="rId19"/>
    <p:sldId id="405" r:id="rId20"/>
    <p:sldId id="474" r:id="rId21"/>
  </p:sldIdLst>
  <p:sldSz cx="9144000" cy="6858000" type="screen4x3"/>
  <p:notesSz cx="7077075" cy="90281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44"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Hindsbo" initials="MH"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317FCB"/>
    <a:srgbClr val="CED7DA"/>
    <a:srgbClr val="FDFDFD"/>
    <a:srgbClr val="000000"/>
    <a:srgbClr val="3D8ED6"/>
    <a:srgbClr val="2CAC94"/>
    <a:srgbClr val="21A389"/>
    <a:srgbClr val="45C1AE"/>
    <a:srgbClr val="3D8C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1" autoAdjust="0"/>
    <p:restoredTop sz="95276" autoAdjust="0"/>
  </p:normalViewPr>
  <p:slideViewPr>
    <p:cSldViewPr showGuides="1">
      <p:cViewPr varScale="1">
        <p:scale>
          <a:sx n="130" d="100"/>
          <a:sy n="130" d="100"/>
        </p:scale>
        <p:origin x="1598" y="69"/>
      </p:cViewPr>
      <p:guideLst>
        <p:guide orient="horz" pos="2160"/>
        <p:guide pos="2880"/>
      </p:guideLst>
    </p:cSldViewPr>
  </p:slideViewPr>
  <p:notesTextViewPr>
    <p:cViewPr>
      <p:scale>
        <a:sx n="3" d="2"/>
        <a:sy n="3" d="2"/>
      </p:scale>
      <p:origin x="0" y="0"/>
    </p:cViewPr>
  </p:notesTextViewPr>
  <p:sorterViewPr>
    <p:cViewPr>
      <p:scale>
        <a:sx n="110" d="100"/>
        <a:sy n="110" d="100"/>
      </p:scale>
      <p:origin x="0" y="0"/>
    </p:cViewPr>
  </p:sorterViewPr>
  <p:notesViewPr>
    <p:cSldViewPr showGuides="1">
      <p:cViewPr varScale="1">
        <p:scale>
          <a:sx n="80" d="100"/>
          <a:sy n="80" d="100"/>
        </p:scale>
        <p:origin x="-2796" y="-102"/>
      </p:cViewPr>
      <p:guideLst>
        <p:guide orient="horz" pos="2844"/>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9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52974"/>
          </a:xfrm>
          <a:prstGeom prst="rect">
            <a:avLst/>
          </a:prstGeom>
        </p:spPr>
        <p:txBody>
          <a:bodyPr vert="horz" lIns="91440" tIns="45720" rIns="91440" bIns="45720" rtlCol="0"/>
          <a:lstStyle>
            <a:lvl1pPr algn="r">
              <a:defRPr sz="1200"/>
            </a:lvl1pPr>
          </a:lstStyle>
          <a:p>
            <a:fld id="{795E59F0-7C00-4294-9FA2-6DDB4AC0CF06}" type="datetimeFigureOut">
              <a:rPr lang="en-US" smtClean="0"/>
              <a:pPr/>
              <a:t>28-Jan-21</a:t>
            </a:fld>
            <a:endParaRPr lang="en-US"/>
          </a:p>
        </p:txBody>
      </p:sp>
      <p:sp>
        <p:nvSpPr>
          <p:cNvPr id="4" name="Footer Placeholder 3"/>
          <p:cNvSpPr>
            <a:spLocks noGrp="1"/>
          </p:cNvSpPr>
          <p:nvPr>
            <p:ph type="ftr" sz="quarter" idx="2"/>
          </p:nvPr>
        </p:nvSpPr>
        <p:spPr>
          <a:xfrm>
            <a:off x="0" y="8575141"/>
            <a:ext cx="3066733" cy="45297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75141"/>
            <a:ext cx="3066733" cy="452973"/>
          </a:xfrm>
          <a:prstGeom prst="rect">
            <a:avLst/>
          </a:prstGeom>
        </p:spPr>
        <p:txBody>
          <a:bodyPr vert="horz" lIns="91440" tIns="45720" rIns="91440" bIns="45720" rtlCol="0" anchor="b"/>
          <a:lstStyle>
            <a:lvl1pPr algn="r">
              <a:defRPr sz="1200"/>
            </a:lvl1pPr>
          </a:lstStyle>
          <a:p>
            <a:fld id="{14A4B984-3AEB-4D7A-8472-74ECE83F1BE7}" type="slidenum">
              <a:rPr lang="en-US" smtClean="0"/>
              <a:pPr/>
              <a:t>‹#›</a:t>
            </a:fld>
            <a:endParaRPr lang="en-US"/>
          </a:p>
        </p:txBody>
      </p:sp>
    </p:spTree>
    <p:extLst>
      <p:ext uri="{BB962C8B-B14F-4D97-AF65-F5344CB8AC3E}">
        <p14:creationId xmlns:p14="http://schemas.microsoft.com/office/powerpoint/2010/main" val="791663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140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08705" y="0"/>
            <a:ext cx="3066733" cy="451406"/>
          </a:xfrm>
          <a:prstGeom prst="rect">
            <a:avLst/>
          </a:prstGeom>
        </p:spPr>
        <p:txBody>
          <a:bodyPr vert="horz" lIns="91440" tIns="45720" rIns="91440" bIns="45720" rtlCol="0"/>
          <a:lstStyle>
            <a:lvl1pPr algn="r">
              <a:defRPr sz="1200"/>
            </a:lvl1pPr>
          </a:lstStyle>
          <a:p>
            <a:fld id="{DC2911DE-17BC-4C28-9A74-6639FB5753ED}" type="datetimeFigureOut">
              <a:rPr lang="en-US" smtClean="0"/>
              <a:pPr/>
              <a:t>28-Jan-21</a:t>
            </a:fld>
            <a:endParaRPr lang="en-US"/>
          </a:p>
        </p:txBody>
      </p:sp>
      <p:sp>
        <p:nvSpPr>
          <p:cNvPr id="4" name="Slide Image Placeholder 3"/>
          <p:cNvSpPr>
            <a:spLocks noGrp="1" noRot="1" noChangeAspect="1"/>
          </p:cNvSpPr>
          <p:nvPr>
            <p:ph type="sldImg" idx="2"/>
          </p:nvPr>
        </p:nvSpPr>
        <p:spPr>
          <a:xfrm>
            <a:off x="1282700" y="677863"/>
            <a:ext cx="4511675" cy="3384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7708" y="4288354"/>
            <a:ext cx="5661660" cy="40626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575140"/>
            <a:ext cx="3066733" cy="45140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575140"/>
            <a:ext cx="3066733" cy="451406"/>
          </a:xfrm>
          <a:prstGeom prst="rect">
            <a:avLst/>
          </a:prstGeom>
        </p:spPr>
        <p:txBody>
          <a:bodyPr vert="horz" lIns="91440" tIns="45720" rIns="91440" bIns="45720" rtlCol="0" anchor="b"/>
          <a:lstStyle>
            <a:lvl1pPr algn="r">
              <a:defRPr sz="1200"/>
            </a:lvl1pPr>
          </a:lstStyle>
          <a:p>
            <a:fld id="{505CC8B5-42A7-47CB-9CCB-9E2B85B8C013}" type="slidenum">
              <a:rPr lang="en-US" smtClean="0"/>
              <a:pPr/>
              <a:t>‹#›</a:t>
            </a:fld>
            <a:endParaRPr lang="en-US"/>
          </a:p>
        </p:txBody>
      </p:sp>
    </p:spTree>
    <p:extLst>
      <p:ext uri="{BB962C8B-B14F-4D97-AF65-F5344CB8AC3E}">
        <p14:creationId xmlns:p14="http://schemas.microsoft.com/office/powerpoint/2010/main" val="2973099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2" tIns="45716" rIns="91432" bIns="45716" anchor="b"/>
          <a:lstStyle/>
          <a:p>
            <a:pPr algn="r"/>
            <a:fld id="{1E25EFAA-9B1B-4F58-BA98-3377BF9D1F16}" type="slidenum">
              <a:rPr lang="en-US" sz="1200"/>
              <a:pPr algn="r"/>
              <a:t>1</a:t>
            </a:fld>
            <a:endParaRPr lang="en-US" sz="1200" dirty="0"/>
          </a:p>
        </p:txBody>
      </p:sp>
      <p:sp>
        <p:nvSpPr>
          <p:cNvPr id="47107" name="Rectangle 2"/>
          <p:cNvSpPr>
            <a:spLocks noGrp="1" noRot="1" noChangeAspect="1" noChangeArrowheads="1" noTextEdit="1"/>
          </p:cNvSpPr>
          <p:nvPr>
            <p:ph type="sldImg"/>
          </p:nvPr>
        </p:nvSpPr>
        <p:spPr>
          <a:xfrm>
            <a:off x="1144588" y="688975"/>
            <a:ext cx="4570412" cy="3429000"/>
          </a:xfrm>
          <a:ln/>
        </p:spPr>
      </p:sp>
      <p:sp>
        <p:nvSpPr>
          <p:cNvPr id="47108" name="Rectangle 3"/>
          <p:cNvSpPr>
            <a:spLocks noGrp="1" noChangeArrowheads="1"/>
          </p:cNvSpPr>
          <p:nvPr>
            <p:ph type="body" idx="1"/>
          </p:nvPr>
        </p:nvSpPr>
        <p:spPr>
          <a:xfrm>
            <a:off x="912814" y="4343401"/>
            <a:ext cx="5032375" cy="4111625"/>
          </a:xfrm>
          <a:noFill/>
          <a:ln/>
        </p:spPr>
        <p:txBody>
          <a:bodyPr/>
          <a:lstStyle/>
          <a:p>
            <a:endParaRPr lang="en-US" dirty="0">
              <a:latin typeface="Arial" pitchFamily="34" charset="0"/>
            </a:endParaRPr>
          </a:p>
        </p:txBody>
      </p:sp>
    </p:spTree>
    <p:extLst>
      <p:ext uri="{BB962C8B-B14F-4D97-AF65-F5344CB8AC3E}">
        <p14:creationId xmlns:p14="http://schemas.microsoft.com/office/powerpoint/2010/main" val="3780478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4777E959-C9AD-4F36-95B6-A1D7382902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451248" y="2501900"/>
            <a:ext cx="4045744" cy="1449388"/>
          </a:xfrm>
          <a:prstGeom prst="rect">
            <a:avLst/>
          </a:prstGeom>
        </p:spPr>
        <p:txBody>
          <a:bodyPr>
            <a:normAutofit/>
          </a:bodyPr>
          <a:lstStyle>
            <a:lvl1pPr marL="0" indent="0">
              <a:buNone/>
              <a:defRPr sz="2700" b="1" i="0">
                <a:solidFill>
                  <a:schemeClr val="bg1"/>
                </a:solidFill>
                <a:latin typeface="Calibri" panose="020F0502020204030204" pitchFamily="34" charset="0"/>
              </a:defRPr>
            </a:lvl1pPr>
            <a:lvl2pPr marL="172641" indent="0">
              <a:buNone/>
              <a:defRPr>
                <a:solidFill>
                  <a:schemeClr val="bg1"/>
                </a:solidFill>
              </a:defRPr>
            </a:lvl2pPr>
            <a:lvl3pPr marL="342900" indent="0">
              <a:buNone/>
              <a:defRPr>
                <a:solidFill>
                  <a:schemeClr val="bg1"/>
                </a:solidFill>
              </a:defRPr>
            </a:lvl3pPr>
            <a:lvl4pPr marL="559594" indent="0">
              <a:buNone/>
              <a:defRPr>
                <a:solidFill>
                  <a:schemeClr val="bg1"/>
                </a:solidFill>
              </a:defRPr>
            </a:lvl4pPr>
            <a:lvl5pPr marL="727472" indent="0">
              <a:buNone/>
              <a:defRPr>
                <a:solidFill>
                  <a:schemeClr val="bg1"/>
                </a:solidFill>
              </a:defRPr>
            </a:lvl5pPr>
          </a:lstStyle>
          <a:p>
            <a:pPr lvl="0"/>
            <a:endParaRPr lang="en-US" dirty="0"/>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451248" y="4155983"/>
            <a:ext cx="4045744" cy="848315"/>
          </a:xfrm>
          <a:prstGeom prst="rect">
            <a:avLst/>
          </a:prstGeom>
        </p:spPr>
        <p:txBody>
          <a:bodyPr anchor="t">
            <a:normAutofit/>
          </a:bodyPr>
          <a:lstStyle>
            <a:lvl1pPr marL="0" indent="0">
              <a:buNone/>
              <a:defRPr sz="1500" b="0" i="0">
                <a:solidFill>
                  <a:schemeClr val="accent2"/>
                </a:solidFill>
                <a:latin typeface="Calibri" panose="020F0502020204030204" pitchFamily="34" charset="0"/>
              </a:defRPr>
            </a:lvl1pPr>
            <a:lvl2pPr marL="172641" indent="0">
              <a:buNone/>
              <a:defRPr>
                <a:solidFill>
                  <a:schemeClr val="bg1"/>
                </a:solidFill>
              </a:defRPr>
            </a:lvl2pPr>
            <a:lvl3pPr marL="342900" indent="0">
              <a:buNone/>
              <a:defRPr>
                <a:solidFill>
                  <a:schemeClr val="bg1"/>
                </a:solidFill>
              </a:defRPr>
            </a:lvl3pPr>
            <a:lvl4pPr marL="559594" indent="0">
              <a:buNone/>
              <a:defRPr>
                <a:solidFill>
                  <a:schemeClr val="bg1"/>
                </a:solidFill>
              </a:defRPr>
            </a:lvl4pPr>
            <a:lvl5pPr marL="727472" indent="0">
              <a:buNone/>
              <a:defRPr>
                <a:solidFill>
                  <a:schemeClr val="bg1"/>
                </a:solidFill>
              </a:defRPr>
            </a:lvl5pPr>
          </a:lstStyle>
          <a:p>
            <a:pPr lvl="0"/>
            <a:endParaRPr lang="en-US" dirty="0"/>
          </a:p>
        </p:txBody>
      </p:sp>
    </p:spTree>
    <p:extLst>
      <p:ext uri="{BB962C8B-B14F-4D97-AF65-F5344CB8AC3E}">
        <p14:creationId xmlns:p14="http://schemas.microsoft.com/office/powerpoint/2010/main" val="2651528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584">
          <p15:clr>
            <a:srgbClr val="FBAE40"/>
          </p15:clr>
        </p15:guide>
        <p15:guide id="2" orient="horz" pos="261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457200" y="1143000"/>
            <a:ext cx="2590800" cy="1981200"/>
          </a:xfrm>
          <a:prstGeom prst="rect">
            <a:avLst/>
          </a:prstGeom>
        </p:spPr>
        <p:txBody>
          <a:bodyPr/>
          <a:lstStyle>
            <a:lvl1pPr marL="0" indent="0">
              <a:buNone/>
              <a:defRPr sz="1200" b="0" i="0">
                <a:latin typeface="Calibri" panose="020F0502020204030204" pitchFamily="34" charset="0"/>
              </a:defRPr>
            </a:lvl1pPr>
          </a:lstStyle>
          <a:p>
            <a:r>
              <a:rPr lang="en-US" dirty="0"/>
              <a:t>Click icon to add picture</a:t>
            </a:r>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457200" y="3657600"/>
            <a:ext cx="2590800" cy="1981200"/>
          </a:xfrm>
          <a:prstGeom prst="rect">
            <a:avLst/>
          </a:prstGeom>
        </p:spPr>
        <p:txBody>
          <a:bodyPr/>
          <a:lstStyle>
            <a:lvl1pPr marL="0" indent="0">
              <a:buNone/>
              <a:defRPr sz="1200" b="0" i="0">
                <a:latin typeface="Calibri" panose="020F0502020204030204" pitchFamily="34" charset="0"/>
              </a:defRPr>
            </a:lvl1pPr>
          </a:lstStyle>
          <a:p>
            <a:r>
              <a:rPr lang="en-US" dirty="0"/>
              <a:t>Click icon to add picture</a:t>
            </a:r>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3352800" y="1159933"/>
            <a:ext cx="2590800" cy="1981200"/>
          </a:xfrm>
          <a:prstGeom prst="rect">
            <a:avLst/>
          </a:prstGeom>
        </p:spPr>
        <p:txBody>
          <a:bodyPr/>
          <a:lstStyle>
            <a:lvl1pPr marL="0" indent="0">
              <a:buNone/>
              <a:defRPr sz="1200" b="0" i="0">
                <a:latin typeface="Calibri" panose="020F0502020204030204" pitchFamily="34" charset="0"/>
              </a:defRPr>
            </a:lvl1pPr>
          </a:lstStyle>
          <a:p>
            <a:r>
              <a:rPr lang="en-US" dirty="0"/>
              <a:t>Click icon to add picture</a:t>
            </a:r>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3352800" y="3674533"/>
            <a:ext cx="2590800" cy="1981200"/>
          </a:xfrm>
          <a:prstGeom prst="rect">
            <a:avLst/>
          </a:prstGeom>
        </p:spPr>
        <p:txBody>
          <a:bodyPr/>
          <a:lstStyle>
            <a:lvl1pPr marL="0" indent="0">
              <a:buNone/>
              <a:defRPr sz="1200" b="0" i="0">
                <a:latin typeface="Calibri" panose="020F0502020204030204" pitchFamily="34" charset="0"/>
              </a:defRPr>
            </a:lvl1pPr>
          </a:lstStyle>
          <a:p>
            <a:r>
              <a:rPr lang="en-US" dirty="0"/>
              <a:t>Click icon to add picture</a:t>
            </a:r>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6096000" y="1151467"/>
            <a:ext cx="2590800" cy="1981200"/>
          </a:xfrm>
          <a:prstGeom prst="rect">
            <a:avLst/>
          </a:prstGeom>
        </p:spPr>
        <p:txBody>
          <a:bodyPr/>
          <a:lstStyle>
            <a:lvl1pPr marL="0" indent="0">
              <a:buNone/>
              <a:defRPr sz="1200" b="0" i="0">
                <a:latin typeface="Calibri" panose="020F0502020204030204" pitchFamily="34" charset="0"/>
              </a:defRPr>
            </a:lvl1pPr>
          </a:lstStyle>
          <a:p>
            <a:r>
              <a:rPr lang="en-US" dirty="0"/>
              <a:t>Click icon to add picture</a:t>
            </a:r>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6096000" y="3666067"/>
            <a:ext cx="2590800" cy="1981200"/>
          </a:xfrm>
          <a:prstGeom prst="rect">
            <a:avLst/>
          </a:prstGeom>
        </p:spPr>
        <p:txBody>
          <a:bodyPr/>
          <a:lstStyle>
            <a:lvl1pPr marL="0" indent="0">
              <a:buNone/>
              <a:defRPr sz="1200" b="0" i="0">
                <a:latin typeface="Calibri" panose="020F0502020204030204" pitchFamily="34" charset="0"/>
              </a:defRPr>
            </a:lvl1pPr>
          </a:lstStyle>
          <a:p>
            <a:r>
              <a:rPr lang="en-US" dirty="0"/>
              <a:t>Click icon to add picture</a:t>
            </a:r>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457200" y="3200400"/>
            <a:ext cx="2590800" cy="381000"/>
          </a:xfrm>
          <a:prstGeom prst="rect">
            <a:avLst/>
          </a:prstGeom>
        </p:spPr>
        <p:txBody>
          <a:bodyPr/>
          <a:lstStyle>
            <a:lvl1pPr marL="0" indent="0">
              <a:buNone/>
              <a:defRPr sz="825" b="0" i="0">
                <a:latin typeface="Calibri" panose="020F0502020204030204" pitchFamily="34" charset="0"/>
              </a:defRPr>
            </a:lvl1pPr>
            <a:lvl2pPr>
              <a:defRPr sz="825"/>
            </a:lvl2pPr>
            <a:lvl3pPr>
              <a:defRPr sz="825"/>
            </a:lvl3pPr>
            <a:lvl4pPr>
              <a:defRPr sz="825"/>
            </a:lvl4pPr>
            <a:lvl5pPr>
              <a:defRPr sz="825"/>
            </a:lvl5pPr>
          </a:lstStyle>
          <a:p>
            <a:pPr lvl="0"/>
            <a:r>
              <a:rPr lang="en-US" dirty="0"/>
              <a:t>Click to edit Master text styles</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3352800" y="3200400"/>
            <a:ext cx="2590800" cy="381000"/>
          </a:xfrm>
          <a:prstGeom prst="rect">
            <a:avLst/>
          </a:prstGeom>
        </p:spPr>
        <p:txBody>
          <a:bodyPr/>
          <a:lstStyle>
            <a:lvl1pPr marL="0" indent="0">
              <a:buNone/>
              <a:defRPr sz="825" b="0" i="0">
                <a:latin typeface="Calibri" panose="020F0502020204030204" pitchFamily="34" charset="0"/>
              </a:defRPr>
            </a:lvl1pPr>
            <a:lvl2pPr>
              <a:defRPr sz="825"/>
            </a:lvl2pPr>
            <a:lvl3pPr>
              <a:defRPr sz="825"/>
            </a:lvl3pPr>
            <a:lvl4pPr>
              <a:defRPr sz="825"/>
            </a:lvl4pPr>
            <a:lvl5pPr>
              <a:defRPr sz="825"/>
            </a:lvl5pPr>
          </a:lstStyle>
          <a:p>
            <a:pPr lvl="0"/>
            <a:r>
              <a:rPr lang="en-US" dirty="0"/>
              <a:t>Click to edit Master text styles</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6112933" y="3200400"/>
            <a:ext cx="2590800" cy="381000"/>
          </a:xfrm>
          <a:prstGeom prst="rect">
            <a:avLst/>
          </a:prstGeom>
        </p:spPr>
        <p:txBody>
          <a:bodyPr/>
          <a:lstStyle>
            <a:lvl1pPr marL="0" indent="0">
              <a:buNone/>
              <a:defRPr sz="825" b="0" i="0">
                <a:latin typeface="Calibri" panose="020F0502020204030204" pitchFamily="34" charset="0"/>
              </a:defRPr>
            </a:lvl1pPr>
            <a:lvl2pPr>
              <a:defRPr sz="825"/>
            </a:lvl2pPr>
            <a:lvl3pPr>
              <a:defRPr sz="825"/>
            </a:lvl3pPr>
            <a:lvl4pPr>
              <a:defRPr sz="825"/>
            </a:lvl4pPr>
            <a:lvl5pPr>
              <a:defRPr sz="825"/>
            </a:lvl5pPr>
          </a:lstStyle>
          <a:p>
            <a:pPr lvl="0"/>
            <a:r>
              <a:rPr lang="en-US" dirty="0"/>
              <a:t>Click to edit Master text styles</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457200" y="5702300"/>
            <a:ext cx="2590800" cy="381000"/>
          </a:xfrm>
          <a:prstGeom prst="rect">
            <a:avLst/>
          </a:prstGeom>
        </p:spPr>
        <p:txBody>
          <a:bodyPr/>
          <a:lstStyle>
            <a:lvl1pPr marL="0" indent="0">
              <a:buNone/>
              <a:defRPr sz="825" b="0" i="0">
                <a:latin typeface="Calibri" panose="020F0502020204030204" pitchFamily="34" charset="0"/>
              </a:defRPr>
            </a:lvl1pPr>
            <a:lvl2pPr>
              <a:defRPr sz="825"/>
            </a:lvl2pPr>
            <a:lvl3pPr>
              <a:defRPr sz="825"/>
            </a:lvl3pPr>
            <a:lvl4pPr>
              <a:defRPr sz="825"/>
            </a:lvl4pPr>
            <a:lvl5pPr>
              <a:defRPr sz="825"/>
            </a:lvl5pPr>
          </a:lstStyle>
          <a:p>
            <a:pPr lvl="0"/>
            <a:r>
              <a:rPr lang="en-US" dirty="0"/>
              <a:t>Click to edit Master text styles</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3352800" y="5715000"/>
            <a:ext cx="2590800" cy="381000"/>
          </a:xfrm>
          <a:prstGeom prst="rect">
            <a:avLst/>
          </a:prstGeom>
        </p:spPr>
        <p:txBody>
          <a:bodyPr/>
          <a:lstStyle>
            <a:lvl1pPr marL="0" indent="0">
              <a:buNone/>
              <a:defRPr sz="825" b="0" i="0">
                <a:latin typeface="Calibri" panose="020F0502020204030204" pitchFamily="34" charset="0"/>
              </a:defRPr>
            </a:lvl1pPr>
            <a:lvl2pPr>
              <a:defRPr sz="825"/>
            </a:lvl2pPr>
            <a:lvl3pPr>
              <a:defRPr sz="825"/>
            </a:lvl3pPr>
            <a:lvl4pPr>
              <a:defRPr sz="825"/>
            </a:lvl4pPr>
            <a:lvl5pPr>
              <a:defRPr sz="825"/>
            </a:lvl5pPr>
          </a:lstStyle>
          <a:p>
            <a:pPr lvl="0"/>
            <a:r>
              <a:rPr lang="en-US" dirty="0"/>
              <a:t>Click to edit Master text styles</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6112933" y="5715000"/>
            <a:ext cx="2590800" cy="381000"/>
          </a:xfrm>
          <a:prstGeom prst="rect">
            <a:avLst/>
          </a:prstGeom>
        </p:spPr>
        <p:txBody>
          <a:bodyPr/>
          <a:lstStyle>
            <a:lvl1pPr marL="0" indent="0">
              <a:buNone/>
              <a:defRPr sz="825" b="0" i="0">
                <a:latin typeface="Calibri" panose="020F0502020204030204" pitchFamily="34" charset="0"/>
              </a:defRPr>
            </a:lvl1pPr>
            <a:lvl2pPr>
              <a:defRPr sz="825"/>
            </a:lvl2pPr>
            <a:lvl3pPr>
              <a:defRPr sz="825"/>
            </a:lvl3pPr>
            <a:lvl4pPr>
              <a:defRPr sz="825"/>
            </a:lvl4pPr>
            <a:lvl5pPr>
              <a:defRPr sz="825"/>
            </a:lvl5pPr>
          </a:lstStyle>
          <a:p>
            <a:pPr lvl="0"/>
            <a:r>
              <a:rPr lang="en-US" dirty="0"/>
              <a:t>Click to edit Master text styles</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F0D23093-2AB0-F74C-B865-1A12A15B650E}" type="slidenum">
              <a:rPr lang="en-US" smtClean="0"/>
              <a:pPr/>
              <a:t>‹#›</a:t>
            </a:fld>
            <a:endParaRPr lang="en-US" dirty="0"/>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64048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685800" y="1371600"/>
            <a:ext cx="1447800" cy="1295400"/>
          </a:xfrm>
          <a:prstGeom prst="rect">
            <a:avLst/>
          </a:prstGeom>
          <a:effectLst/>
        </p:spPr>
        <p:txBody>
          <a:bodyPr/>
          <a:lstStyle>
            <a:lvl1pPr marL="0" indent="0">
              <a:buFontTx/>
              <a:buNone/>
              <a:defRPr sz="825" b="0" i="0" baseline="0">
                <a:latin typeface="Calibri" panose="020F050202020403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685800" y="2895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685800" y="4419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2819400" y="1371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2819400" y="2895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2819400" y="4419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4953000" y="1371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4953000" y="2895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4953000" y="4419600"/>
            <a:ext cx="1447800" cy="1295400"/>
          </a:xfrm>
          <a:prstGeom prst="rect">
            <a:avLst/>
          </a:prstGeom>
          <a:effectLst/>
        </p:spPr>
        <p:txBody>
          <a:bodyPr/>
          <a:lstStyle>
            <a:lvl1pPr marL="0" indent="0">
              <a:buFontTx/>
              <a:buNone/>
              <a:defRPr sz="825" b="0" i="0">
                <a:latin typeface="Calibri" panose="020F050202020403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6934200" y="1371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6934200" y="2895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6934200" y="4419600"/>
            <a:ext cx="1447800" cy="1295400"/>
          </a:xfrm>
          <a:prstGeom prst="rect">
            <a:avLst/>
          </a:prstGeom>
          <a:effectLst/>
        </p:spPr>
        <p:txBody>
          <a:bodyPr/>
          <a:lstStyle>
            <a:lvl1pPr marL="0" indent="0">
              <a:buFontTx/>
              <a:buNone/>
              <a:defRPr sz="825" b="0" i="0">
                <a:latin typeface="Calibri" panose="020F050202020403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F0D23093-2AB0-F74C-B865-1A12A15B650E}" type="slidenum">
              <a:rPr lang="en-US" smtClean="0"/>
              <a:pPr/>
              <a:t>‹#›</a:t>
            </a:fld>
            <a:endParaRPr lang="en-US" dirty="0"/>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19021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resenter Divider">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16828D9-C361-48CA-8369-9240CE2D67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userDrawn="1">
            <p:ph type="body" sz="quarter" idx="10"/>
          </p:nvPr>
        </p:nvSpPr>
        <p:spPr>
          <a:xfrm>
            <a:off x="4812507" y="2520950"/>
            <a:ext cx="4045744" cy="1449388"/>
          </a:xfrm>
          <a:prstGeom prst="rect">
            <a:avLst/>
          </a:prstGeom>
        </p:spPr>
        <p:txBody>
          <a:bodyPr>
            <a:normAutofit/>
          </a:bodyPr>
          <a:lstStyle>
            <a:lvl1pPr marL="0" indent="0">
              <a:buNone/>
              <a:defRPr sz="2700" b="1" i="0">
                <a:solidFill>
                  <a:schemeClr val="tx1"/>
                </a:solidFill>
                <a:latin typeface="Calibri" panose="020F0502020204030204" pitchFamily="34" charset="0"/>
              </a:defRPr>
            </a:lvl1pPr>
            <a:lvl2pPr marL="172641" indent="0">
              <a:buNone/>
              <a:defRPr>
                <a:solidFill>
                  <a:schemeClr val="bg1"/>
                </a:solidFill>
              </a:defRPr>
            </a:lvl2pPr>
            <a:lvl3pPr marL="342900" indent="0">
              <a:buNone/>
              <a:defRPr>
                <a:solidFill>
                  <a:schemeClr val="bg1"/>
                </a:solidFill>
              </a:defRPr>
            </a:lvl3pPr>
            <a:lvl4pPr marL="559594" indent="0">
              <a:buNone/>
              <a:defRPr>
                <a:solidFill>
                  <a:schemeClr val="bg1"/>
                </a:solidFill>
              </a:defRPr>
            </a:lvl4pPr>
            <a:lvl5pPr marL="727472" indent="0">
              <a:buNone/>
              <a:defRPr>
                <a:solidFill>
                  <a:schemeClr val="bg1"/>
                </a:solidFill>
              </a:defRPr>
            </a:lvl5pPr>
          </a:lstStyle>
          <a:p>
            <a:pPr lvl="0"/>
            <a:endParaRPr lang="en-US" dirty="0"/>
          </a:p>
        </p:txBody>
      </p:sp>
      <p:sp>
        <p:nvSpPr>
          <p:cNvPr id="13" name="Text Placeholder 9">
            <a:extLst>
              <a:ext uri="{FF2B5EF4-FFF2-40B4-BE49-F238E27FC236}">
                <a16:creationId xmlns:a16="http://schemas.microsoft.com/office/drawing/2014/main" id="{9AFE08CF-AC0B-7143-9A94-E8A35CBC7D4B}"/>
              </a:ext>
            </a:extLst>
          </p:cNvPr>
          <p:cNvSpPr>
            <a:spLocks noGrp="1"/>
          </p:cNvSpPr>
          <p:nvPr userDrawn="1">
            <p:ph type="body" sz="quarter" idx="12"/>
          </p:nvPr>
        </p:nvSpPr>
        <p:spPr>
          <a:xfrm>
            <a:off x="4812507" y="4141789"/>
            <a:ext cx="4045744" cy="848315"/>
          </a:xfrm>
          <a:prstGeom prst="rect">
            <a:avLst/>
          </a:prstGeom>
        </p:spPr>
        <p:txBody>
          <a:bodyPr anchor="t">
            <a:normAutofit/>
          </a:bodyPr>
          <a:lstStyle>
            <a:lvl1pPr marL="0" indent="0">
              <a:buNone/>
              <a:defRPr sz="1500" b="0" i="0">
                <a:solidFill>
                  <a:schemeClr val="tx1"/>
                </a:solidFill>
                <a:latin typeface="Calibri" panose="020F0502020204030204" pitchFamily="34" charset="0"/>
              </a:defRPr>
            </a:lvl1pPr>
            <a:lvl2pPr marL="172641" indent="0">
              <a:buNone/>
              <a:defRPr>
                <a:solidFill>
                  <a:schemeClr val="bg1"/>
                </a:solidFill>
              </a:defRPr>
            </a:lvl2pPr>
            <a:lvl3pPr marL="342900" indent="0">
              <a:buNone/>
              <a:defRPr>
                <a:solidFill>
                  <a:schemeClr val="bg1"/>
                </a:solidFill>
              </a:defRPr>
            </a:lvl3pPr>
            <a:lvl4pPr marL="559594" indent="0">
              <a:buNone/>
              <a:defRPr>
                <a:solidFill>
                  <a:schemeClr val="bg1"/>
                </a:solidFill>
              </a:defRPr>
            </a:lvl4pPr>
            <a:lvl5pPr marL="727472" indent="0">
              <a:buNone/>
              <a:defRPr>
                <a:solidFill>
                  <a:schemeClr val="bg1"/>
                </a:solidFill>
              </a:defRPr>
            </a:lvl5pPr>
          </a:lstStyle>
          <a:p>
            <a:pPr lvl="0"/>
            <a:endParaRPr lang="en-US" dirty="0"/>
          </a:p>
        </p:txBody>
      </p:sp>
    </p:spTree>
    <p:extLst>
      <p:ext uri="{BB962C8B-B14F-4D97-AF65-F5344CB8AC3E}">
        <p14:creationId xmlns:p14="http://schemas.microsoft.com/office/powerpoint/2010/main" val="27219622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580">
          <p15:clr>
            <a:srgbClr val="FBAE40"/>
          </p15:clr>
        </p15:guide>
        <p15:guide id="2" orient="horz" pos="260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2A8321BE-9568-4CAB-A8C0-D5C0318B2A3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userDrawn="1">
            <p:ph type="body" sz="quarter" idx="10"/>
          </p:nvPr>
        </p:nvSpPr>
        <p:spPr>
          <a:xfrm>
            <a:off x="4812507" y="2520950"/>
            <a:ext cx="4045744" cy="1449388"/>
          </a:xfrm>
          <a:prstGeom prst="rect">
            <a:avLst/>
          </a:prstGeom>
        </p:spPr>
        <p:txBody>
          <a:bodyPr>
            <a:normAutofit/>
          </a:bodyPr>
          <a:lstStyle>
            <a:lvl1pPr marL="0" indent="0">
              <a:buNone/>
              <a:defRPr sz="2700" b="1" i="0">
                <a:solidFill>
                  <a:schemeClr val="tx1"/>
                </a:solidFill>
                <a:latin typeface="Calibri" panose="020F0502020204030204" pitchFamily="34" charset="0"/>
              </a:defRPr>
            </a:lvl1pPr>
            <a:lvl2pPr marL="172641" indent="0">
              <a:buNone/>
              <a:defRPr>
                <a:solidFill>
                  <a:schemeClr val="bg1"/>
                </a:solidFill>
              </a:defRPr>
            </a:lvl2pPr>
            <a:lvl3pPr marL="342900" indent="0">
              <a:buNone/>
              <a:defRPr>
                <a:solidFill>
                  <a:schemeClr val="bg1"/>
                </a:solidFill>
              </a:defRPr>
            </a:lvl3pPr>
            <a:lvl4pPr marL="559594" indent="0">
              <a:buNone/>
              <a:defRPr>
                <a:solidFill>
                  <a:schemeClr val="bg1"/>
                </a:solidFill>
              </a:defRPr>
            </a:lvl4pPr>
            <a:lvl5pPr marL="727472" indent="0">
              <a:buNone/>
              <a:defRPr>
                <a:solidFill>
                  <a:schemeClr val="bg1"/>
                </a:solidFill>
              </a:defRPr>
            </a:lvl5pPr>
          </a:lstStyle>
          <a:p>
            <a:pPr lvl="0"/>
            <a:endParaRPr lang="en-US" dirty="0"/>
          </a:p>
        </p:txBody>
      </p:sp>
      <p:sp>
        <p:nvSpPr>
          <p:cNvPr id="13" name="Text Placeholder 9">
            <a:extLst>
              <a:ext uri="{FF2B5EF4-FFF2-40B4-BE49-F238E27FC236}">
                <a16:creationId xmlns:a16="http://schemas.microsoft.com/office/drawing/2014/main" id="{9AFE08CF-AC0B-7143-9A94-E8A35CBC7D4B}"/>
              </a:ext>
            </a:extLst>
          </p:cNvPr>
          <p:cNvSpPr>
            <a:spLocks noGrp="1"/>
          </p:cNvSpPr>
          <p:nvPr userDrawn="1">
            <p:ph type="body" sz="quarter" idx="12"/>
          </p:nvPr>
        </p:nvSpPr>
        <p:spPr>
          <a:xfrm>
            <a:off x="4812507" y="4155983"/>
            <a:ext cx="4045744" cy="848315"/>
          </a:xfrm>
          <a:prstGeom prst="rect">
            <a:avLst/>
          </a:prstGeom>
        </p:spPr>
        <p:txBody>
          <a:bodyPr anchor="t">
            <a:normAutofit/>
          </a:bodyPr>
          <a:lstStyle>
            <a:lvl1pPr marL="0" indent="0">
              <a:buNone/>
              <a:defRPr sz="1500" b="0" i="0">
                <a:solidFill>
                  <a:schemeClr val="tx1"/>
                </a:solidFill>
                <a:latin typeface="Calibri" panose="020F0502020204030204" pitchFamily="34" charset="0"/>
              </a:defRPr>
            </a:lvl1pPr>
            <a:lvl2pPr marL="172641" indent="0">
              <a:buNone/>
              <a:defRPr>
                <a:solidFill>
                  <a:schemeClr val="bg1"/>
                </a:solidFill>
              </a:defRPr>
            </a:lvl2pPr>
            <a:lvl3pPr marL="342900" indent="0">
              <a:buNone/>
              <a:defRPr>
                <a:solidFill>
                  <a:schemeClr val="bg1"/>
                </a:solidFill>
              </a:defRPr>
            </a:lvl3pPr>
            <a:lvl4pPr marL="559594" indent="0">
              <a:buNone/>
              <a:defRPr>
                <a:solidFill>
                  <a:schemeClr val="bg1"/>
                </a:solidFill>
              </a:defRPr>
            </a:lvl4pPr>
            <a:lvl5pPr marL="727472" indent="0">
              <a:buNone/>
              <a:defRPr>
                <a:solidFill>
                  <a:schemeClr val="bg1"/>
                </a:solidFill>
              </a:defRPr>
            </a:lvl5pPr>
          </a:lstStyle>
          <a:p>
            <a:pPr lvl="0"/>
            <a:endParaRPr lang="en-US" dirty="0"/>
          </a:p>
        </p:txBody>
      </p:sp>
    </p:spTree>
    <p:extLst>
      <p:ext uri="{BB962C8B-B14F-4D97-AF65-F5344CB8AC3E}">
        <p14:creationId xmlns:p14="http://schemas.microsoft.com/office/powerpoint/2010/main" val="31998007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61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Presenter Divider">
    <p:spTree>
      <p:nvGrpSpPr>
        <p:cNvPr id="1" name=""/>
        <p:cNvGrpSpPr/>
        <p:nvPr/>
      </p:nvGrpSpPr>
      <p:grpSpPr>
        <a:xfrm>
          <a:off x="0" y="0"/>
          <a:ext cx="0" cy="0"/>
          <a:chOff x="0" y="0"/>
          <a:chExt cx="0" cy="0"/>
        </a:xfrm>
      </p:grpSpPr>
      <p:pic>
        <p:nvPicPr>
          <p:cNvPr id="3" name="Picture 2" descr="A close up of a person&#10;&#10;Description automatically generated">
            <a:extLst>
              <a:ext uri="{FF2B5EF4-FFF2-40B4-BE49-F238E27FC236}">
                <a16:creationId xmlns:a16="http://schemas.microsoft.com/office/drawing/2014/main" id="{6F1426FC-4840-4FE4-AD63-9CFE41B2BE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446247" y="976133"/>
            <a:ext cx="4045744" cy="1449388"/>
          </a:xfrm>
          <a:prstGeom prst="rect">
            <a:avLst/>
          </a:prstGeom>
        </p:spPr>
        <p:txBody>
          <a:bodyPr>
            <a:normAutofit/>
          </a:bodyPr>
          <a:lstStyle>
            <a:lvl1pPr marL="0" indent="0">
              <a:buNone/>
              <a:defRPr sz="2700" b="1" i="0">
                <a:solidFill>
                  <a:schemeClr val="tx1"/>
                </a:solidFill>
                <a:latin typeface="Calibri" panose="020F0502020204030204" pitchFamily="34" charset="0"/>
              </a:defRPr>
            </a:lvl1pPr>
            <a:lvl2pPr marL="172641" indent="0">
              <a:buNone/>
              <a:defRPr>
                <a:solidFill>
                  <a:schemeClr val="bg1"/>
                </a:solidFill>
              </a:defRPr>
            </a:lvl2pPr>
            <a:lvl3pPr marL="342900" indent="0">
              <a:buNone/>
              <a:defRPr>
                <a:solidFill>
                  <a:schemeClr val="bg1"/>
                </a:solidFill>
              </a:defRPr>
            </a:lvl3pPr>
            <a:lvl4pPr marL="559594" indent="0">
              <a:buNone/>
              <a:defRPr>
                <a:solidFill>
                  <a:schemeClr val="bg1"/>
                </a:solidFill>
              </a:defRPr>
            </a:lvl4pPr>
            <a:lvl5pPr marL="727472" indent="0">
              <a:buNone/>
              <a:defRPr>
                <a:solidFill>
                  <a:schemeClr val="bg1"/>
                </a:solidFill>
              </a:defRPr>
            </a:lvl5pPr>
          </a:lstStyle>
          <a:p>
            <a:pPr lvl="0"/>
            <a:endParaRPr lang="en-US" dirty="0"/>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446247" y="2611166"/>
            <a:ext cx="4045744" cy="848315"/>
          </a:xfrm>
          <a:prstGeom prst="rect">
            <a:avLst/>
          </a:prstGeom>
        </p:spPr>
        <p:txBody>
          <a:bodyPr anchor="t">
            <a:normAutofit/>
          </a:bodyPr>
          <a:lstStyle>
            <a:lvl1pPr marL="0" indent="0">
              <a:buNone/>
              <a:defRPr sz="1500" b="0" i="0">
                <a:solidFill>
                  <a:schemeClr val="tx1"/>
                </a:solidFill>
                <a:latin typeface="Calibri" panose="020F0502020204030204" pitchFamily="34" charset="0"/>
              </a:defRPr>
            </a:lvl1pPr>
            <a:lvl2pPr marL="172641" indent="0">
              <a:buNone/>
              <a:defRPr>
                <a:solidFill>
                  <a:schemeClr val="bg1"/>
                </a:solidFill>
              </a:defRPr>
            </a:lvl2pPr>
            <a:lvl3pPr marL="342900" indent="0">
              <a:buNone/>
              <a:defRPr>
                <a:solidFill>
                  <a:schemeClr val="bg1"/>
                </a:solidFill>
              </a:defRPr>
            </a:lvl3pPr>
            <a:lvl4pPr marL="559594" indent="0">
              <a:buNone/>
              <a:defRPr>
                <a:solidFill>
                  <a:schemeClr val="bg1"/>
                </a:solidFill>
              </a:defRPr>
            </a:lvl4pPr>
            <a:lvl5pPr marL="727472" indent="0">
              <a:buNone/>
              <a:defRPr>
                <a:solidFill>
                  <a:schemeClr val="bg1"/>
                </a:solidFill>
              </a:defRPr>
            </a:lvl5pPr>
          </a:lstStyle>
          <a:p>
            <a:pPr lvl="0"/>
            <a:endParaRPr lang="en-US" dirty="0"/>
          </a:p>
        </p:txBody>
      </p:sp>
    </p:spTree>
    <p:extLst>
      <p:ext uri="{BB962C8B-B14F-4D97-AF65-F5344CB8AC3E}">
        <p14:creationId xmlns:p14="http://schemas.microsoft.com/office/powerpoint/2010/main" val="1529735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3476847" y="479973"/>
            <a:ext cx="5667154"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userDrawn="1"/>
        </p:nvPicPr>
        <p:blipFill rotWithShape="1">
          <a:blip r:embed="rId3" cstate="email">
            <a:extLst>
              <a:ext uri="{28A0092B-C50C-407E-A947-70E740481C1C}">
                <a14:useLocalDpi xmlns:a14="http://schemas.microsoft.com/office/drawing/2010/main" val="0"/>
              </a:ext>
            </a:extLst>
          </a:blip>
          <a:srcRect/>
          <a:stretch/>
        </p:blipFill>
        <p:spPr>
          <a:xfrm>
            <a:off x="470491" y="2844384"/>
            <a:ext cx="2615609" cy="1169233"/>
          </a:xfrm>
          <a:prstGeom prst="rect">
            <a:avLst/>
          </a:prstGeom>
        </p:spPr>
      </p:pic>
    </p:spTree>
    <p:extLst>
      <p:ext uri="{BB962C8B-B14F-4D97-AF65-F5344CB8AC3E}">
        <p14:creationId xmlns:p14="http://schemas.microsoft.com/office/powerpoint/2010/main" val="9168425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 bullet layout, no pictur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304800" y="381000"/>
            <a:ext cx="7126287" cy="412394"/>
          </a:xfrm>
        </p:spPr>
        <p:txBody>
          <a:bodyPr/>
          <a:lstStyle>
            <a:lvl1pPr>
              <a:defRPr sz="2800">
                <a:latin typeface="+mj-lt"/>
              </a:defRPr>
            </a:lvl1pPr>
          </a:lstStyle>
          <a:p>
            <a:r>
              <a:rPr lang="en-US" dirty="0"/>
              <a:t>Click to edit master title style</a:t>
            </a:r>
          </a:p>
        </p:txBody>
      </p:sp>
      <p:sp>
        <p:nvSpPr>
          <p:cNvPr id="4" name="Text Placeholder 3"/>
          <p:cNvSpPr>
            <a:spLocks noGrp="1"/>
          </p:cNvSpPr>
          <p:nvPr>
            <p:ph type="body" sz="quarter" idx="11"/>
          </p:nvPr>
        </p:nvSpPr>
        <p:spPr>
          <a:xfrm>
            <a:off x="609600" y="1752600"/>
            <a:ext cx="5181600" cy="3124200"/>
          </a:xfrm>
        </p:spPr>
        <p:txBody>
          <a:bodyPr/>
          <a:lstStyle>
            <a:lvl1pPr marL="228600" indent="-228600">
              <a:defRPr sz="2200"/>
            </a:lvl1pPr>
            <a:lvl2pPr marL="457200" indent="-228600">
              <a:buFont typeface="Calibri" panose="020F0502020204030204" pitchFamily="34" charset="0"/>
              <a:buChar char="−"/>
              <a:defRPr/>
            </a:lvl2pPr>
            <a:lvl3pPr marL="685800" indent="-2286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31420036"/>
      </p:ext>
    </p:extLst>
  </p:cSld>
  <p:clrMapOvr>
    <a:masterClrMapping/>
  </p:clrMapOvr>
  <p:transition>
    <p:wipe dir="r"/>
  </p:transition>
  <p:extLst>
    <p:ext uri="{DCECCB84-F9BA-43D5-87BE-67443E8EF086}">
      <p15:sldGuideLst xmlns:p15="http://schemas.microsoft.com/office/powerpoint/2012/main">
        <p15:guide id="1" pos="384">
          <p15:clr>
            <a:srgbClr val="FBAE40"/>
          </p15:clr>
        </p15:guide>
        <p15:guide id="2" orient="horz" pos="3072">
          <p15:clr>
            <a:srgbClr val="FBAE40"/>
          </p15:clr>
        </p15:guide>
        <p15:guide id="3" orient="horz" pos="3456">
          <p15:clr>
            <a:srgbClr val="FBAE40"/>
          </p15:clr>
        </p15:guide>
        <p15:guide id="4" orient="horz" pos="576">
          <p15:clr>
            <a:srgbClr val="FBAE40"/>
          </p15:clr>
        </p15:guide>
        <p15:guide id="5" orient="horz" pos="1104">
          <p15:clr>
            <a:srgbClr val="FBAE40"/>
          </p15:clr>
        </p15:guide>
        <p15:guide id="6" orient="horz" pos="720">
          <p15:clr>
            <a:srgbClr val="FBAE40"/>
          </p15:clr>
        </p15:guide>
        <p15:guide id="7" pos="36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266700" indent="-266700">
              <a:defRPr/>
            </a:lvl1pPr>
            <a:lvl2pPr marL="266700" indent="-2667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45936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5" name="Picture 13"/>
          <p:cNvPicPr>
            <a:picLocks noChangeAspect="1" noChangeArrowheads="1"/>
          </p:cNvPicPr>
          <p:nvPr/>
        </p:nvPicPr>
        <p:blipFill>
          <a:blip r:embed="rId2" cstate="print"/>
          <a:srcRect/>
          <a:stretch>
            <a:fillRect/>
          </a:stretch>
        </p:blipFill>
        <p:spPr bwMode="auto">
          <a:xfrm>
            <a:off x="1809750" y="0"/>
            <a:ext cx="7334250" cy="58738"/>
          </a:xfrm>
          <a:prstGeom prst="rect">
            <a:avLst/>
          </a:prstGeom>
          <a:noFill/>
          <a:ln w="9525">
            <a:noFill/>
            <a:miter lim="800000"/>
            <a:headEnd/>
            <a:tailEnd/>
          </a:ln>
        </p:spPr>
      </p:pic>
      <p:sp>
        <p:nvSpPr>
          <p:cNvPr id="6" name="Text Placeholder 4"/>
          <p:cNvSpPr>
            <a:spLocks noGrp="1"/>
          </p:cNvSpPr>
          <p:nvPr>
            <p:ph type="body" sz="quarter" idx="10"/>
          </p:nvPr>
        </p:nvSpPr>
        <p:spPr>
          <a:xfrm>
            <a:off x="1447800" y="1752600"/>
            <a:ext cx="6096000" cy="3733800"/>
          </a:xfrm>
        </p:spPr>
        <p:txBody>
          <a:bodyPr/>
          <a:lstStyle>
            <a:lvl1pPr>
              <a:defRPr sz="2000" b="1">
                <a:latin typeface="Calibri" pitchFamily="34" charset="0"/>
                <a:cs typeface="Calibri" pitchFamily="34" charset="0"/>
              </a:defRPr>
            </a:lvl1pPr>
            <a:lvl2pPr marL="228600" indent="-228600">
              <a:buClrTx/>
              <a:buFont typeface="Arial" pitchFamily="34" charset="0"/>
              <a:buChar char="•"/>
              <a:defRPr b="1">
                <a:latin typeface="Calibri" pitchFamily="34" charset="0"/>
                <a:cs typeface="Calibri" pitchFamily="34" charset="0"/>
              </a:defRPr>
            </a:lvl2pPr>
            <a:lvl3pPr marL="457200" indent="-228600">
              <a:buFont typeface="Arial Narrow" pitchFamily="34" charset="0"/>
              <a:buChar char="–"/>
              <a:tabLst/>
              <a:defRPr b="1">
                <a:latin typeface="Calibri" pitchFamily="34" charset="0"/>
                <a:cs typeface="Calibri" pitchFamily="34" charset="0"/>
              </a:defRPr>
            </a:lvl3pPr>
            <a:lvl4pPr marL="685800" indent="-228600">
              <a:buClrTx/>
              <a:buFont typeface="Arial" pitchFamily="34" charset="0"/>
              <a:buChar char="•"/>
              <a:defRPr b="1">
                <a:latin typeface="Calibri" pitchFamily="34" charset="0"/>
                <a:cs typeface="Calibri" pitchFamily="34" charset="0"/>
              </a:defRPr>
            </a:lvl4pPr>
            <a:lvl5pPr marL="914400" indent="-228600">
              <a:buClrTx/>
              <a:buFont typeface="Arial Narrow" pitchFamily="34" charset="0"/>
              <a:buChar char="–"/>
              <a:defRPr b="1">
                <a:solidFill>
                  <a:schemeClr val="tx1"/>
                </a:solidFill>
                <a:latin typeface="Calibri" pitchFamily="34" charset="0"/>
                <a:cs typeface="Calibri" pitchFamily="34" charset="0"/>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1447800" y="457201"/>
            <a:ext cx="7126287" cy="609600"/>
          </a:xfrm>
        </p:spPr>
        <p:txBody>
          <a:bodyPr/>
          <a:lstStyle>
            <a:lvl1pPr>
              <a:defRPr>
                <a:latin typeface="+mj-lt"/>
              </a:defRPr>
            </a:lvl1pPr>
          </a:lstStyle>
          <a:p>
            <a:r>
              <a:rPr lang="en-US" dirty="0"/>
              <a:t>Click to edit Master title style</a:t>
            </a:r>
          </a:p>
        </p:txBody>
      </p:sp>
      <p:sp>
        <p:nvSpPr>
          <p:cNvPr id="2" name="Slide Number Placeholder 1">
            <a:extLst>
              <a:ext uri="{FF2B5EF4-FFF2-40B4-BE49-F238E27FC236}">
                <a16:creationId xmlns:a16="http://schemas.microsoft.com/office/drawing/2014/main" id="{8F64C3C4-9329-4698-9749-37C67742633A}"/>
              </a:ext>
            </a:extLst>
          </p:cNvPr>
          <p:cNvSpPr>
            <a:spLocks noGrp="1"/>
          </p:cNvSpPr>
          <p:nvPr>
            <p:ph type="sldNum" sz="quarter" idx="11"/>
          </p:nvPr>
        </p:nvSpPr>
        <p:spPr/>
        <p:txBody>
          <a:bodyPr/>
          <a:lstStyle/>
          <a:p>
            <a:fld id="{F0D23093-2AB0-F74C-B865-1A12A15B650E}" type="slidenum">
              <a:rPr lang="en-US" smtClean="0"/>
              <a:pPr/>
              <a:t>‹#›</a:t>
            </a:fld>
            <a:endParaRPr lang="en-US" dirty="0"/>
          </a:p>
        </p:txBody>
      </p:sp>
    </p:spTree>
    <p:extLst>
      <p:ext uri="{BB962C8B-B14F-4D97-AF65-F5344CB8AC3E}">
        <p14:creationId xmlns:p14="http://schemas.microsoft.com/office/powerpoint/2010/main" val="2550915587"/>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F0D23093-2AB0-F74C-B865-1A12A15B650E}" type="slidenum">
              <a:rPr lang="en-US" smtClean="0"/>
              <a:pPr/>
              <a:t>‹#›</a:t>
            </a:fld>
            <a:endParaRPr lang="en-US" dirty="0"/>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26576C04-D572-9D4D-8F10-3E7CBF2FDD8E}"/>
              </a:ext>
            </a:extLst>
          </p:cNvPr>
          <p:cNvSpPr>
            <a:spLocks noGrp="1"/>
          </p:cNvSpPr>
          <p:nvPr>
            <p:ph type="body" sz="quarter" idx="13"/>
          </p:nvPr>
        </p:nvSpPr>
        <p:spPr>
          <a:xfrm>
            <a:off x="457200" y="1447800"/>
            <a:ext cx="8229599"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76482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F0D23093-2AB0-F74C-B865-1A12A15B650E}" type="slidenum">
              <a:rPr lang="en-US" smtClean="0"/>
              <a:pPr/>
              <a:t>‹#›</a:t>
            </a:fld>
            <a:endParaRPr lang="en-US" dirty="0"/>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7334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 slash/no titl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F0D23093-2AB0-F74C-B865-1A12A15B650E}" type="slidenum">
              <a:rPr lang="en-US" smtClean="0"/>
              <a:pPr/>
              <a:t>‹#›</a:t>
            </a:fld>
            <a:endParaRPr lang="en-US" dirty="0"/>
          </a:p>
        </p:txBody>
      </p:sp>
      <p:sp>
        <p:nvSpPr>
          <p:cNvPr id="2" name="Rectangle 1">
            <a:extLst>
              <a:ext uri="{FF2B5EF4-FFF2-40B4-BE49-F238E27FC236}">
                <a16:creationId xmlns:a16="http://schemas.microsoft.com/office/drawing/2014/main" id="{96277581-3B6E-45DC-A28B-56B0B91539B8}"/>
              </a:ext>
            </a:extLst>
          </p:cNvPr>
          <p:cNvSpPr/>
          <p:nvPr userDrawn="1"/>
        </p:nvSpPr>
        <p:spPr>
          <a:xfrm>
            <a:off x="114300" y="76200"/>
            <a:ext cx="4572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28766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Side by Side">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F0D23093-2AB0-F74C-B865-1A12A15B650E}" type="slidenum">
              <a:rPr lang="en-US" smtClean="0"/>
              <a:pPr/>
              <a:t>‹#›</a:t>
            </a:fld>
            <a:endParaRPr lang="en-US" dirty="0"/>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4748E687-7CF0-0540-A98D-56F74939DB2D}"/>
              </a:ext>
            </a:extLst>
          </p:cNvPr>
          <p:cNvSpPr>
            <a:spLocks noGrp="1"/>
          </p:cNvSpPr>
          <p:nvPr>
            <p:ph type="body" sz="quarter" idx="13"/>
          </p:nvPr>
        </p:nvSpPr>
        <p:spPr>
          <a:xfrm>
            <a:off x="457200" y="1447800"/>
            <a:ext cx="394335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E9E3B09F-B45B-354E-B308-DCD243A5A41B}"/>
              </a:ext>
            </a:extLst>
          </p:cNvPr>
          <p:cNvSpPr>
            <a:spLocks noGrp="1"/>
          </p:cNvSpPr>
          <p:nvPr>
            <p:ph type="body" sz="quarter" idx="14"/>
          </p:nvPr>
        </p:nvSpPr>
        <p:spPr>
          <a:xfrm>
            <a:off x="4572000" y="1447800"/>
            <a:ext cx="41148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4695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4572000" y="1447800"/>
            <a:ext cx="4114801" cy="4590976"/>
          </a:xfrm>
          <a:prstGeom prst="rect">
            <a:avLst/>
          </a:prstGeom>
        </p:spPr>
        <p:txBody>
          <a:bodyPr>
            <a:normAutofit/>
          </a:bodyPr>
          <a:lstStyle>
            <a:lvl1pPr>
              <a:defRPr sz="1800" b="0" i="0">
                <a:latin typeface="Calibri" panose="020F0502020204030204" pitchFamily="34" charset="0"/>
              </a:defRPr>
            </a:lvl1pPr>
          </a:lstStyle>
          <a:p>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F0D23093-2AB0-F74C-B865-1A12A15B650E}" type="slidenum">
              <a:rPr lang="en-US" smtClean="0"/>
              <a:pPr/>
              <a:t>‹#›</a:t>
            </a:fld>
            <a:endParaRPr lang="en-US" dirty="0"/>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en-US" dirty="0"/>
              <a:t>Click to edit Master title style</a:t>
            </a:r>
          </a:p>
        </p:txBody>
      </p:sp>
      <p:sp>
        <p:nvSpPr>
          <p:cNvPr id="13" name="Text Placeholder 3">
            <a:extLst>
              <a:ext uri="{FF2B5EF4-FFF2-40B4-BE49-F238E27FC236}">
                <a16:creationId xmlns:a16="http://schemas.microsoft.com/office/drawing/2014/main" id="{036E03A1-C74F-0042-A727-58B1205468A5}"/>
              </a:ext>
            </a:extLst>
          </p:cNvPr>
          <p:cNvSpPr>
            <a:spLocks noGrp="1"/>
          </p:cNvSpPr>
          <p:nvPr>
            <p:ph type="body" sz="quarter" idx="13"/>
          </p:nvPr>
        </p:nvSpPr>
        <p:spPr>
          <a:xfrm>
            <a:off x="457200" y="1447800"/>
            <a:ext cx="394335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3745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en-US"/>
              <a:t>Click to edit Master title style</a:t>
            </a:r>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4572001" y="1447800"/>
            <a:ext cx="4114800" cy="4590976"/>
          </a:xfrm>
          <a:prstGeom prst="rect">
            <a:avLst/>
          </a:prstGeom>
        </p:spPr>
        <p:txBody>
          <a:bodyPr/>
          <a:lstStyle/>
          <a:p>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F0D23093-2AB0-F74C-B865-1A12A15B650E}" type="slidenum">
              <a:rPr lang="en-US" smtClean="0"/>
              <a:pPr/>
              <a:t>‹#›</a:t>
            </a:fld>
            <a:endParaRPr lang="en-US" dirty="0"/>
          </a:p>
        </p:txBody>
      </p:sp>
      <p:sp>
        <p:nvSpPr>
          <p:cNvPr id="11" name="Text Placeholder 3">
            <a:extLst>
              <a:ext uri="{FF2B5EF4-FFF2-40B4-BE49-F238E27FC236}">
                <a16:creationId xmlns:a16="http://schemas.microsoft.com/office/drawing/2014/main" id="{7EE28EC2-FFB1-CB46-9BE7-371DA4C09A9F}"/>
              </a:ext>
            </a:extLst>
          </p:cNvPr>
          <p:cNvSpPr>
            <a:spLocks noGrp="1"/>
          </p:cNvSpPr>
          <p:nvPr>
            <p:ph type="body" sz="quarter" idx="13"/>
          </p:nvPr>
        </p:nvSpPr>
        <p:spPr>
          <a:xfrm>
            <a:off x="457200" y="1447800"/>
            <a:ext cx="394335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6064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en-US"/>
              <a:t>Click to edit Master title style</a:t>
            </a:r>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4572001" y="1447800"/>
            <a:ext cx="4114800" cy="4572000"/>
          </a:xfrm>
          <a:prstGeom prst="rect">
            <a:avLst/>
          </a:prstGeom>
        </p:spPr>
        <p:txBody>
          <a:bodyPr/>
          <a:lstStyle/>
          <a:p>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F0D23093-2AB0-F74C-B865-1A12A15B650E}" type="slidenum">
              <a:rPr lang="en-US" smtClean="0"/>
              <a:pPr/>
              <a:t>‹#›</a:t>
            </a:fld>
            <a:endParaRPr lang="en-US" dirty="0"/>
          </a:p>
        </p:txBody>
      </p:sp>
      <p:sp>
        <p:nvSpPr>
          <p:cNvPr id="10" name="Text Placeholder 3">
            <a:extLst>
              <a:ext uri="{FF2B5EF4-FFF2-40B4-BE49-F238E27FC236}">
                <a16:creationId xmlns:a16="http://schemas.microsoft.com/office/drawing/2014/main" id="{8E21A6B3-25CA-5C4B-9371-8E317E850D75}"/>
              </a:ext>
            </a:extLst>
          </p:cNvPr>
          <p:cNvSpPr>
            <a:spLocks noGrp="1"/>
          </p:cNvSpPr>
          <p:nvPr>
            <p:ph type="body" sz="quarter" idx="13"/>
          </p:nvPr>
        </p:nvSpPr>
        <p:spPr>
          <a:xfrm>
            <a:off x="457200" y="1447800"/>
            <a:ext cx="394335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49958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Video Cli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en-US"/>
              <a:t>Click to edit Master title style</a:t>
            </a:r>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4572001" y="1447800"/>
            <a:ext cx="4114800" cy="4590977"/>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F0D23093-2AB0-F74C-B865-1A12A15B650E}" type="slidenum">
              <a:rPr lang="en-US" smtClean="0"/>
              <a:pPr/>
              <a:t>‹#›</a:t>
            </a:fld>
            <a:endParaRPr lang="en-US" dirty="0"/>
          </a:p>
        </p:txBody>
      </p:sp>
      <p:sp>
        <p:nvSpPr>
          <p:cNvPr id="10" name="Text Placeholder 3">
            <a:extLst>
              <a:ext uri="{FF2B5EF4-FFF2-40B4-BE49-F238E27FC236}">
                <a16:creationId xmlns:a16="http://schemas.microsoft.com/office/drawing/2014/main" id="{BB673984-7F55-E14A-9088-44C94432DA36}"/>
              </a:ext>
            </a:extLst>
          </p:cNvPr>
          <p:cNvSpPr>
            <a:spLocks noGrp="1"/>
          </p:cNvSpPr>
          <p:nvPr>
            <p:ph type="body" sz="quarter" idx="13"/>
          </p:nvPr>
        </p:nvSpPr>
        <p:spPr>
          <a:xfrm>
            <a:off x="457200" y="1447800"/>
            <a:ext cx="394335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46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17F090B-49F7-4226-826A-44BF2ACE1059}"/>
              </a:ext>
            </a:extLst>
          </p:cNvPr>
          <p:cNvPicPr>
            <a:picLocks noChangeAspect="1"/>
          </p:cNvPicPr>
          <p:nvPr userDrawn="1"/>
        </p:nvPicPr>
        <p:blipFill>
          <a:blip r:embed="rId20">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457201" y="148582"/>
            <a:ext cx="8229599" cy="845837"/>
          </a:xfrm>
          <a:prstGeom prst="rect">
            <a:avLst/>
          </a:prstGeom>
        </p:spPr>
        <p:txBody>
          <a:bodyPr vert="horz" lIns="91440" tIns="45720" rIns="91440" bIns="45720" rtlCol="0" anchor="t">
            <a:noAutofit/>
          </a:bodyPr>
          <a:lstStyle/>
          <a:p>
            <a:r>
              <a:rPr lang="en-US" dirty="0"/>
              <a:t>Click to edit Master title style</a:t>
            </a:r>
          </a:p>
        </p:txBody>
      </p:sp>
      <p:sp>
        <p:nvSpPr>
          <p:cNvPr id="16" name="Parallelogram 15">
            <a:extLst>
              <a:ext uri="{FF2B5EF4-FFF2-40B4-BE49-F238E27FC236}">
                <a16:creationId xmlns:a16="http://schemas.microsoft.com/office/drawing/2014/main" id="{4BB4A01D-7D6E-BB4E-BD5D-E3A388293815}"/>
              </a:ext>
            </a:extLst>
          </p:cNvPr>
          <p:cNvSpPr>
            <a:spLocks noChangeAspect="1"/>
          </p:cNvSpPr>
          <p:nvPr userDrawn="1"/>
        </p:nvSpPr>
        <p:spPr>
          <a:xfrm>
            <a:off x="192162" y="130869"/>
            <a:ext cx="265039"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Calibri" panose="020F0502020204030204" pitchFamily="34" charset="0"/>
            </a:endParaRPr>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409575" y="6542840"/>
            <a:ext cx="2057400" cy="247724"/>
          </a:xfrm>
          <a:prstGeom prst="rect">
            <a:avLst/>
          </a:prstGeom>
        </p:spPr>
        <p:txBody>
          <a:bodyPr vert="horz" lIns="91440" tIns="45720" rIns="91440" bIns="45720" rtlCol="0" anchor="ctr"/>
          <a:lstStyle>
            <a:lvl1pPr algn="l">
              <a:defRPr sz="900" b="0" i="0">
                <a:solidFill>
                  <a:schemeClr val="bg2">
                    <a:lumMod val="65000"/>
                  </a:schemeClr>
                </a:solidFill>
                <a:latin typeface="Calibri" panose="020F0502020204030204" pitchFamily="34" charset="0"/>
                <a:cs typeface="Calibri" panose="020F0502020204030204" pitchFamily="34" charset="0"/>
              </a:defRPr>
            </a:lvl1pPr>
          </a:lstStyle>
          <a:p>
            <a:fld id="{F0D23093-2AB0-F74C-B865-1A12A15B650E}" type="slidenum">
              <a:rPr lang="en-US" smtClean="0"/>
              <a:pPr/>
              <a:t>‹#›</a:t>
            </a:fld>
            <a:endParaRPr lang="en-US" dirty="0"/>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457200" y="1295400"/>
            <a:ext cx="8229600" cy="47433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598597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1" r:id="rId16"/>
    <p:sldLayoutId id="2147483752" r:id="rId17"/>
    <p:sldLayoutId id="2147483753" r:id="rId1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685800" rtl="0" eaLnBrk="1" latinLnBrk="0" hangingPunct="1">
        <a:lnSpc>
          <a:spcPct val="90000"/>
        </a:lnSpc>
        <a:spcBef>
          <a:spcPct val="0"/>
        </a:spcBef>
        <a:buNone/>
        <a:defRPr sz="2400" b="0" i="0" kern="1200">
          <a:solidFill>
            <a:schemeClr val="tx1"/>
          </a:solidFill>
          <a:latin typeface="Calibri" panose="020F0502020204030204" pitchFamily="34" charset="0"/>
          <a:ea typeface="+mj-ea"/>
          <a:cs typeface="Calibri" panose="020F0502020204030204" pitchFamily="34" charset="0"/>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1800" b="0" i="0" kern="1200" baseline="0">
          <a:solidFill>
            <a:schemeClr val="tx1"/>
          </a:solidFill>
          <a:latin typeface="Calibri" panose="020F0502020204030204" pitchFamily="34" charset="0"/>
          <a:ea typeface="+mn-ea"/>
          <a:cs typeface="Calibri" panose="020F0502020204030204" pitchFamily="34" charset="0"/>
        </a:defRPr>
      </a:lvl1pPr>
      <a:lvl2pPr marL="346472" marR="0" indent="-173831" algn="l" defTabSz="685800" rtl="0" eaLnBrk="1" fontAlgn="auto" latinLnBrk="0" hangingPunct="1">
        <a:lnSpc>
          <a:spcPct val="90000"/>
        </a:lnSpc>
        <a:spcBef>
          <a:spcPts val="375"/>
        </a:spcBef>
        <a:spcAft>
          <a:spcPts val="0"/>
        </a:spcAft>
        <a:buClrTx/>
        <a:buSzTx/>
        <a:buFont typeface="Calibri" panose="020F0502020204030204" pitchFamily="34" charset="0"/>
        <a:buChar char="‐"/>
        <a:tabLst/>
        <a:defRPr sz="1500" b="0" i="0" kern="1200" baseline="0">
          <a:solidFill>
            <a:schemeClr val="tx1"/>
          </a:solidFill>
          <a:latin typeface="Calibri" panose="020F0502020204030204" pitchFamily="34" charset="0"/>
          <a:ea typeface="+mn-ea"/>
          <a:cs typeface="Calibri" panose="020F0502020204030204" pitchFamily="34" charset="0"/>
        </a:defRPr>
      </a:lvl2pPr>
      <a:lvl3pPr marL="559594" marR="0" indent="-216694"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200" kern="1200" baseline="0">
          <a:solidFill>
            <a:schemeClr val="tx1"/>
          </a:solidFill>
          <a:latin typeface="Calibri" panose="020F0502020204030204" pitchFamily="34" charset="0"/>
          <a:ea typeface="+mn-ea"/>
          <a:cs typeface="Calibri" panose="020F0502020204030204" pitchFamily="34" charset="0"/>
        </a:defRPr>
      </a:lvl3pPr>
      <a:lvl4pPr marL="727472" marR="0" indent="-167879" algn="l" defTabSz="685800" rtl="0" eaLnBrk="1" fontAlgn="auto" latinLnBrk="0" hangingPunct="1">
        <a:lnSpc>
          <a:spcPct val="90000"/>
        </a:lnSpc>
        <a:spcBef>
          <a:spcPts val="375"/>
        </a:spcBef>
        <a:spcAft>
          <a:spcPts val="0"/>
        </a:spcAft>
        <a:buClrTx/>
        <a:buSzTx/>
        <a:buFont typeface="Wingdings" panose="05000000000000000000" pitchFamily="2" charset="2"/>
        <a:buChar char="§"/>
        <a:tabLst/>
        <a:defRPr sz="1050" kern="1200" baseline="0">
          <a:solidFill>
            <a:schemeClr val="tx1"/>
          </a:solidFill>
          <a:latin typeface="Calibri" panose="020F0502020204030204" pitchFamily="34" charset="0"/>
          <a:ea typeface="+mn-ea"/>
          <a:cs typeface="Calibri" panose="020F0502020204030204" pitchFamily="34" charset="0"/>
        </a:defRPr>
      </a:lvl4pPr>
      <a:lvl5pPr marL="902494" marR="0" indent="-175022" algn="l" defTabSz="685800" rtl="0" eaLnBrk="1" fontAlgn="auto" latinLnBrk="0" hangingPunct="1">
        <a:lnSpc>
          <a:spcPct val="90000"/>
        </a:lnSpc>
        <a:spcBef>
          <a:spcPts val="375"/>
        </a:spcBef>
        <a:spcAft>
          <a:spcPts val="0"/>
        </a:spcAft>
        <a:buClrTx/>
        <a:buSzTx/>
        <a:buFont typeface="Courier New" panose="02070309020205020404" pitchFamily="49" charset="0"/>
        <a:buChar char="o"/>
        <a:tabLst/>
        <a:defRPr sz="900" kern="1200" baseline="0">
          <a:solidFill>
            <a:schemeClr val="tx1"/>
          </a:solidFill>
          <a:latin typeface="Calibri" panose="020F0502020204030204" pitchFamily="34" charset="0"/>
          <a:ea typeface="+mn-ea"/>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beliaev-maksim/ansys-electronic-transformer-act"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catalog.ansys.com/" TargetMode="External"/><Relationship Id="rId2" Type="http://schemas.openxmlformats.org/officeDocument/2006/relationships/hyperlink" Target="https://github.com/beliaev-maksim/ansys-electronic-transformer-act" TargetMode="External"/><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00B554C-33C9-4DE5-B1B9-3ED526F1A8FB}"/>
              </a:ext>
            </a:extLst>
          </p:cNvPr>
          <p:cNvSpPr>
            <a:spLocks noGrp="1"/>
          </p:cNvSpPr>
          <p:nvPr>
            <p:ph type="body" sz="quarter" idx="10"/>
          </p:nvPr>
        </p:nvSpPr>
        <p:spPr>
          <a:xfrm>
            <a:off x="451248" y="2501900"/>
            <a:ext cx="4425552" cy="1765300"/>
          </a:xfrm>
        </p:spPr>
        <p:txBody>
          <a:bodyPr>
            <a:normAutofit fontScale="92500" lnSpcReduction="10000"/>
          </a:bodyPr>
          <a:lstStyle/>
          <a:p>
            <a:r>
              <a:rPr lang="en-US" b="0" dirty="0"/>
              <a:t>ACT: Electronic Transformer </a:t>
            </a:r>
            <a:r>
              <a:rPr lang="en-US" b="0" dirty="0">
                <a:solidFill>
                  <a:srgbClr val="FFFFFF"/>
                </a:solidFill>
              </a:rPr>
              <a:t>v2.0 </a:t>
            </a:r>
          </a:p>
          <a:p>
            <a:r>
              <a:rPr lang="en-US" b="0" dirty="0"/>
              <a:t>for Maxwell 2021R1</a:t>
            </a:r>
          </a:p>
          <a:p>
            <a:endParaRPr lang="en-US" b="0" dirty="0"/>
          </a:p>
          <a:p>
            <a:r>
              <a:rPr lang="en-US" b="0" dirty="0"/>
              <a:t>January 2021</a:t>
            </a:r>
          </a:p>
          <a:p>
            <a:endParaRPr lang="en-US" dirty="0"/>
          </a:p>
        </p:txBody>
      </p:sp>
    </p:spTree>
    <p:extLst>
      <p:ext uri="{BB962C8B-B14F-4D97-AF65-F5344CB8AC3E}">
        <p14:creationId xmlns:p14="http://schemas.microsoft.com/office/powerpoint/2010/main" val="4290947126"/>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4DCC40-DB27-4BE4-BA71-453DDADC543E}"/>
              </a:ext>
            </a:extLst>
          </p:cNvPr>
          <p:cNvSpPr/>
          <p:nvPr/>
        </p:nvSpPr>
        <p:spPr>
          <a:xfrm>
            <a:off x="382738" y="147935"/>
            <a:ext cx="3101042" cy="523220"/>
          </a:xfrm>
          <a:prstGeom prst="rect">
            <a:avLst/>
          </a:prstGeom>
        </p:spPr>
        <p:txBody>
          <a:bodyPr wrap="none">
            <a:spAutoFit/>
          </a:bodyPr>
          <a:lstStyle/>
          <a:p>
            <a:r>
              <a:rPr lang="en-US" sz="2800" dirty="0">
                <a:latin typeface="Calibri" panose="020F0502020204030204" pitchFamily="34" charset="0"/>
                <a:ea typeface="SimSun" panose="02010600030101010101" pitchFamily="2" charset="-122"/>
                <a:cs typeface="Times New Roman" panose="02020603050405020304" pitchFamily="18" charset="0"/>
              </a:rPr>
              <a:t>Wound Transformer</a:t>
            </a:r>
            <a:endParaRPr lang="en-GB" sz="2800" dirty="0"/>
          </a:p>
        </p:txBody>
      </p:sp>
      <p:pic>
        <p:nvPicPr>
          <p:cNvPr id="1026" name="Picture 17">
            <a:extLst>
              <a:ext uri="{FF2B5EF4-FFF2-40B4-BE49-F238E27FC236}">
                <a16:creationId xmlns:a16="http://schemas.microsoft.com/office/drawing/2014/main" id="{1092FCF4-4632-4FB2-876B-7A10026B7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7924800" cy="4622800"/>
          </a:xfrm>
          <a:prstGeom prst="rect">
            <a:avLst/>
          </a:prstGeom>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9794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4DCC40-DB27-4BE4-BA71-453DDADC543E}"/>
              </a:ext>
            </a:extLst>
          </p:cNvPr>
          <p:cNvSpPr/>
          <p:nvPr/>
        </p:nvSpPr>
        <p:spPr>
          <a:xfrm>
            <a:off x="381000" y="152400"/>
            <a:ext cx="2965427" cy="523220"/>
          </a:xfrm>
          <a:prstGeom prst="rect">
            <a:avLst/>
          </a:prstGeom>
        </p:spPr>
        <p:txBody>
          <a:bodyPr wrap="none">
            <a:spAutoFit/>
          </a:bodyPr>
          <a:lstStyle/>
          <a:p>
            <a:r>
              <a:rPr lang="en-US" sz="2800" dirty="0">
                <a:latin typeface="Calibri" panose="020F0502020204030204" pitchFamily="34" charset="0"/>
                <a:ea typeface="SimSun" panose="02010600030101010101" pitchFamily="2" charset="-122"/>
                <a:cs typeface="Times New Roman" panose="02020603050405020304" pitchFamily="18" charset="0"/>
              </a:rPr>
              <a:t>Planar Transformer</a:t>
            </a:r>
            <a:endParaRPr lang="en-GB" sz="2800" dirty="0"/>
          </a:p>
        </p:txBody>
      </p:sp>
      <p:pic>
        <p:nvPicPr>
          <p:cNvPr id="4" name="Picture 3">
            <a:extLst>
              <a:ext uri="{FF2B5EF4-FFF2-40B4-BE49-F238E27FC236}">
                <a16:creationId xmlns:a16="http://schemas.microsoft.com/office/drawing/2014/main" id="{D3B5EAFB-6EC2-4C76-AD73-37E75CFA03FF}"/>
              </a:ext>
            </a:extLst>
          </p:cNvPr>
          <p:cNvPicPr/>
          <p:nvPr/>
        </p:nvPicPr>
        <p:blipFill rotWithShape="1">
          <a:blip r:embed="rId2" cstate="print">
            <a:extLst>
              <a:ext uri="{28A0092B-C50C-407E-A947-70E740481C1C}">
                <a14:useLocalDpi xmlns:a14="http://schemas.microsoft.com/office/drawing/2010/main" val="0"/>
              </a:ext>
            </a:extLst>
          </a:blip>
          <a:srcRect l="511" t="1853" r="558"/>
          <a:stretch/>
        </p:blipFill>
        <p:spPr bwMode="auto">
          <a:xfrm>
            <a:off x="413982" y="1409700"/>
            <a:ext cx="8077200" cy="403860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9491648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Input panel 3 of 3: Analysis Setup [step 1]</a:t>
            </a:r>
          </a:p>
        </p:txBody>
      </p:sp>
      <p:sp>
        <p:nvSpPr>
          <p:cNvPr id="9" name="Content Placeholder 5"/>
          <p:cNvSpPr txBox="1">
            <a:spLocks/>
          </p:cNvSpPr>
          <p:nvPr/>
        </p:nvSpPr>
        <p:spPr>
          <a:xfrm>
            <a:off x="228600" y="865888"/>
            <a:ext cx="4676282" cy="4724400"/>
          </a:xfrm>
          <a:prstGeom prst="rect">
            <a:avLst/>
          </a:prstGeom>
        </p:spPr>
        <p:txBody>
          <a:bodyPr/>
          <a:lstStyle>
            <a:lvl1pPr marL="457200" indent="-457200" algn="l" rtl="0" eaLnBrk="1" fontAlgn="base" hangingPunct="1">
              <a:lnSpc>
                <a:spcPct val="95000"/>
              </a:lnSpc>
              <a:spcBef>
                <a:spcPts val="1200"/>
              </a:spcBef>
              <a:spcAft>
                <a:spcPct val="0"/>
              </a:spcAft>
              <a:buClr>
                <a:schemeClr val="tx1"/>
              </a:buClr>
              <a:defRPr sz="2000" b="1">
                <a:solidFill>
                  <a:schemeClr val="tx1"/>
                </a:solidFill>
                <a:latin typeface="Calibri" pitchFamily="34" charset="0"/>
                <a:ea typeface="+mn-ea"/>
                <a:cs typeface="Calibri" pitchFamily="34" charset="0"/>
              </a:defRPr>
            </a:lvl1pPr>
            <a:lvl2pPr marL="228600" indent="-228600" algn="l" rtl="0" eaLnBrk="1" fontAlgn="base" hangingPunct="1">
              <a:lnSpc>
                <a:spcPct val="95000"/>
              </a:lnSpc>
              <a:spcBef>
                <a:spcPct val="25000"/>
              </a:spcBef>
              <a:spcAft>
                <a:spcPct val="0"/>
              </a:spcAft>
              <a:buClrTx/>
              <a:buSzPct val="120000"/>
              <a:buFont typeface="Arial" charset="0"/>
              <a:buChar char="•"/>
              <a:defRPr b="1">
                <a:solidFill>
                  <a:schemeClr val="tx1"/>
                </a:solidFill>
                <a:latin typeface="Calibri" pitchFamily="34" charset="0"/>
                <a:cs typeface="Calibri" pitchFamily="34" charset="0"/>
              </a:defRPr>
            </a:lvl2pPr>
            <a:lvl3pPr marL="457200" indent="-228600" algn="l" rtl="0" eaLnBrk="1" fontAlgn="base" hangingPunct="1">
              <a:lnSpc>
                <a:spcPct val="95000"/>
              </a:lnSpc>
              <a:spcBef>
                <a:spcPct val="25000"/>
              </a:spcBef>
              <a:spcAft>
                <a:spcPct val="0"/>
              </a:spcAft>
              <a:buClrTx/>
              <a:buFont typeface="Calibri" pitchFamily="34" charset="0"/>
              <a:buChar char="–"/>
              <a:defRPr b="1">
                <a:solidFill>
                  <a:schemeClr val="tx1"/>
                </a:solidFill>
                <a:latin typeface="Calibri" pitchFamily="34" charset="0"/>
                <a:cs typeface="Calibri" pitchFamily="34" charset="0"/>
              </a:defRPr>
            </a:lvl3pPr>
            <a:lvl4pPr marL="687388" indent="-225425" algn="l" rtl="0" eaLnBrk="1" fontAlgn="base" hangingPunct="1">
              <a:lnSpc>
                <a:spcPct val="95000"/>
              </a:lnSpc>
              <a:spcBef>
                <a:spcPct val="25000"/>
              </a:spcBef>
              <a:spcAft>
                <a:spcPct val="0"/>
              </a:spcAft>
              <a:buClrTx/>
              <a:buFont typeface="Arial" pitchFamily="34" charset="0"/>
              <a:buChar char="•"/>
              <a:defRPr b="1">
                <a:solidFill>
                  <a:schemeClr val="tx1"/>
                </a:solidFill>
                <a:latin typeface="Calibri" pitchFamily="34" charset="0"/>
                <a:cs typeface="Calibri" pitchFamily="34" charset="0"/>
              </a:defRPr>
            </a:lvl4pPr>
            <a:lvl5pPr marL="914400" indent="-227013" algn="l" rtl="0" eaLnBrk="1" fontAlgn="base" hangingPunct="1">
              <a:lnSpc>
                <a:spcPct val="95000"/>
              </a:lnSpc>
              <a:spcBef>
                <a:spcPct val="25000"/>
              </a:spcBef>
              <a:spcAft>
                <a:spcPct val="0"/>
              </a:spcAft>
              <a:buClr>
                <a:schemeClr val="accent1"/>
              </a:buClr>
              <a:buFont typeface="Calibri" pitchFamily="34" charset="0"/>
              <a:buChar char="–"/>
              <a:defRPr sz="1600" b="1">
                <a:solidFill>
                  <a:schemeClr val="tx1"/>
                </a:solidFill>
                <a:latin typeface="Calibri" pitchFamily="34" charset="0"/>
                <a:cs typeface="Calibri" pitchFamily="34" charset="0"/>
              </a:defRPr>
            </a:lvl5pPr>
            <a:lvl6pPr marL="22288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6pPr>
            <a:lvl7pPr marL="26860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7pPr>
            <a:lvl8pPr marL="31432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8pPr>
            <a:lvl9pPr marL="36004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9pPr>
          </a:lstStyle>
          <a:p>
            <a:pPr marL="342900" indent="-342900">
              <a:spcBef>
                <a:spcPts val="600"/>
              </a:spcBef>
              <a:buFont typeface="Arial" panose="020B0604020202020204" pitchFamily="34" charset="0"/>
              <a:buChar char="•"/>
            </a:pPr>
            <a:r>
              <a:rPr lang="en-US" b="0" kern="0" dirty="0"/>
              <a:t>Define Core Material and Coil Material</a:t>
            </a:r>
          </a:p>
          <a:p>
            <a:pPr marL="342900" indent="-342900">
              <a:spcBef>
                <a:spcPts val="600"/>
              </a:spcBef>
              <a:buFont typeface="Arial" panose="020B0604020202020204" pitchFamily="34" charset="0"/>
              <a:buChar char="•"/>
            </a:pPr>
            <a:r>
              <a:rPr lang="en-US" b="0" kern="0" dirty="0"/>
              <a:t>Adaptive Frequency [kHz] for meshing (enable skin layers for mesh, if desired)</a:t>
            </a:r>
          </a:p>
          <a:p>
            <a:pPr marL="342900" indent="-342900">
              <a:spcBef>
                <a:spcPts val="600"/>
              </a:spcBef>
              <a:buFont typeface="Arial" panose="020B0604020202020204" pitchFamily="34" charset="0"/>
              <a:buChar char="•"/>
            </a:pPr>
            <a:r>
              <a:rPr lang="en-US" b="0" kern="0" dirty="0"/>
              <a:t>Note: if thickness of the conductor is less than 3 values of skin depth then ACT will automatically generate additional layers for </a:t>
            </a:r>
            <a:r>
              <a:rPr lang="en-US" b="0" kern="0" dirty="0" err="1"/>
              <a:t>mesher</a:t>
            </a:r>
            <a:r>
              <a:rPr lang="en-US" b="0" kern="0" dirty="0"/>
              <a:t> to capture eddy effects</a:t>
            </a:r>
          </a:p>
          <a:p>
            <a:pPr marL="342900" indent="-342900">
              <a:spcBef>
                <a:spcPts val="600"/>
              </a:spcBef>
              <a:buFont typeface="Arial" panose="020B0604020202020204" pitchFamily="34" charset="0"/>
              <a:buChar char="•"/>
            </a:pPr>
            <a:r>
              <a:rPr lang="en-US" b="0" kern="0" dirty="0"/>
              <a:t>% error and max number of adaptive passes</a:t>
            </a:r>
          </a:p>
          <a:p>
            <a:pPr marL="342900" indent="-342900">
              <a:spcBef>
                <a:spcPts val="600"/>
              </a:spcBef>
              <a:buFont typeface="Arial" panose="020B0604020202020204" pitchFamily="34" charset="0"/>
              <a:buChar char="•"/>
            </a:pPr>
            <a:r>
              <a:rPr lang="en-US" b="0" kern="0" dirty="0"/>
              <a:t>Define number of transformer sides: 2 (for 1 Primary and 1 Secondary)</a:t>
            </a:r>
          </a:p>
          <a:p>
            <a:pPr marL="342900" indent="-342900">
              <a:spcBef>
                <a:spcPts val="600"/>
              </a:spcBef>
              <a:buFont typeface="Arial" panose="020B0604020202020204" pitchFamily="34" charset="0"/>
              <a:buChar char="•"/>
            </a:pPr>
            <a:r>
              <a:rPr lang="en-US" b="0" kern="0" dirty="0"/>
              <a:t>Select Excitation strategy for Primary side (Voltage or Current source with magnitude) </a:t>
            </a:r>
          </a:p>
        </p:txBody>
      </p:sp>
      <p:pic>
        <p:nvPicPr>
          <p:cNvPr id="13" name="Picture 12">
            <a:extLst>
              <a:ext uri="{FF2B5EF4-FFF2-40B4-BE49-F238E27FC236}">
                <a16:creationId xmlns:a16="http://schemas.microsoft.com/office/drawing/2014/main" id="{C2547450-7A74-4CA1-B44B-A40E31277F99}"/>
              </a:ext>
            </a:extLst>
          </p:cNvPr>
          <p:cNvPicPr>
            <a:picLocks noChangeAspect="1"/>
          </p:cNvPicPr>
          <p:nvPr/>
        </p:nvPicPr>
        <p:blipFill>
          <a:blip r:embed="rId2"/>
          <a:stretch>
            <a:fillRect/>
          </a:stretch>
        </p:blipFill>
        <p:spPr>
          <a:xfrm>
            <a:off x="4966568" y="802009"/>
            <a:ext cx="3887146" cy="5253981"/>
          </a:xfrm>
          <a:prstGeom prst="rect">
            <a:avLst/>
          </a:prstGeom>
          <a:ln>
            <a:solidFill>
              <a:schemeClr val="tx1"/>
            </a:solidFill>
          </a:ln>
        </p:spPr>
      </p:pic>
    </p:spTree>
    <p:extLst>
      <p:ext uri="{BB962C8B-B14F-4D97-AF65-F5344CB8AC3E}">
        <p14:creationId xmlns:p14="http://schemas.microsoft.com/office/powerpoint/2010/main" val="1344238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Input panel 3 of 3: Analysis Setup [step 2]</a:t>
            </a:r>
          </a:p>
        </p:txBody>
      </p:sp>
      <p:sp>
        <p:nvSpPr>
          <p:cNvPr id="9" name="Content Placeholder 5"/>
          <p:cNvSpPr txBox="1">
            <a:spLocks/>
          </p:cNvSpPr>
          <p:nvPr/>
        </p:nvSpPr>
        <p:spPr>
          <a:xfrm>
            <a:off x="152400" y="751152"/>
            <a:ext cx="4419600" cy="4724400"/>
          </a:xfrm>
          <a:prstGeom prst="rect">
            <a:avLst/>
          </a:prstGeom>
        </p:spPr>
        <p:txBody>
          <a:bodyPr/>
          <a:lstStyle>
            <a:lvl1pPr marL="457200" indent="-457200" algn="l" rtl="0" eaLnBrk="1" fontAlgn="base" hangingPunct="1">
              <a:lnSpc>
                <a:spcPct val="95000"/>
              </a:lnSpc>
              <a:spcBef>
                <a:spcPts val="1200"/>
              </a:spcBef>
              <a:spcAft>
                <a:spcPct val="0"/>
              </a:spcAft>
              <a:buClr>
                <a:schemeClr val="tx1"/>
              </a:buClr>
              <a:defRPr sz="2000" b="1">
                <a:solidFill>
                  <a:schemeClr val="tx1"/>
                </a:solidFill>
                <a:latin typeface="Calibri" pitchFamily="34" charset="0"/>
                <a:ea typeface="+mn-ea"/>
                <a:cs typeface="Calibri" pitchFamily="34" charset="0"/>
              </a:defRPr>
            </a:lvl1pPr>
            <a:lvl2pPr marL="228600" indent="-228600" algn="l" rtl="0" eaLnBrk="1" fontAlgn="base" hangingPunct="1">
              <a:lnSpc>
                <a:spcPct val="95000"/>
              </a:lnSpc>
              <a:spcBef>
                <a:spcPct val="25000"/>
              </a:spcBef>
              <a:spcAft>
                <a:spcPct val="0"/>
              </a:spcAft>
              <a:buClrTx/>
              <a:buSzPct val="120000"/>
              <a:buFont typeface="Arial" charset="0"/>
              <a:buChar char="•"/>
              <a:defRPr b="1">
                <a:solidFill>
                  <a:schemeClr val="tx1"/>
                </a:solidFill>
                <a:latin typeface="Calibri" pitchFamily="34" charset="0"/>
                <a:cs typeface="Calibri" pitchFamily="34" charset="0"/>
              </a:defRPr>
            </a:lvl2pPr>
            <a:lvl3pPr marL="457200" indent="-228600" algn="l" rtl="0" eaLnBrk="1" fontAlgn="base" hangingPunct="1">
              <a:lnSpc>
                <a:spcPct val="95000"/>
              </a:lnSpc>
              <a:spcBef>
                <a:spcPct val="25000"/>
              </a:spcBef>
              <a:spcAft>
                <a:spcPct val="0"/>
              </a:spcAft>
              <a:buClrTx/>
              <a:buFont typeface="Calibri" pitchFamily="34" charset="0"/>
              <a:buChar char="–"/>
              <a:defRPr b="1">
                <a:solidFill>
                  <a:schemeClr val="tx1"/>
                </a:solidFill>
                <a:latin typeface="Calibri" pitchFamily="34" charset="0"/>
                <a:cs typeface="Calibri" pitchFamily="34" charset="0"/>
              </a:defRPr>
            </a:lvl3pPr>
            <a:lvl4pPr marL="687388" indent="-225425" algn="l" rtl="0" eaLnBrk="1" fontAlgn="base" hangingPunct="1">
              <a:lnSpc>
                <a:spcPct val="95000"/>
              </a:lnSpc>
              <a:spcBef>
                <a:spcPct val="25000"/>
              </a:spcBef>
              <a:spcAft>
                <a:spcPct val="0"/>
              </a:spcAft>
              <a:buClrTx/>
              <a:buFont typeface="Arial" pitchFamily="34" charset="0"/>
              <a:buChar char="•"/>
              <a:defRPr b="1">
                <a:solidFill>
                  <a:schemeClr val="tx1"/>
                </a:solidFill>
                <a:latin typeface="Calibri" pitchFamily="34" charset="0"/>
                <a:cs typeface="Calibri" pitchFamily="34" charset="0"/>
              </a:defRPr>
            </a:lvl4pPr>
            <a:lvl5pPr marL="914400" indent="-227013" algn="l" rtl="0" eaLnBrk="1" fontAlgn="base" hangingPunct="1">
              <a:lnSpc>
                <a:spcPct val="95000"/>
              </a:lnSpc>
              <a:spcBef>
                <a:spcPct val="25000"/>
              </a:spcBef>
              <a:spcAft>
                <a:spcPct val="0"/>
              </a:spcAft>
              <a:buClr>
                <a:schemeClr val="accent1"/>
              </a:buClr>
              <a:buFont typeface="Calibri" pitchFamily="34" charset="0"/>
              <a:buChar char="–"/>
              <a:defRPr sz="1600" b="1">
                <a:solidFill>
                  <a:schemeClr val="tx1"/>
                </a:solidFill>
                <a:latin typeface="Calibri" pitchFamily="34" charset="0"/>
                <a:cs typeface="Calibri" pitchFamily="34" charset="0"/>
              </a:defRPr>
            </a:lvl5pPr>
            <a:lvl6pPr marL="22288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6pPr>
            <a:lvl7pPr marL="26860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7pPr>
            <a:lvl8pPr marL="31432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8pPr>
            <a:lvl9pPr marL="36004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9pPr>
          </a:lstStyle>
          <a:p>
            <a:pPr marL="342900" indent="-342900">
              <a:spcBef>
                <a:spcPts val="600"/>
              </a:spcBef>
              <a:buFont typeface="Arial" panose="020B0604020202020204" pitchFamily="34" charset="0"/>
              <a:buChar char="•"/>
            </a:pPr>
            <a:r>
              <a:rPr lang="en-US" b="0" kern="0" dirty="0"/>
              <a:t>Side loads sets the load resistance for each secondary (table)</a:t>
            </a:r>
          </a:p>
          <a:p>
            <a:pPr marL="342900" indent="-342900">
              <a:spcBef>
                <a:spcPts val="600"/>
              </a:spcBef>
              <a:buFont typeface="Arial" panose="020B0604020202020204" pitchFamily="34" charset="0"/>
              <a:buChar char="•"/>
            </a:pPr>
            <a:endParaRPr lang="en-US" b="0" kern="0" dirty="0"/>
          </a:p>
          <a:p>
            <a:pPr marL="342900" indent="-342900">
              <a:spcBef>
                <a:spcPts val="600"/>
              </a:spcBef>
              <a:buFont typeface="Arial" panose="020B0604020202020204" pitchFamily="34" charset="0"/>
              <a:buChar char="•"/>
            </a:pPr>
            <a:endParaRPr lang="en-US" b="0" kern="0" dirty="0"/>
          </a:p>
          <a:p>
            <a:pPr marL="342900" indent="-342900">
              <a:spcBef>
                <a:spcPts val="600"/>
              </a:spcBef>
              <a:buFont typeface="Arial" panose="020B0604020202020204" pitchFamily="34" charset="0"/>
              <a:buChar char="•"/>
            </a:pPr>
            <a:endParaRPr lang="en-US" b="0" kern="0" dirty="0"/>
          </a:p>
          <a:p>
            <a:pPr marL="342900" indent="-342900">
              <a:spcBef>
                <a:spcPts val="600"/>
              </a:spcBef>
              <a:buFont typeface="Arial" panose="020B0604020202020204" pitchFamily="34" charset="0"/>
              <a:buChar char="•"/>
            </a:pPr>
            <a:r>
              <a:rPr lang="en-US" b="0" kern="0" dirty="0"/>
              <a:t>Set value of Regions offset </a:t>
            </a:r>
          </a:p>
          <a:p>
            <a:pPr marL="342900" indent="-342900">
              <a:spcBef>
                <a:spcPts val="600"/>
              </a:spcBef>
              <a:buFont typeface="Arial" panose="020B0604020202020204" pitchFamily="34" charset="0"/>
              <a:buChar char="•"/>
            </a:pPr>
            <a:r>
              <a:rPr lang="en-US" b="0" kern="0" dirty="0"/>
              <a:t>Check Make Full Model to generate full model (default is a half model)</a:t>
            </a:r>
          </a:p>
          <a:p>
            <a:pPr marL="342900" indent="-342900">
              <a:spcBef>
                <a:spcPts val="600"/>
              </a:spcBef>
              <a:buFont typeface="Arial" panose="020B0604020202020204" pitchFamily="34" charset="0"/>
              <a:buChar char="•"/>
            </a:pPr>
            <a:r>
              <a:rPr lang="en-US" b="0" kern="0" dirty="0"/>
              <a:t>Select Path where to Save the project</a:t>
            </a:r>
          </a:p>
          <a:p>
            <a:pPr marL="342900" indent="-342900">
              <a:spcBef>
                <a:spcPts val="600"/>
              </a:spcBef>
              <a:buFont typeface="Arial" panose="020B0604020202020204" pitchFamily="34" charset="0"/>
              <a:buChar char="•"/>
            </a:pPr>
            <a:r>
              <a:rPr lang="en-US" b="0" kern="0" dirty="0"/>
              <a:t>Define frequency sweep (if desired) for start, stop and number samples</a:t>
            </a:r>
          </a:p>
          <a:p>
            <a:pPr marL="342900" indent="-342900">
              <a:spcBef>
                <a:spcPts val="600"/>
              </a:spcBef>
              <a:buFont typeface="Arial" panose="020B0604020202020204" pitchFamily="34" charset="0"/>
              <a:buChar char="•"/>
            </a:pPr>
            <a:r>
              <a:rPr lang="en-US" b="0" kern="0" dirty="0"/>
              <a:t>Click Define Windings to assign each layer to the appropriate Winding (Side: 1,2,3…)</a:t>
            </a:r>
          </a:p>
          <a:p>
            <a:pPr marL="342900" indent="-342900">
              <a:spcBef>
                <a:spcPts val="600"/>
              </a:spcBef>
              <a:buFont typeface="Arial" panose="020B0604020202020204" pitchFamily="34" charset="0"/>
              <a:buChar char="•"/>
            </a:pPr>
            <a:endParaRPr lang="en-US" b="0" kern="0" dirty="0"/>
          </a:p>
          <a:p>
            <a:pPr marL="342900" indent="-342900">
              <a:spcBef>
                <a:spcPts val="600"/>
              </a:spcBef>
              <a:buFont typeface="Arial" panose="020B0604020202020204" pitchFamily="34" charset="0"/>
              <a:buChar char="•"/>
            </a:pPr>
            <a:endParaRPr lang="en-US" b="0" kern="0" dirty="0"/>
          </a:p>
        </p:txBody>
      </p:sp>
      <p:pic>
        <p:nvPicPr>
          <p:cNvPr id="5" name="Picture 4">
            <a:extLst>
              <a:ext uri="{FF2B5EF4-FFF2-40B4-BE49-F238E27FC236}">
                <a16:creationId xmlns:a16="http://schemas.microsoft.com/office/drawing/2014/main" id="{F2B5C77E-BBAF-4518-98C8-97B3E339142C}"/>
              </a:ext>
            </a:extLst>
          </p:cNvPr>
          <p:cNvPicPr>
            <a:picLocks noChangeAspect="1"/>
          </p:cNvPicPr>
          <p:nvPr/>
        </p:nvPicPr>
        <p:blipFill>
          <a:blip r:embed="rId2"/>
          <a:stretch>
            <a:fillRect/>
          </a:stretch>
        </p:blipFill>
        <p:spPr>
          <a:xfrm>
            <a:off x="4876801" y="751152"/>
            <a:ext cx="3887146" cy="5253981"/>
          </a:xfrm>
          <a:prstGeom prst="rect">
            <a:avLst/>
          </a:prstGeom>
          <a:ln>
            <a:solidFill>
              <a:schemeClr val="tx1"/>
            </a:solidFill>
          </a:ln>
        </p:spPr>
      </p:pic>
      <p:pic>
        <p:nvPicPr>
          <p:cNvPr id="8" name="Picture 7">
            <a:extLst>
              <a:ext uri="{FF2B5EF4-FFF2-40B4-BE49-F238E27FC236}">
                <a16:creationId xmlns:a16="http://schemas.microsoft.com/office/drawing/2014/main" id="{2808102E-47A0-4808-A658-0D792726A812}"/>
              </a:ext>
            </a:extLst>
          </p:cNvPr>
          <p:cNvPicPr>
            <a:picLocks noChangeAspect="1"/>
          </p:cNvPicPr>
          <p:nvPr/>
        </p:nvPicPr>
        <p:blipFill>
          <a:blip r:embed="rId3"/>
          <a:stretch>
            <a:fillRect/>
          </a:stretch>
        </p:blipFill>
        <p:spPr>
          <a:xfrm>
            <a:off x="1190778" y="1487108"/>
            <a:ext cx="2199595" cy="921569"/>
          </a:xfrm>
          <a:prstGeom prst="rect">
            <a:avLst/>
          </a:prstGeom>
          <a:ln>
            <a:solidFill>
              <a:schemeClr val="tx1"/>
            </a:solidFill>
          </a:ln>
        </p:spPr>
      </p:pic>
    </p:spTree>
    <p:extLst>
      <p:ext uri="{BB962C8B-B14F-4D97-AF65-F5344CB8AC3E}">
        <p14:creationId xmlns:p14="http://schemas.microsoft.com/office/powerpoint/2010/main" val="3646578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Input panel 3 of 3: Analysis Setup [step 3]</a:t>
            </a:r>
          </a:p>
        </p:txBody>
      </p:sp>
      <p:sp>
        <p:nvSpPr>
          <p:cNvPr id="9" name="Content Placeholder 5"/>
          <p:cNvSpPr txBox="1">
            <a:spLocks/>
          </p:cNvSpPr>
          <p:nvPr/>
        </p:nvSpPr>
        <p:spPr>
          <a:xfrm>
            <a:off x="248402" y="685800"/>
            <a:ext cx="5029200" cy="4724400"/>
          </a:xfrm>
          <a:prstGeom prst="rect">
            <a:avLst/>
          </a:prstGeom>
        </p:spPr>
        <p:txBody>
          <a:bodyPr/>
          <a:lstStyle>
            <a:lvl1pPr marL="457200" indent="-457200" algn="l" rtl="0" eaLnBrk="1" fontAlgn="base" hangingPunct="1">
              <a:lnSpc>
                <a:spcPct val="95000"/>
              </a:lnSpc>
              <a:spcBef>
                <a:spcPts val="1200"/>
              </a:spcBef>
              <a:spcAft>
                <a:spcPct val="0"/>
              </a:spcAft>
              <a:buClr>
                <a:schemeClr val="tx1"/>
              </a:buClr>
              <a:defRPr sz="2000" b="1">
                <a:solidFill>
                  <a:schemeClr val="tx1"/>
                </a:solidFill>
                <a:latin typeface="Calibri" pitchFamily="34" charset="0"/>
                <a:ea typeface="+mn-ea"/>
                <a:cs typeface="Calibri" pitchFamily="34" charset="0"/>
              </a:defRPr>
            </a:lvl1pPr>
            <a:lvl2pPr marL="228600" indent="-228600" algn="l" rtl="0" eaLnBrk="1" fontAlgn="base" hangingPunct="1">
              <a:lnSpc>
                <a:spcPct val="95000"/>
              </a:lnSpc>
              <a:spcBef>
                <a:spcPct val="25000"/>
              </a:spcBef>
              <a:spcAft>
                <a:spcPct val="0"/>
              </a:spcAft>
              <a:buClrTx/>
              <a:buSzPct val="120000"/>
              <a:buFont typeface="Arial" charset="0"/>
              <a:buChar char="•"/>
              <a:defRPr b="1">
                <a:solidFill>
                  <a:schemeClr val="tx1"/>
                </a:solidFill>
                <a:latin typeface="Calibri" pitchFamily="34" charset="0"/>
                <a:cs typeface="Calibri" pitchFamily="34" charset="0"/>
              </a:defRPr>
            </a:lvl2pPr>
            <a:lvl3pPr marL="457200" indent="-228600" algn="l" rtl="0" eaLnBrk="1" fontAlgn="base" hangingPunct="1">
              <a:lnSpc>
                <a:spcPct val="95000"/>
              </a:lnSpc>
              <a:spcBef>
                <a:spcPct val="25000"/>
              </a:spcBef>
              <a:spcAft>
                <a:spcPct val="0"/>
              </a:spcAft>
              <a:buClrTx/>
              <a:buFont typeface="Calibri" pitchFamily="34" charset="0"/>
              <a:buChar char="–"/>
              <a:defRPr b="1">
                <a:solidFill>
                  <a:schemeClr val="tx1"/>
                </a:solidFill>
                <a:latin typeface="Calibri" pitchFamily="34" charset="0"/>
                <a:cs typeface="Calibri" pitchFamily="34" charset="0"/>
              </a:defRPr>
            </a:lvl3pPr>
            <a:lvl4pPr marL="687388" indent="-225425" algn="l" rtl="0" eaLnBrk="1" fontAlgn="base" hangingPunct="1">
              <a:lnSpc>
                <a:spcPct val="95000"/>
              </a:lnSpc>
              <a:spcBef>
                <a:spcPct val="25000"/>
              </a:spcBef>
              <a:spcAft>
                <a:spcPct val="0"/>
              </a:spcAft>
              <a:buClrTx/>
              <a:buFont typeface="Arial" pitchFamily="34" charset="0"/>
              <a:buChar char="•"/>
              <a:defRPr b="1">
                <a:solidFill>
                  <a:schemeClr val="tx1"/>
                </a:solidFill>
                <a:latin typeface="Calibri" pitchFamily="34" charset="0"/>
                <a:cs typeface="Calibri" pitchFamily="34" charset="0"/>
              </a:defRPr>
            </a:lvl4pPr>
            <a:lvl5pPr marL="914400" indent="-227013" algn="l" rtl="0" eaLnBrk="1" fontAlgn="base" hangingPunct="1">
              <a:lnSpc>
                <a:spcPct val="95000"/>
              </a:lnSpc>
              <a:spcBef>
                <a:spcPct val="25000"/>
              </a:spcBef>
              <a:spcAft>
                <a:spcPct val="0"/>
              </a:spcAft>
              <a:buClr>
                <a:schemeClr val="accent1"/>
              </a:buClr>
              <a:buFont typeface="Calibri" pitchFamily="34" charset="0"/>
              <a:buChar char="–"/>
              <a:defRPr sz="1600" b="1">
                <a:solidFill>
                  <a:schemeClr val="tx1"/>
                </a:solidFill>
                <a:latin typeface="Calibri" pitchFamily="34" charset="0"/>
                <a:cs typeface="Calibri" pitchFamily="34" charset="0"/>
              </a:defRPr>
            </a:lvl5pPr>
            <a:lvl6pPr marL="22288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6pPr>
            <a:lvl7pPr marL="26860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7pPr>
            <a:lvl8pPr marL="31432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8pPr>
            <a:lvl9pPr marL="36004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9pPr>
          </a:lstStyle>
          <a:p>
            <a:pPr marL="342900" indent="-342900">
              <a:spcBef>
                <a:spcPts val="600"/>
              </a:spcBef>
              <a:buFont typeface="Arial" panose="020B0604020202020204" pitchFamily="34" charset="0"/>
              <a:buChar char="•"/>
            </a:pPr>
            <a:r>
              <a:rPr lang="en-US" b="0" kern="0" dirty="0"/>
              <a:t>Move each layer to the appropriate side</a:t>
            </a:r>
          </a:p>
          <a:p>
            <a:pPr marL="342900" indent="-342900">
              <a:spcBef>
                <a:spcPts val="600"/>
              </a:spcBef>
              <a:buFont typeface="Arial" panose="020B0604020202020204" pitchFamily="34" charset="0"/>
              <a:buChar char="•"/>
            </a:pPr>
            <a:r>
              <a:rPr lang="en-US" b="0" kern="0" dirty="0"/>
              <a:t>Click Define Connections to set  connections within each side: Parallel or Serial</a:t>
            </a:r>
          </a:p>
          <a:p>
            <a:pPr marL="342900" indent="-342900">
              <a:spcBef>
                <a:spcPts val="600"/>
              </a:spcBef>
              <a:buFont typeface="Arial" panose="020B0604020202020204" pitchFamily="34" charset="0"/>
              <a:buChar char="•"/>
            </a:pPr>
            <a:r>
              <a:rPr lang="en-US" b="0" kern="0" dirty="0"/>
              <a:t>In the Maxwell Circuit below, you can see Layers 1 and 2 are connected in </a:t>
            </a:r>
            <a:r>
              <a:rPr lang="en-US" b="0" kern="0" dirty="0">
                <a:solidFill>
                  <a:srgbClr val="317FCB"/>
                </a:solidFill>
              </a:rPr>
              <a:t>S</a:t>
            </a:r>
            <a:r>
              <a:rPr lang="en-US" b="0" kern="0" dirty="0"/>
              <a:t>eries and then connected in </a:t>
            </a:r>
            <a:r>
              <a:rPr lang="en-US" b="0" kern="0" dirty="0">
                <a:solidFill>
                  <a:srgbClr val="317FCB"/>
                </a:solidFill>
              </a:rPr>
              <a:t>P</a:t>
            </a:r>
            <a:r>
              <a:rPr lang="en-US" b="0" kern="0" dirty="0"/>
              <a:t>arallel to Layer 3</a:t>
            </a:r>
          </a:p>
          <a:p>
            <a:pPr marL="342900" indent="-342900">
              <a:spcBef>
                <a:spcPts val="600"/>
              </a:spcBef>
              <a:buFont typeface="Arial" panose="020B0604020202020204" pitchFamily="34" charset="0"/>
              <a:buChar char="•"/>
            </a:pPr>
            <a:endParaRPr lang="en-US" b="0" kern="0" dirty="0"/>
          </a:p>
          <a:p>
            <a:pPr marL="342900" indent="-342900">
              <a:spcBef>
                <a:spcPts val="600"/>
              </a:spcBef>
              <a:buFont typeface="Arial" panose="020B0604020202020204" pitchFamily="34" charset="0"/>
              <a:buChar char="•"/>
            </a:pPr>
            <a:endParaRPr lang="en-US" b="0" kern="0" dirty="0"/>
          </a:p>
          <a:p>
            <a:pPr marL="342900" indent="-342900">
              <a:spcBef>
                <a:spcPts val="600"/>
              </a:spcBef>
              <a:buFont typeface="Arial" panose="020B0604020202020204" pitchFamily="34" charset="0"/>
              <a:buChar char="•"/>
            </a:pPr>
            <a:endParaRPr lang="en-US" b="0" kern="0" dirty="0"/>
          </a:p>
          <a:p>
            <a:pPr marL="342900" indent="-342900">
              <a:spcBef>
                <a:spcPts val="600"/>
              </a:spcBef>
              <a:buFont typeface="Arial" panose="020B0604020202020204" pitchFamily="34" charset="0"/>
              <a:buChar char="•"/>
            </a:pPr>
            <a:endParaRPr lang="en-US" b="0" kern="0" dirty="0"/>
          </a:p>
          <a:p>
            <a:pPr marL="342900" indent="-342900">
              <a:spcBef>
                <a:spcPts val="600"/>
              </a:spcBef>
              <a:buFont typeface="Arial" panose="020B0604020202020204" pitchFamily="34" charset="0"/>
              <a:buChar char="•"/>
            </a:pPr>
            <a:endParaRPr lang="en-US" b="0" kern="0" dirty="0"/>
          </a:p>
          <a:p>
            <a:pPr marL="342900" indent="-342900">
              <a:spcBef>
                <a:spcPts val="600"/>
              </a:spcBef>
              <a:buFont typeface="Arial" panose="020B0604020202020204" pitchFamily="34" charset="0"/>
              <a:buChar char="•"/>
            </a:pPr>
            <a:r>
              <a:rPr lang="en-US" b="0" kern="0" dirty="0"/>
              <a:t>Return to Analysis Setup [3/3 panel] </a:t>
            </a:r>
          </a:p>
          <a:p>
            <a:pPr marL="573088" lvl="3" indent="-342900">
              <a:spcBef>
                <a:spcPts val="600"/>
              </a:spcBef>
              <a:buFont typeface="Calibri" panose="020F0502020204030204" pitchFamily="34" charset="0"/>
              <a:buChar char="-"/>
            </a:pPr>
            <a:r>
              <a:rPr lang="en-US" b="0" kern="0" dirty="0"/>
              <a:t>Setup Analysis to create design and stop</a:t>
            </a:r>
          </a:p>
          <a:p>
            <a:pPr marL="573088" lvl="3" indent="-342900">
              <a:spcBef>
                <a:spcPts val="600"/>
              </a:spcBef>
              <a:buFont typeface="Calibri" panose="020F0502020204030204" pitchFamily="34" charset="0"/>
              <a:buChar char="-"/>
            </a:pPr>
            <a:r>
              <a:rPr lang="en-US" b="0" kern="0" dirty="0"/>
              <a:t>OR Analyze to setup and solve design</a:t>
            </a:r>
          </a:p>
          <a:p>
            <a:pPr marL="342900" indent="-342900">
              <a:spcBef>
                <a:spcPts val="600"/>
              </a:spcBef>
              <a:buFont typeface="Arial" panose="020B0604020202020204" pitchFamily="34" charset="0"/>
              <a:buChar char="•"/>
            </a:pPr>
            <a:r>
              <a:rPr lang="en-US" b="0" kern="0" dirty="0"/>
              <a:t>Finish and Exit Wizard to close ETK</a:t>
            </a:r>
          </a:p>
          <a:p>
            <a:pPr marL="342900" indent="-342900">
              <a:spcBef>
                <a:spcPts val="600"/>
              </a:spcBef>
              <a:buFont typeface="Arial" panose="020B0604020202020204" pitchFamily="34" charset="0"/>
              <a:buChar char="•"/>
            </a:pPr>
            <a:endParaRPr lang="en-US" b="0" kern="0" dirty="0"/>
          </a:p>
        </p:txBody>
      </p:sp>
      <p:pic>
        <p:nvPicPr>
          <p:cNvPr id="2" name="Picture 1">
            <a:extLst>
              <a:ext uri="{FF2B5EF4-FFF2-40B4-BE49-F238E27FC236}">
                <a16:creationId xmlns:a16="http://schemas.microsoft.com/office/drawing/2014/main" id="{34A64830-7410-4215-B80C-E235CFD8680C}"/>
              </a:ext>
            </a:extLst>
          </p:cNvPr>
          <p:cNvPicPr>
            <a:picLocks noChangeAspect="1"/>
          </p:cNvPicPr>
          <p:nvPr/>
        </p:nvPicPr>
        <p:blipFill>
          <a:blip r:embed="rId2"/>
          <a:stretch>
            <a:fillRect/>
          </a:stretch>
        </p:blipFill>
        <p:spPr>
          <a:xfrm>
            <a:off x="5724098" y="923488"/>
            <a:ext cx="2733696" cy="1959505"/>
          </a:xfrm>
          <a:prstGeom prst="rect">
            <a:avLst/>
          </a:prstGeom>
          <a:ln>
            <a:solidFill>
              <a:schemeClr val="tx1"/>
            </a:solidFill>
          </a:ln>
        </p:spPr>
      </p:pic>
      <p:pic>
        <p:nvPicPr>
          <p:cNvPr id="6" name="Picture 5">
            <a:extLst>
              <a:ext uri="{FF2B5EF4-FFF2-40B4-BE49-F238E27FC236}">
                <a16:creationId xmlns:a16="http://schemas.microsoft.com/office/drawing/2014/main" id="{0CC601D3-57E7-4052-A5F4-B0C19E60E8BF}"/>
              </a:ext>
            </a:extLst>
          </p:cNvPr>
          <p:cNvPicPr>
            <a:picLocks noChangeAspect="1"/>
          </p:cNvPicPr>
          <p:nvPr/>
        </p:nvPicPr>
        <p:blipFill>
          <a:blip r:embed="rId3"/>
          <a:stretch>
            <a:fillRect/>
          </a:stretch>
        </p:blipFill>
        <p:spPr>
          <a:xfrm>
            <a:off x="5733197" y="3228811"/>
            <a:ext cx="2733696" cy="2513081"/>
          </a:xfrm>
          <a:prstGeom prst="rect">
            <a:avLst/>
          </a:prstGeom>
          <a:ln>
            <a:solidFill>
              <a:schemeClr val="tx1"/>
            </a:solidFill>
          </a:ln>
        </p:spPr>
      </p:pic>
      <p:pic>
        <p:nvPicPr>
          <p:cNvPr id="8" name="Picture 7">
            <a:extLst>
              <a:ext uri="{FF2B5EF4-FFF2-40B4-BE49-F238E27FC236}">
                <a16:creationId xmlns:a16="http://schemas.microsoft.com/office/drawing/2014/main" id="{5F68AF74-8585-4492-BD48-F2A17B0CCE7F}"/>
              </a:ext>
            </a:extLst>
          </p:cNvPr>
          <p:cNvPicPr>
            <a:picLocks noChangeAspect="1"/>
          </p:cNvPicPr>
          <p:nvPr/>
        </p:nvPicPr>
        <p:blipFill>
          <a:blip r:embed="rId4"/>
          <a:stretch>
            <a:fillRect/>
          </a:stretch>
        </p:blipFill>
        <p:spPr>
          <a:xfrm>
            <a:off x="1447800" y="3078765"/>
            <a:ext cx="2847247" cy="1500441"/>
          </a:xfrm>
          <a:prstGeom prst="rect">
            <a:avLst/>
          </a:prstGeom>
          <a:ln>
            <a:solidFill>
              <a:schemeClr val="tx1"/>
            </a:solidFill>
          </a:ln>
        </p:spPr>
      </p:pic>
    </p:spTree>
    <p:extLst>
      <p:ext uri="{BB962C8B-B14F-4D97-AF65-F5344CB8AC3E}">
        <p14:creationId xmlns:p14="http://schemas.microsoft.com/office/powerpoint/2010/main" val="580951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Adding a New Core Material</a:t>
            </a:r>
          </a:p>
        </p:txBody>
      </p:sp>
      <p:sp>
        <p:nvSpPr>
          <p:cNvPr id="4" name="Content Placeholder 5"/>
          <p:cNvSpPr txBox="1">
            <a:spLocks/>
          </p:cNvSpPr>
          <p:nvPr/>
        </p:nvSpPr>
        <p:spPr>
          <a:xfrm>
            <a:off x="457200" y="877276"/>
            <a:ext cx="9525000" cy="2590800"/>
          </a:xfrm>
          <a:prstGeom prst="rect">
            <a:avLst/>
          </a:prstGeom>
        </p:spPr>
        <p:txBody>
          <a:bodyPr>
            <a:normAutofit/>
          </a:bodyPr>
          <a:lstStyle>
            <a:lvl1pPr marL="457200" indent="-457200" algn="l" rtl="0" eaLnBrk="1" fontAlgn="base" hangingPunct="1">
              <a:lnSpc>
                <a:spcPct val="95000"/>
              </a:lnSpc>
              <a:spcBef>
                <a:spcPts val="1200"/>
              </a:spcBef>
              <a:spcAft>
                <a:spcPct val="0"/>
              </a:spcAft>
              <a:buClr>
                <a:schemeClr val="tx1"/>
              </a:buClr>
              <a:defRPr sz="2000" b="1">
                <a:solidFill>
                  <a:schemeClr val="tx1"/>
                </a:solidFill>
                <a:latin typeface="Calibri" pitchFamily="34" charset="0"/>
                <a:ea typeface="+mn-ea"/>
                <a:cs typeface="Calibri" pitchFamily="34" charset="0"/>
              </a:defRPr>
            </a:lvl1pPr>
            <a:lvl2pPr marL="228600" indent="-228600" algn="l" rtl="0" eaLnBrk="1" fontAlgn="base" hangingPunct="1">
              <a:lnSpc>
                <a:spcPct val="95000"/>
              </a:lnSpc>
              <a:spcBef>
                <a:spcPct val="25000"/>
              </a:spcBef>
              <a:spcAft>
                <a:spcPct val="0"/>
              </a:spcAft>
              <a:buClrTx/>
              <a:buSzPct val="120000"/>
              <a:buFont typeface="Arial" charset="0"/>
              <a:buChar char="•"/>
              <a:defRPr b="1">
                <a:solidFill>
                  <a:schemeClr val="tx1"/>
                </a:solidFill>
                <a:latin typeface="Calibri" pitchFamily="34" charset="0"/>
                <a:cs typeface="Calibri" pitchFamily="34" charset="0"/>
              </a:defRPr>
            </a:lvl2pPr>
            <a:lvl3pPr marL="457200" indent="-228600" algn="l" rtl="0" eaLnBrk="1" fontAlgn="base" hangingPunct="1">
              <a:lnSpc>
                <a:spcPct val="95000"/>
              </a:lnSpc>
              <a:spcBef>
                <a:spcPct val="25000"/>
              </a:spcBef>
              <a:spcAft>
                <a:spcPct val="0"/>
              </a:spcAft>
              <a:buClrTx/>
              <a:buFont typeface="Calibri" pitchFamily="34" charset="0"/>
              <a:buChar char="–"/>
              <a:defRPr b="1">
                <a:solidFill>
                  <a:schemeClr val="tx1"/>
                </a:solidFill>
                <a:latin typeface="Calibri" pitchFamily="34" charset="0"/>
                <a:cs typeface="Calibri" pitchFamily="34" charset="0"/>
              </a:defRPr>
            </a:lvl3pPr>
            <a:lvl4pPr marL="687388" indent="-225425" algn="l" rtl="0" eaLnBrk="1" fontAlgn="base" hangingPunct="1">
              <a:lnSpc>
                <a:spcPct val="95000"/>
              </a:lnSpc>
              <a:spcBef>
                <a:spcPct val="25000"/>
              </a:spcBef>
              <a:spcAft>
                <a:spcPct val="0"/>
              </a:spcAft>
              <a:buClrTx/>
              <a:buFont typeface="Arial" pitchFamily="34" charset="0"/>
              <a:buChar char="•"/>
              <a:defRPr b="1">
                <a:solidFill>
                  <a:schemeClr val="tx1"/>
                </a:solidFill>
                <a:latin typeface="Calibri" pitchFamily="34" charset="0"/>
                <a:cs typeface="Calibri" pitchFamily="34" charset="0"/>
              </a:defRPr>
            </a:lvl4pPr>
            <a:lvl5pPr marL="914400" indent="-227013" algn="l" rtl="0" eaLnBrk="1" fontAlgn="base" hangingPunct="1">
              <a:lnSpc>
                <a:spcPct val="95000"/>
              </a:lnSpc>
              <a:spcBef>
                <a:spcPct val="25000"/>
              </a:spcBef>
              <a:spcAft>
                <a:spcPct val="0"/>
              </a:spcAft>
              <a:buClr>
                <a:schemeClr val="accent1"/>
              </a:buClr>
              <a:buFont typeface="Calibri" pitchFamily="34" charset="0"/>
              <a:buChar char="–"/>
              <a:defRPr sz="1600" b="1">
                <a:solidFill>
                  <a:schemeClr val="tx1"/>
                </a:solidFill>
                <a:latin typeface="Calibri" pitchFamily="34" charset="0"/>
                <a:cs typeface="Calibri" pitchFamily="34" charset="0"/>
              </a:defRPr>
            </a:lvl5pPr>
            <a:lvl6pPr marL="22288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6pPr>
            <a:lvl7pPr marL="26860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7pPr>
            <a:lvl8pPr marL="31432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8pPr>
            <a:lvl9pPr marL="36004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9pPr>
          </a:lstStyle>
          <a:p>
            <a:pPr marL="0" marR="1244600" lvl="0" indent="0">
              <a:lnSpc>
                <a:spcPct val="120000"/>
              </a:lnSpc>
              <a:spcBef>
                <a:spcPts val="0"/>
              </a:spcBef>
              <a:spcAft>
                <a:spcPts val="0"/>
              </a:spcAft>
            </a:pPr>
            <a:r>
              <a:rPr lang="en-US" b="0" dirty="0">
                <a:ea typeface="SimSun" panose="02010600030101010101" pitchFamily="2" charset="-122"/>
                <a:cs typeface="Times New Roman" panose="02020603050405020304" pitchFamily="18" charset="0"/>
              </a:rPr>
              <a:t>In order to add a new core material, users can follow below steps:</a:t>
            </a:r>
          </a:p>
          <a:p>
            <a:pPr marL="342900" marR="1244600" lvl="0" indent="-342900">
              <a:lnSpc>
                <a:spcPct val="120000"/>
              </a:lnSpc>
              <a:spcBef>
                <a:spcPts val="0"/>
              </a:spcBef>
              <a:spcAft>
                <a:spcPts val="0"/>
              </a:spcAft>
              <a:buFont typeface="+mj-lt"/>
              <a:buAutoNum type="arabicPeriod"/>
            </a:pPr>
            <a:r>
              <a:rPr lang="en-US" b="0" dirty="0">
                <a:ea typeface="SimSun" panose="02010600030101010101" pitchFamily="2" charset="-122"/>
                <a:cs typeface="Times New Roman" panose="02020603050405020304" pitchFamily="18" charset="0"/>
              </a:rPr>
              <a:t>Open ACT and click Custom Library button. It will open folder where you can modify </a:t>
            </a:r>
            <a:r>
              <a:rPr lang="en-US" b="0" dirty="0" err="1">
                <a:ea typeface="SimSun" panose="02010600030101010101" pitchFamily="2" charset="-122"/>
                <a:cs typeface="Times New Roman" panose="02020603050405020304" pitchFamily="18" charset="0"/>
              </a:rPr>
              <a:t>material_properties.json</a:t>
            </a:r>
            <a:r>
              <a:rPr lang="en-US" b="0" dirty="0">
                <a:ea typeface="SimSun" panose="02010600030101010101" pitchFamily="2" charset="-122"/>
                <a:cs typeface="Times New Roman" panose="02020603050405020304" pitchFamily="18" charset="0"/>
              </a:rPr>
              <a:t> file to add new materials</a:t>
            </a:r>
          </a:p>
          <a:p>
            <a:pPr marL="342900" marR="1244600" lvl="0" indent="-342900">
              <a:lnSpc>
                <a:spcPct val="120000"/>
              </a:lnSpc>
              <a:spcBef>
                <a:spcPts val="0"/>
              </a:spcBef>
              <a:spcAft>
                <a:spcPts val="0"/>
              </a:spcAft>
              <a:buFont typeface="+mj-lt"/>
              <a:buAutoNum type="arabicPeriod"/>
            </a:pPr>
            <a:r>
              <a:rPr lang="en-US" b="0" dirty="0">
                <a:ea typeface="SimSun" panose="02010600030101010101" pitchFamily="2" charset="-122"/>
                <a:cs typeface="Times New Roman" panose="02020603050405020304" pitchFamily="18" charset="0"/>
              </a:rPr>
              <a:t>Add new material respecting JSON syntax. For each material you need to add Conductivity, Steinmetz coefficients (Cm, X, Y), density and permeability versus frequency</a:t>
            </a:r>
            <a:endParaRPr lang="de-DE" b="0" dirty="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endParaRPr lang="en-US" kern="0" dirty="0"/>
          </a:p>
        </p:txBody>
      </p:sp>
    </p:spTree>
    <p:extLst>
      <p:ext uri="{BB962C8B-B14F-4D97-AF65-F5344CB8AC3E}">
        <p14:creationId xmlns:p14="http://schemas.microsoft.com/office/powerpoint/2010/main" val="705005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Maxwell Results – Leakage Inductance</a:t>
            </a:r>
          </a:p>
        </p:txBody>
      </p:sp>
      <p:sp>
        <p:nvSpPr>
          <p:cNvPr id="4" name="Text Placeholder 1"/>
          <p:cNvSpPr>
            <a:spLocks noGrp="1"/>
          </p:cNvSpPr>
          <p:nvPr>
            <p:ph type="body" sz="quarter" idx="13"/>
          </p:nvPr>
        </p:nvSpPr>
        <p:spPr>
          <a:xfrm>
            <a:off x="434454" y="800099"/>
            <a:ext cx="8229599" cy="4572000"/>
          </a:xfrm>
        </p:spPr>
        <p:txBody>
          <a:bodyPr>
            <a:normAutofit/>
          </a:bodyPr>
          <a:lstStyle/>
          <a:p>
            <a:pPr>
              <a:buFont typeface="Arial" panose="020B0604020202020204" pitchFamily="34" charset="0"/>
              <a:buChar char="•"/>
            </a:pPr>
            <a:r>
              <a:rPr lang="en-US" sz="2000" dirty="0"/>
              <a:t>ACT will automatically generate Leakage Inductance report for you. It will calculate values between all sides. </a:t>
            </a:r>
          </a:p>
          <a:p>
            <a:r>
              <a:rPr lang="en-US" sz="2000" dirty="0"/>
              <a:t>For example, for 3 sides (primary, secondary, tertiary) you will get a report frequency vs all Leakage values:</a:t>
            </a:r>
          </a:p>
        </p:txBody>
      </p:sp>
      <p:pic>
        <p:nvPicPr>
          <p:cNvPr id="2" name="Picture 1">
            <a:extLst>
              <a:ext uri="{FF2B5EF4-FFF2-40B4-BE49-F238E27FC236}">
                <a16:creationId xmlns:a16="http://schemas.microsoft.com/office/drawing/2014/main" id="{D91C6053-3FF8-4856-9DB3-ED48BB716EB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63928" y="4076700"/>
            <a:ext cx="7570649" cy="1295399"/>
          </a:xfrm>
          <a:prstGeom prst="rect">
            <a:avLst/>
          </a:prstGeom>
          <a:ln>
            <a:solidFill>
              <a:schemeClr val="tx1"/>
            </a:solidFill>
          </a:ln>
        </p:spPr>
      </p:pic>
      <p:pic>
        <p:nvPicPr>
          <p:cNvPr id="5" name="Picture 4">
            <a:extLst>
              <a:ext uri="{FF2B5EF4-FFF2-40B4-BE49-F238E27FC236}">
                <a16:creationId xmlns:a16="http://schemas.microsoft.com/office/drawing/2014/main" id="{6C6445FD-1BD9-4B5A-8382-1C781A3AE74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6675" y="2438399"/>
            <a:ext cx="3524984" cy="1295399"/>
          </a:xfrm>
          <a:prstGeom prst="rect">
            <a:avLst/>
          </a:prstGeom>
          <a:ln>
            <a:solidFill>
              <a:schemeClr val="tx1"/>
            </a:solidFill>
          </a:ln>
        </p:spPr>
      </p:pic>
    </p:spTree>
    <p:extLst>
      <p:ext uri="{BB962C8B-B14F-4D97-AF65-F5344CB8AC3E}">
        <p14:creationId xmlns:p14="http://schemas.microsoft.com/office/powerpoint/2010/main" val="123820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Maxwell Results - Plots</a:t>
            </a:r>
          </a:p>
        </p:txBody>
      </p:sp>
      <p:sp>
        <p:nvSpPr>
          <p:cNvPr id="4" name="Text Placeholder 1"/>
          <p:cNvSpPr>
            <a:spLocks noGrp="1"/>
          </p:cNvSpPr>
          <p:nvPr>
            <p:ph type="body" sz="quarter" idx="13"/>
          </p:nvPr>
        </p:nvSpPr>
        <p:spPr>
          <a:xfrm>
            <a:off x="609600" y="762000"/>
            <a:ext cx="8229599" cy="4572000"/>
          </a:xfrm>
        </p:spPr>
        <p:txBody>
          <a:bodyPr>
            <a:normAutofit/>
          </a:bodyPr>
          <a:lstStyle/>
          <a:p>
            <a:pPr marL="0" indent="0">
              <a:buNone/>
            </a:pPr>
            <a:r>
              <a:rPr lang="en-US" sz="2000" b="0" dirty="0"/>
              <a:t>ACT will automatically create plots </a:t>
            </a:r>
          </a:p>
          <a:p>
            <a:pPr marL="457200" indent="-457200">
              <a:buFont typeface="+mj-lt"/>
              <a:buAutoNum type="arabicPeriod"/>
            </a:pPr>
            <a:r>
              <a:rPr lang="en-US" sz="2000" b="0" dirty="0" err="1"/>
              <a:t>MagJ</a:t>
            </a:r>
            <a:r>
              <a:rPr lang="en-US" sz="2000" dirty="0"/>
              <a:t>, Ohmic Losses</a:t>
            </a:r>
            <a:r>
              <a:rPr lang="en-US" sz="2000" b="0" dirty="0"/>
              <a:t> for Windings </a:t>
            </a:r>
          </a:p>
          <a:p>
            <a:pPr marL="457200" indent="-457200">
              <a:buFont typeface="+mj-lt"/>
              <a:buAutoNum type="arabicPeriod"/>
            </a:pPr>
            <a:r>
              <a:rPr lang="en-US" sz="2000" b="0" dirty="0" err="1"/>
              <a:t>MagB</a:t>
            </a:r>
            <a:r>
              <a:rPr lang="en-US" sz="2000" b="0" dirty="0"/>
              <a:t>, Core Losses for the Core</a:t>
            </a:r>
          </a:p>
        </p:txBody>
      </p:sp>
      <p:pic>
        <p:nvPicPr>
          <p:cNvPr id="6" name="Picture 5"/>
          <p:cNvPicPr>
            <a:picLocks noChangeAspect="1"/>
          </p:cNvPicPr>
          <p:nvPr/>
        </p:nvPicPr>
        <p:blipFill rotWithShape="1">
          <a:blip r:embed="rId2"/>
          <a:srcRect l="4251" t="17654" r="10291" b="10873"/>
          <a:stretch/>
        </p:blipFill>
        <p:spPr>
          <a:xfrm>
            <a:off x="381000" y="2057400"/>
            <a:ext cx="8309273" cy="4038600"/>
          </a:xfrm>
          <a:prstGeom prst="rect">
            <a:avLst/>
          </a:prstGeom>
          <a:ln>
            <a:solidFill>
              <a:schemeClr val="tx1"/>
            </a:solidFill>
          </a:ln>
        </p:spPr>
      </p:pic>
      <p:pic>
        <p:nvPicPr>
          <p:cNvPr id="2" name="Picture 1">
            <a:extLst>
              <a:ext uri="{FF2B5EF4-FFF2-40B4-BE49-F238E27FC236}">
                <a16:creationId xmlns:a16="http://schemas.microsoft.com/office/drawing/2014/main" id="{0DAE834D-C28B-4167-8366-1951BD182408}"/>
              </a:ext>
            </a:extLst>
          </p:cNvPr>
          <p:cNvPicPr>
            <a:picLocks noChangeAspect="1"/>
          </p:cNvPicPr>
          <p:nvPr/>
        </p:nvPicPr>
        <p:blipFill rotWithShape="1">
          <a:blip r:embed="rId3"/>
          <a:srcRect b="5088"/>
          <a:stretch/>
        </p:blipFill>
        <p:spPr>
          <a:xfrm>
            <a:off x="5638800" y="304800"/>
            <a:ext cx="2057400" cy="1635400"/>
          </a:xfrm>
          <a:prstGeom prst="rect">
            <a:avLst/>
          </a:prstGeom>
          <a:ln>
            <a:solidFill>
              <a:schemeClr val="tx1"/>
            </a:solidFill>
          </a:ln>
        </p:spPr>
      </p:pic>
    </p:spTree>
    <p:extLst>
      <p:ext uri="{BB962C8B-B14F-4D97-AF65-F5344CB8AC3E}">
        <p14:creationId xmlns:p14="http://schemas.microsoft.com/office/powerpoint/2010/main" val="119301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Maxwell Results – Matrix and Netlist</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0039"/>
          <a:stretch/>
        </p:blipFill>
        <p:spPr bwMode="auto">
          <a:xfrm>
            <a:off x="637847" y="1009100"/>
            <a:ext cx="4733926" cy="2286000"/>
          </a:xfrm>
          <a:prstGeom prst="rect">
            <a:avLst/>
          </a:prstGeom>
          <a:ln>
            <a:solidFill>
              <a:schemeClr val="tx1"/>
            </a:solid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376" y="1036733"/>
            <a:ext cx="2362200" cy="2613497"/>
          </a:xfrm>
          <a:prstGeom prst="rect">
            <a:avLst/>
          </a:prstGeom>
          <a:ln>
            <a:solidFill>
              <a:schemeClr val="tx1"/>
            </a:solid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325170" y="632428"/>
            <a:ext cx="2240613" cy="369332"/>
          </a:xfrm>
          <a:prstGeom prst="rect">
            <a:avLst/>
          </a:prstGeom>
        </p:spPr>
        <p:txBody>
          <a:bodyPr wrap="none">
            <a:spAutoFit/>
          </a:bodyPr>
          <a:lstStyle/>
          <a:p>
            <a:r>
              <a:rPr lang="en-US" u="sng" dirty="0"/>
              <a:t>Maxwell to </a:t>
            </a:r>
            <a:r>
              <a:rPr lang="en-US" u="sng" dirty="0" err="1"/>
              <a:t>Simplorer</a:t>
            </a:r>
            <a:endParaRPr lang="en-US" u="sng" dirty="0"/>
          </a:p>
        </p:txBody>
      </p:sp>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17309"/>
          <a:stretch/>
        </p:blipFill>
        <p:spPr bwMode="auto">
          <a:xfrm>
            <a:off x="5859376" y="4104190"/>
            <a:ext cx="3172200" cy="1874354"/>
          </a:xfrm>
          <a:prstGeom prst="rect">
            <a:avLst/>
          </a:prstGeom>
          <a:ln>
            <a:solidFill>
              <a:schemeClr val="tx1"/>
            </a:solid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553200" y="3692544"/>
            <a:ext cx="1932196" cy="369332"/>
          </a:xfrm>
          <a:prstGeom prst="rect">
            <a:avLst/>
          </a:prstGeom>
        </p:spPr>
        <p:txBody>
          <a:bodyPr wrap="none">
            <a:spAutoFit/>
          </a:bodyPr>
          <a:lstStyle/>
          <a:p>
            <a:r>
              <a:rPr lang="en-US" u="sng" dirty="0"/>
              <a:t>Maxwell to </a:t>
            </a:r>
            <a:r>
              <a:rPr lang="en-US" u="sng" dirty="0" err="1"/>
              <a:t>PSpice</a:t>
            </a:r>
            <a:endParaRPr lang="en-US" u="sng" dirty="0"/>
          </a:p>
        </p:txBody>
      </p:sp>
      <p:sp>
        <p:nvSpPr>
          <p:cNvPr id="5" name="Rectangle 4">
            <a:extLst>
              <a:ext uri="{FF2B5EF4-FFF2-40B4-BE49-F238E27FC236}">
                <a16:creationId xmlns:a16="http://schemas.microsoft.com/office/drawing/2014/main" id="{EF157AAD-DBA1-442A-9603-915CF390DF4F}"/>
              </a:ext>
            </a:extLst>
          </p:cNvPr>
          <p:cNvSpPr/>
          <p:nvPr/>
        </p:nvSpPr>
        <p:spPr>
          <a:xfrm>
            <a:off x="191859" y="660559"/>
            <a:ext cx="5410200" cy="5078313"/>
          </a:xfrm>
          <a:prstGeom prst="rect">
            <a:avLst/>
          </a:prstGeom>
        </p:spPr>
        <p:txBody>
          <a:bodyPr wrap="square">
            <a:spAutoFit/>
          </a:bodyPr>
          <a:lstStyle/>
          <a:p>
            <a:pPr marL="285750" indent="-285750" algn="just">
              <a:buFont typeface="Arial" panose="020B0604020202020204" pitchFamily="34" charset="0"/>
              <a:buChar char="•"/>
            </a:pPr>
            <a:r>
              <a:rPr lang="en-US" dirty="0"/>
              <a:t>Impedance Matrix results at solved frequencies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Frequency dependent State Space model can be imported into </a:t>
            </a:r>
            <a:r>
              <a:rPr lang="en-US" dirty="0" err="1"/>
              <a:t>Simplorer</a:t>
            </a:r>
            <a:r>
              <a:rPr lang="en-US" dirty="0"/>
              <a:t> for circuit simulation using “Dynamic Eddy Current” link</a:t>
            </a:r>
          </a:p>
          <a:p>
            <a:pPr marL="285750" indent="-285750">
              <a:buFont typeface="Arial" panose="020B0604020202020204" pitchFamily="34" charset="0"/>
              <a:buChar char="•"/>
            </a:pPr>
            <a:r>
              <a:rPr lang="en-US" dirty="0"/>
              <a:t>Frequency dependent netlist model can also be exported to PSpice using Network Data Explorer </a:t>
            </a:r>
          </a:p>
          <a:p>
            <a:pPr marL="800100" lvl="1" indent="-342900">
              <a:buFont typeface="+mj-lt"/>
              <a:buAutoNum type="arabicPeriod"/>
            </a:pPr>
            <a:r>
              <a:rPr lang="en-US" dirty="0"/>
              <a:t>Right-click on Analysis / Setup1</a:t>
            </a:r>
          </a:p>
          <a:p>
            <a:pPr marL="800100" lvl="1" indent="-342900">
              <a:buFont typeface="+mj-lt"/>
              <a:buAutoNum type="arabicPeriod"/>
            </a:pPr>
            <a:r>
              <a:rPr lang="en-US" dirty="0"/>
              <a:t>In the NDE window, click on Export Broadband</a:t>
            </a:r>
          </a:p>
          <a:p>
            <a:pPr marL="800100" lvl="1" indent="-342900">
              <a:buFont typeface="+mj-lt"/>
              <a:buAutoNum type="arabicPeriod"/>
            </a:pPr>
            <a:r>
              <a:rPr lang="en-US" dirty="0"/>
              <a:t>Choose PSPICE (Renormalize to 1 ohm)</a:t>
            </a:r>
          </a:p>
        </p:txBody>
      </p:sp>
    </p:spTree>
    <p:extLst>
      <p:ext uri="{BB962C8B-B14F-4D97-AF65-F5344CB8AC3E}">
        <p14:creationId xmlns:p14="http://schemas.microsoft.com/office/powerpoint/2010/main" val="1844526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Help</a:t>
            </a:r>
          </a:p>
        </p:txBody>
      </p:sp>
      <p:sp>
        <p:nvSpPr>
          <p:cNvPr id="2" name="Text Placeholder 1"/>
          <p:cNvSpPr>
            <a:spLocks noGrp="1"/>
          </p:cNvSpPr>
          <p:nvPr>
            <p:ph type="body" sz="quarter" idx="13"/>
          </p:nvPr>
        </p:nvSpPr>
        <p:spPr>
          <a:xfrm>
            <a:off x="322330" y="859339"/>
            <a:ext cx="2147447" cy="4572000"/>
          </a:xfrm>
        </p:spPr>
        <p:txBody>
          <a:bodyPr>
            <a:normAutofit fontScale="92500"/>
          </a:bodyPr>
          <a:lstStyle/>
          <a:p>
            <a:pPr>
              <a:buFont typeface="Arial" panose="020B0604020202020204" pitchFamily="34" charset="0"/>
              <a:buChar char="•"/>
            </a:pPr>
            <a:r>
              <a:rPr lang="en-US" sz="2200" dirty="0"/>
              <a:t>Help contains information about settings for each step</a:t>
            </a:r>
          </a:p>
          <a:p>
            <a:r>
              <a:rPr lang="en-US" sz="2200" dirty="0"/>
              <a:t>Access with “Help” button on any ACT panel</a:t>
            </a:r>
          </a:p>
          <a:p>
            <a:pPr>
              <a:buFont typeface="Arial" panose="020B0604020202020204" pitchFamily="34" charset="0"/>
              <a:buChar char="•"/>
            </a:pPr>
            <a:r>
              <a:rPr lang="en-US" sz="2200" dirty="0"/>
              <a:t>It is suggested to read help before starting to work with ACT since this presentation is giving only a short overview of ACT</a:t>
            </a:r>
          </a:p>
          <a:p>
            <a:pPr>
              <a:buFont typeface="Arial" panose="020B0604020202020204" pitchFamily="34" charset="0"/>
              <a:buChar char="•"/>
            </a:pPr>
            <a:endParaRPr lang="en-US" sz="1600" dirty="0"/>
          </a:p>
        </p:txBody>
      </p:sp>
      <p:pic>
        <p:nvPicPr>
          <p:cNvPr id="5" name="Picture 4">
            <a:extLst>
              <a:ext uri="{FF2B5EF4-FFF2-40B4-BE49-F238E27FC236}">
                <a16:creationId xmlns:a16="http://schemas.microsoft.com/office/drawing/2014/main" id="{F1D0C4F7-469D-411D-85E1-1DCDAFE637F4}"/>
              </a:ext>
            </a:extLst>
          </p:cNvPr>
          <p:cNvPicPr>
            <a:picLocks noChangeAspect="1"/>
          </p:cNvPicPr>
          <p:nvPr/>
        </p:nvPicPr>
        <p:blipFill>
          <a:blip r:embed="rId2"/>
          <a:stretch>
            <a:fillRect/>
          </a:stretch>
        </p:blipFill>
        <p:spPr>
          <a:xfrm>
            <a:off x="6706345" y="381000"/>
            <a:ext cx="2042808" cy="5715000"/>
          </a:xfrm>
          <a:prstGeom prst="rect">
            <a:avLst/>
          </a:prstGeom>
          <a:ln>
            <a:solidFill>
              <a:schemeClr val="tx1"/>
            </a:solidFill>
          </a:ln>
        </p:spPr>
      </p:pic>
      <p:pic>
        <p:nvPicPr>
          <p:cNvPr id="7" name="Picture 6">
            <a:extLst>
              <a:ext uri="{FF2B5EF4-FFF2-40B4-BE49-F238E27FC236}">
                <a16:creationId xmlns:a16="http://schemas.microsoft.com/office/drawing/2014/main" id="{83102059-9F50-43C1-B6BC-34EBB832B676}"/>
              </a:ext>
            </a:extLst>
          </p:cNvPr>
          <p:cNvPicPr>
            <a:picLocks noChangeAspect="1"/>
          </p:cNvPicPr>
          <p:nvPr/>
        </p:nvPicPr>
        <p:blipFill>
          <a:blip r:embed="rId3"/>
          <a:stretch>
            <a:fillRect/>
          </a:stretch>
        </p:blipFill>
        <p:spPr>
          <a:xfrm>
            <a:off x="2880708" y="685800"/>
            <a:ext cx="3382584" cy="4572000"/>
          </a:xfrm>
          <a:prstGeom prst="rect">
            <a:avLst/>
          </a:prstGeom>
          <a:ln>
            <a:solidFill>
              <a:schemeClr val="tx1"/>
            </a:solidFill>
          </a:ln>
        </p:spPr>
      </p:pic>
      <p:sp>
        <p:nvSpPr>
          <p:cNvPr id="8" name="Rectangle 7">
            <a:extLst>
              <a:ext uri="{FF2B5EF4-FFF2-40B4-BE49-F238E27FC236}">
                <a16:creationId xmlns:a16="http://schemas.microsoft.com/office/drawing/2014/main" id="{71447813-2B28-4554-BC6D-0B8CEF6EE08B}"/>
              </a:ext>
            </a:extLst>
          </p:cNvPr>
          <p:cNvSpPr/>
          <p:nvPr/>
        </p:nvSpPr>
        <p:spPr>
          <a:xfrm>
            <a:off x="5489916" y="4613312"/>
            <a:ext cx="437159" cy="23411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302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457200" y="1219200"/>
            <a:ext cx="8221493" cy="510540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r>
              <a:rPr lang="fr-FR" dirty="0"/>
              <a:t>Copyright and </a:t>
            </a:r>
            <a:r>
              <a:rPr lang="fr-FR" dirty="0" err="1"/>
              <a:t>Trademark</a:t>
            </a:r>
            <a:r>
              <a:rPr lang="fr-FR" dirty="0"/>
              <a:t> Information </a:t>
            </a:r>
            <a:endParaRPr lang="en-US" dirty="0"/>
          </a:p>
          <a:p>
            <a:endParaRPr lang="en-US" sz="1600" dirty="0"/>
          </a:p>
          <a:p>
            <a:r>
              <a:rPr lang="en-US" sz="1400" dirty="0"/>
              <a:t>© 2020 ANSYS, Inc. All rights reserved. Unauthorized use, distribution or duplication is prohibited. </a:t>
            </a:r>
            <a:endParaRPr lang="fr-FR" sz="1400" dirty="0"/>
          </a:p>
          <a:p>
            <a:endParaRPr lang="en-US" sz="1400" dirty="0"/>
          </a:p>
          <a:p>
            <a:r>
              <a:rPr lang="en-US" sz="1400" dirty="0"/>
              <a:t>ANSYS, ANSYS Workbench, Ansoft, AUTODYN, EKM, Engineering Knowledge Manager, CFX, FLUENT, HFSS, AIM and any and all ANSYS, Inc. brand, product, service and feature names, logos and slogans are registered trademarks or trademarks of ANSYS, Inc. or its subsidiaries in the United States or other countries. ICEM CFD is a trademark used by ANSYS, Inc. under license. CFX is a trademark of Sony Corporation in Japan. All other brand, product, service and feature names or trademarks are the property of their respective owners. </a:t>
            </a:r>
            <a:endParaRPr lang="fr-FR" sz="1400" dirty="0"/>
          </a:p>
          <a:p>
            <a:endParaRPr lang="en-US" sz="1600" b="1" dirty="0"/>
          </a:p>
          <a:p>
            <a:r>
              <a:rPr lang="en-US" dirty="0"/>
              <a:t>Disclaimer Notice </a:t>
            </a:r>
          </a:p>
          <a:p>
            <a:endParaRPr lang="fr-FR" dirty="0"/>
          </a:p>
          <a:p>
            <a:r>
              <a:rPr lang="en-US" sz="1400" dirty="0"/>
              <a:t>THIS ANSYS SOFTWARE PRODUCT AND PROGRAM DOCUMENTATION INCLUDE TRADE SECRETS AND ARE CONFIDENTIAL AND PROPRIETARY PRODUCTS OF ANSYS, INC., ITS SUBSIDIARIES, OR LICENSORS. The software products and documentation are furnished by ANSYS, Inc., its subsidiaries, or affiliates under a software license agreement that contains provisions concerning non-disclosure, copying, length and nature of use, compliance with exporting laws, warranties, disclaimers, limitations of liability, and remedies, and other provisions. The software products and documentation may be used, disclosed, transferred, or copied only in accordance with the terms and conditions of that software license agreement.</a:t>
            </a:r>
          </a:p>
          <a:p>
            <a:endParaRPr lang="fr-FR" dirty="0"/>
          </a:p>
          <a:p>
            <a:r>
              <a:rPr lang="en-US" sz="1200" i="1" dirty="0"/>
              <a:t>Contains proprietary and confidential information of ANSYS, Inc. and its subsidiaries and affiliates.</a:t>
            </a:r>
            <a:endParaRPr kumimoji="0" lang="en-US" sz="2000" b="1" i="1" u="none" strike="noStrike" kern="0" cap="none" spc="0" normalizeH="0" baseline="0" noProof="0" dirty="0">
              <a:ln>
                <a:noFill/>
              </a:ln>
              <a:solidFill>
                <a:prstClr val="black"/>
              </a:solidFill>
              <a:effectLst/>
              <a:uLnTx/>
              <a:uFillTx/>
              <a:latin typeface="Calibri"/>
              <a:cs typeface="Calibri" pitchFamily="34" charset="0"/>
            </a:endParaRPr>
          </a:p>
        </p:txBody>
      </p:sp>
      <p:sp>
        <p:nvSpPr>
          <p:cNvPr id="10" name="Title 2"/>
          <p:cNvSpPr txBox="1">
            <a:spLocks/>
          </p:cNvSpPr>
          <p:nvPr/>
        </p:nvSpPr>
        <p:spPr bwMode="auto">
          <a:xfrm>
            <a:off x="609600" y="228600"/>
            <a:ext cx="7126287" cy="4123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fontAlgn="base">
              <a:lnSpc>
                <a:spcPct val="90000"/>
              </a:lnSpc>
              <a:spcBef>
                <a:spcPct val="0"/>
              </a:spcBef>
              <a:spcAft>
                <a:spcPct val="0"/>
              </a:spcAft>
              <a:defRPr sz="2800" b="1">
                <a:latin typeface="+mj-lt"/>
                <a:ea typeface="+mj-ea"/>
                <a:cs typeface="Calibri" pitchFamily="34" charset="0"/>
              </a:defRPr>
            </a:lvl1pPr>
            <a:lvl2pPr fontAlgn="base">
              <a:lnSpc>
                <a:spcPct val="90000"/>
              </a:lnSpc>
              <a:spcBef>
                <a:spcPct val="0"/>
              </a:spcBef>
              <a:spcAft>
                <a:spcPct val="0"/>
              </a:spcAft>
              <a:defRPr sz="3200" b="1">
                <a:latin typeface="Calibri" pitchFamily="34" charset="0"/>
                <a:cs typeface="Calibri" pitchFamily="34" charset="0"/>
              </a:defRPr>
            </a:lvl2pPr>
            <a:lvl3pPr fontAlgn="base">
              <a:lnSpc>
                <a:spcPct val="90000"/>
              </a:lnSpc>
              <a:spcBef>
                <a:spcPct val="0"/>
              </a:spcBef>
              <a:spcAft>
                <a:spcPct val="0"/>
              </a:spcAft>
              <a:defRPr sz="3200" b="1">
                <a:latin typeface="Calibri" pitchFamily="34" charset="0"/>
                <a:cs typeface="Calibri" pitchFamily="34" charset="0"/>
              </a:defRPr>
            </a:lvl3pPr>
            <a:lvl4pPr fontAlgn="base">
              <a:lnSpc>
                <a:spcPct val="90000"/>
              </a:lnSpc>
              <a:spcBef>
                <a:spcPct val="0"/>
              </a:spcBef>
              <a:spcAft>
                <a:spcPct val="0"/>
              </a:spcAft>
              <a:defRPr sz="3200" b="1">
                <a:latin typeface="Calibri" pitchFamily="34" charset="0"/>
                <a:cs typeface="Calibri" pitchFamily="34" charset="0"/>
              </a:defRPr>
            </a:lvl4pPr>
            <a:lvl5pPr fontAlgn="base">
              <a:lnSpc>
                <a:spcPct val="90000"/>
              </a:lnSpc>
              <a:spcBef>
                <a:spcPct val="0"/>
              </a:spcBef>
              <a:spcAft>
                <a:spcPct val="0"/>
              </a:spcAft>
              <a:defRPr sz="3200" b="1">
                <a:latin typeface="Calibri" pitchFamily="34" charset="0"/>
                <a:cs typeface="Calibri" pitchFamily="34" charset="0"/>
              </a:defRPr>
            </a:lvl5pPr>
            <a:lvl6pPr marL="457200" fontAlgn="base">
              <a:lnSpc>
                <a:spcPct val="90000"/>
              </a:lnSpc>
              <a:spcBef>
                <a:spcPct val="0"/>
              </a:spcBef>
              <a:spcAft>
                <a:spcPct val="0"/>
              </a:spcAft>
              <a:defRPr sz="3200" b="1">
                <a:solidFill>
                  <a:schemeClr val="tx2"/>
                </a:solidFill>
                <a:latin typeface="Arial" charset="0"/>
              </a:defRPr>
            </a:lvl6pPr>
            <a:lvl7pPr marL="914400" fontAlgn="base">
              <a:lnSpc>
                <a:spcPct val="90000"/>
              </a:lnSpc>
              <a:spcBef>
                <a:spcPct val="0"/>
              </a:spcBef>
              <a:spcAft>
                <a:spcPct val="0"/>
              </a:spcAft>
              <a:defRPr sz="3200" b="1">
                <a:solidFill>
                  <a:schemeClr val="tx2"/>
                </a:solidFill>
                <a:latin typeface="Arial" charset="0"/>
              </a:defRPr>
            </a:lvl7pPr>
            <a:lvl8pPr marL="1371600" fontAlgn="base">
              <a:lnSpc>
                <a:spcPct val="90000"/>
              </a:lnSpc>
              <a:spcBef>
                <a:spcPct val="0"/>
              </a:spcBef>
              <a:spcAft>
                <a:spcPct val="0"/>
              </a:spcAft>
              <a:defRPr sz="3200" b="1">
                <a:solidFill>
                  <a:schemeClr val="tx2"/>
                </a:solidFill>
                <a:latin typeface="Arial" charset="0"/>
              </a:defRPr>
            </a:lvl8pPr>
            <a:lvl9pPr marL="1828800" fontAlgn="base">
              <a:lnSpc>
                <a:spcPct val="90000"/>
              </a:lnSpc>
              <a:spcBef>
                <a:spcPct val="0"/>
              </a:spcBef>
              <a:spcAft>
                <a:spcPct val="0"/>
              </a:spcAft>
              <a:defRPr sz="3200" b="1">
                <a:solidFill>
                  <a:schemeClr val="tx2"/>
                </a:solidFill>
                <a:latin typeface="Arial" charset="0"/>
              </a:defRPr>
            </a:lvl9pPr>
          </a:lstStyle>
          <a:p>
            <a:pPr lvl="0"/>
            <a:r>
              <a:rPr lang="en-US" b="0" dirty="0"/>
              <a:t>Copyright and Trademark Information</a:t>
            </a:r>
            <a:endParaRPr kumimoji="0" lang="en-US" sz="2800" b="0" i="0" u="none" strike="noStrike" kern="1200" cap="none" spc="0" normalizeH="0" baseline="0" dirty="0">
              <a:ln>
                <a:noFill/>
              </a:ln>
              <a:solidFill>
                <a:prstClr val="black"/>
              </a:solidFill>
              <a:effectLst/>
              <a:uLnTx/>
              <a:uFillTx/>
              <a:latin typeface="Calibri"/>
            </a:endParaRPr>
          </a:p>
        </p:txBody>
      </p:sp>
    </p:spTree>
    <p:extLst>
      <p:ext uri="{BB962C8B-B14F-4D97-AF65-F5344CB8AC3E}">
        <p14:creationId xmlns:p14="http://schemas.microsoft.com/office/powerpoint/2010/main" val="163694055"/>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5753"/>
            <a:ext cx="7126287" cy="412394"/>
          </a:xfrm>
        </p:spPr>
        <p:txBody>
          <a:bodyPr/>
          <a:lstStyle/>
          <a:p>
            <a:r>
              <a:rPr lang="en-US" dirty="0"/>
              <a:t>Issues and Contributions</a:t>
            </a:r>
          </a:p>
        </p:txBody>
      </p:sp>
      <p:sp>
        <p:nvSpPr>
          <p:cNvPr id="2" name="Text Placeholder 1"/>
          <p:cNvSpPr>
            <a:spLocks noGrp="1"/>
          </p:cNvSpPr>
          <p:nvPr>
            <p:ph type="body" sz="quarter" idx="11"/>
          </p:nvPr>
        </p:nvSpPr>
        <p:spPr>
          <a:xfrm>
            <a:off x="531564" y="902206"/>
            <a:ext cx="8001000" cy="4648200"/>
          </a:xfrm>
        </p:spPr>
        <p:txBody>
          <a:bodyPr/>
          <a:lstStyle/>
          <a:p>
            <a:pPr marL="0" indent="0">
              <a:buSzPct val="100000"/>
              <a:buNone/>
            </a:pPr>
            <a:r>
              <a:rPr lang="en-US" dirty="0"/>
              <a:t>We are glad to see contributors to this project. If you want to add transformer shapes, new materials or any other enhancement please join us on </a:t>
            </a:r>
            <a:r>
              <a:rPr lang="en-US" dirty="0">
                <a:hlinkClick r:id="rId2"/>
              </a:rPr>
              <a:t>GitHub</a:t>
            </a:r>
            <a:endParaRPr lang="en-US" dirty="0"/>
          </a:p>
          <a:p>
            <a:pPr marL="0" indent="0">
              <a:buSzPct val="100000"/>
              <a:buNone/>
            </a:pPr>
            <a:endParaRPr lang="en-US" dirty="0"/>
          </a:p>
          <a:p>
            <a:pPr marL="0" indent="0">
              <a:buSzPct val="100000"/>
              <a:buNone/>
            </a:pPr>
            <a:r>
              <a:rPr lang="en-US" dirty="0"/>
              <a:t>Report any issue or provide feedback related to this app please</a:t>
            </a:r>
          </a:p>
          <a:p>
            <a:pPr>
              <a:buSzPct val="100000"/>
            </a:pPr>
            <a:r>
              <a:rPr lang="en-US" dirty="0"/>
              <a:t>Open an issue on </a:t>
            </a:r>
            <a:r>
              <a:rPr lang="en-US" dirty="0">
                <a:hlinkClick r:id="rId2"/>
              </a:rPr>
              <a:t>GitHub</a:t>
            </a:r>
            <a:endParaRPr lang="en-US" dirty="0"/>
          </a:p>
          <a:p>
            <a:pPr>
              <a:buSzPct val="100000"/>
            </a:pPr>
            <a:r>
              <a:rPr lang="en-US" dirty="0"/>
              <a:t>Or contact:</a:t>
            </a:r>
          </a:p>
          <a:p>
            <a:pPr marL="0" indent="0" algn="ctr">
              <a:buNone/>
            </a:pPr>
            <a:r>
              <a:rPr lang="fr-FR" i="1" dirty="0"/>
              <a:t>maksim.beliaev@ansys.com</a:t>
            </a:r>
          </a:p>
          <a:p>
            <a:pPr marL="0" indent="0" algn="ctr">
              <a:buNone/>
            </a:pPr>
            <a:r>
              <a:rPr lang="fr-FR" i="1" dirty="0"/>
              <a:t>mark.christini@ansys.com</a:t>
            </a:r>
          </a:p>
        </p:txBody>
      </p:sp>
      <p:sp>
        <p:nvSpPr>
          <p:cNvPr id="4" name="Rectangle 3">
            <a:extLst>
              <a:ext uri="{FF2B5EF4-FFF2-40B4-BE49-F238E27FC236}">
                <a16:creationId xmlns:a16="http://schemas.microsoft.com/office/drawing/2014/main" id="{D61E1983-BCEF-4F2F-8B78-6F79DB8C569A}"/>
              </a:ext>
            </a:extLst>
          </p:cNvPr>
          <p:cNvSpPr/>
          <p:nvPr/>
        </p:nvSpPr>
        <p:spPr>
          <a:xfrm>
            <a:off x="652749" y="5257800"/>
            <a:ext cx="7924800" cy="553998"/>
          </a:xfrm>
          <a:prstGeom prst="rect">
            <a:avLst/>
          </a:prstGeom>
        </p:spPr>
        <p:txBody>
          <a:bodyPr wrap="square">
            <a:spAutoFit/>
          </a:bodyPr>
          <a:lstStyle/>
          <a:p>
            <a:pPr algn="ctr"/>
            <a:r>
              <a:rPr lang="en-US" i="1" dirty="0">
                <a:latin typeface="Tahoma" panose="020B0604030504040204" pitchFamily="34" charset="0"/>
                <a:ea typeface="Calibri" panose="020F0502020204030204" pitchFamily="34" charset="0"/>
              </a:rPr>
              <a:t>Copyright and Trademark Information</a:t>
            </a:r>
            <a:endParaRPr lang="en-US" sz="2800" dirty="0">
              <a:latin typeface="Times New Roman" panose="02020603050405020304" pitchFamily="18" charset="0"/>
              <a:ea typeface="Calibri" panose="020F0502020204030204" pitchFamily="34" charset="0"/>
            </a:endParaRPr>
          </a:p>
          <a:p>
            <a:pPr algn="ctr"/>
            <a:r>
              <a:rPr lang="en-US" sz="1200" i="1" dirty="0">
                <a:latin typeface="Tahoma" panose="020B0604030504040204" pitchFamily="34" charset="0"/>
                <a:ea typeface="Calibri" panose="020F0502020204030204" pitchFamily="34" charset="0"/>
              </a:rPr>
              <a:t>© 2020 ANSYS, Inc. All rights reserved. Unauthorized use, distribution or duplication is prohibited.</a:t>
            </a:r>
            <a:endParaRPr lang="en-US" sz="1200" dirty="0"/>
          </a:p>
        </p:txBody>
      </p:sp>
    </p:spTree>
    <p:extLst>
      <p:ext uri="{BB962C8B-B14F-4D97-AF65-F5344CB8AC3E}">
        <p14:creationId xmlns:p14="http://schemas.microsoft.com/office/powerpoint/2010/main" val="3425094484"/>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Electronic Transformer Overview</a:t>
            </a:r>
          </a:p>
        </p:txBody>
      </p:sp>
      <p:sp>
        <p:nvSpPr>
          <p:cNvPr id="6" name="Content Placeholder 5"/>
          <p:cNvSpPr>
            <a:spLocks noGrp="1"/>
          </p:cNvSpPr>
          <p:nvPr>
            <p:ph idx="1"/>
          </p:nvPr>
        </p:nvSpPr>
        <p:spPr>
          <a:xfrm>
            <a:off x="304800" y="838200"/>
            <a:ext cx="8077200" cy="5522549"/>
          </a:xfrm>
        </p:spPr>
        <p:txBody>
          <a:bodyPr>
            <a:normAutofit/>
          </a:bodyPr>
          <a:lstStyle/>
          <a:p>
            <a:pPr marL="342900" indent="-342900">
              <a:buClrTx/>
              <a:buSzPct val="100000"/>
              <a:buFont typeface="Arial" panose="020B0604020202020204" pitchFamily="34" charset="0"/>
              <a:buChar char="•"/>
            </a:pPr>
            <a:r>
              <a:rPr lang="en-US" sz="2000" b="0" dirty="0"/>
              <a:t>What does the “Electronic Transformer ACT” do?</a:t>
            </a:r>
          </a:p>
          <a:p>
            <a:pPr marL="763588" lvl="3" indent="-342900">
              <a:buSzPct val="100000"/>
              <a:buFont typeface="Wingdings"/>
              <a:buChar char="à"/>
            </a:pPr>
            <a:r>
              <a:rPr lang="en-US" sz="2000" b="0" dirty="0"/>
              <a:t>It automatically sets up a ready-to-solve Maxwell 3D Eddy Current design for magnetic components.  Permeability is </a:t>
            </a:r>
            <a:r>
              <a:rPr lang="en-US" sz="2000" b="0" u="sng" dirty="0"/>
              <a:t>linear</a:t>
            </a:r>
            <a:r>
              <a:rPr lang="en-US" sz="2000" b="0" dirty="0"/>
              <a:t> and </a:t>
            </a:r>
            <a:r>
              <a:rPr lang="en-US" sz="2000" b="0" u="sng" dirty="0"/>
              <a:t>frequency dependent</a:t>
            </a:r>
            <a:r>
              <a:rPr lang="en-US" sz="2000" b="0" dirty="0"/>
              <a:t>.  Steinmetz core loss coefficients are </a:t>
            </a:r>
            <a:r>
              <a:rPr lang="en-US" sz="2000" b="0" u="sng" dirty="0"/>
              <a:t>frequency dependent</a:t>
            </a:r>
            <a:r>
              <a:rPr lang="en-US" sz="2000" b="0" dirty="0"/>
              <a:t>.  A frequency dependent state-space model can be created for </a:t>
            </a:r>
            <a:r>
              <a:rPr lang="en-US" sz="2000" b="0" dirty="0" err="1"/>
              <a:t>Simplorer</a:t>
            </a:r>
            <a:r>
              <a:rPr lang="en-US" sz="2000" b="0" dirty="0"/>
              <a:t> (and </a:t>
            </a:r>
            <a:r>
              <a:rPr lang="en-US" sz="2000" b="0" dirty="0" err="1"/>
              <a:t>Pspice</a:t>
            </a:r>
            <a:r>
              <a:rPr lang="en-US" sz="2000" b="0" dirty="0"/>
              <a:t> using Network Data Explorer). </a:t>
            </a:r>
          </a:p>
          <a:p>
            <a:pPr>
              <a:buSzPct val="100000"/>
            </a:pPr>
            <a:r>
              <a:rPr lang="en-US" sz="2000" b="0" dirty="0"/>
              <a:t>What devices can be modeled?</a:t>
            </a:r>
          </a:p>
          <a:p>
            <a:pPr marL="763588" lvl="3" indent="-342900">
              <a:buSzPct val="100000"/>
              <a:buFont typeface="Wingdings"/>
              <a:buChar char="à"/>
            </a:pPr>
            <a:r>
              <a:rPr lang="en-US" sz="2000" b="0" dirty="0"/>
              <a:t>It is intended for electronic ferrite core transformers and inductors</a:t>
            </a:r>
          </a:p>
          <a:p>
            <a:pPr marL="342900" indent="-342900">
              <a:buClrTx/>
              <a:buSzPct val="100000"/>
              <a:buFont typeface="Arial" panose="020B0604020202020204" pitchFamily="34" charset="0"/>
              <a:buChar char="•"/>
            </a:pPr>
            <a:r>
              <a:rPr lang="en-US" sz="2000" b="0" dirty="0"/>
              <a:t>How easy is it to use?</a:t>
            </a:r>
          </a:p>
          <a:p>
            <a:pPr marL="763588" lvl="3" indent="-342900">
              <a:buSzPct val="100000"/>
              <a:buFont typeface="Wingdings" panose="05000000000000000000" pitchFamily="2" charset="2"/>
              <a:buChar char="à"/>
            </a:pPr>
            <a:r>
              <a:rPr lang="en-US" sz="2000" b="0" dirty="0">
                <a:sym typeface="Wingdings" panose="05000000000000000000" pitchFamily="2" charset="2"/>
              </a:rPr>
              <a:t>ACT </a:t>
            </a:r>
            <a:r>
              <a:rPr lang="en-US" sz="2000" b="0" dirty="0"/>
              <a:t>consists of three input steps which can be setup in 5-10 minutes</a:t>
            </a:r>
          </a:p>
          <a:p>
            <a:pPr marL="342900" indent="-342900">
              <a:buClrTx/>
              <a:buSzPct val="100000"/>
              <a:buFont typeface="Arial" panose="020B0604020202020204" pitchFamily="34" charset="0"/>
              <a:buChar char="•"/>
            </a:pPr>
            <a:r>
              <a:rPr lang="en-US" sz="2000" b="0" dirty="0"/>
              <a:t>Are any manufacturer libraries included?</a:t>
            </a:r>
          </a:p>
          <a:p>
            <a:pPr marL="706438" lvl="3" indent="-285750">
              <a:buSzPct val="100000"/>
              <a:buFont typeface="Wingdings"/>
              <a:buChar char="à"/>
            </a:pPr>
            <a:r>
              <a:rPr lang="en-US" sz="2000" b="0" dirty="0"/>
              <a:t>Philips and </a:t>
            </a:r>
            <a:r>
              <a:rPr lang="en-US" sz="2000" b="0" dirty="0" err="1"/>
              <a:t>Ferroxcube</a:t>
            </a:r>
            <a:r>
              <a:rPr lang="en-US" sz="2000" b="0" dirty="0"/>
              <a:t> libraires with 15 core shapes are included in this release </a:t>
            </a:r>
          </a:p>
        </p:txBody>
      </p:sp>
    </p:spTree>
    <p:extLst>
      <p:ext uri="{BB962C8B-B14F-4D97-AF65-F5344CB8AC3E}">
        <p14:creationId xmlns:p14="http://schemas.microsoft.com/office/powerpoint/2010/main" val="4249465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48583"/>
            <a:ext cx="8229599" cy="448508"/>
          </a:xfrm>
        </p:spPr>
        <p:txBody>
          <a:bodyPr/>
          <a:lstStyle/>
          <a:p>
            <a:r>
              <a:rPr lang="en-US" sz="2800" dirty="0"/>
              <a:t>Electronic Transformer </a:t>
            </a:r>
            <a:r>
              <a:rPr lang="en-US" sz="2800" b="0" dirty="0"/>
              <a:t>Release 2021R1</a:t>
            </a:r>
            <a:r>
              <a:rPr lang="en-US" sz="2800" dirty="0"/>
              <a:t>: What’s new?</a:t>
            </a:r>
          </a:p>
        </p:txBody>
      </p:sp>
      <p:sp>
        <p:nvSpPr>
          <p:cNvPr id="6" name="Content Placeholder 5"/>
          <p:cNvSpPr>
            <a:spLocks noGrp="1"/>
          </p:cNvSpPr>
          <p:nvPr>
            <p:ph idx="1"/>
          </p:nvPr>
        </p:nvSpPr>
        <p:spPr>
          <a:xfrm>
            <a:off x="342900" y="838200"/>
            <a:ext cx="8343900" cy="5522549"/>
          </a:xfrm>
        </p:spPr>
        <p:txBody>
          <a:bodyPr>
            <a:normAutofit fontScale="92500" lnSpcReduction="20000"/>
          </a:bodyPr>
          <a:lstStyle/>
          <a:p>
            <a:pPr marL="342900" indent="-342900">
              <a:buClrTx/>
              <a:buSzPct val="100000"/>
              <a:buFont typeface="+mj-lt"/>
              <a:buAutoNum type="arabicPeriod"/>
            </a:pPr>
            <a:r>
              <a:rPr lang="en-US" sz="2200" b="0" dirty="0"/>
              <a:t>Number of transformer windings (sides) is unlimited.  Now you can create as many sides as you have layers such as: Primary, Secondary, Tertiary, </a:t>
            </a:r>
            <a:r>
              <a:rPr lang="en-US" sz="2200" b="0" dirty="0" err="1"/>
              <a:t>etc</a:t>
            </a:r>
            <a:r>
              <a:rPr lang="en-US" sz="2200" b="0" dirty="0"/>
              <a:t>  </a:t>
            </a:r>
          </a:p>
          <a:p>
            <a:pPr marL="342900" indent="-342900">
              <a:buClrTx/>
              <a:buSzPct val="100000"/>
              <a:buFont typeface="+mj-lt"/>
              <a:buAutoNum type="arabicPeriod"/>
            </a:pPr>
            <a:r>
              <a:rPr lang="en-US" sz="2200" dirty="0"/>
              <a:t>Winding sides can be connected in arbitrary series or parallel combinations</a:t>
            </a:r>
          </a:p>
          <a:p>
            <a:pPr marL="342900" indent="-342900">
              <a:buSzPct val="100000"/>
              <a:buFont typeface="+mj-lt"/>
              <a:buAutoNum type="arabicPeriod"/>
            </a:pPr>
            <a:r>
              <a:rPr lang="en-US" sz="2200" dirty="0"/>
              <a:t>Thermal properties for windings are included for further two-way coupling with thermal tools like </a:t>
            </a:r>
            <a:r>
              <a:rPr lang="en-US" sz="2200" dirty="0" err="1"/>
              <a:t>Icepak</a:t>
            </a:r>
            <a:r>
              <a:rPr lang="en-US" sz="2200" dirty="0"/>
              <a:t> and Fluent</a:t>
            </a:r>
          </a:p>
          <a:p>
            <a:pPr marL="342900" indent="-342900">
              <a:buSzPct val="100000"/>
              <a:buFont typeface="+mj-lt"/>
              <a:buAutoNum type="arabicPeriod"/>
            </a:pPr>
            <a:r>
              <a:rPr lang="en-US" sz="2200" dirty="0"/>
              <a:t>Auto skin layers: if thickness of the conductor is less than 3 values of skin depth then ACT will automatically generate additional layers for </a:t>
            </a:r>
            <a:r>
              <a:rPr lang="en-US" sz="2200" dirty="0" err="1"/>
              <a:t>mesher</a:t>
            </a:r>
            <a:r>
              <a:rPr lang="en-US" sz="2200" dirty="0"/>
              <a:t> to capture eddy effects</a:t>
            </a:r>
            <a:endParaRPr lang="en-US" sz="2200" b="0" dirty="0"/>
          </a:p>
          <a:p>
            <a:pPr marL="342900" indent="-342900">
              <a:buClrTx/>
              <a:buSzPct val="100000"/>
              <a:buFont typeface="+mj-lt"/>
              <a:buAutoNum type="arabicPeriod"/>
            </a:pPr>
            <a:r>
              <a:rPr lang="en-US" sz="2200" b="0" dirty="0"/>
              <a:t>Calculates leakage inductance between all windings (sides) and automatically creates a report</a:t>
            </a:r>
          </a:p>
          <a:p>
            <a:pPr marL="342900" indent="-342900">
              <a:buClrTx/>
              <a:buSzPct val="100000"/>
              <a:buFont typeface="+mj-lt"/>
              <a:buAutoNum type="arabicPeriod"/>
            </a:pPr>
            <a:r>
              <a:rPr lang="en-US" sz="2200" b="0" dirty="0"/>
              <a:t>Excitation strategy is expanded. Now you can have a voltage (or current) winding instead of only current sources</a:t>
            </a:r>
          </a:p>
          <a:p>
            <a:pPr marL="342900" indent="-342900">
              <a:buClrTx/>
              <a:buSzPct val="100000"/>
              <a:buFont typeface="+mj-lt"/>
              <a:buAutoNum type="arabicPeriod"/>
            </a:pPr>
            <a:r>
              <a:rPr lang="en-US" sz="2200" b="0" dirty="0"/>
              <a:t>Load resistance for secondary windings can be input for loaded conditions</a:t>
            </a:r>
          </a:p>
          <a:p>
            <a:pPr marL="342900" indent="-342900">
              <a:buClrTx/>
              <a:buSzPct val="100000"/>
              <a:buFont typeface="+mj-lt"/>
              <a:buAutoNum type="arabicPeriod"/>
            </a:pPr>
            <a:r>
              <a:rPr lang="en-US" sz="2200" b="0" dirty="0"/>
              <a:t>Creates field overlays: Mag(J), Ohmic-Loss for windings and Mag(B), </a:t>
            </a:r>
            <a:r>
              <a:rPr lang="en-US" sz="2200" b="0" dirty="0" err="1"/>
              <a:t>Coreloss</a:t>
            </a:r>
            <a:r>
              <a:rPr lang="en-US" sz="2200" b="0" dirty="0"/>
              <a:t> density  for the core</a:t>
            </a:r>
          </a:p>
          <a:p>
            <a:pPr marL="342900" indent="-342900">
              <a:buClrTx/>
              <a:buSzPct val="100000"/>
              <a:buFont typeface="+mj-lt"/>
              <a:buAutoNum type="arabicPeriod"/>
            </a:pPr>
            <a:r>
              <a:rPr lang="en-US" sz="2200" dirty="0"/>
              <a:t>By default, </a:t>
            </a:r>
            <a:r>
              <a:rPr lang="en-US" sz="2200" b="0" dirty="0"/>
              <a:t>simulates a half-model for faster simulation time</a:t>
            </a:r>
          </a:p>
          <a:p>
            <a:pPr marL="342900" indent="-342900">
              <a:buClrTx/>
              <a:buSzPct val="100000"/>
              <a:buFont typeface="+mj-lt"/>
              <a:buAutoNum type="arabicPeriod"/>
            </a:pPr>
            <a:endParaRPr lang="en-US" sz="2200" dirty="0"/>
          </a:p>
          <a:p>
            <a:pPr marL="0" indent="0">
              <a:buSzPct val="100000"/>
              <a:buNone/>
            </a:pPr>
            <a:r>
              <a:rPr lang="en-US" sz="2200" i="1" kern="0" dirty="0"/>
              <a:t>Note: Due to added functionality .tab files from the older versions are not supported</a:t>
            </a:r>
          </a:p>
          <a:p>
            <a:pPr marL="342900" indent="-342900">
              <a:buClrTx/>
              <a:buSzPct val="100000"/>
              <a:buFont typeface="+mj-lt"/>
              <a:buAutoNum type="arabicPeriod"/>
            </a:pPr>
            <a:endParaRPr lang="en-US" sz="1600" b="0" dirty="0"/>
          </a:p>
        </p:txBody>
      </p:sp>
    </p:spTree>
    <p:extLst>
      <p:ext uri="{BB962C8B-B14F-4D97-AF65-F5344CB8AC3E}">
        <p14:creationId xmlns:p14="http://schemas.microsoft.com/office/powerpoint/2010/main" val="1186516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7126287" cy="412394"/>
          </a:xfrm>
        </p:spPr>
        <p:txBody>
          <a:bodyPr/>
          <a:lstStyle/>
          <a:p>
            <a:r>
              <a:rPr lang="en-US" dirty="0"/>
              <a:t>Install the Extension</a:t>
            </a:r>
            <a:br>
              <a:rPr lang="en-US" dirty="0">
                <a:solidFill>
                  <a:srgbClr val="FF0000"/>
                </a:solidFill>
              </a:rPr>
            </a:br>
            <a:endParaRPr lang="en-US" sz="2000" dirty="0">
              <a:solidFill>
                <a:srgbClr val="FF0000"/>
              </a:solidFill>
            </a:endParaRPr>
          </a:p>
        </p:txBody>
      </p:sp>
      <p:sp>
        <p:nvSpPr>
          <p:cNvPr id="4" name="Text Placeholder 3"/>
          <p:cNvSpPr>
            <a:spLocks noGrp="1"/>
          </p:cNvSpPr>
          <p:nvPr>
            <p:ph type="body" sz="quarter" idx="11"/>
          </p:nvPr>
        </p:nvSpPr>
        <p:spPr>
          <a:xfrm>
            <a:off x="312174" y="990600"/>
            <a:ext cx="4031226" cy="5486400"/>
          </a:xfrm>
        </p:spPr>
        <p:txBody>
          <a:bodyPr/>
          <a:lstStyle/>
          <a:p>
            <a:r>
              <a:rPr lang="en-US" sz="2000" dirty="0"/>
              <a:t>Open Electronics Desktop and activate the ACT through</a:t>
            </a:r>
          </a:p>
          <a:p>
            <a:pPr marL="228600" lvl="1" indent="0">
              <a:buNone/>
            </a:pPr>
            <a:r>
              <a:rPr lang="en-US" sz="2000" dirty="0"/>
              <a:t>View -&gt; ACT Extensions</a:t>
            </a:r>
          </a:p>
          <a:p>
            <a:r>
              <a:rPr lang="en-US" sz="2000" dirty="0"/>
              <a:t>You can download latest release of Electronic Transformer ACT from </a:t>
            </a:r>
            <a:r>
              <a:rPr lang="en-US" sz="2000" dirty="0">
                <a:hlinkClick r:id="rId2"/>
              </a:rPr>
              <a:t>GitHub</a:t>
            </a:r>
            <a:r>
              <a:rPr lang="en-US" sz="2000" dirty="0"/>
              <a:t> or from </a:t>
            </a:r>
            <a:r>
              <a:rPr lang="en-US" sz="2000" dirty="0">
                <a:hlinkClick r:id="rId3"/>
              </a:rPr>
              <a:t>Ansys App Store</a:t>
            </a:r>
            <a:endParaRPr lang="en-US" sz="2000" dirty="0"/>
          </a:p>
          <a:p>
            <a:r>
              <a:rPr lang="en-US" sz="2000" dirty="0"/>
              <a:t>Once you have downloaded the app go to Manage Extensions and</a:t>
            </a:r>
            <a:br>
              <a:rPr lang="en-US" sz="2000" dirty="0"/>
            </a:br>
            <a:r>
              <a:rPr lang="en-US" sz="2000" dirty="0"/>
              <a:t>click on the “+” sign to install extensions, select the </a:t>
            </a:r>
            <a:r>
              <a:rPr lang="en-US" sz="2000" i="1" dirty="0" err="1">
                <a:solidFill>
                  <a:schemeClr val="accent3"/>
                </a:solidFill>
              </a:rPr>
              <a:t>wbex</a:t>
            </a:r>
            <a:r>
              <a:rPr lang="en-US" sz="2000" dirty="0"/>
              <a:t> file downloaded from the ANSYS ACT Application Store.</a:t>
            </a:r>
          </a:p>
          <a:p>
            <a:endParaRPr lang="en-US" sz="2000" dirty="0"/>
          </a:p>
          <a:p>
            <a:endParaRPr lang="en-US" dirty="0"/>
          </a:p>
        </p:txBody>
      </p:sp>
      <p:pic>
        <p:nvPicPr>
          <p:cNvPr id="7" name="Picture 6">
            <a:extLst>
              <a:ext uri="{FF2B5EF4-FFF2-40B4-BE49-F238E27FC236}">
                <a16:creationId xmlns:a16="http://schemas.microsoft.com/office/drawing/2014/main" id="{919D0F07-5CA2-44FB-AF91-2776DE3DB0D3}"/>
              </a:ext>
            </a:extLst>
          </p:cNvPr>
          <p:cNvPicPr>
            <a:picLocks noChangeAspect="1"/>
          </p:cNvPicPr>
          <p:nvPr/>
        </p:nvPicPr>
        <p:blipFill rotWithShape="1">
          <a:blip r:embed="rId4"/>
          <a:srcRect l="298" t="1224" r="39851" b="6120"/>
          <a:stretch/>
        </p:blipFill>
        <p:spPr>
          <a:xfrm>
            <a:off x="4593609" y="358597"/>
            <a:ext cx="4141468" cy="4007206"/>
          </a:xfrm>
          <a:prstGeom prst="rect">
            <a:avLst/>
          </a:prstGeom>
          <a:ln>
            <a:solidFill>
              <a:schemeClr val="tx1"/>
            </a:solidFill>
          </a:ln>
        </p:spPr>
      </p:pic>
      <p:pic>
        <p:nvPicPr>
          <p:cNvPr id="11" name="Picture 10">
            <a:extLst>
              <a:ext uri="{FF2B5EF4-FFF2-40B4-BE49-F238E27FC236}">
                <a16:creationId xmlns:a16="http://schemas.microsoft.com/office/drawing/2014/main" id="{5DFA9111-58E8-4F65-83A2-2B17A1B7D0EF}"/>
              </a:ext>
            </a:extLst>
          </p:cNvPr>
          <p:cNvPicPr>
            <a:picLocks noChangeAspect="1"/>
          </p:cNvPicPr>
          <p:nvPr/>
        </p:nvPicPr>
        <p:blipFill>
          <a:blip r:embed="rId5"/>
          <a:stretch>
            <a:fillRect/>
          </a:stretch>
        </p:blipFill>
        <p:spPr>
          <a:xfrm>
            <a:off x="4772169" y="4572000"/>
            <a:ext cx="3705850" cy="1428466"/>
          </a:xfrm>
          <a:prstGeom prst="rect">
            <a:avLst/>
          </a:prstGeom>
          <a:ln>
            <a:solidFill>
              <a:schemeClr val="tx1"/>
            </a:solidFill>
          </a:ln>
        </p:spPr>
      </p:pic>
    </p:spTree>
    <p:extLst>
      <p:ext uri="{BB962C8B-B14F-4D97-AF65-F5344CB8AC3E}">
        <p14:creationId xmlns:p14="http://schemas.microsoft.com/office/powerpoint/2010/main" val="4063389407"/>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1180"/>
            <a:ext cx="7126287" cy="412394"/>
          </a:xfrm>
        </p:spPr>
        <p:txBody>
          <a:bodyPr/>
          <a:lstStyle/>
          <a:p>
            <a:r>
              <a:rPr lang="en-US" dirty="0"/>
              <a:t>Install the Extension</a:t>
            </a:r>
            <a:endParaRPr lang="en-US" sz="2000" dirty="0">
              <a:solidFill>
                <a:srgbClr val="FF0000"/>
              </a:solidFill>
            </a:endParaRPr>
          </a:p>
        </p:txBody>
      </p:sp>
      <p:sp>
        <p:nvSpPr>
          <p:cNvPr id="4" name="Text Placeholder 3"/>
          <p:cNvSpPr>
            <a:spLocks noGrp="1"/>
          </p:cNvSpPr>
          <p:nvPr>
            <p:ph type="body" sz="quarter" idx="11"/>
          </p:nvPr>
        </p:nvSpPr>
        <p:spPr>
          <a:xfrm>
            <a:off x="312174" y="990600"/>
            <a:ext cx="3650226" cy="5029200"/>
          </a:xfrm>
        </p:spPr>
        <p:txBody>
          <a:bodyPr>
            <a:normAutofit/>
          </a:bodyPr>
          <a:lstStyle/>
          <a:p>
            <a:r>
              <a:rPr lang="en-US" sz="2000" dirty="0"/>
              <a:t>After installing, you will see the Electronic Transformer ACT extension shown </a:t>
            </a:r>
          </a:p>
          <a:p>
            <a:r>
              <a:rPr lang="en-US" sz="2000" dirty="0"/>
              <a:t>Import extension appears in the Extension Manager with a white background, which means it has been installed but not yet loaded. To load the extension, you can just simply click on it. If the extension is loaded successfully, the icon’s background should be green.</a:t>
            </a:r>
          </a:p>
          <a:p>
            <a:r>
              <a:rPr lang="en-US" sz="2000" dirty="0"/>
              <a:t>Now you can leave the Extension Manager panel and run the ACT from the Launch Wizard panel</a:t>
            </a:r>
          </a:p>
        </p:txBody>
      </p:sp>
      <p:grpSp>
        <p:nvGrpSpPr>
          <p:cNvPr id="2" name="Group 1">
            <a:extLst>
              <a:ext uri="{FF2B5EF4-FFF2-40B4-BE49-F238E27FC236}">
                <a16:creationId xmlns:a16="http://schemas.microsoft.com/office/drawing/2014/main" id="{5991399B-5545-439E-96FA-2E1DA7A4D8D5}"/>
              </a:ext>
            </a:extLst>
          </p:cNvPr>
          <p:cNvGrpSpPr/>
          <p:nvPr/>
        </p:nvGrpSpPr>
        <p:grpSpPr>
          <a:xfrm>
            <a:off x="4572000" y="563574"/>
            <a:ext cx="3964675" cy="5273213"/>
            <a:chOff x="4572000" y="563574"/>
            <a:chExt cx="3964675" cy="5273213"/>
          </a:xfrm>
        </p:grpSpPr>
        <p:pic>
          <p:nvPicPr>
            <p:cNvPr id="5" name="Picture 4">
              <a:extLst>
                <a:ext uri="{FF2B5EF4-FFF2-40B4-BE49-F238E27FC236}">
                  <a16:creationId xmlns:a16="http://schemas.microsoft.com/office/drawing/2014/main" id="{C7DE42D1-35DD-4999-A43F-E2717434EA3C}"/>
                </a:ext>
              </a:extLst>
            </p:cNvPr>
            <p:cNvPicPr>
              <a:picLocks noChangeAspect="1"/>
            </p:cNvPicPr>
            <p:nvPr/>
          </p:nvPicPr>
          <p:blipFill>
            <a:blip r:embed="rId2"/>
            <a:stretch>
              <a:fillRect/>
            </a:stretch>
          </p:blipFill>
          <p:spPr>
            <a:xfrm>
              <a:off x="4572000" y="563574"/>
              <a:ext cx="3964675" cy="5273213"/>
            </a:xfrm>
            <a:prstGeom prst="rect">
              <a:avLst/>
            </a:prstGeom>
            <a:ln>
              <a:solidFill>
                <a:schemeClr val="tx1"/>
              </a:solidFill>
            </a:ln>
          </p:spPr>
        </p:pic>
        <p:sp>
          <p:nvSpPr>
            <p:cNvPr id="6" name="Rectangle 5">
              <a:extLst>
                <a:ext uri="{FF2B5EF4-FFF2-40B4-BE49-F238E27FC236}">
                  <a16:creationId xmlns:a16="http://schemas.microsoft.com/office/drawing/2014/main" id="{C23490B1-7C32-492D-B3C8-6C52106D0B5C}"/>
                </a:ext>
              </a:extLst>
            </p:cNvPr>
            <p:cNvSpPr/>
            <p:nvPr/>
          </p:nvSpPr>
          <p:spPr bwMode="auto">
            <a:xfrm>
              <a:off x="5137244" y="2082421"/>
              <a:ext cx="1386385" cy="838200"/>
            </a:xfrm>
            <a:prstGeom prst="rect">
              <a:avLst/>
            </a:prstGeom>
            <a:noFill/>
            <a:ln w="28575" cap="sq" algn="ctr">
              <a:solidFill>
                <a:schemeClr val="tx1"/>
              </a:solidFill>
              <a:miter lim="800000"/>
              <a:headEnd/>
              <a:tailEnd/>
            </a:ln>
            <a:effectLst/>
          </p:spPr>
          <p:txBody>
            <a:bodyPr wrap="none" rtlCol="0" anchor="ctr"/>
            <a:lstStyle/>
            <a:p>
              <a:pPr algn="ctr"/>
              <a:endParaRPr lang="en-GB" b="1" dirty="0">
                <a:solidFill>
                  <a:schemeClr val="bg1"/>
                </a:solidFill>
                <a:latin typeface="Arial Narrow" pitchFamily="34" charset="0"/>
              </a:endParaRPr>
            </a:p>
          </p:txBody>
        </p:sp>
      </p:grpSp>
    </p:spTree>
    <p:extLst>
      <p:ext uri="{BB962C8B-B14F-4D97-AF65-F5344CB8AC3E}">
        <p14:creationId xmlns:p14="http://schemas.microsoft.com/office/powerpoint/2010/main" val="3080666544"/>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Input panel 1 of 3: Core Definition</a:t>
            </a:r>
          </a:p>
        </p:txBody>
      </p:sp>
      <p:sp>
        <p:nvSpPr>
          <p:cNvPr id="6" name="Content Placeholder 5"/>
          <p:cNvSpPr>
            <a:spLocks noGrp="1"/>
          </p:cNvSpPr>
          <p:nvPr>
            <p:ph idx="1"/>
          </p:nvPr>
        </p:nvSpPr>
        <p:spPr>
          <a:xfrm>
            <a:off x="420806" y="677635"/>
            <a:ext cx="8570794" cy="3124200"/>
          </a:xfrm>
        </p:spPr>
        <p:txBody>
          <a:bodyPr/>
          <a:lstStyle/>
          <a:p>
            <a:pPr marL="342900" indent="-342900">
              <a:buFont typeface="Arial" panose="020B0604020202020204" pitchFamily="34" charset="0"/>
              <a:buChar char="•"/>
            </a:pPr>
            <a:r>
              <a:rPr lang="en-US" sz="2000" dirty="0"/>
              <a:t>There are two options to set-up a transformer model:</a:t>
            </a:r>
          </a:p>
          <a:p>
            <a:pPr marL="877888" lvl="3" indent="-457200">
              <a:buFont typeface="+mj-lt"/>
              <a:buAutoNum type="arabicPeriod"/>
            </a:pPr>
            <a:r>
              <a:rPr lang="en-US" sz="2000" dirty="0"/>
              <a:t>Create a totally new design </a:t>
            </a:r>
          </a:p>
          <a:p>
            <a:pPr marL="877888" lvl="3" indent="-457200">
              <a:buFont typeface="+mj-lt"/>
              <a:buAutoNum type="arabicPeriod"/>
            </a:pPr>
            <a:r>
              <a:rPr lang="en-US" sz="2000" dirty="0"/>
              <a:t>Read input data from a previously recorded .json text file </a:t>
            </a:r>
          </a:p>
          <a:p>
            <a:pPr marL="342900" indent="-342900">
              <a:buFont typeface="Arial" panose="020B0604020202020204" pitchFamily="34" charset="0"/>
              <a:buChar char="•"/>
            </a:pPr>
            <a:r>
              <a:rPr lang="en-US" sz="2000" dirty="0"/>
              <a:t>For new design, set Segmentation angle and Supplier, Core Type, Core Model </a:t>
            </a:r>
          </a:p>
          <a:p>
            <a:pPr marL="342900" indent="-342900">
              <a:buFont typeface="Arial" panose="020B0604020202020204" pitchFamily="34" charset="0"/>
              <a:buChar char="•"/>
            </a:pPr>
            <a:r>
              <a:rPr lang="en-US" sz="2000" dirty="0"/>
              <a:t>Accept the default dimensions or manually modify</a:t>
            </a:r>
          </a:p>
          <a:p>
            <a:pPr marL="342900" indent="-342900"/>
            <a:r>
              <a:rPr lang="en-US" sz="2000" dirty="0"/>
              <a:t>The are (15) available core shapes from Philips/</a:t>
            </a:r>
            <a:r>
              <a:rPr lang="en-US" sz="2000" dirty="0" err="1"/>
              <a:t>Ferroxcube</a:t>
            </a:r>
            <a:endParaRPr lang="en-US" sz="2000" dirty="0"/>
          </a:p>
          <a:p>
            <a:pPr marL="0" indent="0">
              <a:buNone/>
            </a:pPr>
            <a:endParaRPr lang="en-US" sz="2000" dirty="0"/>
          </a:p>
          <a:p>
            <a:endParaRPr lang="en-US" dirty="0"/>
          </a:p>
        </p:txBody>
      </p:sp>
      <p:grpSp>
        <p:nvGrpSpPr>
          <p:cNvPr id="5" name="Group 4"/>
          <p:cNvGrpSpPr/>
          <p:nvPr/>
        </p:nvGrpSpPr>
        <p:grpSpPr>
          <a:xfrm>
            <a:off x="5334000" y="3429000"/>
            <a:ext cx="2819400" cy="2286000"/>
            <a:chOff x="4010025" y="517099"/>
            <a:chExt cx="4686300" cy="3155214"/>
          </a:xfrm>
        </p:grpSpPr>
        <p:pic>
          <p:nvPicPr>
            <p:cNvPr id="1027" name="Picture 3"/>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5473" t="10309" r="62607" b="40795"/>
            <a:stretch/>
          </p:blipFill>
          <p:spPr bwMode="auto">
            <a:xfrm>
              <a:off x="4010025" y="610722"/>
              <a:ext cx="1371600" cy="1488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800" t="1841" r="65472" b="49079"/>
            <a:stretch/>
          </p:blipFill>
          <p:spPr bwMode="auto">
            <a:xfrm>
              <a:off x="5410200" y="610722"/>
              <a:ext cx="1708071" cy="1371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6190" t="14654" r="64153" b="41163"/>
            <a:stretch/>
          </p:blipFill>
          <p:spPr bwMode="auto">
            <a:xfrm>
              <a:off x="4022959" y="2089339"/>
              <a:ext cx="1368191" cy="1492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4539" t="7880" r="69657" b="37187"/>
            <a:stretch/>
          </p:blipFill>
          <p:spPr bwMode="auto">
            <a:xfrm>
              <a:off x="5457825" y="2018920"/>
              <a:ext cx="1600200" cy="1653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6112" t="6995" r="75875" b="48823"/>
            <a:stretch/>
          </p:blipFill>
          <p:spPr bwMode="auto">
            <a:xfrm>
              <a:off x="7162800" y="2000250"/>
              <a:ext cx="1336596" cy="1591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6254" t="8174" r="64153" b="29823"/>
            <a:stretch/>
          </p:blipFill>
          <p:spPr bwMode="auto">
            <a:xfrm>
              <a:off x="7191375" y="517099"/>
              <a:ext cx="1504950" cy="1530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2" name="Picture 11">
            <a:extLst>
              <a:ext uri="{FF2B5EF4-FFF2-40B4-BE49-F238E27FC236}">
                <a16:creationId xmlns:a16="http://schemas.microsoft.com/office/drawing/2014/main" id="{F2D6CB27-713E-4752-8BB6-4462289251DC}"/>
              </a:ext>
            </a:extLst>
          </p:cNvPr>
          <p:cNvPicPr>
            <a:picLocks noChangeAspect="1"/>
          </p:cNvPicPr>
          <p:nvPr/>
        </p:nvPicPr>
        <p:blipFill rotWithShape="1">
          <a:blip r:embed="rId8"/>
          <a:srcRect l="53627" t="18674" r="-111" b="3766"/>
          <a:stretch/>
        </p:blipFill>
        <p:spPr>
          <a:xfrm>
            <a:off x="1349462" y="2966577"/>
            <a:ext cx="3040811" cy="3048000"/>
          </a:xfrm>
          <a:prstGeom prst="rect">
            <a:avLst/>
          </a:prstGeom>
          <a:ln>
            <a:solidFill>
              <a:schemeClr val="tx1"/>
            </a:solidFill>
          </a:ln>
        </p:spPr>
      </p:pic>
    </p:spTree>
    <p:extLst>
      <p:ext uri="{BB962C8B-B14F-4D97-AF65-F5344CB8AC3E}">
        <p14:creationId xmlns:p14="http://schemas.microsoft.com/office/powerpoint/2010/main" val="879115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txBox="1">
            <a:spLocks/>
          </p:cNvSpPr>
          <p:nvPr/>
        </p:nvSpPr>
        <p:spPr>
          <a:xfrm>
            <a:off x="167782" y="734910"/>
            <a:ext cx="5185243" cy="5437290"/>
          </a:xfrm>
          <a:prstGeom prst="rect">
            <a:avLst/>
          </a:prstGeom>
        </p:spPr>
        <p:txBody>
          <a:bodyPr/>
          <a:lstStyle>
            <a:lvl1pPr marL="457200" indent="-457200" algn="l" rtl="0" eaLnBrk="1" fontAlgn="base" hangingPunct="1">
              <a:lnSpc>
                <a:spcPct val="95000"/>
              </a:lnSpc>
              <a:spcBef>
                <a:spcPts val="1200"/>
              </a:spcBef>
              <a:spcAft>
                <a:spcPct val="0"/>
              </a:spcAft>
              <a:buClr>
                <a:schemeClr val="tx1"/>
              </a:buClr>
              <a:defRPr sz="2000" b="1">
                <a:solidFill>
                  <a:schemeClr val="tx1"/>
                </a:solidFill>
                <a:latin typeface="Calibri" pitchFamily="34" charset="0"/>
                <a:ea typeface="+mn-ea"/>
                <a:cs typeface="Calibri" pitchFamily="34" charset="0"/>
              </a:defRPr>
            </a:lvl1pPr>
            <a:lvl2pPr marL="228600" indent="-228600" algn="l" rtl="0" eaLnBrk="1" fontAlgn="base" hangingPunct="1">
              <a:lnSpc>
                <a:spcPct val="95000"/>
              </a:lnSpc>
              <a:spcBef>
                <a:spcPct val="25000"/>
              </a:spcBef>
              <a:spcAft>
                <a:spcPct val="0"/>
              </a:spcAft>
              <a:buClrTx/>
              <a:buSzPct val="120000"/>
              <a:buFont typeface="Arial" charset="0"/>
              <a:buChar char="•"/>
              <a:defRPr b="1">
                <a:solidFill>
                  <a:schemeClr val="tx1"/>
                </a:solidFill>
                <a:latin typeface="Calibri" pitchFamily="34" charset="0"/>
                <a:cs typeface="Calibri" pitchFamily="34" charset="0"/>
              </a:defRPr>
            </a:lvl2pPr>
            <a:lvl3pPr marL="457200" indent="-228600" algn="l" rtl="0" eaLnBrk="1" fontAlgn="base" hangingPunct="1">
              <a:lnSpc>
                <a:spcPct val="95000"/>
              </a:lnSpc>
              <a:spcBef>
                <a:spcPct val="25000"/>
              </a:spcBef>
              <a:spcAft>
                <a:spcPct val="0"/>
              </a:spcAft>
              <a:buClrTx/>
              <a:buFont typeface="Calibri" pitchFamily="34" charset="0"/>
              <a:buChar char="–"/>
              <a:defRPr b="1">
                <a:solidFill>
                  <a:schemeClr val="tx1"/>
                </a:solidFill>
                <a:latin typeface="Calibri" pitchFamily="34" charset="0"/>
                <a:cs typeface="Calibri" pitchFamily="34" charset="0"/>
              </a:defRPr>
            </a:lvl3pPr>
            <a:lvl4pPr marL="687388" indent="-225425" algn="l" rtl="0" eaLnBrk="1" fontAlgn="base" hangingPunct="1">
              <a:lnSpc>
                <a:spcPct val="95000"/>
              </a:lnSpc>
              <a:spcBef>
                <a:spcPct val="25000"/>
              </a:spcBef>
              <a:spcAft>
                <a:spcPct val="0"/>
              </a:spcAft>
              <a:buClrTx/>
              <a:buFont typeface="Arial" pitchFamily="34" charset="0"/>
              <a:buChar char="•"/>
              <a:defRPr b="1">
                <a:solidFill>
                  <a:schemeClr val="tx1"/>
                </a:solidFill>
                <a:latin typeface="Calibri" pitchFamily="34" charset="0"/>
                <a:cs typeface="Calibri" pitchFamily="34" charset="0"/>
              </a:defRPr>
            </a:lvl4pPr>
            <a:lvl5pPr marL="914400" indent="-227013" algn="l" rtl="0" eaLnBrk="1" fontAlgn="base" hangingPunct="1">
              <a:lnSpc>
                <a:spcPct val="95000"/>
              </a:lnSpc>
              <a:spcBef>
                <a:spcPct val="25000"/>
              </a:spcBef>
              <a:spcAft>
                <a:spcPct val="0"/>
              </a:spcAft>
              <a:buClr>
                <a:schemeClr val="accent1"/>
              </a:buClr>
              <a:buFont typeface="Calibri" pitchFamily="34" charset="0"/>
              <a:buChar char="–"/>
              <a:defRPr sz="1600" b="1">
                <a:solidFill>
                  <a:schemeClr val="tx1"/>
                </a:solidFill>
                <a:latin typeface="Calibri" pitchFamily="34" charset="0"/>
                <a:cs typeface="Calibri" pitchFamily="34" charset="0"/>
              </a:defRPr>
            </a:lvl5pPr>
            <a:lvl6pPr marL="22288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6pPr>
            <a:lvl7pPr marL="26860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7pPr>
            <a:lvl8pPr marL="31432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8pPr>
            <a:lvl9pPr marL="36004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9pPr>
          </a:lstStyle>
          <a:p>
            <a:pPr marL="342900" indent="-342900">
              <a:buFont typeface="Arial" panose="020B0604020202020204" pitchFamily="34" charset="0"/>
              <a:buChar char="•"/>
            </a:pPr>
            <a:r>
              <a:rPr lang="en-US" b="0" kern="0" dirty="0"/>
              <a:t>An input text file (.json) is automatically recorded and saved in the Maxwell default project folder each time when analysis is set up</a:t>
            </a:r>
          </a:p>
          <a:p>
            <a:pPr marL="342900" indent="-342900">
              <a:buFont typeface="Arial" panose="020B0604020202020204" pitchFamily="34" charset="0"/>
              <a:buChar char="•"/>
            </a:pPr>
            <a:r>
              <a:rPr lang="en-US" b="0" kern="0" dirty="0"/>
              <a:t>For a previously recorded design, the input file can be re-run by selecting “Read Settings File” on the core definition input step </a:t>
            </a:r>
            <a:r>
              <a:rPr lang="en-US" b="0" i="1" kern="0" dirty="0"/>
              <a:t>(note that the Core Model box will remain unchanged)</a:t>
            </a:r>
          </a:p>
          <a:p>
            <a:pPr marL="342900" indent="-342900">
              <a:buFont typeface="Arial" panose="020B0604020202020204" pitchFamily="34" charset="0"/>
              <a:buChar char="•"/>
            </a:pPr>
            <a:r>
              <a:rPr lang="en-US" b="0" kern="0" dirty="0"/>
              <a:t>This input file can also be manually modified in text editor to make changes in parameters before re-running</a:t>
            </a:r>
          </a:p>
          <a:p>
            <a:pPr marL="342900" indent="-342900">
              <a:buFont typeface="Arial" panose="020B0604020202020204" pitchFamily="34" charset="0"/>
              <a:buChar char="•"/>
            </a:pPr>
            <a:r>
              <a:rPr lang="en-US" b="0" kern="0" dirty="0"/>
              <a:t>Click “Open Examples” to run demo input files</a:t>
            </a:r>
          </a:p>
          <a:p>
            <a:pPr marL="0" indent="0"/>
            <a:r>
              <a:rPr lang="en-US" sz="2000" b="0" i="1" kern="0" dirty="0"/>
              <a:t>Note: Due to added functionality .tab files from the older versions are not supported</a:t>
            </a:r>
          </a:p>
          <a:p>
            <a:pPr marL="342900" indent="-342900">
              <a:buFont typeface="Arial" panose="020B0604020202020204" pitchFamily="34" charset="0"/>
              <a:buChar char="•"/>
            </a:pPr>
            <a:endParaRPr lang="en-US" b="0" kern="0" dirty="0"/>
          </a:p>
          <a:p>
            <a:pPr marL="342900" indent="-342900">
              <a:buFont typeface="Arial" panose="020B0604020202020204" pitchFamily="34" charset="0"/>
              <a:buChar char="•"/>
            </a:pPr>
            <a:endParaRPr lang="en-US" b="0" kern="0" dirty="0"/>
          </a:p>
          <a:p>
            <a:pPr marL="342900" indent="-342900">
              <a:buFont typeface="Arial" panose="020B0604020202020204" pitchFamily="34" charset="0"/>
              <a:buChar char="•"/>
            </a:pPr>
            <a:endParaRPr lang="en-US" b="0" kern="0" dirty="0"/>
          </a:p>
        </p:txBody>
      </p:sp>
      <p:sp>
        <p:nvSpPr>
          <p:cNvPr id="3" name="Title 2"/>
          <p:cNvSpPr>
            <a:spLocks noGrp="1"/>
          </p:cNvSpPr>
          <p:nvPr>
            <p:ph type="title"/>
          </p:nvPr>
        </p:nvSpPr>
        <p:spPr/>
        <p:txBody>
          <a:bodyPr/>
          <a:lstStyle/>
          <a:p>
            <a:r>
              <a:rPr lang="en-US" sz="2800" dirty="0"/>
              <a:t>Recorded input file – used to recreate model in future</a:t>
            </a:r>
          </a:p>
        </p:txBody>
      </p:sp>
      <p:pic>
        <p:nvPicPr>
          <p:cNvPr id="5" name="Picture 4">
            <a:extLst>
              <a:ext uri="{FF2B5EF4-FFF2-40B4-BE49-F238E27FC236}">
                <a16:creationId xmlns:a16="http://schemas.microsoft.com/office/drawing/2014/main" id="{642E5FC1-BFA1-45B0-BB83-A5D75F84222A}"/>
              </a:ext>
            </a:extLst>
          </p:cNvPr>
          <p:cNvPicPr>
            <a:picLocks noChangeAspect="1"/>
          </p:cNvPicPr>
          <p:nvPr/>
        </p:nvPicPr>
        <p:blipFill>
          <a:blip r:embed="rId2"/>
          <a:stretch>
            <a:fillRect/>
          </a:stretch>
        </p:blipFill>
        <p:spPr>
          <a:xfrm>
            <a:off x="5680493" y="3847279"/>
            <a:ext cx="3276600" cy="2146363"/>
          </a:xfrm>
          <a:prstGeom prst="rect">
            <a:avLst/>
          </a:prstGeom>
          <a:ln>
            <a:solidFill>
              <a:schemeClr val="tx1"/>
            </a:solidFill>
          </a:ln>
        </p:spPr>
      </p:pic>
      <p:pic>
        <p:nvPicPr>
          <p:cNvPr id="7" name="Picture 6">
            <a:extLst>
              <a:ext uri="{FF2B5EF4-FFF2-40B4-BE49-F238E27FC236}">
                <a16:creationId xmlns:a16="http://schemas.microsoft.com/office/drawing/2014/main" id="{38B75C26-9650-4ECB-8478-0B0E0FB725D4}"/>
              </a:ext>
            </a:extLst>
          </p:cNvPr>
          <p:cNvPicPr>
            <a:picLocks noChangeAspect="1"/>
          </p:cNvPicPr>
          <p:nvPr/>
        </p:nvPicPr>
        <p:blipFill rotWithShape="1">
          <a:blip r:embed="rId3"/>
          <a:srcRect l="53627" t="18674" r="-111" b="3766"/>
          <a:stretch/>
        </p:blipFill>
        <p:spPr>
          <a:xfrm>
            <a:off x="5798388" y="685800"/>
            <a:ext cx="3040811" cy="3048000"/>
          </a:xfrm>
          <a:prstGeom prst="rect">
            <a:avLst/>
          </a:prstGeom>
          <a:ln>
            <a:solidFill>
              <a:schemeClr val="tx1"/>
            </a:solidFill>
          </a:ln>
        </p:spPr>
      </p:pic>
      <p:sp>
        <p:nvSpPr>
          <p:cNvPr id="8" name="Rectangle 7">
            <a:extLst>
              <a:ext uri="{FF2B5EF4-FFF2-40B4-BE49-F238E27FC236}">
                <a16:creationId xmlns:a16="http://schemas.microsoft.com/office/drawing/2014/main" id="{B5707BD3-E470-4B10-914D-FCC9C26E6659}"/>
              </a:ext>
            </a:extLst>
          </p:cNvPr>
          <p:cNvSpPr/>
          <p:nvPr/>
        </p:nvSpPr>
        <p:spPr>
          <a:xfrm>
            <a:off x="5798388" y="2971799"/>
            <a:ext cx="816168" cy="21078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A79F1EF-E722-4801-B16F-FD2A55A7544F}"/>
              </a:ext>
            </a:extLst>
          </p:cNvPr>
          <p:cNvSpPr/>
          <p:nvPr/>
        </p:nvSpPr>
        <p:spPr>
          <a:xfrm>
            <a:off x="5798388" y="3182586"/>
            <a:ext cx="816168" cy="21078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5688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Input panel 2 of 3: Winding Definition</a:t>
            </a:r>
          </a:p>
        </p:txBody>
      </p:sp>
      <p:sp>
        <p:nvSpPr>
          <p:cNvPr id="6" name="Content Placeholder 5"/>
          <p:cNvSpPr>
            <a:spLocks noGrp="1"/>
          </p:cNvSpPr>
          <p:nvPr>
            <p:ph idx="1"/>
          </p:nvPr>
        </p:nvSpPr>
        <p:spPr>
          <a:xfrm>
            <a:off x="381000" y="865188"/>
            <a:ext cx="4114800" cy="5029200"/>
          </a:xfrm>
        </p:spPr>
        <p:txBody>
          <a:bodyPr>
            <a:normAutofit fontScale="85000" lnSpcReduction="20000"/>
          </a:bodyPr>
          <a:lstStyle/>
          <a:p>
            <a:pPr marL="342900" indent="-342900"/>
            <a:r>
              <a:rPr lang="en-US" sz="2200" dirty="0"/>
              <a:t>Transformer type: Wound/Planar </a:t>
            </a:r>
          </a:p>
          <a:p>
            <a:pPr marL="342900" indent="-342900">
              <a:buFont typeface="Arial" panose="020B0604020202020204" pitchFamily="34" charset="0"/>
              <a:buChar char="•"/>
            </a:pPr>
            <a:r>
              <a:rPr lang="en-US" sz="2200" dirty="0"/>
              <a:t>Number of Layers, Layer Spacing, Bobbin/Board Thickness, Top/Bottom Margin size, Side Margin size </a:t>
            </a:r>
          </a:p>
          <a:p>
            <a:pPr marL="342900" indent="-342900">
              <a:buFont typeface="Arial" panose="020B0604020202020204" pitchFamily="34" charset="0"/>
              <a:buChar char="•"/>
            </a:pPr>
            <a:r>
              <a:rPr lang="en-US" sz="2200" dirty="0"/>
              <a:t>Layer Type: Top Down or Concentric</a:t>
            </a:r>
          </a:p>
          <a:p>
            <a:pPr marL="342900" indent="-342900">
              <a:buFont typeface="Arial" panose="020B0604020202020204" pitchFamily="34" charset="0"/>
              <a:buChar char="•"/>
            </a:pPr>
            <a:r>
              <a:rPr lang="en-US" sz="2200" dirty="0"/>
              <a:t>Include bobbin (or not)</a:t>
            </a:r>
          </a:p>
          <a:p>
            <a:pPr marL="342900" indent="-342900">
              <a:buFont typeface="Arial" panose="020B0604020202020204" pitchFamily="34" charset="0"/>
              <a:buChar char="•"/>
            </a:pPr>
            <a:r>
              <a:rPr lang="en-US" sz="2200" dirty="0"/>
              <a:t>Conductor Type: Rectangular or Circular (only for wound)</a:t>
            </a:r>
          </a:p>
          <a:p>
            <a:pPr marL="342900" indent="-342900">
              <a:buFont typeface="Arial" panose="020B0604020202020204" pitchFamily="34" charset="0"/>
              <a:buChar char="•"/>
            </a:pPr>
            <a:r>
              <a:rPr lang="en-US" sz="2200" dirty="0"/>
              <a:t>Layer properties:</a:t>
            </a:r>
          </a:p>
          <a:p>
            <a:pPr marL="635794" lvl="2" indent="-342900">
              <a:buFont typeface="Calibri" panose="020F0502020204030204" pitchFamily="34" charset="0"/>
              <a:buChar char="-"/>
            </a:pPr>
            <a:r>
              <a:rPr lang="en-US" sz="2200" dirty="0"/>
              <a:t>For rectangular: Conductor Width, Conductor Height, Number of Turns, Insulation thickness</a:t>
            </a:r>
          </a:p>
          <a:p>
            <a:pPr marL="635794" lvl="2" indent="-342900">
              <a:buFont typeface="Calibri" panose="020F0502020204030204" pitchFamily="34" charset="0"/>
              <a:buChar char="-"/>
            </a:pPr>
            <a:r>
              <a:rPr lang="en-US" sz="2200" dirty="0"/>
              <a:t>For circular: Conductor Diameter, Number of segments, Number of Turns, Insulation Thickness</a:t>
            </a:r>
          </a:p>
          <a:p>
            <a:r>
              <a:rPr lang="en-US" sz="2200" dirty="0"/>
              <a:t>Skip check windings (validates that windings will fit into the core)</a:t>
            </a:r>
            <a:endParaRPr lang="en-US" sz="2000" dirty="0"/>
          </a:p>
        </p:txBody>
      </p:sp>
      <p:pic>
        <p:nvPicPr>
          <p:cNvPr id="10" name="Picture 9">
            <a:extLst>
              <a:ext uri="{FF2B5EF4-FFF2-40B4-BE49-F238E27FC236}">
                <a16:creationId xmlns:a16="http://schemas.microsoft.com/office/drawing/2014/main" id="{57A2E9BA-8465-4884-ABDF-0C7D4DE67C79}"/>
              </a:ext>
            </a:extLst>
          </p:cNvPr>
          <p:cNvPicPr/>
          <p:nvPr/>
        </p:nvPicPr>
        <p:blipFill rotWithShape="1">
          <a:blip r:embed="rId2">
            <a:extLst>
              <a:ext uri="{28A0092B-C50C-407E-A947-70E740481C1C}">
                <a14:useLocalDpi xmlns:a14="http://schemas.microsoft.com/office/drawing/2010/main" val="0"/>
              </a:ext>
            </a:extLst>
          </a:blip>
          <a:srcRect/>
          <a:stretch/>
        </p:blipFill>
        <p:spPr bwMode="auto">
          <a:xfrm>
            <a:off x="4648200" y="994419"/>
            <a:ext cx="4191000" cy="4164012"/>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1994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nsys - Slide Master">
  <a:themeElements>
    <a:clrScheme name="Ansys Color Theme - 2020">
      <a:dk1>
        <a:srgbClr val="000000"/>
      </a:dk1>
      <a:lt1>
        <a:srgbClr val="FFFFFF"/>
      </a:lt1>
      <a:dk2>
        <a:srgbClr val="898A8D"/>
      </a:dk2>
      <a:lt2>
        <a:srgbClr val="FFFFFF"/>
      </a:lt2>
      <a:accent1>
        <a:srgbClr val="FFB71B"/>
      </a:accent1>
      <a:accent2>
        <a:srgbClr val="D9D8D6"/>
      </a:accent2>
      <a:accent3>
        <a:srgbClr val="898A8D"/>
      </a:accent3>
      <a:accent4>
        <a:srgbClr val="444446"/>
      </a:accent4>
      <a:accent5>
        <a:srgbClr val="D29100"/>
      </a:accent5>
      <a:accent6>
        <a:srgbClr val="F9DD42"/>
      </a:accent6>
      <a:hlink>
        <a:srgbClr val="FFB71B"/>
      </a:hlink>
      <a:folHlink>
        <a:srgbClr val="898A8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1637</Words>
  <Application>Microsoft Office PowerPoint</Application>
  <PresentationFormat>On-screen Show (4:3)</PresentationFormat>
  <Paragraphs>146</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Narrow</vt:lpstr>
      <vt:lpstr>Calibri</vt:lpstr>
      <vt:lpstr>Courier New</vt:lpstr>
      <vt:lpstr>Tahoma</vt:lpstr>
      <vt:lpstr>Times New Roman</vt:lpstr>
      <vt:lpstr>Wingdings</vt:lpstr>
      <vt:lpstr>Ansys - Slide Master</vt:lpstr>
      <vt:lpstr>PowerPoint Presentation</vt:lpstr>
      <vt:lpstr>PowerPoint Presentation</vt:lpstr>
      <vt:lpstr>Electronic Transformer Overview</vt:lpstr>
      <vt:lpstr>Electronic Transformer Release 2021R1: What’s new?</vt:lpstr>
      <vt:lpstr>Install the Extension </vt:lpstr>
      <vt:lpstr>Install the Extension</vt:lpstr>
      <vt:lpstr>Input panel 1 of 3: Core Definition</vt:lpstr>
      <vt:lpstr>Recorded input file – used to recreate model in future</vt:lpstr>
      <vt:lpstr>Input panel 2 of 3: Winding Definition</vt:lpstr>
      <vt:lpstr>PowerPoint Presentation</vt:lpstr>
      <vt:lpstr>PowerPoint Presentation</vt:lpstr>
      <vt:lpstr>Input panel 3 of 3: Analysis Setup [step 1]</vt:lpstr>
      <vt:lpstr>Input panel 3 of 3: Analysis Setup [step 2]</vt:lpstr>
      <vt:lpstr>Input panel 3 of 3: Analysis Setup [step 3]</vt:lpstr>
      <vt:lpstr>Adding a New Core Material</vt:lpstr>
      <vt:lpstr>Maxwell Results – Leakage Inductance</vt:lpstr>
      <vt:lpstr>Maxwell Results - Plots</vt:lpstr>
      <vt:lpstr>Maxwell Results – Matrix and Netlist</vt:lpstr>
      <vt:lpstr>Help</vt:lpstr>
      <vt:lpstr>Issues and Contributions</vt:lpstr>
    </vt:vector>
  </TitlesOfParts>
  <Company>ANSYS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Beliaev</cp:lastModifiedBy>
  <cp:revision>547</cp:revision>
  <cp:lastPrinted>2021-01-26T22:22:18Z</cp:lastPrinted>
  <dcterms:created xsi:type="dcterms:W3CDTF">2015-03-17T17:44:12Z</dcterms:created>
  <dcterms:modified xsi:type="dcterms:W3CDTF">2021-01-28T11:04:49Z</dcterms:modified>
</cp:coreProperties>
</file>