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  <p:embeddedFont>
      <p:font typeface="Montserrat Extra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667266-6F0F-406D-A18A-2E93CF0A2EA9}">
  <a:tblStyle styleId="{F0667266-6F0F-406D-A18A-2E93CF0A2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Light-italic.fntdata"/><Relationship Id="rId20" Type="http://schemas.openxmlformats.org/officeDocument/2006/relationships/slide" Target="slides/slide14.xml"/><Relationship Id="rId41" Type="http://schemas.openxmlformats.org/officeDocument/2006/relationships/font" Target="fonts/MontserratExtraLight-boldItalic.fntdata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ExtraLigh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Extra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e28ce3af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e28ce3af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c7cb6411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c7cb6411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c7cb64119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c7cb64119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e28ce3a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e28ce3a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e28ce3a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e28ce3a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e28ce3af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e28ce3af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e28ce3af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e28ce3af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e28ce3af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e28ce3af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c7cb641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c7cb641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c7cb6411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c7cb6411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c7cb641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c7cb641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c7cb6411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c7cb6411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c7cb6411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c7cb6411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c7cb6411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c7cb6411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769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ИССЛЕДОВАТЕЛЬСКИЙ ПРОЕКТ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882075" y="3372625"/>
            <a:ext cx="4093500" cy="1450500"/>
          </a:xfrm>
          <a:prstGeom prst="rect">
            <a:avLst/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Беликова Мария</a:t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Воловик Вадим</a:t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ВШЭ ПИ’26</a:t>
            </a:r>
            <a:endParaRPr sz="2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-53400" y="2838600"/>
            <a:ext cx="9450600" cy="9000"/>
          </a:xfrm>
          <a:prstGeom prst="straightConnector1">
            <a:avLst/>
          </a:prstGeom>
          <a:noFill/>
          <a:ln cap="flat" cmpd="sng" w="38100">
            <a:solidFill>
              <a:srgbClr val="0943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ФАКТОРЫ, ВЛИЯЮЩИЕ НА КАЧЕСТВО СНА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11725" y="804800"/>
            <a:ext cx="4133400" cy="8532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698900" y="804800"/>
            <a:ext cx="4133400" cy="8532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737125" y="762050"/>
            <a:ext cx="374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H9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Чем больше выпито алкоголя - тем менее эффективен сон.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(+)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40250" y="804800"/>
            <a:ext cx="3853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H8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Курящие люди в среднем дольше засыпают, чем некурящие.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(+)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311725" y="1828500"/>
            <a:ext cx="4133400" cy="1334700"/>
          </a:xfrm>
          <a:prstGeom prst="snip1Rect">
            <a:avLst>
              <a:gd fmla="val 16667" name="adj"/>
            </a:avLst>
          </a:prstGeom>
          <a:solidFill>
            <a:srgbClr val="3B75AF">
              <a:alpha val="1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Sleep efficiency</a:t>
            </a:r>
            <a:endParaRPr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Smoking status</a:t>
            </a:r>
            <a:endParaRPr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		0.822234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           Yes	             0.728696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37" y="1828500"/>
            <a:ext cx="3392134" cy="31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ФАКТОРЫ, ВЛИЯЮЩИЕ НА КАЧЕСТВО СНА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311725" y="804800"/>
            <a:ext cx="8520600" cy="3165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H10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Кофеин понижает эффективность сна. </a:t>
            </a: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25" y="1247000"/>
            <a:ext cx="8107812" cy="37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ВЫВОДЫ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11700" y="4699975"/>
            <a:ext cx="177600" cy="177600"/>
          </a:xfrm>
          <a:prstGeom prst="rect">
            <a:avLst/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489300" y="4588675"/>
            <a:ext cx="16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Количество сна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2332850" y="4699975"/>
            <a:ext cx="177600" cy="177600"/>
          </a:xfrm>
          <a:prstGeom prst="rect">
            <a:avLst/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2510450" y="4588675"/>
            <a:ext cx="11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Время сна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446300" y="689300"/>
            <a:ext cx="41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C5C5C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ОЖИДАНИЯ</a:t>
            </a:r>
            <a:endParaRPr sz="2200">
              <a:solidFill>
                <a:srgbClr val="C5C5C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0" y="689300"/>
            <a:ext cx="41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C5C5C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РЕАЛЬНОСТЬ</a:t>
            </a:r>
            <a:endParaRPr sz="2200">
              <a:solidFill>
                <a:srgbClr val="C5C5C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311700" y="1261920"/>
            <a:ext cx="8520600" cy="413171"/>
            <a:chOff x="311700" y="1262000"/>
            <a:chExt cx="8520600" cy="334200"/>
          </a:xfrm>
        </p:grpSpPr>
        <p:sp>
          <p:nvSpPr>
            <p:cNvPr id="198" name="Google Shape;198;p24"/>
            <p:cNvSpPr/>
            <p:nvPr/>
          </p:nvSpPr>
          <p:spPr>
            <a:xfrm>
              <a:off x="311700" y="1262000"/>
              <a:ext cx="3381300" cy="3342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3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rgbClr val="D5D5D5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В среднем люди спят 7-8 часов (норма)</a:t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975750" y="1357850"/>
              <a:ext cx="1192500" cy="14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B75A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5451000" y="1262000"/>
              <a:ext cx="3381300" cy="3342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3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rgbClr val="D5D5D5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В среднем люди спят 6,5 часов</a:t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01" name="Google Shape;201;p24"/>
          <p:cNvGrpSpPr/>
          <p:nvPr/>
        </p:nvGrpSpPr>
        <p:grpSpPr>
          <a:xfrm>
            <a:off x="311700" y="1786974"/>
            <a:ext cx="8520600" cy="588234"/>
            <a:chOff x="311700" y="1686698"/>
            <a:chExt cx="8520600" cy="475802"/>
          </a:xfrm>
        </p:grpSpPr>
        <p:sp>
          <p:nvSpPr>
            <p:cNvPr id="202" name="Google Shape;202;p24"/>
            <p:cNvSpPr/>
            <p:nvPr/>
          </p:nvSpPr>
          <p:spPr>
            <a:xfrm>
              <a:off x="311700" y="1686698"/>
              <a:ext cx="3381300" cy="4758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3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rgbClr val="D5D5D5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Спорт положительно влияет на количество сна</a:t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975750" y="1853338"/>
              <a:ext cx="1192500" cy="14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B75A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5451000" y="1686700"/>
              <a:ext cx="3381300" cy="4758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3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rgbClr val="D5D5D5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Действительно, люди, часто занимающиеся спортом, спят больше</a:t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05" name="Google Shape;205;p24"/>
          <p:cNvGrpSpPr/>
          <p:nvPr/>
        </p:nvGrpSpPr>
        <p:grpSpPr>
          <a:xfrm>
            <a:off x="311700" y="2487091"/>
            <a:ext cx="8520600" cy="588234"/>
            <a:chOff x="311700" y="2252998"/>
            <a:chExt cx="8520600" cy="475802"/>
          </a:xfrm>
        </p:grpSpPr>
        <p:sp>
          <p:nvSpPr>
            <p:cNvPr id="206" name="Google Shape;206;p24"/>
            <p:cNvSpPr/>
            <p:nvPr/>
          </p:nvSpPr>
          <p:spPr>
            <a:xfrm>
              <a:off x="311700" y="2252998"/>
              <a:ext cx="3381300" cy="4758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Большая часть людей ложится спать до полуночи (норма)</a:t>
              </a:r>
              <a:endParaRPr sz="1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975750" y="2419638"/>
              <a:ext cx="1192500" cy="14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B75AF">
                <a:alpha val="7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5451000" y="2253000"/>
              <a:ext cx="3381300" cy="4758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Больше половины людей ложатся спать после полуночи</a:t>
              </a:r>
              <a:endParaRPr sz="1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09" name="Google Shape;209;p24"/>
          <p:cNvGrpSpPr/>
          <p:nvPr/>
        </p:nvGrpSpPr>
        <p:grpSpPr>
          <a:xfrm>
            <a:off x="311700" y="3191890"/>
            <a:ext cx="8520600" cy="588234"/>
            <a:chOff x="311700" y="2823085"/>
            <a:chExt cx="8520600" cy="475802"/>
          </a:xfrm>
        </p:grpSpPr>
        <p:sp>
          <p:nvSpPr>
            <p:cNvPr id="210" name="Google Shape;210;p24"/>
            <p:cNvSpPr/>
            <p:nvPr/>
          </p:nvSpPr>
          <p:spPr>
            <a:xfrm>
              <a:off x="311700" y="2823085"/>
              <a:ext cx="3381300" cy="4758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Те, кто пьют кофе больше, ложатся позже</a:t>
              </a:r>
              <a:endParaRPr sz="1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975750" y="2973250"/>
              <a:ext cx="1192500" cy="14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B75AF">
                <a:alpha val="7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5451000" y="2823088"/>
              <a:ext cx="3381300" cy="4758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Люди, пьющие кофе, ложатся спать раньше</a:t>
              </a:r>
              <a:endParaRPr sz="1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13" name="Google Shape;213;p24"/>
          <p:cNvGrpSpPr/>
          <p:nvPr/>
        </p:nvGrpSpPr>
        <p:grpSpPr>
          <a:xfrm>
            <a:off x="311700" y="3896674"/>
            <a:ext cx="8520600" cy="588234"/>
            <a:chOff x="311700" y="3393160"/>
            <a:chExt cx="8520600" cy="475802"/>
          </a:xfrm>
        </p:grpSpPr>
        <p:sp>
          <p:nvSpPr>
            <p:cNvPr id="214" name="Google Shape;214;p24"/>
            <p:cNvSpPr/>
            <p:nvPr/>
          </p:nvSpPr>
          <p:spPr>
            <a:xfrm>
              <a:off x="311700" y="3393160"/>
              <a:ext cx="3381300" cy="4758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Ранний отход ко сну увеличивает его эффективность</a:t>
              </a:r>
              <a:endParaRPr sz="1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3975750" y="3559800"/>
              <a:ext cx="1192500" cy="14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3B75AF">
                <a:alpha val="7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5451000" y="3393163"/>
              <a:ext cx="3381300" cy="475800"/>
            </a:xfrm>
            <a:prstGeom prst="roundRect">
              <a:avLst>
                <a:gd fmla="val 16667" name="adj"/>
              </a:avLst>
            </a:prstGeom>
            <a:solidFill>
              <a:srgbClr val="3B75AF">
                <a:alpha val="50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Эффективность сна не зависит от времени отхода ко сну</a:t>
              </a:r>
              <a:endParaRPr sz="1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ВЫВОДЫ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446300" y="689300"/>
            <a:ext cx="830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C5C5C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ФАКТОРЫ, ВЛИЯЮЩИЕ НА КАЧЕСТВО СНА</a:t>
            </a:r>
            <a:endParaRPr sz="2200">
              <a:solidFill>
                <a:srgbClr val="C5C5C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3628650" y="2758625"/>
            <a:ext cx="1886700" cy="572700"/>
          </a:xfrm>
          <a:prstGeom prst="roundRect">
            <a:avLst>
              <a:gd fmla="val 16667" name="adj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Качество сна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836475" y="2054725"/>
            <a:ext cx="1486200" cy="572700"/>
          </a:xfrm>
          <a:prstGeom prst="roundRect">
            <a:avLst>
              <a:gd fmla="val 16667" name="adj"/>
            </a:avLst>
          </a:prstGeom>
          <a:solidFill>
            <a:srgbClr val="3B7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Возраст</a:t>
            </a:r>
            <a:endParaRPr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4079700" y="1348525"/>
            <a:ext cx="984600" cy="572700"/>
          </a:xfrm>
          <a:prstGeom prst="roundRect">
            <a:avLst>
              <a:gd fmla="val 16667" name="adj"/>
            </a:avLst>
          </a:prstGeom>
          <a:solidFill>
            <a:srgbClr val="3B7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Пол</a:t>
            </a:r>
            <a:endParaRPr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6881000" y="2054725"/>
            <a:ext cx="1486200" cy="572700"/>
          </a:xfrm>
          <a:prstGeom prst="roundRect">
            <a:avLst>
              <a:gd fmla="val 16667" name="adj"/>
            </a:avLst>
          </a:prstGeom>
          <a:solidFill>
            <a:srgbClr val="3B7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Кофеин</a:t>
            </a:r>
            <a:endParaRPr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1987775" y="3826725"/>
            <a:ext cx="1486200" cy="572700"/>
          </a:xfrm>
          <a:prstGeom prst="roundRect">
            <a:avLst>
              <a:gd fmla="val 16667" name="adj"/>
            </a:avLst>
          </a:prstGeom>
          <a:solidFill>
            <a:srgbClr val="3B7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Алкоголь</a:t>
            </a:r>
            <a:endParaRPr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5779800" y="3826725"/>
            <a:ext cx="1486200" cy="572700"/>
          </a:xfrm>
          <a:prstGeom prst="roundRect">
            <a:avLst>
              <a:gd fmla="val 16667" name="adj"/>
            </a:avLst>
          </a:prstGeom>
          <a:solidFill>
            <a:srgbClr val="3B7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Курение</a:t>
            </a:r>
            <a:endParaRPr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4485886" y="1957725"/>
            <a:ext cx="257525" cy="809800"/>
          </a:xfrm>
          <a:custGeom>
            <a:rect b="b" l="l" r="r" t="t"/>
            <a:pathLst>
              <a:path extrusionOk="0" h="32392" w="10301">
                <a:moveTo>
                  <a:pt x="2812" y="0"/>
                </a:moveTo>
                <a:cubicBezTo>
                  <a:pt x="1595" y="4869"/>
                  <a:pt x="-1550" y="10647"/>
                  <a:pt x="1032" y="14950"/>
                </a:cubicBezTo>
                <a:cubicBezTo>
                  <a:pt x="2624" y="17603"/>
                  <a:pt x="6675" y="17746"/>
                  <a:pt x="8863" y="19934"/>
                </a:cubicBezTo>
                <a:cubicBezTo>
                  <a:pt x="11818" y="22889"/>
                  <a:pt x="9309" y="28654"/>
                  <a:pt x="7440" y="32392"/>
                </a:cubicBezTo>
              </a:path>
            </a:pathLst>
          </a:custGeom>
          <a:noFill/>
          <a:ln cap="flat" cmpd="sng" w="38100">
            <a:solidFill>
              <a:srgbClr val="09437D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30" name="Google Shape;230;p25"/>
          <p:cNvSpPr/>
          <p:nvPr/>
        </p:nvSpPr>
        <p:spPr>
          <a:xfrm>
            <a:off x="2117900" y="2642950"/>
            <a:ext cx="1503900" cy="338150"/>
          </a:xfrm>
          <a:custGeom>
            <a:rect b="b" l="l" r="r" t="t"/>
            <a:pathLst>
              <a:path extrusionOk="0" h="13526" w="60156">
                <a:moveTo>
                  <a:pt x="0" y="0"/>
                </a:moveTo>
                <a:cubicBezTo>
                  <a:pt x="0" y="8140"/>
                  <a:pt x="12973" y="13796"/>
                  <a:pt x="21002" y="12458"/>
                </a:cubicBezTo>
                <a:cubicBezTo>
                  <a:pt x="27369" y="11397"/>
                  <a:pt x="33144" y="7824"/>
                  <a:pt x="39511" y="6763"/>
                </a:cubicBezTo>
                <a:cubicBezTo>
                  <a:pt x="46654" y="5573"/>
                  <a:pt x="53679" y="10288"/>
                  <a:pt x="60156" y="13526"/>
                </a:cubicBezTo>
              </a:path>
            </a:pathLst>
          </a:custGeom>
          <a:noFill/>
          <a:ln cap="flat" cmpd="sng" w="38100">
            <a:solidFill>
              <a:srgbClr val="09437D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31" name="Google Shape;231;p25"/>
          <p:cNvSpPr/>
          <p:nvPr/>
        </p:nvSpPr>
        <p:spPr>
          <a:xfrm>
            <a:off x="5561750" y="2660750"/>
            <a:ext cx="1503970" cy="364850"/>
          </a:xfrm>
          <a:custGeom>
            <a:rect b="b" l="l" r="r" t="t"/>
            <a:pathLst>
              <a:path extrusionOk="0" h="14594" w="59800">
                <a:moveTo>
                  <a:pt x="59800" y="0"/>
                </a:moveTo>
                <a:cubicBezTo>
                  <a:pt x="57896" y="9516"/>
                  <a:pt x="40895" y="7647"/>
                  <a:pt x="31323" y="6051"/>
                </a:cubicBezTo>
                <a:cubicBezTo>
                  <a:pt x="20648" y="4271"/>
                  <a:pt x="9680" y="9754"/>
                  <a:pt x="0" y="14594"/>
                </a:cubicBezTo>
              </a:path>
            </a:pathLst>
          </a:custGeom>
          <a:noFill/>
          <a:ln cap="flat" cmpd="sng" w="38100">
            <a:solidFill>
              <a:srgbClr val="09437D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232" name="Google Shape;232;p25"/>
          <p:cNvSpPr/>
          <p:nvPr/>
        </p:nvSpPr>
        <p:spPr>
          <a:xfrm>
            <a:off x="3016700" y="3337050"/>
            <a:ext cx="1183525" cy="498325"/>
          </a:xfrm>
          <a:custGeom>
            <a:rect b="b" l="l" r="r" t="t"/>
            <a:pathLst>
              <a:path extrusionOk="0" h="19933" w="47341">
                <a:moveTo>
                  <a:pt x="0" y="19933"/>
                </a:moveTo>
                <a:cubicBezTo>
                  <a:pt x="1995" y="11952"/>
                  <a:pt x="12468" y="7316"/>
                  <a:pt x="20645" y="6407"/>
                </a:cubicBezTo>
                <a:cubicBezTo>
                  <a:pt x="29740" y="5396"/>
                  <a:pt x="47341" y="9151"/>
                  <a:pt x="47341" y="0"/>
                </a:cubicBezTo>
              </a:path>
            </a:pathLst>
          </a:custGeom>
          <a:noFill/>
          <a:ln cap="flat" cmpd="sng" w="38100">
            <a:solidFill>
              <a:srgbClr val="0943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Google Shape;233;p25"/>
          <p:cNvSpPr/>
          <p:nvPr/>
        </p:nvSpPr>
        <p:spPr>
          <a:xfrm>
            <a:off x="5134600" y="3337050"/>
            <a:ext cx="1103450" cy="507225"/>
          </a:xfrm>
          <a:custGeom>
            <a:rect b="b" l="l" r="r" t="t"/>
            <a:pathLst>
              <a:path extrusionOk="0" h="20289" w="44138">
                <a:moveTo>
                  <a:pt x="44138" y="20289"/>
                </a:moveTo>
                <a:cubicBezTo>
                  <a:pt x="39590" y="17257"/>
                  <a:pt x="34967" y="13492"/>
                  <a:pt x="29544" y="12814"/>
                </a:cubicBezTo>
                <a:cubicBezTo>
                  <a:pt x="23064" y="12004"/>
                  <a:pt x="15566" y="15463"/>
                  <a:pt x="9967" y="12102"/>
                </a:cubicBezTo>
                <a:cubicBezTo>
                  <a:pt x="5486" y="9412"/>
                  <a:pt x="0" y="5226"/>
                  <a:pt x="0" y="0"/>
                </a:cubicBezTo>
              </a:path>
            </a:pathLst>
          </a:custGeom>
          <a:noFill/>
          <a:ln cap="flat" cmpd="sng" w="38100">
            <a:solidFill>
              <a:srgbClr val="09437D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34" name="Google Shape;234;p25"/>
          <p:cNvGrpSpPr/>
          <p:nvPr/>
        </p:nvGrpSpPr>
        <p:grpSpPr>
          <a:xfrm>
            <a:off x="347050" y="4665200"/>
            <a:ext cx="2210900" cy="369300"/>
            <a:chOff x="347050" y="4665200"/>
            <a:chExt cx="2210900" cy="369300"/>
          </a:xfrm>
        </p:grpSpPr>
        <p:cxnSp>
          <p:nvCxnSpPr>
            <p:cNvPr id="235" name="Google Shape;235;p25"/>
            <p:cNvCxnSpPr/>
            <p:nvPr/>
          </p:nvCxnSpPr>
          <p:spPr>
            <a:xfrm>
              <a:off x="347050" y="4849850"/>
              <a:ext cx="676200" cy="0"/>
            </a:xfrm>
            <a:prstGeom prst="straightConnector1">
              <a:avLst/>
            </a:prstGeom>
            <a:noFill/>
            <a:ln cap="flat" cmpd="sng" w="38100">
              <a:solidFill>
                <a:srgbClr val="09437D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25"/>
            <p:cNvSpPr txBox="1"/>
            <p:nvPr/>
          </p:nvSpPr>
          <p:spPr>
            <a:xfrm>
              <a:off x="1071750" y="4665200"/>
              <a:ext cx="148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Явной связи нет</a:t>
              </a:r>
              <a:endParaRPr sz="1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2853387" y="4665200"/>
            <a:ext cx="2662112" cy="369300"/>
            <a:chOff x="347050" y="4665200"/>
            <a:chExt cx="2662112" cy="369300"/>
          </a:xfrm>
        </p:grpSpPr>
        <p:cxnSp>
          <p:nvCxnSpPr>
            <p:cNvPr id="238" name="Google Shape;238;p25"/>
            <p:cNvCxnSpPr/>
            <p:nvPr/>
          </p:nvCxnSpPr>
          <p:spPr>
            <a:xfrm>
              <a:off x="347050" y="4849850"/>
              <a:ext cx="676200" cy="0"/>
            </a:xfrm>
            <a:prstGeom prst="straightConnector1">
              <a:avLst/>
            </a:prstGeom>
            <a:noFill/>
            <a:ln cap="flat" cmpd="sng" w="38100">
              <a:solidFill>
                <a:srgbClr val="0943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25"/>
            <p:cNvSpPr txBox="1"/>
            <p:nvPr/>
          </p:nvSpPr>
          <p:spPr>
            <a:xfrm>
              <a:off x="1071762" y="4665200"/>
              <a:ext cx="193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Негативное влияние</a:t>
              </a:r>
              <a:endParaRPr sz="12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0" y="1655200"/>
            <a:ext cx="1085700" cy="1059000"/>
          </a:xfrm>
          <a:prstGeom prst="rect">
            <a:avLst/>
          </a:prstGeom>
          <a:solidFill>
            <a:srgbClr val="3B7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453850" y="1707550"/>
            <a:ext cx="160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1192425" y="1630600"/>
            <a:ext cx="315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ПАРСИНГ</a:t>
            </a:r>
            <a:endParaRPr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САЙТА</a:t>
            </a:r>
            <a:endParaRPr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7" name="Google Shape;247;p26"/>
          <p:cNvCxnSpPr/>
          <p:nvPr/>
        </p:nvCxnSpPr>
        <p:spPr>
          <a:xfrm>
            <a:off x="3849275" y="1655200"/>
            <a:ext cx="0" cy="4066800"/>
          </a:xfrm>
          <a:prstGeom prst="straightConnector1">
            <a:avLst/>
          </a:prstGeom>
          <a:noFill/>
          <a:ln cap="flat" cmpd="sng" w="38100">
            <a:solidFill>
              <a:srgbClr val="3B75A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ЦЕЛЬ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311725" y="804800"/>
            <a:ext cx="8520600" cy="6612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Автоматизированно собрать данные о рецептах десертов с сайта </a:t>
            </a:r>
            <a:r>
              <a:rPr lang="ru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povarenok.ru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для возможности дальнейшего анализа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311700" y="1572463"/>
            <a:ext cx="581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C5C5C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 КОДА</a:t>
            </a:r>
            <a:endParaRPr sz="2500">
              <a:solidFill>
                <a:srgbClr val="C5C5C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436300" y="2141875"/>
            <a:ext cx="4271400" cy="5277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5C5C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сбор ссылок на конкретные страницы рецептов с основной страницы сайта</a:t>
            </a:r>
            <a:endParaRPr>
              <a:solidFill>
                <a:srgbClr val="C5C5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436300" y="2854900"/>
            <a:ext cx="4271400" cy="5277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5C5C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проход по каждой странице и сбор данных из конкретных html-тегов</a:t>
            </a:r>
            <a:endParaRPr>
              <a:solidFill>
                <a:srgbClr val="C5C5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2436300" y="3603525"/>
            <a:ext cx="4271400" cy="5277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5C5C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сохранение данных в датафрейм</a:t>
            </a:r>
            <a:endParaRPr>
              <a:solidFill>
                <a:srgbClr val="C5C5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2436300" y="4316525"/>
            <a:ext cx="4271400" cy="5277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5C5C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конвертация датафрейма в excel файл</a:t>
            </a:r>
            <a:endParaRPr>
              <a:solidFill>
                <a:srgbClr val="C5C5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259" name="Google Shape;259;p27"/>
          <p:cNvCxnSpPr>
            <a:stCxn id="255" idx="2"/>
            <a:endCxn id="256" idx="0"/>
          </p:cNvCxnSpPr>
          <p:nvPr/>
        </p:nvCxnSpPr>
        <p:spPr>
          <a:xfrm>
            <a:off x="4572000" y="2669575"/>
            <a:ext cx="0" cy="185400"/>
          </a:xfrm>
          <a:prstGeom prst="straightConnector1">
            <a:avLst/>
          </a:prstGeom>
          <a:noFill/>
          <a:ln cap="flat" cmpd="sng" w="38100">
            <a:solidFill>
              <a:srgbClr val="0943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7"/>
          <p:cNvCxnSpPr/>
          <p:nvPr/>
        </p:nvCxnSpPr>
        <p:spPr>
          <a:xfrm>
            <a:off x="4572000" y="3400350"/>
            <a:ext cx="0" cy="185400"/>
          </a:xfrm>
          <a:prstGeom prst="straightConnector1">
            <a:avLst/>
          </a:prstGeom>
          <a:noFill/>
          <a:ln cap="flat" cmpd="sng" w="38100">
            <a:solidFill>
              <a:srgbClr val="0943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>
            <a:off x="4572000" y="4131225"/>
            <a:ext cx="0" cy="185400"/>
          </a:xfrm>
          <a:prstGeom prst="straightConnector1">
            <a:avLst/>
          </a:prstGeom>
          <a:noFill/>
          <a:ln cap="flat" cmpd="sng" w="38100">
            <a:solidFill>
              <a:srgbClr val="0943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655200"/>
            <a:ext cx="1085700" cy="1059000"/>
          </a:xfrm>
          <a:prstGeom prst="rect">
            <a:avLst/>
          </a:prstGeom>
          <a:solidFill>
            <a:srgbClr val="3B7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3850" y="1707550"/>
            <a:ext cx="160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92425" y="1630600"/>
            <a:ext cx="315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АНАЛИЗ</a:t>
            </a:r>
            <a:endParaRPr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ДАТАСЕТА</a:t>
            </a:r>
            <a:endParaRPr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3849275" y="1655200"/>
            <a:ext cx="0" cy="4066800"/>
          </a:xfrm>
          <a:prstGeom prst="straightConnector1">
            <a:avLst/>
          </a:prstGeom>
          <a:noFill/>
          <a:ln cap="flat" cmpd="sng" w="38100">
            <a:solidFill>
              <a:srgbClr val="3B75A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ЦЕЛЬ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11725" y="804800"/>
            <a:ext cx="8520600" cy="6612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Оценить количество и время сна среди испытуемых в проведённом опросе и выявить факторы, влияющие на качество сна.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572463"/>
            <a:ext cx="581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C5C5C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ЗАДАЧИ</a:t>
            </a:r>
            <a:endParaRPr sz="2500">
              <a:solidFill>
                <a:srgbClr val="C5C5C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11725" y="2141875"/>
            <a:ext cx="8520600" cy="18360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-"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Найти датасет с наблюдениями сна испытуемых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-"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Изменить данные в датасете для удобной обработки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-"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Выдвинуть гипотезы согласно цели исследования и имеющимся переменным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-"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Подтвердить или опровергнуть гипотезы, используя различные методы анализа данных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Light"/>
              <a:buChar char="-"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Сделать общие выводы относительно полученных результатов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ПОДГОТОВИТЕЛЬНЫЕ РАБОТЫ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11700" y="1041175"/>
            <a:ext cx="1192500" cy="6852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Bedtime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11700" y="1877675"/>
            <a:ext cx="1192500" cy="6852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Wakeup time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744450" y="1312525"/>
            <a:ext cx="1192500" cy="1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266200" y="1183675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B75AF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endParaRPr b="1">
              <a:solidFill>
                <a:srgbClr val="3B7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744450" y="2149025"/>
            <a:ext cx="1192500" cy="1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266200" y="2020175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B75AF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endParaRPr b="1">
              <a:solidFill>
                <a:srgbClr val="3B7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11700" y="2812050"/>
            <a:ext cx="1192500" cy="685200"/>
          </a:xfrm>
          <a:prstGeom prst="flowChartInputOutput">
            <a:avLst/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Nan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744450" y="3083400"/>
            <a:ext cx="1192500" cy="1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177200" y="2812050"/>
            <a:ext cx="1192500" cy="685200"/>
          </a:xfrm>
          <a:prstGeom prst="flowChartInputOutput">
            <a:avLst/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079400" y="2954550"/>
            <a:ext cx="13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Median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956825" y="4047300"/>
            <a:ext cx="1192500" cy="6852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Sleep duration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975750" y="4047300"/>
            <a:ext cx="1192500" cy="6852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Sleep efficiency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994675" y="4047300"/>
            <a:ext cx="1192500" cy="6852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sleep time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390450" y="4250850"/>
            <a:ext cx="314400" cy="314400"/>
          </a:xfrm>
          <a:prstGeom prst="mathMultiply">
            <a:avLst>
              <a:gd fmla="val 23520" name="adj1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424263" y="4250850"/>
            <a:ext cx="314400" cy="3144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flipH="1">
            <a:off x="4562700" y="881000"/>
            <a:ext cx="18600" cy="2900700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flipH="1" rot="5400000">
            <a:off x="4562698" y="-488787"/>
            <a:ext cx="18600" cy="8522100"/>
          </a:xfrm>
          <a:prstGeom prst="rect">
            <a:avLst/>
          </a:prstGeom>
          <a:solidFill>
            <a:srgbClr val="D5D5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685300" y="1041175"/>
            <a:ext cx="1192500" cy="6852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Exercise frequency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141575" y="1312525"/>
            <a:ext cx="1192500" cy="1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26150" y="1183675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B75AF"/>
                </a:solidFill>
                <a:latin typeface="Montserrat"/>
                <a:ea typeface="Montserrat"/>
                <a:cs typeface="Montserrat"/>
                <a:sym typeface="Montserrat"/>
              </a:rPr>
              <a:t>categorial</a:t>
            </a:r>
            <a:endParaRPr b="1">
              <a:solidFill>
                <a:srgbClr val="3B7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685300" y="1877675"/>
            <a:ext cx="4133400" cy="1619400"/>
          </a:xfrm>
          <a:prstGeom prst="snip1Rect">
            <a:avLst>
              <a:gd fmla="val 16667" name="adj"/>
            </a:avLst>
          </a:prstGeom>
          <a:solidFill>
            <a:srgbClr val="3B75AF">
              <a:alpha val="1000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  →  No exercising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1</a:t>
            </a: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→  Once a week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2 - 3  →  Normally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&gt;4  →  Often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ГИПОТЕЗЫ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11700" y="770325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Большая часть людей спит 7-8 часов.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11700" y="1157950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H2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Спортивная активность положительно сказывается на количестве сна.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11700" y="1545575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H3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Большая часть людей ложится спать до полуночи (здоровое время).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11700" y="1933200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H4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Ранний отход ко сну ведет к большей эффективности сна.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11700" y="2320825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H5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Люди, употребляющие больше кофе, ложатся позже.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11700" y="2708450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H6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Женщины спят беспокойнее мужчин (чаще просыпаются).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11700" y="3096075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H7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Чем младше испытуемый, тем больше процент глубокого сна.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11700" y="3483700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H8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Курящие люди в среднем дольше засыпают, чем некурящие.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11700" y="3871325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H9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Чем больше выпито алкоголя - тем менее эффективен сон.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11700" y="4258950"/>
            <a:ext cx="8520600" cy="269700"/>
          </a:xfrm>
          <a:prstGeom prst="roundRect">
            <a:avLst>
              <a:gd fmla="val 16667" name="adj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H10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Кофеин понижает эффективность сна.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11700" y="4699975"/>
            <a:ext cx="177600" cy="177600"/>
          </a:xfrm>
          <a:prstGeom prst="rect">
            <a:avLst/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89300" y="4588675"/>
            <a:ext cx="16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Количество сна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332850" y="4699975"/>
            <a:ext cx="177600" cy="177600"/>
          </a:xfrm>
          <a:prstGeom prst="rect">
            <a:avLst/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510450" y="4588675"/>
            <a:ext cx="11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Время сна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871025" y="4699975"/>
            <a:ext cx="177600" cy="177600"/>
          </a:xfrm>
          <a:prstGeom prst="rect">
            <a:avLst/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048625" y="4588675"/>
            <a:ext cx="41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Факторы, влияющие на количество сна</a:t>
            </a:r>
            <a:endParaRPr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СНА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11725" y="804800"/>
            <a:ext cx="8520600" cy="3165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Большая часть людей спит 7-8 часов. </a:t>
            </a: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29200"/>
            <a:ext cx="3146376" cy="20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3817575" y="1229125"/>
            <a:ext cx="2126700" cy="2054400"/>
          </a:xfrm>
          <a:prstGeom prst="snip1Rect">
            <a:avLst>
              <a:gd fmla="val 16667" name="adj"/>
            </a:avLst>
          </a:prstGeom>
          <a:solidFill>
            <a:srgbClr val="3B75AF">
              <a:alpha val="1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022175" y="1628475"/>
            <a:ext cx="1717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count       452.000000</a:t>
            </a:r>
            <a:endParaRPr sz="1100"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mean            5.886604</a:t>
            </a:r>
            <a:endParaRPr sz="1100"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std                    1.203197</a:t>
            </a:r>
            <a:endParaRPr sz="1100"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min               2.600000</a:t>
            </a:r>
            <a:endParaRPr sz="1100"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25%                5.025000</a:t>
            </a:r>
            <a:endParaRPr sz="1100"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50%                6.075000</a:t>
            </a:r>
            <a:endParaRPr sz="1100"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75%                 6.727500</a:t>
            </a:r>
            <a:endParaRPr sz="1100"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max               9.200000</a:t>
            </a:r>
            <a:endParaRPr sz="1100">
              <a:solidFill>
                <a:srgbClr val="C5C5C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022175" y="1325925"/>
            <a:ext cx="18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5C5C5"/>
                </a:solidFill>
                <a:latin typeface="Montserrat"/>
                <a:ea typeface="Montserrat"/>
                <a:cs typeface="Montserrat"/>
                <a:sym typeface="Montserrat"/>
              </a:rPr>
              <a:t>Real sleep time</a:t>
            </a:r>
            <a:endParaRPr>
              <a:solidFill>
                <a:srgbClr val="C5C5C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11700" y="3391550"/>
            <a:ext cx="8520600" cy="3165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H2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Спортивная активность положительно сказывается на количестве сна. </a:t>
            </a: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(+)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11700" y="3815950"/>
            <a:ext cx="4189200" cy="1025100"/>
          </a:xfrm>
          <a:prstGeom prst="snip1Rect">
            <a:avLst>
              <a:gd fmla="val 16667" name="adj"/>
            </a:avLst>
          </a:prstGeom>
          <a:solidFill>
            <a:srgbClr val="3B75AF">
              <a:alpha val="1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382950" y="387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{F0667266-6F0F-406D-A18A-2E93CF0A2EA9}</a:tableStyleId>
              </a:tblPr>
              <a:tblGrid>
                <a:gridCol w="525725"/>
                <a:gridCol w="906625"/>
                <a:gridCol w="916950"/>
                <a:gridCol w="844400"/>
                <a:gridCol w="995350"/>
              </a:tblGrid>
              <a:tr h="30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C5C5C5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No exercising</a:t>
                      </a:r>
                      <a:endParaRPr sz="800">
                        <a:solidFill>
                          <a:srgbClr val="C5C5C5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Once a week</a:t>
                      </a:r>
                      <a:endParaRPr sz="800">
                        <a:solidFill>
                          <a:srgbClr val="C5C5C5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Normally</a:t>
                      </a:r>
                      <a:endParaRPr sz="800">
                        <a:solidFill>
                          <a:srgbClr val="C5C5C5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Often</a:t>
                      </a:r>
                      <a:endParaRPr sz="800">
                        <a:solidFill>
                          <a:srgbClr val="C5C5C5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mean</a:t>
                      </a:r>
                      <a:endParaRPr sz="800">
                        <a:solidFill>
                          <a:srgbClr val="C5C5C5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5.634698</a:t>
                      </a:r>
                      <a:endParaRPr sz="800">
                        <a:solidFill>
                          <a:srgbClr val="C5C5C5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5.768763</a:t>
                      </a:r>
                      <a:endParaRPr sz="800">
                        <a:solidFill>
                          <a:srgbClr val="C5C5C5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5.973921</a:t>
                      </a:r>
                      <a:endParaRPr sz="800">
                        <a:solidFill>
                          <a:srgbClr val="C5C5C5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6.377653</a:t>
                      </a:r>
                      <a:endParaRPr sz="800">
                        <a:solidFill>
                          <a:srgbClr val="C5C5C5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50%</a:t>
                      </a:r>
                      <a:endParaRPr sz="800">
                        <a:solidFill>
                          <a:srgbClr val="C5C5C5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5.500000</a:t>
                      </a:r>
                      <a:endParaRPr sz="800">
                        <a:solidFill>
                          <a:srgbClr val="C5C5C5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6.000000</a:t>
                      </a:r>
                      <a:endParaRPr sz="800">
                        <a:solidFill>
                          <a:srgbClr val="C5C5C5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6.160000</a:t>
                      </a:r>
                      <a:endParaRPr sz="800">
                        <a:solidFill>
                          <a:srgbClr val="C5C5C5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5C5C5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6.440000</a:t>
                      </a:r>
                      <a:endParaRPr sz="800">
                        <a:solidFill>
                          <a:srgbClr val="C5C5C5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ВРЕМЯ СНА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11725" y="804800"/>
            <a:ext cx="4133400" cy="8103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нового столбца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311700" y="1877200"/>
            <a:ext cx="1192500" cy="685200"/>
          </a:xfrm>
          <a:prstGeom prst="roundRect">
            <a:avLst>
              <a:gd fmla="val 16667" name="adj"/>
            </a:avLst>
          </a:prstGeom>
          <a:solidFill>
            <a:srgbClr val="3B75AF">
              <a:alpha val="3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Time of bedtime</a:t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767975" y="2148550"/>
            <a:ext cx="1192500" cy="1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B75AF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252550" y="20197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B75AF"/>
                </a:solidFill>
                <a:latin typeface="Montserrat"/>
                <a:ea typeface="Montserrat"/>
                <a:cs typeface="Montserrat"/>
                <a:sym typeface="Montserrat"/>
              </a:rPr>
              <a:t>categorial</a:t>
            </a:r>
            <a:endParaRPr b="1">
              <a:solidFill>
                <a:srgbClr val="3B7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11700" y="2713700"/>
            <a:ext cx="4133400" cy="1450800"/>
          </a:xfrm>
          <a:prstGeom prst="snip1Rect">
            <a:avLst>
              <a:gd fmla="val 16667" name="adj"/>
            </a:avLst>
          </a:prstGeom>
          <a:solidFill>
            <a:srgbClr val="3B75AF">
              <a:alpha val="1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21:0</a:t>
            </a: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0 - 21:59  →  Early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22:00 - 23:59  →  Normally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00:00 - 02:59  →  Late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4698900" y="804800"/>
            <a:ext cx="4133400" cy="8103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737125" y="762050"/>
            <a:ext cx="3648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H3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Большая часть людей ложится спать до полуночи (здоровое время). </a:t>
            </a: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788" y="1811825"/>
            <a:ext cx="23336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ВРЕМЯ СНА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11725" y="804800"/>
            <a:ext cx="4133400" cy="5727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698900" y="804800"/>
            <a:ext cx="4133400" cy="5727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737125" y="762050"/>
            <a:ext cx="3743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H5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Люди, употребляющие больше кофе, ложатся позже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22475" y="762050"/>
            <a:ext cx="385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H4</a:t>
            </a:r>
            <a:r>
              <a:rPr lang="ru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Ранний отход ко сну ведет к  большей эффективности сна. </a:t>
            </a: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25" y="1530025"/>
            <a:ext cx="3018800" cy="30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1361" l="2276" r="0" t="0"/>
          <a:stretch/>
        </p:blipFill>
        <p:spPr>
          <a:xfrm>
            <a:off x="5099425" y="1530025"/>
            <a:ext cx="3018799" cy="33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23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ФАКТОРЫ, ВЛИЯЮЩИЕ НА КАЧЕСТВО СНА</a:t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11725" y="804800"/>
            <a:ext cx="4133400" cy="8532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698900" y="804800"/>
            <a:ext cx="4133400" cy="853200"/>
          </a:xfrm>
          <a:prstGeom prst="roundRect">
            <a:avLst>
              <a:gd fmla="val 16667" name="adj"/>
            </a:avLst>
          </a:prstGeom>
          <a:solidFill>
            <a:srgbClr val="3B75AF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737125" y="762050"/>
            <a:ext cx="374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H7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Чем младше испытуемый, тем больше процент глубокого сна. </a:t>
            </a: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04675" y="885950"/>
            <a:ext cx="385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H6</a:t>
            </a:r>
            <a:r>
              <a:rPr lang="ru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Женщины спят беспокойнее мужчин (чаще просыпаются).</a:t>
            </a:r>
            <a:r>
              <a:rPr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(-)</a:t>
            </a:r>
            <a:endParaRPr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11725" y="1828500"/>
            <a:ext cx="4133400" cy="1334700"/>
          </a:xfrm>
          <a:prstGeom prst="snip1Rect">
            <a:avLst>
              <a:gd fmla="val 16667" name="adj"/>
            </a:avLst>
          </a:prstGeom>
          <a:solidFill>
            <a:srgbClr val="3B75AF">
              <a:alpha val="1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 Awakenings</a:t>
            </a:r>
            <a:endParaRPr>
              <a:solidFill>
                <a:srgbClr val="D5D5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"/>
                <a:ea typeface="Montserrat"/>
                <a:cs typeface="Montserrat"/>
                <a:sym typeface="Montserrat"/>
              </a:rPr>
              <a:t>   Gender</a:t>
            </a: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	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Female		1.513393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5D5D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Male			1.710526</a:t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D5D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125" y="1828500"/>
            <a:ext cx="4133400" cy="27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