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Average-regular.fnt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0ac467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0ac467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c0ac46791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c0ac46791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c0ac46791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c0ac46791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2b0ef4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c2b0ef4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c2b0ef4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c2b0ef4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c2b0ef4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c2b0ef4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c0ac46791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c0ac46791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c0ac46791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c0ac46791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0ac4679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0ac4679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0ac4679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0ac4679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1c5393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1c5393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c0ac4679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c0ac4679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c0ac4679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c0ac4679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c0ac4679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c0ac4679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c0ac4679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c0ac4679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c0ac4679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c0ac4679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36" name="Google Shape;13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ctrTitle"/>
          </p:nvPr>
        </p:nvSpPr>
        <p:spPr>
          <a:xfrm>
            <a:off x="1295875" y="398875"/>
            <a:ext cx="78015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Kuhn-munkres algoritam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(Mađarski algoritam)</a:t>
            </a:r>
            <a:endParaRPr b="1" sz="3500"/>
          </a:p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671250" y="3704375"/>
            <a:ext cx="78015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95">
                <a:latin typeface="Times New Roman"/>
                <a:ea typeface="Times New Roman"/>
                <a:cs typeface="Times New Roman"/>
                <a:sym typeface="Times New Roman"/>
              </a:rPr>
              <a:t>Profesor: doc. dr. Nermin Goran                                                     </a:t>
            </a:r>
            <a:r>
              <a:rPr lang="en-GB" sz="1395">
                <a:latin typeface="Times New Roman"/>
                <a:ea typeface="Times New Roman"/>
                <a:cs typeface="Times New Roman"/>
                <a:sym typeface="Times New Roman"/>
              </a:rPr>
              <a:t>Studenti: Husein Čišić, Belma Đelilović,</a:t>
            </a:r>
            <a:endParaRPr sz="13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95">
                <a:latin typeface="Times New Roman"/>
                <a:ea typeface="Times New Roman"/>
                <a:cs typeface="Times New Roman"/>
                <a:sym typeface="Times New Roman"/>
              </a:rPr>
              <a:t>asis. Sanid Muhić, Lejla </a:t>
            </a:r>
            <a:r>
              <a:rPr lang="en-GB" sz="1395">
                <a:latin typeface="Times New Roman"/>
                <a:ea typeface="Times New Roman"/>
                <a:cs typeface="Times New Roman"/>
                <a:sym typeface="Times New Roman"/>
              </a:rPr>
              <a:t>Mašić </a:t>
            </a:r>
            <a:r>
              <a:rPr lang="en-GB" sz="1395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	    	       Nadina Kolić, Faris Trtak</a:t>
            </a:r>
            <a:endParaRPr sz="13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135800" y="1440625"/>
            <a:ext cx="8520600" cy="4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6: Od svih vrijednosti u matrici, koje nisu prekrivene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linijama, nalazi se najmanja vrijednost. Ta vrijednost se oduzima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od vrijednosti koje nisu prekrivene linijama, a dodaje se onim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preko kojih prelaze dvije linije.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7: Opet se preko nula povlači najmanji broj linija.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Ako je broj linija jednako jednako vrijednosti n, algoritam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Ima određeno rješenje. Ako nike opet se vraća na korak 5.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725" y="635750"/>
            <a:ext cx="2743200" cy="15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350" y="2571750"/>
            <a:ext cx="2793950" cy="14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1092725" y="655850"/>
            <a:ext cx="76698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7: Posmatraju se nule i određuju maksimalne moguće vrijednost.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Prije ovog marica se treba predstaviti u obliku “početne matrice”, da bi se našle maksimalne vrijednosti.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25" y="2317675"/>
            <a:ext cx="3566725" cy="18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575" y="2317675"/>
            <a:ext cx="3406180" cy="18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599100" y="478550"/>
            <a:ext cx="79458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Algoritam dodjele preko bipartitnog grafa</a:t>
            </a:r>
            <a:endParaRPr b="1" sz="2500"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863825" y="1413000"/>
            <a:ext cx="5640900" cy="26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Ulaz: bipartitni graf G sa biparticijom (X,Y) , |X| = |Y|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Izlaz: savršeno sparivanje M u G  ili skup S ⊆ X za koji je |N(S)| &lt; |S|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Ulaz:</a:t>
            </a:r>
            <a:r>
              <a:rPr lang="en-GB" sz="1400"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GB" sz="1400"/>
              <a:t>							</a:t>
            </a: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Izlaz: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75" y="2728023"/>
            <a:ext cx="3198300" cy="21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 b="9449" l="8347" r="8836" t="7734"/>
          <a:stretch/>
        </p:blipFill>
        <p:spPr>
          <a:xfrm>
            <a:off x="5066175" y="2728025"/>
            <a:ext cx="3198300" cy="21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688975" y="602225"/>
            <a:ext cx="5640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Koraci</a:t>
            </a:r>
            <a:endParaRPr b="1" sz="2800"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890975" y="1400825"/>
            <a:ext cx="7249800" cy="33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ahoma"/>
                <a:ea typeface="Tahoma"/>
                <a:cs typeface="Tahoma"/>
                <a:sym typeface="Tahoma"/>
              </a:rPr>
              <a:t>Korak 1:</a:t>
            </a:r>
            <a:endParaRPr sz="1600">
              <a:highlight>
                <a:schemeClr val="dk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ahoma"/>
                <a:ea typeface="Tahoma"/>
                <a:cs typeface="Tahoma"/>
                <a:sym typeface="Tahoma"/>
              </a:rPr>
              <a:t>Neka je M bilo koje sparivanje od G, npr M = ∅.</a:t>
            </a:r>
            <a:endParaRPr sz="1600">
              <a:highlight>
                <a:schemeClr val="dk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ahoma"/>
                <a:ea typeface="Tahoma"/>
                <a:cs typeface="Tahoma"/>
                <a:sym typeface="Tahoma"/>
              </a:rPr>
              <a:t>Korak 2:</a:t>
            </a:r>
            <a:endParaRPr sz="1600">
              <a:highlight>
                <a:schemeClr val="dk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ahoma"/>
                <a:ea typeface="Tahoma"/>
                <a:cs typeface="Tahoma"/>
                <a:sym typeface="Tahoma"/>
              </a:rPr>
              <a:t>Ako je X M-zasićen, stop (M je tada savršeno sparivanje od G). U suprotnom, neka je vrh x ∈ X M-nezasićen. Stavimo S = {x}, T = ∅.</a:t>
            </a:r>
            <a:endParaRPr sz="1600">
              <a:highlight>
                <a:schemeClr val="dk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ahoma"/>
                <a:ea typeface="Tahoma"/>
                <a:cs typeface="Tahoma"/>
                <a:sym typeface="Tahoma"/>
              </a:rPr>
              <a:t>Korak 3:</a:t>
            </a:r>
            <a:endParaRPr sz="1600">
              <a:highlight>
                <a:schemeClr val="dk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ahoma"/>
                <a:ea typeface="Tahoma"/>
                <a:cs typeface="Tahoma"/>
                <a:sym typeface="Tahoma"/>
              </a:rPr>
              <a:t>Ako je N(S) = T, stop jer je |N(S)| &lt; |S|. U suprotnom, neka je y ∈ N(S) \ T.</a:t>
            </a:r>
            <a:endParaRPr sz="1600">
              <a:highlight>
                <a:schemeClr val="dk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ahoma"/>
                <a:ea typeface="Tahoma"/>
                <a:cs typeface="Tahoma"/>
                <a:sym typeface="Tahoma"/>
              </a:rPr>
              <a:t>Korak 4: </a:t>
            </a:r>
            <a:endParaRPr sz="1600">
              <a:highlight>
                <a:schemeClr val="dk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ahoma"/>
                <a:ea typeface="Tahoma"/>
                <a:cs typeface="Tahoma"/>
                <a:sym typeface="Tahoma"/>
              </a:rPr>
              <a:t>Ako je y ∈ Y M-zasićen vrh, neka je zy ∈ M. Zamijeniti S sa S ∪ {z}, a T sa T ∪ {y} i vratiti se na korak 3. Ako je y M-nezasićen vrh, neka je P M-uvećavajući (x,y)-put. Zamijeniti M sa M △ E(P) i vratiti se na korak 2.</a:t>
            </a:r>
            <a:endParaRPr sz="2700">
              <a:highlight>
                <a:schemeClr val="dk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9"/>
          <p:cNvPicPr preferRelativeResize="0"/>
          <p:nvPr/>
        </p:nvPicPr>
        <p:blipFill rotWithShape="1">
          <a:blip r:embed="rId3">
            <a:alphaModFix/>
          </a:blip>
          <a:srcRect b="18229" l="11869" r="18224" t="18210"/>
          <a:stretch/>
        </p:blipFill>
        <p:spPr>
          <a:xfrm>
            <a:off x="1335475" y="371825"/>
            <a:ext cx="6473049" cy="4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0" y="605600"/>
            <a:ext cx="91440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ZAKLJUČAK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311700" y="1432175"/>
            <a:ext cx="85206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Jako brz i jednostavan.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Koristi se u svrhu dodjele.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Većinom se koristi radi dodjele posla “jedna na jedan” podudaranje.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Koristi se za računanje: cijene, vremena, dužine pređenog puta, itd.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Efikasan gdje se treba otkriti minimalna i maksimalna vrijednost.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1636025"/>
            <a:ext cx="85206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000"/>
              <a:t>HVALA NA PAŽNJI :)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1702625" y="352300"/>
            <a:ext cx="5640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Uvod</a:t>
            </a:r>
            <a:endParaRPr b="1" sz="3300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502050"/>
            <a:ext cx="8520600" cy="32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Kombinatorno optimizacijski algoritam.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Rješava problem dodjele u polinomskom vremenu.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Koristi se u raznim problemima dodjele i uparivanja.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Prvobitna složenost algoritma je </a:t>
            </a: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O(n</a:t>
            </a:r>
            <a:r>
              <a:rPr baseline="30000" lang="en-GB" sz="2000"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).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Vremenom postignuta je složenost od </a:t>
            </a: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O(n</a:t>
            </a:r>
            <a:r>
              <a:rPr baseline="30000" lang="en-GB" sz="2000"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).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Algoritam se može predstaviti matricom i bipartitnim grafom.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1594450" y="579775"/>
            <a:ext cx="5640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Historija</a:t>
            </a:r>
            <a:endParaRPr b="1" sz="2800"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98000" y="1803325"/>
            <a:ext cx="8778900" cy="26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Razvio ga je i objavio Harold W. Kuhn 1955. godine.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Bio je zasnovan na radovima mađarskih matematičara.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1957. godine James Munkers je primjetio da je algoritam polinomski.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Dobio je naziv Kuhn-Munkres algoritam ili algoritam dodjele.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❖"/>
            </a:pPr>
            <a:r>
              <a:rPr lang="en-GB" sz="2000">
                <a:latin typeface="Tahoma"/>
                <a:ea typeface="Tahoma"/>
                <a:cs typeface="Tahoma"/>
                <a:sym typeface="Tahoma"/>
              </a:rPr>
              <a:t>Proširivanjem ovog algoritma stvoren je Ford-Fulkerson algoritam.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605600"/>
            <a:ext cx="7800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Objašnjenje</a:t>
            </a:r>
            <a:endParaRPr b="1" sz="2800"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00" y="1600375"/>
            <a:ext cx="5130575" cy="23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309850"/>
            <a:ext cx="85206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Algoritam dodjele preko matrice(minimum)</a:t>
            </a:r>
            <a:endParaRPr b="1" sz="2500"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Korak 1: Provjera da li je matrica kvadratna.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Korak 2: Od svake vrijednosti u redu se oduzima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najmanja vrijednost tog reda. Za svaki red.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025" y="3215025"/>
            <a:ext cx="2486025" cy="16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025" y="1290287"/>
            <a:ext cx="2486025" cy="161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635825" y="171250"/>
            <a:ext cx="8105100" cy="4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3: Od svake vrijednosti u koloni se oduzima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najmanja vrijednost te kolone. Za svaku kolonu.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4: Povlači se najmanji broj linija preko nula.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Ako je broj linija jednako n, prelazi se na zadnji korak.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Ako </a:t>
            </a: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nije</a:t>
            </a: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 ide se na sljedeći korak.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5: Od svih vrijednosti u matrici, koje nisu prekrivene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linijama, nalazi se najmanja vrijednost. Ta vrijednost se oduzima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od vrijednosti koje nisu prekrivene linijama, a dodaje se onim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preko kojih prelaze dvije linije.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524" y="158600"/>
            <a:ext cx="2304950" cy="15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862" y="1835863"/>
            <a:ext cx="2288275" cy="14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850" y="3453150"/>
            <a:ext cx="2288275" cy="1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409000"/>
            <a:ext cx="85206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ahoma"/>
                <a:ea typeface="Tahoma"/>
                <a:cs typeface="Tahoma"/>
                <a:sym typeface="Tahoma"/>
              </a:rPr>
              <a:t>Korak 6: Opet se preko nula povlači najmanji broj linija.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ahoma"/>
                <a:ea typeface="Tahoma"/>
                <a:cs typeface="Tahoma"/>
                <a:sym typeface="Tahoma"/>
              </a:rPr>
              <a:t>Ako je broj linija jednako jednako vrijednosti n, algoritam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ahoma"/>
                <a:ea typeface="Tahoma"/>
                <a:cs typeface="Tahoma"/>
                <a:sym typeface="Tahoma"/>
              </a:rPr>
              <a:t>Ima određeno rješenje. Ako </a:t>
            </a:r>
            <a:r>
              <a:rPr lang="en-GB" sz="1700">
                <a:latin typeface="Tahoma"/>
                <a:ea typeface="Tahoma"/>
                <a:cs typeface="Tahoma"/>
                <a:sym typeface="Tahoma"/>
              </a:rPr>
              <a:t>nike</a:t>
            </a:r>
            <a:r>
              <a:rPr lang="en-GB" sz="1700">
                <a:latin typeface="Tahoma"/>
                <a:ea typeface="Tahoma"/>
                <a:cs typeface="Tahoma"/>
                <a:sym typeface="Tahoma"/>
              </a:rPr>
              <a:t> opet se vraća na korak 5.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ahoma"/>
                <a:ea typeface="Tahoma"/>
                <a:cs typeface="Tahoma"/>
                <a:sym typeface="Tahoma"/>
              </a:rPr>
              <a:t>Korak 7: Posmatraju se nule i određuju najmanje moguće vrijednost.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975" y="260275"/>
            <a:ext cx="2603325" cy="17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000" y="2811750"/>
            <a:ext cx="2808685" cy="19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075" y="2811750"/>
            <a:ext cx="2771862" cy="19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161125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Algoritam dodjele preko matrice(maksimum)</a:t>
            </a:r>
            <a:endParaRPr b="1"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431363"/>
            <a:ext cx="85206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1: Pronaći najveći broj u matrici.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2: Od najvećeg broja iz prethodnog koraka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treba oduzeti svaku vrijednost iz svake kolone.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475" y="1070225"/>
            <a:ext cx="3056700" cy="1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470" y="2901663"/>
            <a:ext cx="3056717" cy="159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1140250" y="317775"/>
            <a:ext cx="8268900" cy="4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3: Od svake vrijednosti u redu se oduzima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najmanja vrijednost tog reda. Za svaki red.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4: Od svake vrijednosti u koloni se oduzima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najmanja vrijednost te kolone. Za svaku kolonu.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Korak 5: Povlači se najmanji broj linija preko nula.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Ako je broj linija jednako n, prelazi se na zadnji korak.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ahoma"/>
                <a:ea typeface="Tahoma"/>
                <a:cs typeface="Tahoma"/>
                <a:sym typeface="Tahoma"/>
              </a:rPr>
              <a:t>Ako nije ide se na sljedeći korak.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325" y="490775"/>
            <a:ext cx="24669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325" y="1917888"/>
            <a:ext cx="24669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325" y="3345000"/>
            <a:ext cx="24669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