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10080625" cy="6119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77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078" y="1001553"/>
            <a:ext cx="7560469" cy="2130602"/>
          </a:xfrm>
        </p:spPr>
        <p:txBody>
          <a:bodyPr anchor="b"/>
          <a:lstStyle>
            <a:lvl1pPr algn="ctr">
              <a:defRPr sz="49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078" y="3214319"/>
            <a:ext cx="7560469" cy="1477538"/>
          </a:xfrm>
        </p:spPr>
        <p:txBody>
          <a:bodyPr/>
          <a:lstStyle>
            <a:lvl1pPr marL="0" indent="0" algn="ctr">
              <a:buNone/>
              <a:defRPr sz="1984"/>
            </a:lvl1pPr>
            <a:lvl2pPr marL="378013" indent="0" algn="ctr">
              <a:buNone/>
              <a:defRPr sz="1654"/>
            </a:lvl2pPr>
            <a:lvl3pPr marL="756026" indent="0" algn="ctr">
              <a:buNone/>
              <a:defRPr sz="1488"/>
            </a:lvl3pPr>
            <a:lvl4pPr marL="1134039" indent="0" algn="ctr">
              <a:buNone/>
              <a:defRPr sz="1323"/>
            </a:lvl4pPr>
            <a:lvl5pPr marL="1512052" indent="0" algn="ctr">
              <a:buNone/>
              <a:defRPr sz="1323"/>
            </a:lvl5pPr>
            <a:lvl6pPr marL="1890065" indent="0" algn="ctr">
              <a:buNone/>
              <a:defRPr sz="1323"/>
            </a:lvl6pPr>
            <a:lvl7pPr marL="2268078" indent="0" algn="ctr">
              <a:buNone/>
              <a:defRPr sz="1323"/>
            </a:lvl7pPr>
            <a:lvl8pPr marL="2646091" indent="0" algn="ctr">
              <a:buNone/>
              <a:defRPr sz="1323"/>
            </a:lvl8pPr>
            <a:lvl9pPr marL="3024104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B27E-A263-45D8-A3A3-5C00D0A59E1B}" type="datetimeFigureOut">
              <a:rPr lang="de-DE" smtClean="0"/>
              <a:t>14.12.2021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6310-A497-4756-ABBD-3D550EE6AFD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7651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B27E-A263-45D8-A3A3-5C00D0A59E1B}" type="datetimeFigureOut">
              <a:rPr lang="de-DE" smtClean="0"/>
              <a:t>14.12.2021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6310-A497-4756-ABBD-3D550EE6AFD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5026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7" y="325823"/>
            <a:ext cx="2173635" cy="51862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3" y="325823"/>
            <a:ext cx="6394896" cy="51862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B27E-A263-45D8-A3A3-5C00D0A59E1B}" type="datetimeFigureOut">
              <a:rPr lang="de-DE" smtClean="0"/>
              <a:t>14.12.2021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6310-A497-4756-ABBD-3D550EE6AFD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7605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B27E-A263-45D8-A3A3-5C00D0A59E1B}" type="datetimeFigureOut">
              <a:rPr lang="de-DE" smtClean="0"/>
              <a:t>14.12.2021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6310-A497-4756-ABBD-3D550EE6AFD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611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93" y="1525704"/>
            <a:ext cx="8694539" cy="2545672"/>
          </a:xfrm>
        </p:spPr>
        <p:txBody>
          <a:bodyPr anchor="b"/>
          <a:lstStyle>
            <a:lvl1pPr>
              <a:defRPr sz="49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93" y="4095459"/>
            <a:ext cx="8694539" cy="1338709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1pPr>
            <a:lvl2pPr marL="378013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B27E-A263-45D8-A3A3-5C00D0A59E1B}" type="datetimeFigureOut">
              <a:rPr lang="de-DE" smtClean="0"/>
              <a:t>14.12.2021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6310-A497-4756-ABBD-3D550EE6AFD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2268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043" y="1629117"/>
            <a:ext cx="4284266" cy="3882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316" y="1629117"/>
            <a:ext cx="4284266" cy="3882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B27E-A263-45D8-A3A3-5C00D0A59E1B}" type="datetimeFigureOut">
              <a:rPr lang="de-DE" smtClean="0"/>
              <a:t>14.12.2021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6310-A497-4756-ABBD-3D550EE6AFD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8203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325824"/>
            <a:ext cx="8694539" cy="11828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357" y="1500205"/>
            <a:ext cx="4264576" cy="735227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57" y="2235432"/>
            <a:ext cx="4264576" cy="32879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316" y="1500205"/>
            <a:ext cx="4285579" cy="735227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6" y="2235432"/>
            <a:ext cx="4285579" cy="32879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B27E-A263-45D8-A3A3-5C00D0A59E1B}" type="datetimeFigureOut">
              <a:rPr lang="de-DE" smtClean="0"/>
              <a:t>14.12.2021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6310-A497-4756-ABBD-3D550EE6AFD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5839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B27E-A263-45D8-A3A3-5C00D0A59E1B}" type="datetimeFigureOut">
              <a:rPr lang="de-DE" smtClean="0"/>
              <a:t>14.12.2021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6310-A497-4756-ABBD-3D550EE6AFD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0330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B27E-A263-45D8-A3A3-5C00D0A59E1B}" type="datetimeFigureOut">
              <a:rPr lang="de-DE" smtClean="0"/>
              <a:t>14.12.2021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6310-A497-4756-ABBD-3D550EE6AFD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4938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407988"/>
            <a:ext cx="3251264" cy="1427956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579" y="881140"/>
            <a:ext cx="5103316" cy="4349034"/>
          </a:xfrm>
        </p:spPr>
        <p:txBody>
          <a:bodyPr/>
          <a:lstStyle>
            <a:lvl1pPr>
              <a:defRPr sz="2646"/>
            </a:lvl1pPr>
            <a:lvl2pPr>
              <a:defRPr sz="2315"/>
            </a:lvl2pPr>
            <a:lvl3pPr>
              <a:defRPr sz="1984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1835944"/>
            <a:ext cx="3251264" cy="3401313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B27E-A263-45D8-A3A3-5C00D0A59E1B}" type="datetimeFigureOut">
              <a:rPr lang="de-DE" smtClean="0"/>
              <a:t>14.12.2021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6310-A497-4756-ABBD-3D550EE6AFD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4300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407988"/>
            <a:ext cx="3251264" cy="1427956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5579" y="881140"/>
            <a:ext cx="5103316" cy="4349034"/>
          </a:xfrm>
        </p:spPr>
        <p:txBody>
          <a:bodyPr anchor="t"/>
          <a:lstStyle>
            <a:lvl1pPr marL="0" indent="0">
              <a:buNone/>
              <a:defRPr sz="2646"/>
            </a:lvl1pPr>
            <a:lvl2pPr marL="378013" indent="0">
              <a:buNone/>
              <a:defRPr sz="2315"/>
            </a:lvl2pPr>
            <a:lvl3pPr marL="756026" indent="0">
              <a:buNone/>
              <a:defRPr sz="1984"/>
            </a:lvl3pPr>
            <a:lvl4pPr marL="1134039" indent="0">
              <a:buNone/>
              <a:defRPr sz="1654"/>
            </a:lvl4pPr>
            <a:lvl5pPr marL="1512052" indent="0">
              <a:buNone/>
              <a:defRPr sz="1654"/>
            </a:lvl5pPr>
            <a:lvl6pPr marL="1890065" indent="0">
              <a:buNone/>
              <a:defRPr sz="1654"/>
            </a:lvl6pPr>
            <a:lvl7pPr marL="2268078" indent="0">
              <a:buNone/>
              <a:defRPr sz="1654"/>
            </a:lvl7pPr>
            <a:lvl8pPr marL="2646091" indent="0">
              <a:buNone/>
              <a:defRPr sz="1654"/>
            </a:lvl8pPr>
            <a:lvl9pPr marL="3024104" indent="0">
              <a:buNone/>
              <a:defRPr sz="165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1835944"/>
            <a:ext cx="3251264" cy="3401313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B27E-A263-45D8-A3A3-5C00D0A59E1B}" type="datetimeFigureOut">
              <a:rPr lang="de-DE" smtClean="0"/>
              <a:t>14.12.2021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6310-A497-4756-ABBD-3D550EE6AFD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6698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043" y="325824"/>
            <a:ext cx="8694539" cy="118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043" y="1629117"/>
            <a:ext cx="8694539" cy="388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043" y="5672161"/>
            <a:ext cx="2268141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0B27E-A263-45D8-A3A3-5C00D0A59E1B}" type="datetimeFigureOut">
              <a:rPr lang="de-DE" smtClean="0"/>
              <a:t>14.12.2021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9207" y="5672161"/>
            <a:ext cx="3402211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441" y="5672161"/>
            <a:ext cx="2268141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E6310-A497-4756-ABBD-3D550EE6AFD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8040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756026" rtl="0" eaLnBrk="1" latinLnBrk="0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06" indent="-189006" algn="l" defTabSz="756026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19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1058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9071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389AF72-A8CF-433E-B2DB-3E9F6DB49091}"/>
              </a:ext>
            </a:extLst>
          </p:cNvPr>
          <p:cNvSpPr/>
          <p:nvPr/>
        </p:nvSpPr>
        <p:spPr>
          <a:xfrm>
            <a:off x="79132" y="110876"/>
            <a:ext cx="9765096" cy="58908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D90909B7-5B95-4F8E-AB64-6A840CC52D8C}"/>
              </a:ext>
            </a:extLst>
          </p:cNvPr>
          <p:cNvGrpSpPr/>
          <p:nvPr/>
        </p:nvGrpSpPr>
        <p:grpSpPr>
          <a:xfrm>
            <a:off x="349094" y="292949"/>
            <a:ext cx="9423665" cy="5511297"/>
            <a:chOff x="662730" y="617226"/>
            <a:chExt cx="9423665" cy="5511297"/>
          </a:xfrm>
        </p:grpSpPr>
        <p:cxnSp>
          <p:nvCxnSpPr>
            <p:cNvPr id="48" name="Gerader Verbinder 47">
              <a:extLst>
                <a:ext uri="{FF2B5EF4-FFF2-40B4-BE49-F238E27FC236}">
                  <a16:creationId xmlns:a16="http://schemas.microsoft.com/office/drawing/2014/main" id="{C665D8BC-A1F4-456E-8C97-EFCE362CD6A2}"/>
                </a:ext>
              </a:extLst>
            </p:cNvPr>
            <p:cNvCxnSpPr>
              <a:cxnSpLocks/>
            </p:cNvCxnSpPr>
            <p:nvPr/>
          </p:nvCxnSpPr>
          <p:spPr>
            <a:xfrm>
              <a:off x="662730" y="3837997"/>
              <a:ext cx="2676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81841A5B-5DA1-4863-B0A3-8970A34551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77340" y="5392150"/>
              <a:ext cx="3360987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50765DAF-600F-4A45-866C-F7A7CD5A55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77340" y="3843168"/>
              <a:ext cx="3360987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A5D376AD-6C1C-4BEA-8112-D0A9187E46F5}"/>
                </a:ext>
              </a:extLst>
            </p:cNvPr>
            <p:cNvSpPr txBox="1"/>
            <p:nvPr/>
          </p:nvSpPr>
          <p:spPr>
            <a:xfrm>
              <a:off x="879721" y="617226"/>
              <a:ext cx="879118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6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Modell und Standardprobleme der </a:t>
              </a:r>
              <a:r>
                <a:rPr lang="de-DE" sz="2600" dirty="0" err="1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Frequentistischen</a:t>
              </a:r>
              <a:r>
                <a:rPr lang="de-DE" sz="26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 Inferenz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feld 8">
                  <a:extLst>
                    <a:ext uri="{FF2B5EF4-FFF2-40B4-BE49-F238E27FC236}">
                      <a16:creationId xmlns:a16="http://schemas.microsoft.com/office/drawing/2014/main" id="{6B730DB8-08DB-4367-BEE4-7E42AEC52107}"/>
                    </a:ext>
                  </a:extLst>
                </p:cNvPr>
                <p:cNvSpPr txBox="1"/>
                <p:nvPr/>
              </p:nvSpPr>
              <p:spPr>
                <a:xfrm>
                  <a:off x="2996709" y="3984159"/>
                  <a:ext cx="2276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de-DE" i="1">
                            <a:latin typeface="Cambria Math" panose="02040503050406030204" pitchFamily="18" charset="0"/>
                          </a:rPr>
                          <m:t>Θ</m:t>
                        </m:r>
                      </m:oMath>
                    </m:oMathPara>
                  </a14:m>
                  <a:endParaRPr lang="de-DE" dirty="0"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endParaRPr>
                </a:p>
              </p:txBody>
            </p:sp>
          </mc:Choice>
          <mc:Fallback xmlns="">
            <p:sp>
              <p:nvSpPr>
                <p:cNvPr id="9" name="Textfeld 8">
                  <a:extLst>
                    <a:ext uri="{FF2B5EF4-FFF2-40B4-BE49-F238E27FC236}">
                      <a16:creationId xmlns:a16="http://schemas.microsoft.com/office/drawing/2014/main" id="{6B730DB8-08DB-4367-BEE4-7E42AEC521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6709" y="3984159"/>
                  <a:ext cx="22762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8919" r="-21622" b="-434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88A719E1-6D83-4439-8FEF-EEE2658630CA}"/>
                </a:ext>
              </a:extLst>
            </p:cNvPr>
            <p:cNvSpPr/>
            <p:nvPr/>
          </p:nvSpPr>
          <p:spPr>
            <a:xfrm>
              <a:off x="1238198" y="3756898"/>
              <a:ext cx="165463" cy="165463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feld 10">
                  <a:extLst>
                    <a:ext uri="{FF2B5EF4-FFF2-40B4-BE49-F238E27FC236}">
                      <a16:creationId xmlns:a16="http://schemas.microsoft.com/office/drawing/2014/main" id="{2A559345-09EE-48D5-BDC2-994749B91975}"/>
                    </a:ext>
                  </a:extLst>
                </p:cNvPr>
                <p:cNvSpPr txBox="1"/>
                <p:nvPr/>
              </p:nvSpPr>
              <p:spPr>
                <a:xfrm>
                  <a:off x="1118523" y="3937992"/>
                  <a:ext cx="3981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de-DE" dirty="0"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endParaRPr>
                </a:p>
              </p:txBody>
            </p:sp>
          </mc:Choice>
          <mc:Fallback xmlns="">
            <p:sp>
              <p:nvSpPr>
                <p:cNvPr id="11" name="Textfeld 10">
                  <a:extLst>
                    <a:ext uri="{FF2B5EF4-FFF2-40B4-BE49-F238E27FC236}">
                      <a16:creationId xmlns:a16="http://schemas.microsoft.com/office/drawing/2014/main" id="{2A559345-09EE-48D5-BDC2-994749B919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8523" y="3937992"/>
                  <a:ext cx="39818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B590BB0B-BA34-41CC-9901-00A2887A491E}"/>
                </a:ext>
              </a:extLst>
            </p:cNvPr>
            <p:cNvSpPr txBox="1"/>
            <p:nvPr/>
          </p:nvSpPr>
          <p:spPr>
            <a:xfrm>
              <a:off x="853288" y="3132515"/>
              <a:ext cx="22958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4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Wahrer, aber unbekannter, </a:t>
              </a:r>
            </a:p>
            <a:p>
              <a:pPr algn="ctr"/>
              <a:r>
                <a:rPr lang="de-DE" sz="14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Parameterwert</a:t>
              </a:r>
            </a:p>
          </p:txBody>
        </p: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EB7A3D28-173F-4D89-84FC-B91A6E0B8D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77340" y="2475467"/>
              <a:ext cx="3360987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feld 14">
                  <a:extLst>
                    <a:ext uri="{FF2B5EF4-FFF2-40B4-BE49-F238E27FC236}">
                      <a16:creationId xmlns:a16="http://schemas.microsoft.com/office/drawing/2014/main" id="{EB139173-0D5B-45A7-B50C-04E57737A3E2}"/>
                    </a:ext>
                  </a:extLst>
                </p:cNvPr>
                <p:cNvSpPr txBox="1"/>
                <p:nvPr/>
              </p:nvSpPr>
              <p:spPr>
                <a:xfrm>
                  <a:off x="9753555" y="2640824"/>
                  <a:ext cx="2276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de-DE" i="1">
                            <a:latin typeface="Cambria Math" panose="02040503050406030204" pitchFamily="18" charset="0"/>
                          </a:rPr>
                          <m:t>Θ</m:t>
                        </m:r>
                      </m:oMath>
                    </m:oMathPara>
                  </a14:m>
                  <a:endParaRPr lang="de-DE" dirty="0"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endParaRPr>
                </a:p>
              </p:txBody>
            </p:sp>
          </mc:Choice>
          <mc:Fallback xmlns="">
            <p:sp>
              <p:nvSpPr>
                <p:cNvPr id="15" name="Textfeld 14">
                  <a:extLst>
                    <a:ext uri="{FF2B5EF4-FFF2-40B4-BE49-F238E27FC236}">
                      <a16:creationId xmlns:a16="http://schemas.microsoft.com/office/drawing/2014/main" id="{EB139173-0D5B-45A7-B50C-04E57737A3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53555" y="2640824"/>
                  <a:ext cx="227626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1622" r="-18919" b="-444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31B88A61-0E4F-46DC-8E38-9DF8D89D55FD}"/>
                </a:ext>
              </a:extLst>
            </p:cNvPr>
            <p:cNvSpPr/>
            <p:nvPr/>
          </p:nvSpPr>
          <p:spPr>
            <a:xfrm>
              <a:off x="7447765" y="2388371"/>
              <a:ext cx="165463" cy="16546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feld 16">
                  <a:extLst>
                    <a:ext uri="{FF2B5EF4-FFF2-40B4-BE49-F238E27FC236}">
                      <a16:creationId xmlns:a16="http://schemas.microsoft.com/office/drawing/2014/main" id="{2D730FFB-9193-4941-9A6F-CD7E44C6ECCE}"/>
                    </a:ext>
                  </a:extLst>
                </p:cNvPr>
                <p:cNvSpPr txBox="1"/>
                <p:nvPr/>
              </p:nvSpPr>
              <p:spPr>
                <a:xfrm>
                  <a:off x="7331403" y="2588790"/>
                  <a:ext cx="398186" cy="3810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oMath>
                    </m:oMathPara>
                  </a14:m>
                  <a:endParaRPr lang="de-DE" dirty="0"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endParaRPr>
                </a:p>
              </p:txBody>
            </p:sp>
          </mc:Choice>
          <mc:Fallback xmlns="">
            <p:sp>
              <p:nvSpPr>
                <p:cNvPr id="17" name="Textfeld 16">
                  <a:extLst>
                    <a:ext uri="{FF2B5EF4-FFF2-40B4-BE49-F238E27FC236}">
                      <a16:creationId xmlns:a16="http://schemas.microsoft.com/office/drawing/2014/main" id="{2D730FFB-9193-4941-9A6F-CD7E44C6EC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1403" y="2588790"/>
                  <a:ext cx="398186" cy="381066"/>
                </a:xfrm>
                <a:prstGeom prst="rect">
                  <a:avLst/>
                </a:prstGeom>
                <a:blipFill>
                  <a:blip r:embed="rId5"/>
                  <a:stretch>
                    <a:fillRect t="-9524" r="-1818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CA6E29EC-9190-4F3F-936E-4877328492D4}"/>
                </a:ext>
              </a:extLst>
            </p:cNvPr>
            <p:cNvSpPr txBox="1"/>
            <p:nvPr/>
          </p:nvSpPr>
          <p:spPr>
            <a:xfrm>
              <a:off x="6464761" y="1895945"/>
              <a:ext cx="185980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5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Parameterschätzung</a:t>
              </a:r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4931E6B6-F0C7-4222-ABD3-2A96581C24A5}"/>
                </a:ext>
              </a:extLst>
            </p:cNvPr>
            <p:cNvSpPr/>
            <p:nvPr/>
          </p:nvSpPr>
          <p:spPr>
            <a:xfrm>
              <a:off x="7832894" y="2388371"/>
              <a:ext cx="165463" cy="1654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feld 20">
                  <a:extLst>
                    <a:ext uri="{FF2B5EF4-FFF2-40B4-BE49-F238E27FC236}">
                      <a16:creationId xmlns:a16="http://schemas.microsoft.com/office/drawing/2014/main" id="{4F408BBD-DC02-46F4-9807-8AB26A1F2730}"/>
                    </a:ext>
                  </a:extLst>
                </p:cNvPr>
                <p:cNvSpPr txBox="1"/>
                <p:nvPr/>
              </p:nvSpPr>
              <p:spPr>
                <a:xfrm>
                  <a:off x="9753555" y="3984159"/>
                  <a:ext cx="2276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de-DE" i="1">
                            <a:latin typeface="Cambria Math" panose="02040503050406030204" pitchFamily="18" charset="0"/>
                          </a:rPr>
                          <m:t>Θ</m:t>
                        </m:r>
                      </m:oMath>
                    </m:oMathPara>
                  </a14:m>
                  <a:endParaRPr lang="de-DE" dirty="0"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endParaRPr>
                </a:p>
              </p:txBody>
            </p:sp>
          </mc:Choice>
          <mc:Fallback xmlns="">
            <p:sp>
              <p:nvSpPr>
                <p:cNvPr id="21" name="Textfeld 20">
                  <a:extLst>
                    <a:ext uri="{FF2B5EF4-FFF2-40B4-BE49-F238E27FC236}">
                      <a16:creationId xmlns:a16="http://schemas.microsoft.com/office/drawing/2014/main" id="{4F408BBD-DC02-46F4-9807-8AB26A1F27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53555" y="3984159"/>
                  <a:ext cx="227626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1622" r="-18919" b="-434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FB3C2DFE-0551-4795-806E-5CF78B51041C}"/>
                </a:ext>
              </a:extLst>
            </p:cNvPr>
            <p:cNvSpPr/>
            <p:nvPr/>
          </p:nvSpPr>
          <p:spPr>
            <a:xfrm>
              <a:off x="7429278" y="3770683"/>
              <a:ext cx="165463" cy="16546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feld 22">
                  <a:extLst>
                    <a:ext uri="{FF2B5EF4-FFF2-40B4-BE49-F238E27FC236}">
                      <a16:creationId xmlns:a16="http://schemas.microsoft.com/office/drawing/2014/main" id="{C96D4EC6-0979-445B-BDBE-A878C5F2D5AE}"/>
                    </a:ext>
                  </a:extLst>
                </p:cNvPr>
                <p:cNvSpPr txBox="1"/>
                <p:nvPr/>
              </p:nvSpPr>
              <p:spPr>
                <a:xfrm>
                  <a:off x="7110732" y="3932125"/>
                  <a:ext cx="793551" cy="3810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de-DE" i="1">
                            <a:latin typeface="Cambria Math" panose="02040503050406030204" pitchFamily="18" charset="0"/>
                          </a:rPr>
                          <m:t>±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𝜉</m:t>
                        </m:r>
                      </m:oMath>
                    </m:oMathPara>
                  </a14:m>
                  <a:endParaRPr lang="de-DE" dirty="0"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endParaRPr>
                </a:p>
              </p:txBody>
            </p:sp>
          </mc:Choice>
          <mc:Fallback xmlns="">
            <p:sp>
              <p:nvSpPr>
                <p:cNvPr id="23" name="Textfeld 22">
                  <a:extLst>
                    <a:ext uri="{FF2B5EF4-FFF2-40B4-BE49-F238E27FC236}">
                      <a16:creationId xmlns:a16="http://schemas.microsoft.com/office/drawing/2014/main" id="{C96D4EC6-0979-445B-BDBE-A878C5F2D5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0732" y="3932125"/>
                  <a:ext cx="793551" cy="381066"/>
                </a:xfrm>
                <a:prstGeom prst="rect">
                  <a:avLst/>
                </a:prstGeom>
                <a:blipFill>
                  <a:blip r:embed="rId7"/>
                  <a:stretch>
                    <a:fillRect t="-9677" b="-1129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B9205B82-3F1F-4A5F-9ECD-7AD0A0E46CE4}"/>
                </a:ext>
              </a:extLst>
            </p:cNvPr>
            <p:cNvSpPr txBox="1"/>
            <p:nvPr/>
          </p:nvSpPr>
          <p:spPr>
            <a:xfrm>
              <a:off x="6464761" y="3240237"/>
              <a:ext cx="1640193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5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Konfidenzintervall</a:t>
              </a:r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FAC217B0-BF58-470F-96C5-448A89BCC181}"/>
                </a:ext>
              </a:extLst>
            </p:cNvPr>
            <p:cNvSpPr/>
            <p:nvPr/>
          </p:nvSpPr>
          <p:spPr>
            <a:xfrm>
              <a:off x="7832894" y="3770683"/>
              <a:ext cx="165463" cy="1654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feld 25">
                  <a:extLst>
                    <a:ext uri="{FF2B5EF4-FFF2-40B4-BE49-F238E27FC236}">
                      <a16:creationId xmlns:a16="http://schemas.microsoft.com/office/drawing/2014/main" id="{5F833FAA-31BB-4E4F-8AD8-F2F4286C6DD0}"/>
                    </a:ext>
                  </a:extLst>
                </p:cNvPr>
                <p:cNvSpPr txBox="1"/>
                <p:nvPr/>
              </p:nvSpPr>
              <p:spPr>
                <a:xfrm>
                  <a:off x="6747254" y="3663599"/>
                  <a:ext cx="96656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[                      ]</m:t>
                      </m:r>
                    </m:oMath>
                  </a14:m>
                  <a:r>
                    <a:rPr lang="de-DE" dirty="0">
                      <a:latin typeface="CMU Bright" panose="02000603000000000000" pitchFamily="2" charset="0"/>
                      <a:ea typeface="CMU Bright" panose="02000603000000000000" pitchFamily="2" charset="0"/>
                      <a:cs typeface="CMU Bright" panose="02000603000000000000" pitchFamily="2" charset="0"/>
                    </a:rPr>
                    <a:t>         </a:t>
                  </a:r>
                </a:p>
              </p:txBody>
            </p:sp>
          </mc:Choice>
          <mc:Fallback xmlns="">
            <p:sp>
              <p:nvSpPr>
                <p:cNvPr id="26" name="Textfeld 25">
                  <a:extLst>
                    <a:ext uri="{FF2B5EF4-FFF2-40B4-BE49-F238E27FC236}">
                      <a16:creationId xmlns:a16="http://schemas.microsoft.com/office/drawing/2014/main" id="{5F833FAA-31BB-4E4F-8AD8-F2F4286C6D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7254" y="3663599"/>
                  <a:ext cx="966563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1887" r="-52830" b="-1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feld 27">
                  <a:extLst>
                    <a:ext uri="{FF2B5EF4-FFF2-40B4-BE49-F238E27FC236}">
                      <a16:creationId xmlns:a16="http://schemas.microsoft.com/office/drawing/2014/main" id="{A04149A9-C72F-46F5-867D-023F578B9D37}"/>
                    </a:ext>
                  </a:extLst>
                </p:cNvPr>
                <p:cNvSpPr txBox="1"/>
                <p:nvPr/>
              </p:nvSpPr>
              <p:spPr>
                <a:xfrm>
                  <a:off x="9722826" y="5560694"/>
                  <a:ext cx="2276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de-DE" i="1">
                            <a:latin typeface="Cambria Math" panose="02040503050406030204" pitchFamily="18" charset="0"/>
                          </a:rPr>
                          <m:t>Θ</m:t>
                        </m:r>
                      </m:oMath>
                    </m:oMathPara>
                  </a14:m>
                  <a:endParaRPr lang="de-DE" dirty="0"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endParaRPr>
                </a:p>
              </p:txBody>
            </p:sp>
          </mc:Choice>
          <mc:Fallback xmlns="">
            <p:sp>
              <p:nvSpPr>
                <p:cNvPr id="28" name="Textfeld 27">
                  <a:extLst>
                    <a:ext uri="{FF2B5EF4-FFF2-40B4-BE49-F238E27FC236}">
                      <a16:creationId xmlns:a16="http://schemas.microsoft.com/office/drawing/2014/main" id="{A04149A9-C72F-46F5-867D-023F578B9D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2826" y="5560694"/>
                  <a:ext cx="227626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1622" r="-18919" b="-444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8AFBBB97-632C-478F-B71C-30B06434318A}"/>
                </a:ext>
              </a:extLst>
            </p:cNvPr>
            <p:cNvSpPr txBox="1"/>
            <p:nvPr/>
          </p:nvSpPr>
          <p:spPr>
            <a:xfrm>
              <a:off x="6464761" y="4920854"/>
              <a:ext cx="145264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5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Hypothesentest</a:t>
              </a:r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DC168DE8-B222-4A5E-B0F7-B1E7A6BA6804}"/>
                </a:ext>
              </a:extLst>
            </p:cNvPr>
            <p:cNvSpPr/>
            <p:nvPr/>
          </p:nvSpPr>
          <p:spPr>
            <a:xfrm>
              <a:off x="7832894" y="5323757"/>
              <a:ext cx="165463" cy="1654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feld 35">
                  <a:extLst>
                    <a:ext uri="{FF2B5EF4-FFF2-40B4-BE49-F238E27FC236}">
                      <a16:creationId xmlns:a16="http://schemas.microsoft.com/office/drawing/2014/main" id="{A42840CA-849C-4F84-8DAE-21C105E54124}"/>
                    </a:ext>
                  </a:extLst>
                </p:cNvPr>
                <p:cNvSpPr txBox="1"/>
                <p:nvPr/>
              </p:nvSpPr>
              <p:spPr>
                <a:xfrm>
                  <a:off x="7472429" y="5212106"/>
                  <a:ext cx="96656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latin typeface="CMU Bright" panose="02000603000000000000" pitchFamily="2" charset="0"/>
                      <a:ea typeface="CMU Bright" panose="02000603000000000000" pitchFamily="2" charset="0"/>
                      <a:cs typeface="CMU Bright" panose="02000603000000000000" pitchFamily="2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][</m:t>
                      </m:r>
                    </m:oMath>
                  </a14:m>
                  <a:r>
                    <a:rPr lang="de-DE" dirty="0">
                      <a:latin typeface="CMU Bright" panose="02000603000000000000" pitchFamily="2" charset="0"/>
                      <a:ea typeface="CMU Bright" panose="02000603000000000000" pitchFamily="2" charset="0"/>
                      <a:cs typeface="CMU Bright" panose="02000603000000000000" pitchFamily="2" charset="0"/>
                    </a:rPr>
                    <a:t>         </a:t>
                  </a:r>
                </a:p>
              </p:txBody>
            </p:sp>
          </mc:Choice>
          <mc:Fallback xmlns="">
            <p:sp>
              <p:nvSpPr>
                <p:cNvPr id="36" name="Textfeld 35">
                  <a:extLst>
                    <a:ext uri="{FF2B5EF4-FFF2-40B4-BE49-F238E27FC236}">
                      <a16:creationId xmlns:a16="http://schemas.microsoft.com/office/drawing/2014/main" id="{A42840CA-849C-4F84-8DAE-21C105E541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2429" y="5212106"/>
                  <a:ext cx="966563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feld 36">
                  <a:extLst>
                    <a:ext uri="{FF2B5EF4-FFF2-40B4-BE49-F238E27FC236}">
                      <a16:creationId xmlns:a16="http://schemas.microsoft.com/office/drawing/2014/main" id="{68C5C591-6D9C-41E7-A231-C1B186C7FB9D}"/>
                    </a:ext>
                  </a:extLst>
                </p:cNvPr>
                <p:cNvSpPr txBox="1"/>
                <p:nvPr/>
              </p:nvSpPr>
              <p:spPr>
                <a:xfrm>
                  <a:off x="6960067" y="5442939"/>
                  <a:ext cx="33496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i="1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de-DE" dirty="0"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endParaRPr>
                </a:p>
              </p:txBody>
            </p:sp>
          </mc:Choice>
          <mc:Fallback xmlns="">
            <p:sp>
              <p:nvSpPr>
                <p:cNvPr id="37" name="Textfeld 36">
                  <a:extLst>
                    <a:ext uri="{FF2B5EF4-FFF2-40B4-BE49-F238E27FC236}">
                      <a16:creationId xmlns:a16="http://schemas.microsoft.com/office/drawing/2014/main" id="{68C5C591-6D9C-41E7-A231-C1B186C7FB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0067" y="5442939"/>
                  <a:ext cx="334963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12727" r="-3636" b="-1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feld 37">
                  <a:extLst>
                    <a:ext uri="{FF2B5EF4-FFF2-40B4-BE49-F238E27FC236}">
                      <a16:creationId xmlns:a16="http://schemas.microsoft.com/office/drawing/2014/main" id="{F49256BD-F26D-435B-9A6B-32F6CE75A6F8}"/>
                    </a:ext>
                  </a:extLst>
                </p:cNvPr>
                <p:cNvSpPr txBox="1"/>
                <p:nvPr/>
              </p:nvSpPr>
              <p:spPr>
                <a:xfrm>
                  <a:off x="8659038" y="5442939"/>
                  <a:ext cx="32964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i="1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dirty="0"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endParaRPr>
                </a:p>
              </p:txBody>
            </p:sp>
          </mc:Choice>
          <mc:Fallback xmlns="">
            <p:sp>
              <p:nvSpPr>
                <p:cNvPr id="38" name="Textfeld 37">
                  <a:extLst>
                    <a:ext uri="{FF2B5EF4-FFF2-40B4-BE49-F238E27FC236}">
                      <a16:creationId xmlns:a16="http://schemas.microsoft.com/office/drawing/2014/main" id="{F49256BD-F26D-435B-9A6B-32F6CE75A6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59038" y="5442939"/>
                  <a:ext cx="329641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14815" r="-1852" b="-1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hteck 38">
                  <a:extLst>
                    <a:ext uri="{FF2B5EF4-FFF2-40B4-BE49-F238E27FC236}">
                      <a16:creationId xmlns:a16="http://schemas.microsoft.com/office/drawing/2014/main" id="{C0CB5FA3-FE41-4CFB-A2F8-471685524D90}"/>
                    </a:ext>
                  </a:extLst>
                </p:cNvPr>
                <p:cNvSpPr/>
                <p:nvPr/>
              </p:nvSpPr>
              <p:spPr>
                <a:xfrm>
                  <a:off x="9335260" y="1973180"/>
                  <a:ext cx="725968" cy="3328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15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de-DE" sz="1500" i="1">
                            <a:latin typeface="Cambria Math" panose="02040503050406030204" pitchFamily="18" charset="0"/>
                          </a:rPr>
                          <m:t>≈</m:t>
                        </m:r>
                        <m:r>
                          <a:rPr lang="de-DE" sz="15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de-DE" sz="1500" dirty="0"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endParaRPr>
                </a:p>
              </p:txBody>
            </p:sp>
          </mc:Choice>
          <mc:Fallback xmlns="">
            <p:sp>
              <p:nvSpPr>
                <p:cNvPr id="39" name="Rechteck 38">
                  <a:extLst>
                    <a:ext uri="{FF2B5EF4-FFF2-40B4-BE49-F238E27FC236}">
                      <a16:creationId xmlns:a16="http://schemas.microsoft.com/office/drawing/2014/main" id="{C0CB5FA3-FE41-4CFB-A2F8-471685524D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5260" y="1973180"/>
                  <a:ext cx="725968" cy="332848"/>
                </a:xfrm>
                <a:prstGeom prst="rect">
                  <a:avLst/>
                </a:prstGeom>
                <a:blipFill>
                  <a:blip r:embed="rId13"/>
                  <a:stretch>
                    <a:fillRect t="-363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hteck 39">
                  <a:extLst>
                    <a:ext uri="{FF2B5EF4-FFF2-40B4-BE49-F238E27FC236}">
                      <a16:creationId xmlns:a16="http://schemas.microsoft.com/office/drawing/2014/main" id="{C7DE82CB-B968-487C-890C-443165ECAACF}"/>
                    </a:ext>
                  </a:extLst>
                </p:cNvPr>
                <p:cNvSpPr/>
                <p:nvPr/>
              </p:nvSpPr>
              <p:spPr>
                <a:xfrm>
                  <a:off x="8437880" y="3217698"/>
                  <a:ext cx="1578574" cy="3528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500" i="1">
                                <a:latin typeface="Cambria Math" panose="02040503050406030204" pitchFamily="18" charset="0"/>
                              </a:rPr>
                              <m:t>ℙ</m:t>
                            </m:r>
                          </m:e>
                          <m:sub>
                            <m:r>
                              <a:rPr lang="de-DE" sz="15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de-DE" sz="15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  <m:r>
                                  <a:rPr lang="de-DE" sz="1500" i="1">
                                    <a:latin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de-DE" sz="1500" i="1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</m:d>
                            <m:r>
                              <a:rPr lang="de-DE" sz="1500" i="1">
                                <a:latin typeface="Cambria Math" panose="02040503050406030204" pitchFamily="18" charset="0"/>
                              </a:rPr>
                              <m:t>∋</m:t>
                            </m:r>
                            <m:r>
                              <a:rPr lang="de-DE" sz="15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oMath>
                    </m:oMathPara>
                  </a14:m>
                  <a:endParaRPr lang="de-DE" sz="1500" dirty="0"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endParaRPr>
                </a:p>
              </p:txBody>
            </p:sp>
          </mc:Choice>
          <mc:Fallback xmlns="">
            <p:sp>
              <p:nvSpPr>
                <p:cNvPr id="40" name="Rechteck 39">
                  <a:extLst>
                    <a:ext uri="{FF2B5EF4-FFF2-40B4-BE49-F238E27FC236}">
                      <a16:creationId xmlns:a16="http://schemas.microsoft.com/office/drawing/2014/main" id="{C7DE82CB-B968-487C-890C-443165ECAA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7880" y="3217698"/>
                  <a:ext cx="1578574" cy="352854"/>
                </a:xfrm>
                <a:prstGeom prst="rect">
                  <a:avLst/>
                </a:prstGeom>
                <a:blipFill>
                  <a:blip r:embed="rId14"/>
                  <a:stretch>
                    <a:fillRect b="-517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hteck 40">
                  <a:extLst>
                    <a:ext uri="{FF2B5EF4-FFF2-40B4-BE49-F238E27FC236}">
                      <a16:creationId xmlns:a16="http://schemas.microsoft.com/office/drawing/2014/main" id="{7DF524E6-8DE8-41A3-9EFF-E8CA1EB00CAE}"/>
                    </a:ext>
                  </a:extLst>
                </p:cNvPr>
                <p:cNvSpPr/>
                <p:nvPr/>
              </p:nvSpPr>
              <p:spPr>
                <a:xfrm>
                  <a:off x="8443766" y="4933553"/>
                  <a:ext cx="1642629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DE" sz="15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de-DE" sz="1500" i="1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de-DE" sz="1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15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de-DE" sz="15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de-DE" sz="1500" dirty="0">
                      <a:latin typeface="CMU Bright" panose="02000603000000000000" pitchFamily="2" charset="0"/>
                      <a:ea typeface="CMU Bright" panose="02000603000000000000" pitchFamily="2" charset="0"/>
                      <a:cs typeface="CMU Bright" panose="02000603000000000000" pitchFamily="2" charset="0"/>
                    </a:rPr>
                    <a:t> vs. </a:t>
                  </a:r>
                  <a14:m>
                    <m:oMath xmlns:m="http://schemas.openxmlformats.org/officeDocument/2006/math">
                      <m:r>
                        <a:rPr lang="de-DE" sz="15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de-DE" sz="1500" i="1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de-DE" sz="1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15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de-DE" sz="15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de-DE" sz="1500" dirty="0"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endParaRPr>
                </a:p>
              </p:txBody>
            </p:sp>
          </mc:Choice>
          <mc:Fallback xmlns="">
            <p:sp>
              <p:nvSpPr>
                <p:cNvPr id="41" name="Rechteck 40">
                  <a:extLst>
                    <a:ext uri="{FF2B5EF4-FFF2-40B4-BE49-F238E27FC236}">
                      <a16:creationId xmlns:a16="http://schemas.microsoft.com/office/drawing/2014/main" id="{7DF524E6-8DE8-41A3-9EFF-E8CA1EB00C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3766" y="4933553"/>
                  <a:ext cx="1642629" cy="323165"/>
                </a:xfrm>
                <a:prstGeom prst="rect">
                  <a:avLst/>
                </a:prstGeom>
                <a:blipFill>
                  <a:blip r:embed="rId15"/>
                  <a:stretch>
                    <a:fillRect t="-1887" b="-2075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59B3F562-AB02-4BDC-908B-2F0A117A0FD8}"/>
                </a:ext>
              </a:extLst>
            </p:cNvPr>
            <p:cNvSpPr/>
            <p:nvPr/>
          </p:nvSpPr>
          <p:spPr>
            <a:xfrm>
              <a:off x="7429278" y="5318877"/>
              <a:ext cx="165463" cy="16546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AD283C8D-0E59-4718-89F4-AE0F9B42E278}"/>
                </a:ext>
              </a:extLst>
            </p:cNvPr>
            <p:cNvSpPr/>
            <p:nvPr/>
          </p:nvSpPr>
          <p:spPr>
            <a:xfrm>
              <a:off x="6675904" y="5910112"/>
              <a:ext cx="142699" cy="14269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2CFFD268-AA62-42BF-81C7-F2EF20A8F80A}"/>
                </a:ext>
              </a:extLst>
            </p:cNvPr>
            <p:cNvSpPr txBox="1"/>
            <p:nvPr/>
          </p:nvSpPr>
          <p:spPr>
            <a:xfrm>
              <a:off x="6878466" y="5836135"/>
              <a:ext cx="320792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3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Wahrer, aber unbekannter, Parameterwert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feld 1">
                  <a:extLst>
                    <a:ext uri="{FF2B5EF4-FFF2-40B4-BE49-F238E27FC236}">
                      <a16:creationId xmlns:a16="http://schemas.microsoft.com/office/drawing/2014/main" id="{07D55458-A67C-491C-892F-B0E784DF44C9}"/>
                    </a:ext>
                  </a:extLst>
                </p:cNvPr>
                <p:cNvSpPr txBox="1"/>
                <p:nvPr/>
              </p:nvSpPr>
              <p:spPr>
                <a:xfrm>
                  <a:off x="4548475" y="3690598"/>
                  <a:ext cx="1505027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5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sz="1500" i="1">
                            <a:latin typeface="Cambria Math" panose="02040503050406030204" pitchFamily="18" charset="0"/>
                          </a:rPr>
                          <m:t>=(</m:t>
                        </m:r>
                        <m:sSub>
                          <m:sSubPr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5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de-DE" sz="15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sz="15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5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de-DE" sz="15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de-DE" sz="15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sz="1500" dirty="0"/>
                </a:p>
              </p:txBody>
            </p:sp>
          </mc:Choice>
          <mc:Fallback xmlns="">
            <p:sp>
              <p:nvSpPr>
                <p:cNvPr id="2" name="Textfeld 1">
                  <a:extLst>
                    <a:ext uri="{FF2B5EF4-FFF2-40B4-BE49-F238E27FC236}">
                      <a16:creationId xmlns:a16="http://schemas.microsoft.com/office/drawing/2014/main" id="{07D55458-A67C-491C-892F-B0E784DF44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8475" y="3690598"/>
                  <a:ext cx="1505027" cy="323165"/>
                </a:xfrm>
                <a:prstGeom prst="rect">
                  <a:avLst/>
                </a:prstGeom>
                <a:blipFill>
                  <a:blip r:embed="rId16"/>
                  <a:stretch>
                    <a:fillRect b="-11321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4E835558-28B7-42F0-9443-31A46EF7D380}"/>
                </a:ext>
              </a:extLst>
            </p:cNvPr>
            <p:cNvSpPr txBox="1"/>
            <p:nvPr/>
          </p:nvSpPr>
          <p:spPr>
            <a:xfrm>
              <a:off x="4793383" y="3224848"/>
              <a:ext cx="10727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Datensatz</a:t>
              </a:r>
              <a:endParaRPr lang="en-GB" sz="16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E776F3DC-C1EF-4E59-A287-8ADABA9D70F4}"/>
                </a:ext>
              </a:extLst>
            </p:cNvPr>
            <p:cNvCxnSpPr/>
            <p:nvPr/>
          </p:nvCxnSpPr>
          <p:spPr>
            <a:xfrm flipV="1">
              <a:off x="5999017" y="2860646"/>
              <a:ext cx="273321" cy="3583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6E61805D-D393-4D4F-B0C6-256475029FE1}"/>
                </a:ext>
              </a:extLst>
            </p:cNvPr>
            <p:cNvCxnSpPr>
              <a:cxnSpLocks/>
            </p:cNvCxnSpPr>
            <p:nvPr/>
          </p:nvCxnSpPr>
          <p:spPr>
            <a:xfrm>
              <a:off x="5999017" y="4614771"/>
              <a:ext cx="273321" cy="3583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mit Pfeil 45">
              <a:extLst>
                <a:ext uri="{FF2B5EF4-FFF2-40B4-BE49-F238E27FC236}">
                  <a16:creationId xmlns:a16="http://schemas.microsoft.com/office/drawing/2014/main" id="{FDC56A72-EFE7-4CAB-A6F8-F61341C27BE8}"/>
                </a:ext>
              </a:extLst>
            </p:cNvPr>
            <p:cNvCxnSpPr>
              <a:cxnSpLocks/>
            </p:cNvCxnSpPr>
            <p:nvPr/>
          </p:nvCxnSpPr>
          <p:spPr>
            <a:xfrm>
              <a:off x="5999017" y="3839521"/>
              <a:ext cx="351907" cy="2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mit Pfeil 50">
              <a:extLst>
                <a:ext uri="{FF2B5EF4-FFF2-40B4-BE49-F238E27FC236}">
                  <a16:creationId xmlns:a16="http://schemas.microsoft.com/office/drawing/2014/main" id="{0A7C1E22-5EA9-42F2-8F16-5FA2B5F3175A}"/>
                </a:ext>
              </a:extLst>
            </p:cNvPr>
            <p:cNvCxnSpPr>
              <a:cxnSpLocks/>
            </p:cNvCxnSpPr>
            <p:nvPr/>
          </p:nvCxnSpPr>
          <p:spPr>
            <a:xfrm>
              <a:off x="3761017" y="3852090"/>
              <a:ext cx="351907" cy="2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hteck 51">
                  <a:extLst>
                    <a:ext uri="{FF2B5EF4-FFF2-40B4-BE49-F238E27FC236}">
                      <a16:creationId xmlns:a16="http://schemas.microsoft.com/office/drawing/2014/main" id="{E0253205-1AAE-4669-B057-8B3BC5C02532}"/>
                    </a:ext>
                  </a:extLst>
                </p:cNvPr>
                <p:cNvSpPr/>
                <p:nvPr/>
              </p:nvSpPr>
              <p:spPr>
                <a:xfrm>
                  <a:off x="3677091" y="3209459"/>
                  <a:ext cx="51975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ℙ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2" name="Rechteck 51">
                  <a:extLst>
                    <a:ext uri="{FF2B5EF4-FFF2-40B4-BE49-F238E27FC236}">
                      <a16:creationId xmlns:a16="http://schemas.microsoft.com/office/drawing/2014/main" id="{E0253205-1AAE-4669-B057-8B3BC5C025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7091" y="3209459"/>
                  <a:ext cx="519758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5650D339-19D2-4E5E-8517-8B738E6BD3C1}"/>
              </a:ext>
            </a:extLst>
          </p:cNvPr>
          <p:cNvSpPr/>
          <p:nvPr/>
        </p:nvSpPr>
        <p:spPr>
          <a:xfrm>
            <a:off x="261390" y="913437"/>
            <a:ext cx="3875162" cy="48942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4CE8D6-7E99-48F0-AFDF-FACF56714A3D}"/>
              </a:ext>
            </a:extLst>
          </p:cNvPr>
          <p:cNvSpPr txBox="1"/>
          <p:nvPr/>
        </p:nvSpPr>
        <p:spPr>
          <a:xfrm>
            <a:off x="1766803" y="1044269"/>
            <a:ext cx="8643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Welt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2402BC4-9D83-4F85-AB1D-E6C86339F45F}"/>
              </a:ext>
            </a:extLst>
          </p:cNvPr>
          <p:cNvSpPr/>
          <p:nvPr/>
        </p:nvSpPr>
        <p:spPr>
          <a:xfrm>
            <a:off x="4227268" y="913439"/>
            <a:ext cx="5520322" cy="48908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679C60A-8B1F-42E2-AD5E-4145717D5B1C}"/>
              </a:ext>
            </a:extLst>
          </p:cNvPr>
          <p:cNvSpPr txBox="1"/>
          <p:nvPr/>
        </p:nvSpPr>
        <p:spPr>
          <a:xfrm>
            <a:off x="5611771" y="1043382"/>
            <a:ext cx="281198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Datenwissenschaft</a:t>
            </a:r>
          </a:p>
        </p:txBody>
      </p:sp>
    </p:spTree>
    <p:extLst>
      <p:ext uri="{BB962C8B-B14F-4D97-AF65-F5344CB8AC3E}">
        <p14:creationId xmlns:p14="http://schemas.microsoft.com/office/powerpoint/2010/main" val="1281415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59</Words>
  <Application>Microsoft Office PowerPoint</Application>
  <PresentationFormat>Custom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CMU Bright</vt:lpstr>
      <vt:lpstr>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6zFGBhdAqCr9fbTK</dc:creator>
  <cp:lastModifiedBy>Dirk Ostwald</cp:lastModifiedBy>
  <cp:revision>12</cp:revision>
  <dcterms:created xsi:type="dcterms:W3CDTF">2019-11-10T05:55:16Z</dcterms:created>
  <dcterms:modified xsi:type="dcterms:W3CDTF">2021-12-14T06:29:09Z</dcterms:modified>
</cp:coreProperties>
</file>