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96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9" y="1072832"/>
            <a:ext cx="391858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1"/>
            <a:ext cx="32270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7" y="795973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3" y="795973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31884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6" y="106228"/>
            <a:ext cx="391551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3"/>
            <a:ext cx="4149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8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7" y="3218498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4" y="3218498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685643" y="421067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429" y="427994"/>
            <a:ext cx="38227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Bedingung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654" y="427994"/>
            <a:ext cx="2971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7082" y="427994"/>
            <a:ext cx="3321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sz="600" spc="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ost.BDI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5643" y="56385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43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1762" y="569167"/>
            <a:ext cx="328930" cy="144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Klassisch  Klassisch  Klassisch  Klassisch  Klassisch  Klassisch  Klassisch  Klassisch 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</a:t>
            </a:r>
            <a:endParaRPr sz="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8728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9690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32384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5643" y="203517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4917B8-3734-4E39-94CA-C773CEDA11AD}"/>
              </a:ext>
            </a:extLst>
          </p:cNvPr>
          <p:cNvGrpSpPr/>
          <p:nvPr/>
        </p:nvGrpSpPr>
        <p:grpSpPr>
          <a:xfrm>
            <a:off x="838869" y="468315"/>
            <a:ext cx="2671897" cy="2581406"/>
            <a:chOff x="838867" y="468315"/>
            <a:chExt cx="2671897" cy="2581406"/>
          </a:xfrm>
        </p:grpSpPr>
        <p:pic>
          <p:nvPicPr>
            <p:cNvPr id="19" name="Picture 18" descr="A picture containing tableware&#10;&#10;Description automatically generated">
              <a:extLst>
                <a:ext uri="{FF2B5EF4-FFF2-40B4-BE49-F238E27FC236}">
                  <a16:creationId xmlns:a16="http://schemas.microsoft.com/office/drawing/2014/main" id="{EC1432F5-C2DC-408F-8513-F1C8A2C97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358" y="468315"/>
              <a:ext cx="2581406" cy="25814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D7E3B1-68E1-4539-AA99-E9FF6C123C60}"/>
                </a:ext>
              </a:extLst>
            </p:cNvPr>
            <p:cNvSpPr txBox="1"/>
            <p:nvPr/>
          </p:nvSpPr>
          <p:spPr>
            <a:xfrm rot="18928904">
              <a:off x="838867" y="1976191"/>
              <a:ext cx="21857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>
                  <a:solidFill>
                    <a:schemeClr val="bg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Deskriptive Statistik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050900-1B53-49FB-AB87-04835311D095}"/>
                  </a:ext>
                </a:extLst>
              </p:cNvPr>
              <p:cNvSpPr txBox="1"/>
              <p:nvPr/>
            </p:nvSpPr>
            <p:spPr>
              <a:xfrm>
                <a:off x="1836101" y="2690434"/>
                <a:ext cx="22805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Die Mittelwerte und Standardabweichung </a:t>
                </a:r>
              </a:p>
              <a:p>
                <a:pPr algn="ctr"/>
                <a:r>
                  <a:rPr lang="de-DE" sz="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der Post-</a:t>
                </a:r>
                <a:r>
                  <a:rPr lang="de-DE" sz="800" dirty="0" err="1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Pre.BDI</a:t>
                </a:r>
                <a:r>
                  <a:rPr lang="de-DE" sz="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Differenzen sind </a:t>
                </a:r>
                <a14:m>
                  <m:oMath xmlns:m="http://schemas.openxmlformats.org/officeDocument/2006/math">
                    <m:r>
                      <a:rPr lang="de-DE" sz="800" i="1">
                        <a:latin typeface="Cambria Math" panose="02040503050406030204" pitchFamily="18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m:t>2.89±1.67</m:t>
                    </m:r>
                  </m:oMath>
                </a14:m>
                <a:r>
                  <a:rPr lang="de-DE" sz="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050900-1B53-49FB-AB87-04835311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101" y="2690434"/>
                <a:ext cx="2280560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30CDF003-A95A-4A28-8786-6734A0A9CAD4}"/>
              </a:ext>
            </a:extLst>
          </p:cNvPr>
          <p:cNvSpPr/>
          <p:nvPr/>
        </p:nvSpPr>
        <p:spPr>
          <a:xfrm>
            <a:off x="0" y="244909"/>
            <a:ext cx="4610100" cy="104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D5B97B2-8651-4A79-9665-5B5A8D8DDBA7}"/>
              </a:ext>
            </a:extLst>
          </p:cNvPr>
          <p:cNvSpPr/>
          <p:nvPr/>
        </p:nvSpPr>
        <p:spPr>
          <a:xfrm>
            <a:off x="2770374" y="2188434"/>
            <a:ext cx="285996" cy="3905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00118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685643" y="421067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429" y="427994"/>
            <a:ext cx="38227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Bedingung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654" y="427994"/>
            <a:ext cx="2971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7082" y="427994"/>
            <a:ext cx="3321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sz="600" spc="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ost.BDI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5643" y="56385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43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1762" y="569167"/>
            <a:ext cx="328930" cy="144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Klassisch  Klassisch  Klassisch  Klassisch  Klassisch  Klassisch  Klassisch  Klassisch 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</a:t>
            </a:r>
            <a:endParaRPr sz="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8728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9690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32384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5643" y="203517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9" name="Picture 18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EC1432F5-C2DC-408F-8513-F1C8A2C97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8" y="468315"/>
            <a:ext cx="2581406" cy="25814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D7E3B1-68E1-4539-AA99-E9FF6C123C60}"/>
              </a:ext>
            </a:extLst>
          </p:cNvPr>
          <p:cNvSpPr txBox="1"/>
          <p:nvPr/>
        </p:nvSpPr>
        <p:spPr>
          <a:xfrm rot="18897220">
            <a:off x="678871" y="2104631"/>
            <a:ext cx="2217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Frequentistische</a:t>
            </a:r>
            <a:r>
              <a:rPr lang="de-DE" sz="7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Inferenzstatistik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050900-1B53-49FB-AB87-04835311D095}"/>
                  </a:ext>
                </a:extLst>
              </p:cNvPr>
              <p:cNvSpPr txBox="1"/>
              <p:nvPr/>
            </p:nvSpPr>
            <p:spPr>
              <a:xfrm>
                <a:off x="1566195" y="2670578"/>
                <a:ext cx="2873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Wir lehnen die Nullhypothese keines Unterschiedes </a:t>
                </a:r>
              </a:p>
              <a:p>
                <a:pPr algn="ctr"/>
                <a:r>
                  <a:rPr lang="de-DE" sz="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zwischen den Therapiebedingungen ab (</a:t>
                </a:r>
                <a14:m>
                  <m:oMath xmlns:m="http://schemas.openxmlformats.org/officeDocument/2006/math">
                    <m:r>
                      <a:rPr lang="de-DE" sz="800" i="1" dirty="0">
                        <a:latin typeface="Cambria Math" panose="02040503050406030204" pitchFamily="18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m:t>𝑇</m:t>
                    </m:r>
                    <m:r>
                      <a:rPr lang="de-DE" sz="800" i="1" dirty="0">
                        <a:latin typeface="Cambria Math" panose="02040503050406030204" pitchFamily="18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m:t>=2.7, </m:t>
                    </m:r>
                    <m:r>
                      <a:rPr lang="de-DE" sz="800" i="1" dirty="0">
                        <a:latin typeface="Cambria Math" panose="02040503050406030204" pitchFamily="18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m:t>𝑝</m:t>
                    </m:r>
                    <m:r>
                      <a:rPr lang="de-DE" sz="800" i="1" dirty="0">
                        <a:latin typeface="Cambria Math" panose="02040503050406030204" pitchFamily="18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m:t> &lt; 0.05</m:t>
                    </m:r>
                  </m:oMath>
                </a14:m>
                <a:r>
                  <a:rPr lang="de-DE" sz="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).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050900-1B53-49FB-AB87-04835311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95" y="2670578"/>
                <a:ext cx="2873673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BB541C-6FDF-41A1-9F9B-4B0B857447DC}"/>
              </a:ext>
            </a:extLst>
          </p:cNvPr>
          <p:cNvCxnSpPr>
            <a:cxnSpLocks/>
          </p:cNvCxnSpPr>
          <p:nvPr/>
        </p:nvCxnSpPr>
        <p:spPr>
          <a:xfrm>
            <a:off x="827411" y="2190716"/>
            <a:ext cx="362652" cy="3991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8275656-95AC-495F-8890-E51E99C1C7F1}"/>
              </a:ext>
            </a:extLst>
          </p:cNvPr>
          <p:cNvSpPr/>
          <p:nvPr/>
        </p:nvSpPr>
        <p:spPr>
          <a:xfrm>
            <a:off x="0" y="244909"/>
            <a:ext cx="4610100" cy="104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BEA48192-84EA-4816-8DB6-F87CB40EFCE6}"/>
              </a:ext>
            </a:extLst>
          </p:cNvPr>
          <p:cNvSpPr/>
          <p:nvPr/>
        </p:nvSpPr>
        <p:spPr>
          <a:xfrm>
            <a:off x="40344" y="1174147"/>
            <a:ext cx="1421261" cy="1253122"/>
          </a:xfrm>
          <a:prstGeom prst="cloud">
            <a:avLst/>
          </a:prstGeom>
          <a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04F051-6755-4F72-A971-C87719DAA729}"/>
              </a:ext>
            </a:extLst>
          </p:cNvPr>
          <p:cNvSpPr txBox="1"/>
          <p:nvPr/>
        </p:nvSpPr>
        <p:spPr>
          <a:xfrm>
            <a:off x="193208" y="1488999"/>
            <a:ext cx="11731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2177D8-EBBC-4443-BC8B-2D009F77FF87}"/>
              </a:ext>
            </a:extLst>
          </p:cNvPr>
          <p:cNvSpPr txBox="1"/>
          <p:nvPr/>
        </p:nvSpPr>
        <p:spPr>
          <a:xfrm>
            <a:off x="274470" y="1672537"/>
            <a:ext cx="10105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Probabilistisches Modell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60172-E984-4B11-A8FC-BC9FC50F9431}"/>
              </a:ext>
            </a:extLst>
          </p:cNvPr>
          <p:cNvSpPr txBox="1"/>
          <p:nvPr/>
        </p:nvSpPr>
        <p:spPr>
          <a:xfrm>
            <a:off x="220821" y="1958975"/>
            <a:ext cx="1117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Wahrscheinlichkeitsrechnung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AE6CDCF-3A95-44E1-BFB0-C46F3F2DC0AB}"/>
                  </a:ext>
                </a:extLst>
              </p:cNvPr>
              <p:cNvSpPr txBox="1"/>
              <p:nvPr/>
            </p:nvSpPr>
            <p:spPr>
              <a:xfrm>
                <a:off x="193173" y="1817506"/>
                <a:ext cx="117317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de-DE" sz="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</m:d>
                      <m:r>
                        <a:rPr lang="de-DE" sz="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de-DE" sz="6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sz="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sz="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AE6CDCF-3A95-44E1-BFB0-C46F3F2DC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73" y="1817506"/>
                <a:ext cx="1173173" cy="184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1BDD0F8E-438A-4748-9E6F-623049148869}"/>
              </a:ext>
            </a:extLst>
          </p:cNvPr>
          <p:cNvSpPr/>
          <p:nvPr/>
        </p:nvSpPr>
        <p:spPr>
          <a:xfrm>
            <a:off x="2770374" y="2188434"/>
            <a:ext cx="285996" cy="3905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685643" y="421067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429" y="427994"/>
            <a:ext cx="38227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Bedingung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654" y="427994"/>
            <a:ext cx="2971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7082" y="427994"/>
            <a:ext cx="3321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sz="600" spc="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ost.BDI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5643" y="56385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43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1762" y="569167"/>
            <a:ext cx="328930" cy="144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Klassisch  Klassisch  Klassisch  Klassisch  Klassisch  Klassisch  Klassisch  Klassisch 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</a:t>
            </a:r>
            <a:endParaRPr sz="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8728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9690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32384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5643" y="203517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9" name="Picture 18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EC1432F5-C2DC-408F-8513-F1C8A2C97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8" y="468315"/>
            <a:ext cx="2581406" cy="25814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D7E3B1-68E1-4539-AA99-E9FF6C123C60}"/>
              </a:ext>
            </a:extLst>
          </p:cNvPr>
          <p:cNvSpPr txBox="1"/>
          <p:nvPr/>
        </p:nvSpPr>
        <p:spPr>
          <a:xfrm rot="18908426">
            <a:off x="708012" y="2070306"/>
            <a:ext cx="2217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r>
              <a:rPr lang="de-DE" sz="700" dirty="0" err="1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Bayesianische</a:t>
            </a:r>
            <a:r>
              <a:rPr lang="de-DE" sz="7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Statistik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050900-1B53-49FB-AB87-04835311D095}"/>
              </a:ext>
            </a:extLst>
          </p:cNvPr>
          <p:cNvSpPr txBox="1"/>
          <p:nvPr/>
        </p:nvSpPr>
        <p:spPr>
          <a:xfrm>
            <a:off x="1199923" y="2660660"/>
            <a:ext cx="349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Die Wahrscheinlichkeit für einen Unterschied der </a:t>
            </a:r>
          </a:p>
          <a:p>
            <a:pPr algn="ctr"/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Erwartungswertparameter ist größer als 0.63.“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BB541C-6FDF-41A1-9F9B-4B0B857447DC}"/>
              </a:ext>
            </a:extLst>
          </p:cNvPr>
          <p:cNvCxnSpPr>
            <a:cxnSpLocks/>
          </p:cNvCxnSpPr>
          <p:nvPr/>
        </p:nvCxnSpPr>
        <p:spPr>
          <a:xfrm>
            <a:off x="827411" y="2190716"/>
            <a:ext cx="362652" cy="3991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B2F3E-195B-42BA-A6A5-621099DC5F05}"/>
              </a:ext>
            </a:extLst>
          </p:cNvPr>
          <p:cNvSpPr/>
          <p:nvPr/>
        </p:nvSpPr>
        <p:spPr>
          <a:xfrm>
            <a:off x="0" y="244909"/>
            <a:ext cx="4610100" cy="104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7486D4-2F8E-4D54-9A0B-D272399D6244}"/>
              </a:ext>
            </a:extLst>
          </p:cNvPr>
          <p:cNvGrpSpPr/>
          <p:nvPr/>
        </p:nvGrpSpPr>
        <p:grpSpPr>
          <a:xfrm>
            <a:off x="40344" y="1174147"/>
            <a:ext cx="1421261" cy="1253122"/>
            <a:chOff x="323850" y="1116127"/>
            <a:chExt cx="1421261" cy="1253122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C7B1A25D-4217-46C0-832D-6DC1136C6F91}"/>
                </a:ext>
              </a:extLst>
            </p:cNvPr>
            <p:cNvSpPr/>
            <p:nvPr/>
          </p:nvSpPr>
          <p:spPr>
            <a:xfrm>
              <a:off x="323850" y="1116127"/>
              <a:ext cx="1421261" cy="1253122"/>
            </a:xfrm>
            <a:prstGeom prst="cloud">
              <a:avLst/>
            </a:prstGeom>
            <a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EC4F68-8418-4161-B5DA-214935166F20}"/>
                </a:ext>
              </a:extLst>
            </p:cNvPr>
            <p:cNvSpPr txBox="1"/>
            <p:nvPr/>
          </p:nvSpPr>
          <p:spPr>
            <a:xfrm>
              <a:off x="476714" y="1430977"/>
              <a:ext cx="117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5F715-9EAA-41C5-8106-18B8C5974951}"/>
                </a:ext>
              </a:extLst>
            </p:cNvPr>
            <p:cNvSpPr txBox="1"/>
            <p:nvPr/>
          </p:nvSpPr>
          <p:spPr>
            <a:xfrm>
              <a:off x="557978" y="1614517"/>
              <a:ext cx="10105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DD0B7D-9AF7-4EE4-81B8-3D9EAA0DE0DD}"/>
                </a:ext>
              </a:extLst>
            </p:cNvPr>
            <p:cNvSpPr txBox="1"/>
            <p:nvPr/>
          </p:nvSpPr>
          <p:spPr>
            <a:xfrm>
              <a:off x="504329" y="1900955"/>
              <a:ext cx="111787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867760E-019B-4EC3-956B-55221E53761C}"/>
                    </a:ext>
                  </a:extLst>
                </p:cNvPr>
                <p:cNvSpPr txBox="1"/>
                <p:nvPr/>
              </p:nvSpPr>
              <p:spPr>
                <a:xfrm>
                  <a:off x="476679" y="1759486"/>
                  <a:ext cx="117317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867760E-019B-4EC3-956B-55221E537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79" y="1759486"/>
                  <a:ext cx="1173173" cy="1846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E1AE6D0-1CB3-4648-9ED1-5CEA54A16DDC}"/>
              </a:ext>
            </a:extLst>
          </p:cNvPr>
          <p:cNvSpPr/>
          <p:nvPr/>
        </p:nvSpPr>
        <p:spPr>
          <a:xfrm>
            <a:off x="2770374" y="2188434"/>
            <a:ext cx="285996" cy="3905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0846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685643" y="421067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429" y="427994"/>
            <a:ext cx="38227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Bedingung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654" y="427994"/>
            <a:ext cx="2971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7082" y="427994"/>
            <a:ext cx="3321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sz="600" spc="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ost.BDI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5643" y="56385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43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1762" y="569167"/>
            <a:ext cx="328930" cy="144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Klassisch  Klassisch  Klassisch  Klassisch  Klassisch  Klassisch  Klassisch  Klassisch 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</a:t>
            </a:r>
            <a:endParaRPr sz="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8728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9690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32384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5643" y="203517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9" name="Picture 18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EC1432F5-C2DC-408F-8513-F1C8A2C97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8" y="468315"/>
            <a:ext cx="2581406" cy="25814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D7E3B1-68E1-4539-AA99-E9FF6C123C60}"/>
              </a:ext>
            </a:extLst>
          </p:cNvPr>
          <p:cNvSpPr txBox="1"/>
          <p:nvPr/>
        </p:nvSpPr>
        <p:spPr>
          <a:xfrm rot="18908426">
            <a:off x="733702" y="2044724"/>
            <a:ext cx="2217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Maschinelles Lernen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050900-1B53-49FB-AB87-04835311D095}"/>
              </a:ext>
            </a:extLst>
          </p:cNvPr>
          <p:cNvSpPr txBox="1"/>
          <p:nvPr/>
        </p:nvSpPr>
        <p:spPr>
          <a:xfrm>
            <a:off x="1330490" y="2670344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Wir können mit 87% Genauigkeit vorhersagen, ob </a:t>
            </a:r>
          </a:p>
          <a:p>
            <a:pPr algn="ctr"/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eine </a:t>
            </a:r>
            <a:r>
              <a:rPr lang="de-DE" sz="8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Proband:in</a:t>
            </a:r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eine Klassische oder Online Therapie durchlaufen hat.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1464E-2C87-42DC-8AF4-F34C1241ECA7}"/>
              </a:ext>
            </a:extLst>
          </p:cNvPr>
          <p:cNvSpPr/>
          <p:nvPr/>
        </p:nvSpPr>
        <p:spPr>
          <a:xfrm>
            <a:off x="0" y="244909"/>
            <a:ext cx="4610100" cy="104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Machine Learning (Maschinelles Lernen) | Informatec">
            <a:extLst>
              <a:ext uri="{FF2B5EF4-FFF2-40B4-BE49-F238E27FC236}">
                <a16:creationId xmlns:a16="http://schemas.microsoft.com/office/drawing/2014/main" id="{5BB86510-47DD-4F24-8DE9-B6A34420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5" y="967023"/>
            <a:ext cx="1177125" cy="54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FBE4E9E6-61FD-4C79-B91C-E930EB5EBB1B}"/>
              </a:ext>
            </a:extLst>
          </p:cNvPr>
          <p:cNvSpPr/>
          <p:nvPr/>
        </p:nvSpPr>
        <p:spPr>
          <a:xfrm>
            <a:off x="2770374" y="2188434"/>
            <a:ext cx="285996" cy="3905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9724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685643" y="421067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429" y="427994"/>
            <a:ext cx="38227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Bedingung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654" y="427994"/>
            <a:ext cx="2971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7082" y="427994"/>
            <a:ext cx="3321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sz="600" spc="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ost.BDI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5643" y="56385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43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1762" y="569167"/>
            <a:ext cx="328930" cy="144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Klassisch  Klassisch  Klassisch  Klassisch  Klassisch  Klassisch  Klassisch  Klassisch 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 </a:t>
            </a:r>
            <a:r>
              <a:rPr sz="600" spc="-5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600" spc="-1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</a:t>
            </a:r>
            <a:endParaRPr sz="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8728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21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18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17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9690" y="569167"/>
            <a:ext cx="10668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710"/>
              </a:lnSpc>
              <a:spcBef>
                <a:spcPts val="95"/>
              </a:spcBef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12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32384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15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695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12700">
              <a:lnSpc>
                <a:spcPts val="710"/>
              </a:lnSpc>
            </a:pPr>
            <a:r>
              <a:rPr sz="600" spc="-2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</a:t>
            </a:r>
            <a:endParaRPr sz="6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5643" y="2035174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60">
                <a:moveTo>
                  <a:pt x="0" y="0"/>
                </a:moveTo>
                <a:lnTo>
                  <a:pt x="147057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9" name="Picture 18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EC1432F5-C2DC-408F-8513-F1C8A2C97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8" y="468315"/>
            <a:ext cx="2581406" cy="25814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D7E3B1-68E1-4539-AA99-E9FF6C123C60}"/>
              </a:ext>
            </a:extLst>
          </p:cNvPr>
          <p:cNvSpPr txBox="1"/>
          <p:nvPr/>
        </p:nvSpPr>
        <p:spPr>
          <a:xfrm rot="18908426">
            <a:off x="739124" y="2039456"/>
            <a:ext cx="2217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Künstliche Intelligenz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050900-1B53-49FB-AB87-04835311D095}"/>
              </a:ext>
            </a:extLst>
          </p:cNvPr>
          <p:cNvSpPr txBox="1"/>
          <p:nvPr/>
        </p:nvSpPr>
        <p:spPr>
          <a:xfrm>
            <a:off x="1680752" y="2670346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Mithilfe der Methoden des </a:t>
            </a:r>
            <a:r>
              <a:rPr lang="de-DE" sz="800" b="1" u="sng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DEEP LEARNINGS </a:t>
            </a:r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können </a:t>
            </a:r>
          </a:p>
          <a:p>
            <a:pPr algn="ctr"/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wir sehr genau vorhersagen, ob eine </a:t>
            </a:r>
            <a:r>
              <a:rPr lang="de-DE" sz="8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Proband:in</a:t>
            </a:r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eine </a:t>
            </a:r>
          </a:p>
          <a:p>
            <a:pPr algn="ctr"/>
            <a:r>
              <a:rPr lang="de-DE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Klassische oder Online Therapie durchlaufen </a:t>
            </a:r>
            <a:r>
              <a:rPr lang="de-DE" sz="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hat. </a:t>
            </a:r>
            <a:endParaRPr lang="de-DE" sz="8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D7782-D032-4BF0-A883-F4A5CF2E69FF}"/>
              </a:ext>
            </a:extLst>
          </p:cNvPr>
          <p:cNvSpPr/>
          <p:nvPr/>
        </p:nvSpPr>
        <p:spPr>
          <a:xfrm>
            <a:off x="0" y="244909"/>
            <a:ext cx="4610100" cy="104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phic 2" descr="Fireworks outline">
            <a:extLst>
              <a:ext uri="{FF2B5EF4-FFF2-40B4-BE49-F238E27FC236}">
                <a16:creationId xmlns:a16="http://schemas.microsoft.com/office/drawing/2014/main" id="{35A9A739-E58D-4982-B99C-163437408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338" y="1619590"/>
            <a:ext cx="831171" cy="831171"/>
          </a:xfrm>
          <a:prstGeom prst="rect">
            <a:avLst/>
          </a:prstGeom>
        </p:spPr>
      </p:pic>
      <p:pic>
        <p:nvPicPr>
          <p:cNvPr id="23" name="Graphic 22" descr="Fireworks outline">
            <a:extLst>
              <a:ext uri="{FF2B5EF4-FFF2-40B4-BE49-F238E27FC236}">
                <a16:creationId xmlns:a16="http://schemas.microsoft.com/office/drawing/2014/main" id="{0B165961-9B38-435E-B411-A8120422B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0587" y="1672772"/>
            <a:ext cx="831171" cy="831171"/>
          </a:xfrm>
          <a:prstGeom prst="rect">
            <a:avLst/>
          </a:prstGeom>
        </p:spPr>
      </p:pic>
      <p:pic>
        <p:nvPicPr>
          <p:cNvPr id="24" name="Graphic 23" descr="Fireworks outline">
            <a:extLst>
              <a:ext uri="{FF2B5EF4-FFF2-40B4-BE49-F238E27FC236}">
                <a16:creationId xmlns:a16="http://schemas.microsoft.com/office/drawing/2014/main" id="{AB090710-6319-4512-97B6-442B8E802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010" y="618855"/>
            <a:ext cx="831171" cy="8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96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</Words>
  <Application>Microsoft Office PowerPoint</Application>
  <PresentationFormat>Custom</PresentationFormat>
  <Paragraphs>284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 Math</vt:lpstr>
      <vt:lpstr>CMU Bright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5</cp:revision>
  <dcterms:created xsi:type="dcterms:W3CDTF">2021-12-04T11:45:20Z</dcterms:created>
  <dcterms:modified xsi:type="dcterms:W3CDTF">2021-12-06T10:53:51Z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2021-12-04T00:00:00Z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2021-12-04T00:00:00Z</vt:filetime>
  </property>
</Properties>
</file>