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A4069CD-2EFA-430D-99B1-413827F51255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97B06CE-F932-4453-8FBC-F87BCBCAB1C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0447130-EFA3-40E3-A9B0-9351A24F360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86E6452-64B7-445F-A6E5-C756EEF6E00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8/5/19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C821D1F-31E0-4B08-9F57-FEA61275203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D58BD39-4585-4CF5-B7E4-38745265B27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8/5/19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4DC163E-1C9F-4BE3-84B2-8EC88526E19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10759680" y="6451920"/>
            <a:ext cx="1574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Andrew Ng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Line 1"/>
          <p:cNvSpPr/>
          <p:nvPr/>
        </p:nvSpPr>
        <p:spPr>
          <a:xfrm>
            <a:off x="4543920" y="3459600"/>
            <a:ext cx="7441920" cy="360"/>
          </a:xfrm>
          <a:prstGeom prst="line">
            <a:avLst/>
          </a:prstGeom>
          <a:ln w="19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4626000" y="1135440"/>
            <a:ext cx="727776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Basics of Neural Network Programming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6015600" y="3848400"/>
            <a:ext cx="450612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Derivatives</a:t>
            </a:r>
            <a:endParaRPr b="0" lang="en-US" sz="6000" spc="-1" strike="noStrike">
              <a:latin typeface="Arial"/>
            </a:endParaRPr>
          </a:p>
        </p:txBody>
      </p:sp>
      <p:grpSp>
        <p:nvGrpSpPr>
          <p:cNvPr id="92" name="Group 4"/>
          <p:cNvGrpSpPr/>
          <p:nvPr/>
        </p:nvGrpSpPr>
        <p:grpSpPr>
          <a:xfrm>
            <a:off x="159120" y="1135440"/>
            <a:ext cx="4466520" cy="4246200"/>
            <a:chOff x="159120" y="1135440"/>
            <a:chExt cx="4466520" cy="4246200"/>
          </a:xfrm>
        </p:grpSpPr>
        <p:sp>
          <p:nvSpPr>
            <p:cNvPr id="93" name="CustomShape 5"/>
            <p:cNvSpPr/>
            <p:nvPr/>
          </p:nvSpPr>
          <p:spPr>
            <a:xfrm>
              <a:off x="159120" y="4576320"/>
              <a:ext cx="4466520" cy="80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b"/>
            <a:p>
              <a:pPr algn="ctr">
                <a:lnSpc>
                  <a:spcPct val="90000"/>
                </a:lnSpc>
              </a:pPr>
              <a:r>
                <a:rPr b="1" lang="en-US" sz="3200" spc="-1" strike="noStrike">
                  <a:solidFill>
                    <a:srgbClr val="000000"/>
                  </a:solidFill>
                  <a:latin typeface="Calibri Light"/>
                </a:rPr>
                <a:t>deeplearning.ai</a:t>
              </a:r>
              <a:endParaRPr b="0" lang="en-US" sz="3200" spc="-1" strike="noStrike">
                <a:latin typeface="Arial"/>
              </a:endParaRPr>
            </a:p>
          </p:txBody>
        </p:sp>
        <p:pic>
          <p:nvPicPr>
            <p:cNvPr id="94" name="Picture 17" descr=""/>
            <p:cNvPicPr/>
            <p:nvPr/>
          </p:nvPicPr>
          <p:blipFill>
            <a:blip r:embed="rId1"/>
            <a:stretch/>
          </p:blipFill>
          <p:spPr>
            <a:xfrm>
              <a:off x="472320" y="1135440"/>
              <a:ext cx="3840120" cy="3718440"/>
            </a:xfrm>
            <a:prstGeom prst="rect">
              <a:avLst/>
            </a:prstGeom>
            <a:ln>
              <a:noFill/>
            </a:ln>
          </p:spPr>
        </p:pic>
      </p:grp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Intuition about derivatives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Line 2"/>
          <p:cNvSpPr/>
          <p:nvPr/>
        </p:nvSpPr>
        <p:spPr>
          <a:xfrm flipV="1">
            <a:off x="1343520" y="1917000"/>
            <a:ext cx="1422000" cy="349056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3"/>
          <p:cNvSpPr/>
          <p:nvPr/>
        </p:nvSpPr>
        <p:spPr>
          <a:xfrm>
            <a:off x="2883240" y="1592280"/>
            <a:ext cx="2330640" cy="5842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98" name="Formula 4"/>
              <p:cNvSpPr txBox="1"/>
              <p:nvPr/>
            </p:nvSpPr>
            <p:spPr>
              <a:xfrm>
                <a:off x="2636640" y="5634000"/>
                <a:ext cx="53748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𝑎</m:t>
                    </m:r>
                  </m:oMath>
                </a14:m>
              </a:p>
            </p:txBody>
          </p:sp>
        </mc:Choice>
        <mc:Fallback/>
      </mc:AlternateContent>
      <p:sp>
        <p:nvSpPr>
          <p:cNvPr id="99" name="CustomShape 5"/>
          <p:cNvSpPr/>
          <p:nvPr/>
        </p:nvSpPr>
        <p:spPr>
          <a:xfrm>
            <a:off x="2636640" y="5634000"/>
            <a:ext cx="537480" cy="5842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00" name="Group 6"/>
          <p:cNvGrpSpPr/>
          <p:nvPr/>
        </p:nvGrpSpPr>
        <p:grpSpPr>
          <a:xfrm>
            <a:off x="1090800" y="1853640"/>
            <a:ext cx="3584520" cy="3733560"/>
            <a:chOff x="1090800" y="1853640"/>
            <a:chExt cx="3584520" cy="3733560"/>
          </a:xfrm>
        </p:grpSpPr>
        <p:sp>
          <p:nvSpPr>
            <p:cNvPr id="101" name="CustomShape 7"/>
            <p:cNvSpPr/>
            <p:nvPr/>
          </p:nvSpPr>
          <p:spPr>
            <a:xfrm flipV="1">
              <a:off x="1090800" y="5406480"/>
              <a:ext cx="35845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" name="CustomShape 8"/>
            <p:cNvSpPr/>
            <p:nvPr/>
          </p:nvSpPr>
          <p:spPr>
            <a:xfrm flipV="1">
              <a:off x="1322640" y="-1880280"/>
              <a:ext cx="360" cy="3733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03" name="Ink 2" descr=""/>
          <p:cNvPicPr/>
          <p:nvPr/>
        </p:nvPicPr>
        <p:blipFill>
          <a:blip r:embed="rId3"/>
          <a:stretch/>
        </p:blipFill>
        <p:spPr>
          <a:xfrm>
            <a:off x="758880" y="1546560"/>
            <a:ext cx="11181960" cy="506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Line 1"/>
          <p:cNvSpPr/>
          <p:nvPr/>
        </p:nvSpPr>
        <p:spPr>
          <a:xfrm>
            <a:off x="4543920" y="3459600"/>
            <a:ext cx="7441920" cy="360"/>
          </a:xfrm>
          <a:prstGeom prst="line">
            <a:avLst/>
          </a:prstGeom>
          <a:ln w="19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5" name="CustomShape 2"/>
          <p:cNvSpPr/>
          <p:nvPr/>
        </p:nvSpPr>
        <p:spPr>
          <a:xfrm>
            <a:off x="4626000" y="1135440"/>
            <a:ext cx="727776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Basics of Neural Network Programming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5238360" y="3831840"/>
            <a:ext cx="605304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More derivatives examples</a:t>
            </a:r>
            <a:endParaRPr b="0" lang="en-US" sz="6000" spc="-1" strike="noStrike">
              <a:latin typeface="Arial"/>
            </a:endParaRPr>
          </a:p>
        </p:txBody>
      </p:sp>
      <p:grpSp>
        <p:nvGrpSpPr>
          <p:cNvPr id="107" name="Group 4"/>
          <p:cNvGrpSpPr/>
          <p:nvPr/>
        </p:nvGrpSpPr>
        <p:grpSpPr>
          <a:xfrm>
            <a:off x="159120" y="1135440"/>
            <a:ext cx="4466520" cy="4246200"/>
            <a:chOff x="159120" y="1135440"/>
            <a:chExt cx="4466520" cy="4246200"/>
          </a:xfrm>
        </p:grpSpPr>
        <p:sp>
          <p:nvSpPr>
            <p:cNvPr id="108" name="CustomShape 5"/>
            <p:cNvSpPr/>
            <p:nvPr/>
          </p:nvSpPr>
          <p:spPr>
            <a:xfrm>
              <a:off x="159120" y="4576320"/>
              <a:ext cx="4466520" cy="80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b"/>
            <a:p>
              <a:pPr algn="ctr">
                <a:lnSpc>
                  <a:spcPct val="90000"/>
                </a:lnSpc>
              </a:pPr>
              <a:r>
                <a:rPr b="1" lang="en-US" sz="3200" spc="-1" strike="noStrike">
                  <a:solidFill>
                    <a:srgbClr val="000000"/>
                  </a:solidFill>
                  <a:latin typeface="Calibri Light"/>
                </a:rPr>
                <a:t>deeplearning.ai</a:t>
              </a:r>
              <a:endParaRPr b="0" lang="en-US" sz="3200" spc="-1" strike="noStrike">
                <a:latin typeface="Arial"/>
              </a:endParaRPr>
            </a:p>
          </p:txBody>
        </p:sp>
        <p:pic>
          <p:nvPicPr>
            <p:cNvPr id="109" name="Picture 17" descr=""/>
            <p:cNvPicPr/>
            <p:nvPr/>
          </p:nvPicPr>
          <p:blipFill>
            <a:blip r:embed="rId1"/>
            <a:stretch/>
          </p:blipFill>
          <p:spPr>
            <a:xfrm>
              <a:off x="472320" y="1135440"/>
              <a:ext cx="3840120" cy="3718440"/>
            </a:xfrm>
            <a:prstGeom prst="rect">
              <a:avLst/>
            </a:prstGeom>
            <a:ln>
              <a:noFill/>
            </a:ln>
          </p:spPr>
        </p:pic>
      </p:grp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"/>
          <p:cNvGrpSpPr/>
          <p:nvPr/>
        </p:nvGrpSpPr>
        <p:grpSpPr>
          <a:xfrm>
            <a:off x="1090800" y="1853640"/>
            <a:ext cx="3584520" cy="3733560"/>
            <a:chOff x="1090800" y="1853640"/>
            <a:chExt cx="3584520" cy="3733560"/>
          </a:xfrm>
        </p:grpSpPr>
        <p:sp>
          <p:nvSpPr>
            <p:cNvPr id="111" name="CustomShape 2"/>
            <p:cNvSpPr/>
            <p:nvPr/>
          </p:nvSpPr>
          <p:spPr>
            <a:xfrm flipV="1">
              <a:off x="1090800" y="5406480"/>
              <a:ext cx="35845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" name="CustomShape 3"/>
            <p:cNvSpPr/>
            <p:nvPr/>
          </p:nvSpPr>
          <p:spPr>
            <a:xfrm flipV="1">
              <a:off x="1322640" y="-1880280"/>
              <a:ext cx="360" cy="3733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3" name="TextShape 4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Intuition about derivatives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CustomShape 5"/>
          <p:cNvSpPr/>
          <p:nvPr/>
        </p:nvSpPr>
        <p:spPr>
          <a:xfrm flipV="1">
            <a:off x="-1405800" y="-1587240"/>
            <a:ext cx="5416920" cy="6973920"/>
          </a:xfrm>
          <a:prstGeom prst="arc">
            <a:avLst>
              <a:gd name="adj1" fmla="val 16200000"/>
              <a:gd name="adj2" fmla="val 21374508"/>
            </a:avLst>
          </a:prstGeom>
          <a:noFill/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6"/>
          <p:cNvSpPr/>
          <p:nvPr/>
        </p:nvSpPr>
        <p:spPr>
          <a:xfrm>
            <a:off x="4264920" y="1690560"/>
            <a:ext cx="2071440" cy="5954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16" name="Formula 7"/>
              <p:cNvSpPr txBox="1"/>
              <p:nvPr/>
            </p:nvSpPr>
            <p:spPr>
              <a:xfrm>
                <a:off x="2614320" y="5587920"/>
                <a:ext cx="53748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𝑎</m:t>
                    </m:r>
                  </m:oMath>
                </a14:m>
              </a:p>
            </p:txBody>
          </p:sp>
        </mc:Choice>
        <mc:Fallback/>
      </mc:AlternateContent>
      <p:pic>
        <p:nvPicPr>
          <p:cNvPr id="117" name="Ink 1" descr=""/>
          <p:cNvPicPr/>
          <p:nvPr/>
        </p:nvPicPr>
        <p:blipFill>
          <a:blip r:embed="rId2"/>
          <a:stretch/>
        </p:blipFill>
        <p:spPr>
          <a:xfrm>
            <a:off x="689040" y="549360"/>
            <a:ext cx="11258280" cy="579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More derivative examples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9" name="Ink 1" descr=""/>
          <p:cNvPicPr/>
          <p:nvPr/>
        </p:nvPicPr>
        <p:blipFill>
          <a:blip r:embed="rId1"/>
          <a:stretch/>
        </p:blipFill>
        <p:spPr>
          <a:xfrm>
            <a:off x="1540080" y="1279800"/>
            <a:ext cx="10635840" cy="533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Application>LibreOffice/6.0.7.3$Linux_X86_64 LibreOffice_project/00m0$Build-3</Application>
  <Words>42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2017-06-25T09:43:08Z</dcterms:created>
  <dc:creator>Younes Bensouda Mourri</dc:creator>
  <dc:description/>
  <dc:language>en-US</dc:language>
  <cp:lastModifiedBy/>
  <dcterms:modified xsi:type="dcterms:W3CDTF">2019-08-05T15:11:55Z</dcterms:modified>
  <cp:revision>10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