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7" r:id="rId2"/>
    <p:sldId id="326" r:id="rId3"/>
    <p:sldId id="474" r:id="rId4"/>
    <p:sldId id="462" r:id="rId5"/>
    <p:sldId id="464" r:id="rId6"/>
    <p:sldId id="465" r:id="rId7"/>
    <p:sldId id="466" r:id="rId8"/>
    <p:sldId id="467" r:id="rId9"/>
    <p:sldId id="468" r:id="rId10"/>
    <p:sldId id="469" r:id="rId11"/>
    <p:sldId id="470" r:id="rId12"/>
    <p:sldId id="475" r:id="rId13"/>
    <p:sldId id="460" r:id="rId14"/>
    <p:sldId id="471" r:id="rId15"/>
    <p:sldId id="450" r:id="rId16"/>
    <p:sldId id="451" r:id="rId17"/>
    <p:sldId id="452" r:id="rId18"/>
    <p:sldId id="453" r:id="rId19"/>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0000"/>
    <a:srgbClr val="FDE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6"/>
    <p:restoredTop sz="94649"/>
  </p:normalViewPr>
  <p:slideViewPr>
    <p:cSldViewPr snapToGrid="0">
      <p:cViewPr varScale="1">
        <p:scale>
          <a:sx n="142" d="100"/>
          <a:sy n="142" d="100"/>
        </p:scale>
        <p:origin x="1216"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4819"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4820"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4821"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6E85494-8BC1-4B17-BC51-E2B17CAEA179}" type="slidenum">
              <a:rPr lang="en-US"/>
              <a:pPr/>
              <a:t>‹#›</a:t>
            </a:fld>
            <a:endParaRPr lang="en-US"/>
          </a:p>
        </p:txBody>
      </p:sp>
    </p:spTree>
    <p:extLst>
      <p:ext uri="{BB962C8B-B14F-4D97-AF65-F5344CB8AC3E}">
        <p14:creationId xmlns:p14="http://schemas.microsoft.com/office/powerpoint/2010/main" val="626404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8131"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813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8135"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3A0D558-D351-4D83-94B2-1D2521AF4FC0}" type="slidenum">
              <a:rPr lang="en-US"/>
              <a:pPr/>
              <a:t>‹#›</a:t>
            </a:fld>
            <a:endParaRPr lang="en-US"/>
          </a:p>
        </p:txBody>
      </p:sp>
    </p:spTree>
    <p:extLst>
      <p:ext uri="{BB962C8B-B14F-4D97-AF65-F5344CB8AC3E}">
        <p14:creationId xmlns:p14="http://schemas.microsoft.com/office/powerpoint/2010/main" val="31163990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9BC62A5-4FA4-442D-BB5E-7B3E544FD5D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C015E7-051B-46DE-8779-5C2EF7A7779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B35149-118F-4663-9665-73129F221E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159B122-A396-4E06-BB30-38311339E61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B03599C-13AE-435C-BDF9-40EA4C8D9FA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3A2D8C7-29C9-407F-BFA7-9BA4355A955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48D79E1-07C7-45C7-A602-A8694C5EEDC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34CC5B3-4489-47AE-B462-D8125315F93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78581FD-2FB3-41AA-837B-07150FB01F3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D66EE62-F0FC-469C-B3CF-7623F46AB9A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67136F6-3BE8-4215-9DA3-81B06DBDB12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A9467D2-C0F1-495B-992D-DFC2A467473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b="1">
          <a:solidFill>
            <a:schemeClr val="bg2"/>
          </a:solidFill>
          <a:latin typeface="Garamond" panose="02020404030301010803" pitchFamily="18" charset="0"/>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b="0" i="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1pPr>
      <a:lvl2pPr marL="742950" indent="-285750" algn="l" rtl="0" fontAlgn="base">
        <a:spcBef>
          <a:spcPct val="200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2pPr>
      <a:lvl3pPr marL="1143000" indent="-228600" algn="l" rtl="0" fontAlgn="base">
        <a:spcBef>
          <a:spcPct val="20000"/>
        </a:spcBef>
        <a:spcAft>
          <a:spcPct val="0"/>
        </a:spcAft>
        <a:buChar char="•"/>
        <a:defRPr sz="2400" b="0" i="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rtl="0" fontAlgn="base">
        <a:spcBef>
          <a:spcPct val="20000"/>
        </a:spcBef>
        <a:spcAft>
          <a:spcPct val="0"/>
        </a:spcAft>
        <a:buChar char="–"/>
        <a:defRPr sz="2000" b="0" i="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4pPr>
      <a:lvl5pPr marL="2057400" indent="-228600" algn="l" rtl="0" fontAlgn="base">
        <a:spcBef>
          <a:spcPct val="20000"/>
        </a:spcBef>
        <a:spcAft>
          <a:spcPct val="0"/>
        </a:spcAft>
        <a:buChar char="»"/>
        <a:defRPr sz="2000" b="0" i="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docs.python.org/library/"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windows/wsl/abou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295400"/>
            <a:ext cx="8305800" cy="1470025"/>
          </a:xfrm>
        </p:spPr>
        <p:txBody>
          <a:bodyPr/>
          <a:lstStyle/>
          <a:p>
            <a:r>
              <a:rPr lang="en-US" sz="6000" b="1" dirty="0">
                <a:solidFill>
                  <a:schemeClr val="bg1">
                    <a:lumMod val="50000"/>
                  </a:schemeClr>
                </a:solidFill>
                <a:latin typeface="Garamond" panose="02020404030301010803" pitchFamily="18" charset="0"/>
                <a:cs typeface="Calibri" pitchFamily="34" charset="0"/>
              </a:rPr>
              <a:t>bash + Functions &amp; Modules</a:t>
            </a:r>
          </a:p>
        </p:txBody>
      </p:sp>
      <p:sp>
        <p:nvSpPr>
          <p:cNvPr id="3075" name="Rectangle 3"/>
          <p:cNvSpPr>
            <a:spLocks noGrp="1" noChangeArrowheads="1"/>
          </p:cNvSpPr>
          <p:nvPr>
            <p:ph type="subTitle" idx="1"/>
          </p:nvPr>
        </p:nvSpPr>
        <p:spPr>
          <a:xfrm>
            <a:off x="762000" y="3657600"/>
            <a:ext cx="7467600" cy="1752600"/>
          </a:xfrm>
        </p:spPr>
        <p:txBody>
          <a:bodyPr/>
          <a:lstStyle/>
          <a:p>
            <a:r>
              <a:rPr lang="en-US" sz="2800" dirty="0">
                <a:latin typeface="Helvetica Neue" panose="02000503000000020004" pitchFamily="2" charset="0"/>
                <a:ea typeface="Helvetica Neue" panose="02000503000000020004" pitchFamily="2" charset="0"/>
                <a:cs typeface="Helvetica Neue" panose="02000503000000020004" pitchFamily="2" charset="0"/>
              </a:rPr>
              <a:t>Genome 559: Introduction to Statistical and Computational Genomics</a:t>
            </a:r>
          </a:p>
          <a:p>
            <a:r>
              <a:rPr lang="en-US" sz="2800" b="1" dirty="0">
                <a:latin typeface="Helvetica Neue" panose="02000503000000020004" pitchFamily="2" charset="0"/>
                <a:ea typeface="Helvetica Neue" panose="02000503000000020004" pitchFamily="2" charset="0"/>
                <a:cs typeface="Helvetica Neue" panose="02000503000000020004" pitchFamily="2" charset="0"/>
              </a:rPr>
              <a:t>Brian Beliveau</a:t>
            </a:r>
          </a:p>
        </p:txBody>
      </p:sp>
      <p:sp>
        <p:nvSpPr>
          <p:cNvPr id="2" name="Slide Number Placeholder 1">
            <a:extLst>
              <a:ext uri="{FF2B5EF4-FFF2-40B4-BE49-F238E27FC236}">
                <a16:creationId xmlns:a16="http://schemas.microsoft.com/office/drawing/2014/main" id="{4A582FF1-6AA4-8A4D-9971-981FBFF15991}"/>
              </a:ext>
            </a:extLst>
          </p:cNvPr>
          <p:cNvSpPr>
            <a:spLocks noGrp="1"/>
          </p:cNvSpPr>
          <p:nvPr>
            <p:ph type="sldNum" sz="quarter" idx="12"/>
          </p:nvPr>
        </p:nvSpPr>
        <p:spPr/>
        <p:txBody>
          <a:bodyPr/>
          <a:lstStyle/>
          <a:p>
            <a:fld id="{C9BC62A5-4FA4-442D-BB5E-7B3E544FD5D0}" type="slidenum">
              <a:rPr lang="en-US"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212"/>
            <a:ext cx="9144000" cy="11398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chemeClr val="bg1">
                    <a:lumMod val="50000"/>
                  </a:schemeClr>
                </a:solidFill>
                <a:latin typeface="Garamond" panose="02020404030301010803" pitchFamily="18" charset="0"/>
              </a:rPr>
              <a:t>Command line basics: stdin and </a:t>
            </a:r>
            <a:r>
              <a:rPr lang="en-US" sz="3600" b="1" dirty="0" err="1">
                <a:solidFill>
                  <a:schemeClr val="bg1">
                    <a:lumMod val="50000"/>
                  </a:schemeClr>
                </a:solidFill>
                <a:latin typeface="Garamond" panose="02020404030301010803" pitchFamily="18" charset="0"/>
              </a:rPr>
              <a:t>stdout</a:t>
            </a:r>
            <a:endParaRPr lang="en-US" sz="3600" b="1" dirty="0">
              <a:solidFill>
                <a:schemeClr val="bg1">
                  <a:lumMod val="50000"/>
                </a:schemeClr>
              </a:solidFill>
              <a:latin typeface="Garamond" panose="02020404030301010803" pitchFamily="18" charset="0"/>
            </a:endParaRP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10</a:t>
            </a:fld>
            <a:endParaRPr lang="en-US" dirty="0"/>
          </a:p>
        </p:txBody>
      </p:sp>
      <p:sp>
        <p:nvSpPr>
          <p:cNvPr id="9" name="TextBox 8">
            <a:extLst>
              <a:ext uri="{FF2B5EF4-FFF2-40B4-BE49-F238E27FC236}">
                <a16:creationId xmlns:a16="http://schemas.microsoft.com/office/drawing/2014/main" id="{51A2AE4C-3CE9-EF4C-87F0-94E109864DBE}"/>
              </a:ext>
            </a:extLst>
          </p:cNvPr>
          <p:cNvSpPr txBox="1"/>
          <p:nvPr/>
        </p:nvSpPr>
        <p:spPr>
          <a:xfrm>
            <a:off x="400050" y="1011083"/>
            <a:ext cx="8343901" cy="5462275"/>
          </a:xfrm>
          <a:prstGeom prst="rect">
            <a:avLst/>
          </a:prstGeom>
          <a:noFill/>
          <a:ln w="12700">
            <a:noFill/>
          </a:ln>
        </p:spPr>
        <p:txBody>
          <a:bodyPr vert="horz" wrap="square" lIns="91440" tIns="45720" rIns="91440" bIns="45720" rtlCol="0">
            <a:noAutofit/>
          </a:bodyPr>
          <a:lstStyle/>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By default, the bash shell takes user input from the command line and prints any output to the terminal </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These input/output streams are named </a:t>
            </a:r>
            <a:r>
              <a:rPr lang="en-US" sz="2400" b="1"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stdin</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standard in</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and </a:t>
            </a:r>
            <a:r>
              <a:rPr lang="en-US" sz="2400" b="1" i="1"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stdout</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standard out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respectively</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You can redirect the input/output streams using the </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&lt;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or </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&gt;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characters, respectively</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Redirecting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stdin</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is not common for beginners</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Redirecting </a:t>
            </a:r>
            <a:r>
              <a:rPr lang="en-US" sz="2400" i="1"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stdout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is common and very useful</a:t>
            </a:r>
          </a:p>
          <a:p>
            <a:pPr marL="914400" lvl="1"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E.g. </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 echo “hello world” &gt; </a:t>
            </a:r>
            <a:r>
              <a:rPr lang="en-US" sz="2400" b="1" dirty="0" err="1">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new.txt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creates the file “</a:t>
            </a:r>
            <a:r>
              <a:rPr lang="en-US" sz="2400"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new.txt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containing the string “hello world”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or overwrites the contents of an existing file called </a:t>
            </a:r>
            <a:r>
              <a:rPr lang="en-US" sz="2400" i="1"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new.txt</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with hello world”</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endPar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Tree>
    <p:extLst>
      <p:ext uri="{BB962C8B-B14F-4D97-AF65-F5344CB8AC3E}">
        <p14:creationId xmlns:p14="http://schemas.microsoft.com/office/powerpoint/2010/main" val="120882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11</a:t>
            </a:fld>
            <a:endParaRPr lang="en-US" dirty="0"/>
          </a:p>
        </p:txBody>
      </p:sp>
      <p:sp>
        <p:nvSpPr>
          <p:cNvPr id="6" name="Title 1">
            <a:extLst>
              <a:ext uri="{FF2B5EF4-FFF2-40B4-BE49-F238E27FC236}">
                <a16:creationId xmlns:a16="http://schemas.microsoft.com/office/drawing/2014/main" id="{B78C7339-70B7-594F-8D9D-568EF677FF26}"/>
              </a:ext>
            </a:extLst>
          </p:cNvPr>
          <p:cNvSpPr txBox="1">
            <a:spLocks/>
          </p:cNvSpPr>
          <p:nvPr/>
        </p:nvSpPr>
        <p:spPr>
          <a:xfrm>
            <a:off x="0" y="36212"/>
            <a:ext cx="9144000" cy="11398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chemeClr val="bg1">
                    <a:lumMod val="50000"/>
                  </a:schemeClr>
                </a:solidFill>
                <a:latin typeface="Garamond" panose="02020404030301010803" pitchFamily="18" charset="0"/>
              </a:rPr>
              <a:t>Python scripts vs. </a:t>
            </a:r>
            <a:r>
              <a:rPr lang="en-US" sz="3600" b="1" dirty="0" err="1">
                <a:solidFill>
                  <a:schemeClr val="bg1">
                    <a:lumMod val="50000"/>
                  </a:schemeClr>
                </a:solidFill>
                <a:latin typeface="Garamond" panose="02020404030301010803" pitchFamily="18" charset="0"/>
              </a:rPr>
              <a:t>Jupyter</a:t>
            </a:r>
            <a:r>
              <a:rPr lang="en-US" sz="3600" b="1" dirty="0">
                <a:solidFill>
                  <a:schemeClr val="bg1">
                    <a:lumMod val="50000"/>
                  </a:schemeClr>
                </a:solidFill>
                <a:latin typeface="Garamond" panose="02020404030301010803" pitchFamily="18" charset="0"/>
              </a:rPr>
              <a:t> notebooks</a:t>
            </a:r>
          </a:p>
        </p:txBody>
      </p:sp>
      <p:sp>
        <p:nvSpPr>
          <p:cNvPr id="7" name="TextBox 6">
            <a:extLst>
              <a:ext uri="{FF2B5EF4-FFF2-40B4-BE49-F238E27FC236}">
                <a16:creationId xmlns:a16="http://schemas.microsoft.com/office/drawing/2014/main" id="{460360F5-A049-4743-A804-3D299C21FE48}"/>
              </a:ext>
            </a:extLst>
          </p:cNvPr>
          <p:cNvSpPr txBox="1"/>
          <p:nvPr/>
        </p:nvSpPr>
        <p:spPr>
          <a:xfrm>
            <a:off x="400050" y="1011083"/>
            <a:ext cx="8343901" cy="5462275"/>
          </a:xfrm>
          <a:prstGeom prst="rect">
            <a:avLst/>
          </a:prstGeom>
          <a:noFill/>
          <a:ln w="12700">
            <a:noFill/>
          </a:ln>
        </p:spPr>
        <p:txBody>
          <a:bodyPr vert="horz" wrap="square" lIns="91440" tIns="45720" rIns="91440" bIns="45720" rtlCol="0">
            <a:noAutofit/>
          </a:bodyPr>
          <a:lstStyle/>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Both .</a:t>
            </a:r>
            <a:r>
              <a:rPr lang="en-US" sz="2400"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py</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scripts and .</a:t>
            </a:r>
            <a:r>
              <a:rPr lang="en-US" sz="2400"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ipynb</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notebooks have strengths and weakness</a:t>
            </a:r>
          </a:p>
          <a:p>
            <a:pPr marL="914400" lvl="1"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2400"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py</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scripts shine for saving “execution code” for re-use, use by others (e.g. Modules)</a:t>
            </a:r>
          </a:p>
          <a:p>
            <a:pPr marL="914400" lvl="1"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2400"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ipynb</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notebooks shine for saving/sharing “analysis code”</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There often is not a single “correct” choice</a:t>
            </a:r>
          </a:p>
          <a:p>
            <a:pPr marL="914400" lvl="1"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FWIW I learned to code in IDEs, will almost always default to writing code there. You may do same with notebooks</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 general guide: </a:t>
            </a:r>
            <a:r>
              <a:rPr lang="en-US" sz="2400" b="1" u="sng"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2400" b="1" u="sng"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py</a:t>
            </a:r>
            <a:r>
              <a:rPr lang="en-US" sz="2400" b="1" u="sng"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scripts to generate data, .</a:t>
            </a:r>
            <a:r>
              <a:rPr lang="en-US" sz="2400" b="1" u="sng"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ipynb</a:t>
            </a:r>
            <a:r>
              <a:rPr lang="en-US" sz="2400" b="1" u="sng"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notebooks to analyze data</a:t>
            </a:r>
          </a:p>
        </p:txBody>
      </p:sp>
    </p:spTree>
    <p:extLst>
      <p:ext uri="{BB962C8B-B14F-4D97-AF65-F5344CB8AC3E}">
        <p14:creationId xmlns:p14="http://schemas.microsoft.com/office/powerpoint/2010/main" val="2311891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212"/>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lumMod val="50000"/>
                </a:schemeClr>
              </a:solidFill>
              <a:latin typeface="Garamond" panose="02020404030301010803" pitchFamily="18" charset="0"/>
            </a:endParaRP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12</a:t>
            </a:fld>
            <a:endParaRPr lang="en-US" dirty="0"/>
          </a:p>
        </p:txBody>
      </p:sp>
      <p:sp>
        <p:nvSpPr>
          <p:cNvPr id="9" name="TextBox 8">
            <a:extLst>
              <a:ext uri="{FF2B5EF4-FFF2-40B4-BE49-F238E27FC236}">
                <a16:creationId xmlns:a16="http://schemas.microsoft.com/office/drawing/2014/main" id="{51A2AE4C-3CE9-EF4C-87F0-94E109864DBE}"/>
              </a:ext>
            </a:extLst>
          </p:cNvPr>
          <p:cNvSpPr txBox="1"/>
          <p:nvPr/>
        </p:nvSpPr>
        <p:spPr>
          <a:xfrm>
            <a:off x="400050" y="1011083"/>
            <a:ext cx="8343901" cy="2960282"/>
          </a:xfrm>
          <a:prstGeom prst="rect">
            <a:avLst/>
          </a:prstGeom>
          <a:noFill/>
          <a:ln w="12700">
            <a:noFill/>
          </a:ln>
        </p:spPr>
        <p:txBody>
          <a:bodyPr vert="horz" wrap="square" lIns="91440" tIns="45720" rIns="91440" bIns="45720" rtlCol="0">
            <a:noAutofit/>
          </a:bodyPr>
          <a:lstStyle/>
          <a:p>
            <a:pPr algn="ctr" fontAlgn="auto">
              <a:spcBef>
                <a:spcPts val="0"/>
              </a:spcBef>
              <a:spcAft>
                <a:spcPts val="1200"/>
              </a:spcAft>
              <a:buClr>
                <a:schemeClr val="tx1"/>
              </a:buClr>
              <a:buSzPct val="100000"/>
            </a:pPr>
            <a:endParaRPr lang="en-US" sz="4800" b="1" dirty="0">
              <a:solidFill>
                <a:schemeClr val="bg2"/>
              </a:solidFill>
              <a:latin typeface="Garamond" panose="02020404030301010803" pitchFamily="18" charset="0"/>
              <a:ea typeface="Helvetica Neue Light" panose="02000403000000020004" pitchFamily="2" charset="0"/>
              <a:cs typeface="Helvetica Neue" panose="02000503000000020004" pitchFamily="2" charset="0"/>
            </a:endParaRPr>
          </a:p>
          <a:p>
            <a:pPr algn="ctr" fontAlgn="auto">
              <a:spcBef>
                <a:spcPts val="0"/>
              </a:spcBef>
              <a:spcAft>
                <a:spcPts val="1200"/>
              </a:spcAft>
              <a:buClr>
                <a:schemeClr val="tx1"/>
              </a:buClr>
              <a:buSzPct val="100000"/>
            </a:pPr>
            <a:endParaRPr lang="en-US" sz="4800" b="1" dirty="0">
              <a:solidFill>
                <a:schemeClr val="bg2"/>
              </a:solidFill>
              <a:latin typeface="Garamond" panose="02020404030301010803" pitchFamily="18" charset="0"/>
              <a:ea typeface="Helvetica Neue Light" panose="02000403000000020004" pitchFamily="2" charset="0"/>
              <a:cs typeface="Helvetica Neue" panose="02000503000000020004" pitchFamily="2" charset="0"/>
            </a:endParaRPr>
          </a:p>
          <a:p>
            <a:pPr algn="ctr" fontAlgn="auto">
              <a:spcBef>
                <a:spcPts val="0"/>
              </a:spcBef>
              <a:spcAft>
                <a:spcPts val="1200"/>
              </a:spcAft>
              <a:buClr>
                <a:schemeClr val="tx1"/>
              </a:buClr>
              <a:buSzPct val="100000"/>
            </a:pPr>
            <a:r>
              <a:rPr lang="en-US" sz="4800" b="1" dirty="0">
                <a:solidFill>
                  <a:schemeClr val="bg2"/>
                </a:solidFill>
                <a:latin typeface="Garamond" panose="02020404030301010803" pitchFamily="18" charset="0"/>
                <a:ea typeface="Helvetica Neue Light" panose="02000403000000020004" pitchFamily="2" charset="0"/>
                <a:cs typeface="Helvetica Neue" panose="02000503000000020004" pitchFamily="2" charset="0"/>
              </a:rPr>
              <a:t>Functions and Modules</a:t>
            </a:r>
          </a:p>
        </p:txBody>
      </p:sp>
    </p:spTree>
    <p:extLst>
      <p:ext uri="{BB962C8B-B14F-4D97-AF65-F5344CB8AC3E}">
        <p14:creationId xmlns:p14="http://schemas.microsoft.com/office/powerpoint/2010/main" val="2915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b="1" dirty="0">
                <a:solidFill>
                  <a:schemeClr val="bg2"/>
                </a:solidFill>
                <a:latin typeface="Garamond" panose="02020404030301010803" pitchFamily="18" charset="0"/>
              </a:rPr>
              <a:t>A quick review</a:t>
            </a:r>
          </a:p>
        </p:txBody>
      </p:sp>
      <p:sp>
        <p:nvSpPr>
          <p:cNvPr id="5" name="Content Placeholder 2"/>
          <p:cNvSpPr txBox="1">
            <a:spLocks/>
          </p:cNvSpPr>
          <p:nvPr/>
        </p:nvSpPr>
        <p:spPr>
          <a:xfrm>
            <a:off x="381000" y="1066800"/>
            <a:ext cx="8410575" cy="5505450"/>
          </a:xfrm>
          <a:prstGeom prst="rect">
            <a:avLst/>
          </a:prstGeom>
          <a:solidFill>
            <a:schemeClr val="accent6">
              <a:lumMod val="20000"/>
              <a:lumOff val="80000"/>
            </a:schemeClr>
          </a:solidFill>
          <a:ln w="12700">
            <a:solidFill>
              <a:schemeClr val="accent6">
                <a:lumMod val="50000"/>
              </a:schemeClr>
            </a:solidFill>
          </a:ln>
        </p:spPr>
        <p:txBody>
          <a:bodyPr vert="horz" lIns="91440" tIns="45720" rIns="91440" bIns="45720" rtlCol="0">
            <a:noAutofit/>
          </a:bodyPr>
          <a:lstStyle/>
          <a:p>
            <a:pPr marL="457200" indent="-457200" fontAlgn="auto">
              <a:spcBef>
                <a:spcPts val="0"/>
              </a:spcBef>
              <a:spcAft>
                <a:spcPts val="600"/>
              </a:spcAft>
              <a:buClr>
                <a:schemeClr val="tx1"/>
              </a:buClr>
              <a:buSzPct val="100000"/>
              <a:buFont typeface="Arial" panose="020B0604020202020204" pitchFamily="34" charset="0"/>
              <a:buChar char="•"/>
            </a:pPr>
            <a:r>
              <a:rPr lang="en-US" sz="32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Functions have their own namespace</a:t>
            </a:r>
          </a:p>
          <a:p>
            <a:pPr marL="800100" lvl="1" indent="-342900" fontAlgn="auto">
              <a:spcBef>
                <a:spcPts val="0"/>
              </a:spcBef>
              <a:spcAft>
                <a:spcPts val="6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Local variables inside the function are invisible outside</a:t>
            </a:r>
          </a:p>
          <a:p>
            <a:pPr marL="457200" indent="-457200" fontAlgn="auto">
              <a:spcBef>
                <a:spcPts val="0"/>
              </a:spcBef>
              <a:spcAft>
                <a:spcPts val="600"/>
              </a:spcAft>
              <a:buClr>
                <a:schemeClr val="tx1"/>
              </a:buClr>
              <a:buSzPct val="100000"/>
              <a:buFont typeface="Arial" panose="020B0604020202020204" pitchFamily="34" charset="0"/>
              <a:buChar char="•"/>
            </a:pPr>
            <a:r>
              <a:rPr lang="en-US" sz="32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Arguments can be of any type!</a:t>
            </a:r>
          </a:p>
          <a:p>
            <a:pPr marL="800100" lvl="1" indent="-342900" fontAlgn="auto">
              <a:spcBef>
                <a:spcPts val="0"/>
              </a:spcBef>
              <a:spcAft>
                <a:spcPts val="6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Number and strings</a:t>
            </a:r>
          </a:p>
          <a:p>
            <a:pPr marL="800100" lvl="1" indent="-342900" fontAlgn="auto">
              <a:spcBef>
                <a:spcPts val="0"/>
              </a:spcBef>
              <a:spcAft>
                <a:spcPts val="6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Lists and dictionaries</a:t>
            </a:r>
          </a:p>
          <a:p>
            <a:pPr marL="457200" indent="-457200" fontAlgn="auto">
              <a:spcBef>
                <a:spcPts val="0"/>
              </a:spcBef>
              <a:spcAft>
                <a:spcPts val="600"/>
              </a:spcAft>
              <a:buClr>
                <a:schemeClr val="tx1"/>
              </a:buClr>
              <a:buSzPct val="100000"/>
              <a:buFont typeface="Arial" panose="020B0604020202020204" pitchFamily="34" charset="0"/>
              <a:buChar char="•"/>
            </a:pPr>
            <a:r>
              <a:rPr lang="en-US" sz="32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Return values can be of any type!</a:t>
            </a:r>
          </a:p>
          <a:p>
            <a:pPr marL="800100" lvl="1" indent="-342900" fontAlgn="auto">
              <a:spcBef>
                <a:spcPts val="0"/>
              </a:spcBef>
              <a:spcAft>
                <a:spcPts val="6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Number and strings</a:t>
            </a:r>
          </a:p>
          <a:p>
            <a:pPr marL="800100" lvl="1" indent="-342900" fontAlgn="auto">
              <a:spcBef>
                <a:spcPts val="0"/>
              </a:spcBef>
              <a:spcAft>
                <a:spcPts val="6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Lists (as a way to return multiple values)</a:t>
            </a:r>
          </a:p>
          <a:p>
            <a:pPr marL="800100" lvl="1" indent="-342900" fontAlgn="auto">
              <a:spcBef>
                <a:spcPts val="0"/>
              </a:spcBef>
              <a:spcAft>
                <a:spcPts val="600"/>
              </a:spcAft>
              <a:buClr>
                <a:schemeClr val="tx1"/>
              </a:buClr>
              <a:buSzPct val="100000"/>
              <a:buFont typeface="Arial" panose="020B0604020202020204" pitchFamily="34" charset="0"/>
              <a:buChar char="•"/>
            </a:pPr>
            <a:endParaRPr lang="en-US" sz="1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fontAlgn="auto">
              <a:spcBef>
                <a:spcPts val="0"/>
              </a:spcBef>
              <a:spcAft>
                <a:spcPts val="6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Pass-by-reference vs. pass-by-value</a:t>
            </a:r>
          </a:p>
          <a:p>
            <a:pPr marL="342900" indent="-342900" fontAlgn="auto">
              <a:spcBef>
                <a:spcPts val="0"/>
              </a:spcBef>
              <a:spcAft>
                <a:spcPts val="600"/>
              </a:spcAft>
              <a:buClr>
                <a:schemeClr val="tx1"/>
              </a:buClr>
              <a:buSzPct val="100000"/>
              <a:buFont typeface="Arial" panose="020B0604020202020204" pitchFamily="34" charset="0"/>
              <a:buChar char="•"/>
            </a:pPr>
            <a:endParaRPr lang="en-US" sz="1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fontAlgn="auto">
              <a:spcBef>
                <a:spcPts val="0"/>
              </a:spcBef>
              <a:spcAft>
                <a:spcPts val="6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Default arguments </a:t>
            </a:r>
          </a:p>
          <a:p>
            <a:pPr marL="800100" lvl="1" indent="-342900" fontAlgn="auto">
              <a:spcBef>
                <a:spcPts val="0"/>
              </a:spcBef>
              <a:spcAft>
                <a:spcPts val="600"/>
              </a:spcAft>
              <a:buClr>
                <a:srgbClr val="0070C0"/>
              </a:buClr>
              <a:buSzPct val="100000"/>
              <a:buFont typeface="Wingdings" pitchFamily="2" charset="2"/>
              <a:buChar char="§"/>
            </a:pPr>
            <a:endPar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6" name="Rectangle 5"/>
          <p:cNvSpPr/>
          <p:nvPr/>
        </p:nvSpPr>
        <p:spPr>
          <a:xfrm>
            <a:off x="6011501" y="6035778"/>
            <a:ext cx="2706986" cy="461665"/>
          </a:xfrm>
          <a:prstGeom prst="rect">
            <a:avLst/>
          </a:prstGeom>
          <a:solidFill>
            <a:schemeClr val="bg1"/>
          </a:solidFill>
          <a:ln w="12700">
            <a:solidFill>
              <a:srgbClr val="000000"/>
            </a:solidFill>
          </a:ln>
        </p:spPr>
        <p:txBody>
          <a:bodyPr wrap="square">
            <a:spAutoFit/>
          </a:bodyPr>
          <a:lstStyle/>
          <a:p>
            <a:pPr fontAlgn="auto">
              <a:spcBef>
                <a:spcPts val="0"/>
              </a:spcBef>
              <a:spcAft>
                <a:spcPts val="0"/>
              </a:spcAft>
              <a:defRPr/>
            </a:pPr>
            <a:r>
              <a:rPr lang="en-US" sz="1200" b="1" kern="0" dirty="0" err="1">
                <a:solidFill>
                  <a:srgbClr val="333399">
                    <a:lumMod val="60000"/>
                    <a:lumOff val="40000"/>
                  </a:srgbClr>
                </a:solidFill>
                <a:latin typeface="Courier New" pitchFamily="49" charset="0"/>
                <a:cs typeface="Courier New" pitchFamily="49" charset="0"/>
              </a:rPr>
              <a:t>def</a:t>
            </a:r>
            <a:r>
              <a:rPr lang="en-US" sz="1200" b="1" kern="0" dirty="0">
                <a:solidFill>
                  <a:srgbClr val="333399">
                    <a:lumMod val="60000"/>
                    <a:lumOff val="40000"/>
                  </a:srgbClr>
                </a:solidFill>
                <a:latin typeface="Courier New" pitchFamily="49" charset="0"/>
                <a:cs typeface="Courier New" pitchFamily="49" charset="0"/>
              </a:rPr>
              <a:t> </a:t>
            </a:r>
            <a:r>
              <a:rPr lang="en-US" sz="1200" b="1" kern="0" dirty="0" err="1">
                <a:solidFill>
                  <a:srgbClr val="333399">
                    <a:lumMod val="60000"/>
                    <a:lumOff val="40000"/>
                  </a:srgbClr>
                </a:solidFill>
                <a:latin typeface="Courier New" pitchFamily="49" charset="0"/>
                <a:cs typeface="Courier New" pitchFamily="49" charset="0"/>
              </a:rPr>
              <a:t>printMulti</a:t>
            </a:r>
            <a:r>
              <a:rPr lang="en-US" sz="1200" b="1" kern="0" dirty="0">
                <a:solidFill>
                  <a:srgbClr val="333399">
                    <a:lumMod val="60000"/>
                    <a:lumOff val="40000"/>
                  </a:srgbClr>
                </a:solidFill>
                <a:latin typeface="Courier New" pitchFamily="49" charset="0"/>
                <a:cs typeface="Courier New" pitchFamily="49" charset="0"/>
              </a:rPr>
              <a:t>(text, n=3):</a:t>
            </a:r>
          </a:p>
          <a:p>
            <a:pPr fontAlgn="auto">
              <a:spcBef>
                <a:spcPts val="0"/>
              </a:spcBef>
              <a:spcAft>
                <a:spcPts val="0"/>
              </a:spcAft>
              <a:defRPr/>
            </a:pPr>
            <a:r>
              <a:rPr lang="en-US" sz="1200" b="1" kern="0" dirty="0">
                <a:solidFill>
                  <a:srgbClr val="333399">
                    <a:lumMod val="60000"/>
                    <a:lumOff val="40000"/>
                  </a:srgbClr>
                </a:solidFill>
                <a:latin typeface="Courier New" pitchFamily="49" charset="0"/>
                <a:cs typeface="Courier New" pitchFamily="49" charset="0"/>
              </a:rPr>
              <a:t>    ...</a:t>
            </a:r>
          </a:p>
        </p:txBody>
      </p:sp>
      <p:sp>
        <p:nvSpPr>
          <p:cNvPr id="7" name="Rectangle 6"/>
          <p:cNvSpPr/>
          <p:nvPr/>
        </p:nvSpPr>
        <p:spPr>
          <a:xfrm>
            <a:off x="6264998" y="4963435"/>
            <a:ext cx="2453489" cy="646331"/>
          </a:xfrm>
          <a:prstGeom prst="rect">
            <a:avLst/>
          </a:prstGeom>
          <a:solidFill>
            <a:schemeClr val="bg1"/>
          </a:solidFill>
          <a:ln w="12700">
            <a:solidFill>
              <a:srgbClr val="000000"/>
            </a:solidFill>
          </a:ln>
        </p:spPr>
        <p:txBody>
          <a:bodyPr wrap="square">
            <a:spAutoFit/>
          </a:bodyPr>
          <a:lstStyle/>
          <a:p>
            <a:pPr fontAlgn="auto">
              <a:spcBef>
                <a:spcPts val="0"/>
              </a:spcBef>
              <a:spcAft>
                <a:spcPts val="0"/>
              </a:spcAft>
              <a:defRPr/>
            </a:pPr>
            <a:r>
              <a:rPr lang="en-US" sz="1200" b="1" kern="0" dirty="0" err="1">
                <a:solidFill>
                  <a:srgbClr val="333399">
                    <a:lumMod val="60000"/>
                    <a:lumOff val="40000"/>
                  </a:srgbClr>
                </a:solidFill>
                <a:latin typeface="Courier New" pitchFamily="49" charset="0"/>
                <a:cs typeface="Courier New" pitchFamily="49" charset="0"/>
              </a:rPr>
              <a:t>def</a:t>
            </a:r>
            <a:r>
              <a:rPr lang="en-US" sz="1200" b="1" kern="0" dirty="0">
                <a:solidFill>
                  <a:srgbClr val="333399">
                    <a:lumMod val="60000"/>
                    <a:lumOff val="40000"/>
                  </a:srgbClr>
                </a:solidFill>
                <a:latin typeface="Courier New" pitchFamily="49" charset="0"/>
                <a:cs typeface="Courier New" pitchFamily="49" charset="0"/>
              </a:rPr>
              <a:t> </a:t>
            </a:r>
            <a:r>
              <a:rPr lang="en-US" sz="1200" b="1" kern="0" dirty="0" err="1">
                <a:solidFill>
                  <a:srgbClr val="333399">
                    <a:lumMod val="60000"/>
                    <a:lumOff val="40000"/>
                  </a:srgbClr>
                </a:solidFill>
                <a:latin typeface="Courier New" pitchFamily="49" charset="0"/>
                <a:cs typeface="Courier New" pitchFamily="49" charset="0"/>
              </a:rPr>
              <a:t>CalcSumProd</a:t>
            </a:r>
            <a:r>
              <a:rPr lang="en-US" sz="1200" b="1" kern="0" dirty="0">
                <a:solidFill>
                  <a:srgbClr val="333399">
                    <a:lumMod val="60000"/>
                    <a:lumOff val="40000"/>
                  </a:srgbClr>
                </a:solidFill>
                <a:latin typeface="Courier New" pitchFamily="49" charset="0"/>
                <a:cs typeface="Courier New" pitchFamily="49" charset="0"/>
              </a:rPr>
              <a:t>(</a:t>
            </a:r>
            <a:r>
              <a:rPr lang="en-US" sz="1200" b="1" kern="0" dirty="0" err="1">
                <a:solidFill>
                  <a:srgbClr val="333399">
                    <a:lumMod val="60000"/>
                    <a:lumOff val="40000"/>
                  </a:srgbClr>
                </a:solidFill>
                <a:latin typeface="Courier New" pitchFamily="49" charset="0"/>
                <a:cs typeface="Courier New" pitchFamily="49" charset="0"/>
              </a:rPr>
              <a:t>a_list</a:t>
            </a:r>
            <a:r>
              <a:rPr lang="en-US" sz="1200" b="1" kern="0" dirty="0">
                <a:solidFill>
                  <a:srgbClr val="333399">
                    <a:lumMod val="60000"/>
                    <a:lumOff val="40000"/>
                  </a:srgbClr>
                </a:solidFill>
                <a:latin typeface="Courier New" pitchFamily="49" charset="0"/>
                <a:cs typeface="Courier New" pitchFamily="49" charset="0"/>
              </a:rPr>
              <a:t>):</a:t>
            </a:r>
          </a:p>
          <a:p>
            <a:pPr fontAlgn="auto">
              <a:spcBef>
                <a:spcPts val="0"/>
              </a:spcBef>
              <a:spcAft>
                <a:spcPts val="0"/>
              </a:spcAft>
              <a:defRPr/>
            </a:pPr>
            <a:r>
              <a:rPr lang="en-US" sz="1200" b="1" kern="0" dirty="0">
                <a:solidFill>
                  <a:srgbClr val="333399">
                    <a:lumMod val="60000"/>
                    <a:lumOff val="40000"/>
                  </a:srgbClr>
                </a:solidFill>
                <a:latin typeface="Courier New" pitchFamily="49" charset="0"/>
                <a:cs typeface="Courier New" pitchFamily="49" charset="0"/>
              </a:rPr>
              <a:t>    ...</a:t>
            </a:r>
          </a:p>
          <a:p>
            <a:pPr fontAlgn="auto">
              <a:spcBef>
                <a:spcPts val="0"/>
              </a:spcBef>
              <a:spcAft>
                <a:spcPts val="0"/>
              </a:spcAft>
              <a:defRPr/>
            </a:pPr>
            <a:r>
              <a:rPr lang="en-US" sz="1200" b="1" kern="0" dirty="0">
                <a:solidFill>
                  <a:srgbClr val="333399">
                    <a:lumMod val="60000"/>
                    <a:lumOff val="40000"/>
                  </a:srgbClr>
                </a:solidFill>
                <a:latin typeface="Courier New" pitchFamily="49" charset="0"/>
                <a:cs typeface="Courier New" pitchFamily="49" charset="0"/>
              </a:rPr>
              <a:t>    return </a:t>
            </a:r>
            <a:r>
              <a:rPr lang="en-US" sz="1200" b="1" kern="0" dirty="0">
                <a:solidFill>
                  <a:srgbClr val="FF0000"/>
                </a:solidFill>
                <a:latin typeface="Courier New" pitchFamily="49" charset="0"/>
                <a:cs typeface="Courier New" pitchFamily="49" charset="0"/>
              </a:rPr>
              <a:t>[sum, prod]</a:t>
            </a:r>
          </a:p>
        </p:txBody>
      </p:sp>
    </p:spTree>
    <p:extLst>
      <p:ext uri="{BB962C8B-B14F-4D97-AF65-F5344CB8AC3E}">
        <p14:creationId xmlns:p14="http://schemas.microsoft.com/office/powerpoint/2010/main" val="2387455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212"/>
            <a:ext cx="9144000" cy="11398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chemeClr val="bg1">
                    <a:lumMod val="50000"/>
                  </a:schemeClr>
                </a:solidFill>
                <a:latin typeface="Garamond" panose="02020404030301010803" pitchFamily="18" charset="0"/>
              </a:rPr>
              <a:t>Command line basics: Python</a:t>
            </a: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14</a:t>
            </a:fld>
            <a:endParaRPr lang="en-US" dirty="0"/>
          </a:p>
        </p:txBody>
      </p:sp>
      <p:sp>
        <p:nvSpPr>
          <p:cNvPr id="9" name="TextBox 8">
            <a:extLst>
              <a:ext uri="{FF2B5EF4-FFF2-40B4-BE49-F238E27FC236}">
                <a16:creationId xmlns:a16="http://schemas.microsoft.com/office/drawing/2014/main" id="{51A2AE4C-3CE9-EF4C-87F0-94E109864DBE}"/>
              </a:ext>
            </a:extLst>
          </p:cNvPr>
          <p:cNvSpPr txBox="1"/>
          <p:nvPr/>
        </p:nvSpPr>
        <p:spPr>
          <a:xfrm>
            <a:off x="400050" y="1011083"/>
            <a:ext cx="8343901" cy="2278964"/>
          </a:xfrm>
          <a:prstGeom prst="rect">
            <a:avLst/>
          </a:prstGeom>
          <a:noFill/>
          <a:ln w="12700">
            <a:noFill/>
          </a:ln>
        </p:spPr>
        <p:txBody>
          <a:bodyPr vert="horz" wrap="square" lIns="91440" tIns="45720" rIns="91440" bIns="45720" rtlCol="0">
            <a:noAutofit/>
          </a:bodyPr>
          <a:lstStyle/>
          <a:p>
            <a:pPr marL="457200" indent="-457200" fontAlgn="auto">
              <a:spcBef>
                <a:spcPts val="0"/>
              </a:spcBef>
              <a:spcAft>
                <a:spcPts val="1200"/>
              </a:spcAft>
              <a:buClr>
                <a:schemeClr val="tx1"/>
              </a:buClr>
              <a:buSzPct val="100000"/>
              <a:buFont typeface="Arial" panose="020B0604020202020204" pitchFamily="34" charset="0"/>
              <a:buChar char="•"/>
            </a:pP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 python </a:t>
            </a:r>
            <a:r>
              <a:rPr lang="en-US" sz="2400" b="1" dirty="0" err="1">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myscript.py</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will execute the code contained in the file </a:t>
            </a:r>
            <a:r>
              <a:rPr lang="en-US" sz="2400"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myscript.py</a:t>
            </a:r>
            <a:endPar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2400"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py</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scripts should be plain text and can be created using a text editor or IDE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integrated development environment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p:txBody>
      </p:sp>
      <p:pic>
        <p:nvPicPr>
          <p:cNvPr id="4" name="Picture 3">
            <a:extLst>
              <a:ext uri="{FF2B5EF4-FFF2-40B4-BE49-F238E27FC236}">
                <a16:creationId xmlns:a16="http://schemas.microsoft.com/office/drawing/2014/main" id="{224DB55A-3E8D-B24C-87EF-5B06C05DEB18}"/>
              </a:ext>
            </a:extLst>
          </p:cNvPr>
          <p:cNvPicPr>
            <a:picLocks noChangeAspect="1"/>
          </p:cNvPicPr>
          <p:nvPr/>
        </p:nvPicPr>
        <p:blipFill>
          <a:blip r:embed="rId2"/>
          <a:stretch>
            <a:fillRect/>
          </a:stretch>
        </p:blipFill>
        <p:spPr>
          <a:xfrm>
            <a:off x="3646175" y="2944533"/>
            <a:ext cx="4589028" cy="929154"/>
          </a:xfrm>
          <a:prstGeom prst="rect">
            <a:avLst/>
          </a:prstGeom>
        </p:spPr>
      </p:pic>
      <p:pic>
        <p:nvPicPr>
          <p:cNvPr id="6" name="Picture 5">
            <a:extLst>
              <a:ext uri="{FF2B5EF4-FFF2-40B4-BE49-F238E27FC236}">
                <a16:creationId xmlns:a16="http://schemas.microsoft.com/office/drawing/2014/main" id="{28FB76FE-89D7-F649-818F-B170B8C37355}"/>
              </a:ext>
            </a:extLst>
          </p:cNvPr>
          <p:cNvPicPr>
            <a:picLocks noChangeAspect="1"/>
          </p:cNvPicPr>
          <p:nvPr/>
        </p:nvPicPr>
        <p:blipFill>
          <a:blip r:embed="rId3"/>
          <a:stretch>
            <a:fillRect/>
          </a:stretch>
        </p:blipFill>
        <p:spPr>
          <a:xfrm>
            <a:off x="1301527" y="4042633"/>
            <a:ext cx="6933676" cy="1305757"/>
          </a:xfrm>
          <a:prstGeom prst="rect">
            <a:avLst/>
          </a:prstGeom>
        </p:spPr>
      </p:pic>
      <p:pic>
        <p:nvPicPr>
          <p:cNvPr id="7" name="Picture 6">
            <a:extLst>
              <a:ext uri="{FF2B5EF4-FFF2-40B4-BE49-F238E27FC236}">
                <a16:creationId xmlns:a16="http://schemas.microsoft.com/office/drawing/2014/main" id="{37D46750-0CB0-1B4C-90FE-772772FC03E4}"/>
              </a:ext>
            </a:extLst>
          </p:cNvPr>
          <p:cNvPicPr>
            <a:picLocks noChangeAspect="1"/>
          </p:cNvPicPr>
          <p:nvPr/>
        </p:nvPicPr>
        <p:blipFill>
          <a:blip r:embed="rId4"/>
          <a:stretch>
            <a:fillRect/>
          </a:stretch>
        </p:blipFill>
        <p:spPr>
          <a:xfrm>
            <a:off x="206188" y="5701553"/>
            <a:ext cx="8295400" cy="781797"/>
          </a:xfrm>
          <a:prstGeom prst="rect">
            <a:avLst/>
          </a:prstGeom>
        </p:spPr>
      </p:pic>
      <p:sp>
        <p:nvSpPr>
          <p:cNvPr id="8" name="TextBox 7">
            <a:extLst>
              <a:ext uri="{FF2B5EF4-FFF2-40B4-BE49-F238E27FC236}">
                <a16:creationId xmlns:a16="http://schemas.microsoft.com/office/drawing/2014/main" id="{84FE880B-A38F-3749-A0BE-B696BB8899DE}"/>
              </a:ext>
            </a:extLst>
          </p:cNvPr>
          <p:cNvSpPr txBox="1"/>
          <p:nvPr/>
        </p:nvSpPr>
        <p:spPr>
          <a:xfrm>
            <a:off x="2349655" y="3011484"/>
            <a:ext cx="1792941" cy="461665"/>
          </a:xfrm>
          <a:prstGeom prst="rect">
            <a:avLst/>
          </a:prstGeom>
          <a:noFill/>
        </p:spPr>
        <p:txBody>
          <a:bodyPr wrap="squar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TextEdit</a:t>
            </a:r>
          </a:p>
        </p:txBody>
      </p:sp>
      <p:sp>
        <p:nvSpPr>
          <p:cNvPr id="10" name="TextBox 9">
            <a:extLst>
              <a:ext uri="{FF2B5EF4-FFF2-40B4-BE49-F238E27FC236}">
                <a16:creationId xmlns:a16="http://schemas.microsoft.com/office/drawing/2014/main" id="{34AE7708-27D9-C249-8379-EC48B41D4C08}"/>
              </a:ext>
            </a:extLst>
          </p:cNvPr>
          <p:cNvSpPr txBox="1"/>
          <p:nvPr/>
        </p:nvSpPr>
        <p:spPr>
          <a:xfrm>
            <a:off x="206188" y="4042633"/>
            <a:ext cx="1792941" cy="830997"/>
          </a:xfrm>
          <a:prstGeom prst="rect">
            <a:avLst/>
          </a:prstGeom>
          <a:noFill/>
        </p:spPr>
        <p:txBody>
          <a:bodyPr wrap="squar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Atom</a:t>
            </a:r>
          </a:p>
          <a:p>
            <a:r>
              <a:rPr lang="en-US" sz="2400" dirty="0">
                <a:latin typeface="Helvetica Neue" panose="02000503000000020004" pitchFamily="2" charset="0"/>
                <a:ea typeface="Helvetica Neue" panose="02000503000000020004" pitchFamily="2" charset="0"/>
                <a:cs typeface="Helvetica Neue" panose="02000503000000020004" pitchFamily="2" charset="0"/>
              </a:rPr>
              <a:t>(IDE)</a:t>
            </a:r>
          </a:p>
        </p:txBody>
      </p:sp>
    </p:spTree>
    <p:extLst>
      <p:ext uri="{BB962C8B-B14F-4D97-AF65-F5344CB8AC3E}">
        <p14:creationId xmlns:p14="http://schemas.microsoft.com/office/powerpoint/2010/main" val="145054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b="1" dirty="0">
                <a:solidFill>
                  <a:schemeClr val="bg2"/>
                </a:solidFill>
                <a:latin typeface="Garamond" panose="02020404030301010803" pitchFamily="18" charset="0"/>
              </a:rPr>
              <a:t>Modules</a:t>
            </a:r>
            <a:endParaRPr lang="en-US" sz="1500" b="1" dirty="0">
              <a:solidFill>
                <a:schemeClr val="bg2"/>
              </a:solidFill>
              <a:latin typeface="Garamond" panose="02020404030301010803" pitchFamily="18" charset="0"/>
            </a:endParaRPr>
          </a:p>
        </p:txBody>
      </p:sp>
      <p:sp>
        <p:nvSpPr>
          <p:cNvPr id="11" name="Content Placeholder 2"/>
          <p:cNvSpPr txBox="1">
            <a:spLocks/>
          </p:cNvSpPr>
          <p:nvPr/>
        </p:nvSpPr>
        <p:spPr>
          <a:xfrm>
            <a:off x="381000" y="1066801"/>
            <a:ext cx="8382000" cy="866191"/>
          </a:xfrm>
          <a:prstGeom prst="rect">
            <a:avLst/>
          </a:prstGeom>
          <a:noFill/>
          <a:ln w="12700">
            <a:noFill/>
          </a:ln>
        </p:spPr>
        <p:txBody>
          <a:bodyPr vert="horz" lIns="91440" tIns="45720" rIns="91440" bIns="45720" rtlCol="0">
            <a:noAutofit/>
          </a:bodyPr>
          <a:lstStyle/>
          <a:p>
            <a:pPr marL="457200" indent="-457200" fontAlgn="auto">
              <a:spcBef>
                <a:spcPts val="0"/>
              </a:spcBef>
              <a:spcAft>
                <a:spcPts val="600"/>
              </a:spcAft>
              <a:buClr>
                <a:schemeClr val="tx1"/>
              </a:buClr>
              <a:buSzPct val="100000"/>
              <a:buFont typeface="Arial" panose="020B0604020202020204" pitchFamily="34" charset="0"/>
              <a:buChar char="•"/>
            </a:pP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Example a </a:t>
            </a:r>
            <a:r>
              <a:rPr lang="en-US" sz="2800"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makeDict</a:t>
            </a: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r>
              <a:rPr lang="en-US" sz="2800" dirty="0" err="1">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fuction</a:t>
            </a: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marL="457200"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600"/>
              </a:spcAft>
              <a:buClr>
                <a:schemeClr val="tx1"/>
              </a:buClr>
              <a:buSzPct val="100000"/>
              <a:buFont typeface="Arial" panose="020B0604020202020204" pitchFamily="34" charset="0"/>
              <a:buChar char="•"/>
            </a:pP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This is in fact a very useful function which you may want to use in many programs!</a:t>
            </a:r>
          </a:p>
          <a:p>
            <a:pPr marL="457200" indent="-457200" fontAlgn="auto">
              <a:spcBef>
                <a:spcPts val="0"/>
              </a:spcBef>
              <a:spcAft>
                <a:spcPts val="600"/>
              </a:spcAft>
              <a:buClr>
                <a:schemeClr val="tx1"/>
              </a:buClr>
              <a:buSzPct val="100000"/>
              <a:buFont typeface="Arial" panose="020B0604020202020204" pitchFamily="34" charset="0"/>
              <a:buChar char="•"/>
            </a:pP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So are other functions you might write.</a:t>
            </a:r>
          </a:p>
          <a:p>
            <a:pPr marL="457200"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5" name="Rectangle 4"/>
          <p:cNvSpPr/>
          <p:nvPr/>
        </p:nvSpPr>
        <p:spPr>
          <a:xfrm>
            <a:off x="1810228" y="1780572"/>
            <a:ext cx="5714990" cy="2062103"/>
          </a:xfrm>
          <a:prstGeom prst="rect">
            <a:avLst/>
          </a:prstGeom>
          <a:solidFill>
            <a:schemeClr val="bg1"/>
          </a:solidFill>
          <a:ln w="1270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def</a:t>
            </a: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a:ln>
                  <a:noFill/>
                </a:ln>
                <a:solidFill>
                  <a:srgbClr val="0070C0"/>
                </a:solidFill>
                <a:effectLst/>
                <a:uLnTx/>
                <a:uFillTx/>
                <a:latin typeface="Courier New" pitchFamily="49" charset="0"/>
                <a:cs typeface="Courier New" pitchFamily="49" charset="0"/>
              </a:rPr>
              <a:t>makeDict</a:t>
            </a:r>
            <a:r>
              <a:rPr kumimoji="0" lang="en-US" sz="1600" b="1" i="0" u="none" strike="noStrike" kern="0" cap="none" spc="0" normalizeH="0" baseline="0" noProof="0" dirty="0">
                <a:ln>
                  <a:noFill/>
                </a:ln>
                <a:solidFill>
                  <a:srgbClr val="0070C0"/>
                </a:solidFill>
                <a:effectLst/>
                <a:uLnTx/>
                <a:uFillTx/>
                <a:latin typeface="Courier New" pitchFamily="49" charset="0"/>
                <a:cs typeface="Courier New" pitchFamily="49" charset="0"/>
              </a:rPr>
              <a:t>(</a:t>
            </a:r>
            <a:r>
              <a:rPr kumimoji="0" lang="en-US" sz="1600" b="1" i="0" u="none" strike="noStrike" kern="0" cap="none" spc="0" normalizeH="0" baseline="0" noProof="0" dirty="0" err="1">
                <a:ln>
                  <a:noFill/>
                </a:ln>
                <a:solidFill>
                  <a:srgbClr val="0070C0"/>
                </a:solidFill>
                <a:effectLst/>
                <a:uLnTx/>
                <a:uFillTx/>
                <a:latin typeface="Courier New" pitchFamily="49" charset="0"/>
                <a:cs typeface="Courier New" pitchFamily="49" charset="0"/>
              </a:rPr>
              <a:t>fileName</a:t>
            </a: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myFile</a:t>
            </a: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 </a:t>
            </a:r>
            <a:r>
              <a:rPr kumimoji="0" lang="en-US" sz="1600" b="1" i="0" u="none" strike="noStrike" kern="0" cap="none" spc="0" normalizeH="0" baseline="0" noProof="0" dirty="0">
                <a:ln>
                  <a:noFill/>
                </a:ln>
                <a:solidFill>
                  <a:srgbClr val="0070C0"/>
                </a:solidFill>
                <a:effectLst/>
                <a:uLnTx/>
                <a:uFillTx/>
                <a:latin typeface="Courier New" pitchFamily="49" charset="0"/>
                <a:cs typeface="Courier New" pitchFamily="49" charset="0"/>
              </a:rPr>
              <a:t>open(</a:t>
            </a:r>
            <a:r>
              <a:rPr kumimoji="0" lang="en-US" sz="1600" b="1" i="0" u="none" strike="noStrike" kern="0" cap="none" spc="0" normalizeH="0" baseline="0" noProof="0" dirty="0" err="1">
                <a:ln>
                  <a:noFill/>
                </a:ln>
                <a:solidFill>
                  <a:srgbClr val="0070C0"/>
                </a:solidFill>
                <a:effectLst/>
                <a:uLnTx/>
                <a:uFillTx/>
                <a:latin typeface="Courier New" pitchFamily="49" charset="0"/>
                <a:cs typeface="Courier New" pitchFamily="49" charset="0"/>
              </a:rPr>
              <a:t>fileName</a:t>
            </a: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myDict</a:t>
            </a: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for line in </a:t>
            </a:r>
            <a:r>
              <a:rPr kumimoji="0" lang="en-US" sz="16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myFile</a:t>
            </a: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fields = </a:t>
            </a:r>
            <a:r>
              <a:rPr kumimoji="0" lang="en-US" sz="16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line.strip</a:t>
            </a: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().split("\t")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myDict</a:t>
            </a: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[fields[0]] = float(fields[1])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myFile.close</a:t>
            </a: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return </a:t>
            </a:r>
            <a:r>
              <a:rPr kumimoji="0" lang="en-US" sz="1600" b="1" i="0" u="none" strike="noStrike" kern="0" cap="none" spc="0" normalizeH="0" baseline="0" noProof="0" dirty="0" err="1">
                <a:ln>
                  <a:noFill/>
                </a:ln>
                <a:solidFill>
                  <a:srgbClr val="0070C0"/>
                </a:solidFill>
                <a:effectLst/>
                <a:uLnTx/>
                <a:uFillTx/>
                <a:latin typeface="Courier New" pitchFamily="49" charset="0"/>
                <a:cs typeface="Courier New" pitchFamily="49" charset="0"/>
              </a:rPr>
              <a:t>myDict</a:t>
            </a:r>
            <a:endParaRPr kumimoji="0" lang="en-US" sz="1600" b="1" i="0" u="none" strike="noStrike" kern="0" cap="none" spc="0" normalizeH="0" baseline="0" noProof="0" dirty="0">
              <a:ln>
                <a:noFill/>
              </a:ln>
              <a:solidFill>
                <a:srgbClr val="0070C0"/>
              </a:solidFill>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2743092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b="1" dirty="0">
                <a:solidFill>
                  <a:schemeClr val="bg2"/>
                </a:solidFill>
                <a:latin typeface="Garamond" panose="02020404030301010803" pitchFamily="18" charset="0"/>
              </a:rPr>
              <a:t>Modules</a:t>
            </a:r>
            <a:endParaRPr lang="en-US" sz="1500" b="1" dirty="0">
              <a:solidFill>
                <a:schemeClr val="bg2"/>
              </a:solidFill>
              <a:latin typeface="Garamond" panose="02020404030301010803" pitchFamily="18" charset="0"/>
            </a:endParaRPr>
          </a:p>
        </p:txBody>
      </p:sp>
      <p:sp>
        <p:nvSpPr>
          <p:cNvPr id="11" name="Content Placeholder 2"/>
          <p:cNvSpPr txBox="1">
            <a:spLocks/>
          </p:cNvSpPr>
          <p:nvPr/>
        </p:nvSpPr>
        <p:spPr>
          <a:xfrm>
            <a:off x="381000" y="1066801"/>
            <a:ext cx="8382000" cy="866191"/>
          </a:xfrm>
          <a:prstGeom prst="rect">
            <a:avLst/>
          </a:prstGeom>
          <a:noFill/>
          <a:ln w="12700">
            <a:noFill/>
          </a:ln>
        </p:spPr>
        <p:txBody>
          <a:bodyPr vert="horz" lIns="91440" tIns="45720" rIns="91440" bIns="45720" rtlCol="0">
            <a:noAutofit/>
          </a:bodyPr>
          <a:lstStyle/>
          <a:p>
            <a:pPr marL="457200" indent="-457200" fontAlgn="auto">
              <a:spcBef>
                <a:spcPts val="0"/>
              </a:spcBef>
              <a:spcAft>
                <a:spcPts val="600"/>
              </a:spcAft>
              <a:buClr>
                <a:schemeClr val="tx1"/>
              </a:buClr>
              <a:buSzPct val="100000"/>
              <a:buFont typeface="Arial" panose="020B0604020202020204" pitchFamily="34" charset="0"/>
              <a:buChar char="•"/>
            </a:pP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 module is a file that contains a collection of related functions.</a:t>
            </a:r>
          </a:p>
          <a:p>
            <a:pPr marL="457200" indent="-457200" fontAlgn="auto">
              <a:spcBef>
                <a:spcPts val="0"/>
              </a:spcBef>
              <a:spcAft>
                <a:spcPts val="600"/>
              </a:spcAft>
              <a:buClr>
                <a:schemeClr val="tx1"/>
              </a:buClr>
              <a:buSzPct val="100000"/>
              <a:buFont typeface="Arial" panose="020B0604020202020204" pitchFamily="34" charset="0"/>
              <a:buChar char="•"/>
            </a:pP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You have already used built-in modules:</a:t>
            </a:r>
          </a:p>
          <a:p>
            <a:pPr marL="800100" lvl="1" indent="-342900" fontAlgn="auto">
              <a:spcBef>
                <a:spcPts val="0"/>
              </a:spcBef>
              <a:spcAft>
                <a:spcPts val="6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e.g.: random</a:t>
            </a:r>
          </a:p>
          <a:p>
            <a:pPr marL="457200" indent="-457200" fontAlgn="auto">
              <a:spcBef>
                <a:spcPts val="0"/>
              </a:spcBef>
              <a:spcAft>
                <a:spcPts val="600"/>
              </a:spcAft>
              <a:buClr>
                <a:schemeClr val="tx1"/>
              </a:buClr>
              <a:buSzPct val="100000"/>
              <a:buFont typeface="Arial" panose="020B0604020202020204" pitchFamily="34" charset="0"/>
              <a:buChar char="•"/>
            </a:pP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Python has numerous standard modules</a:t>
            </a:r>
          </a:p>
          <a:p>
            <a:pPr marL="800100" lvl="1" indent="-342900" fontAlgn="auto">
              <a:spcBef>
                <a:spcPts val="0"/>
              </a:spcBef>
              <a:spcAft>
                <a:spcPts val="6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Python Standard Library: (</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2"/>
              </a:rPr>
              <a:t>http://docs.python.org/library/</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marL="457200"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600"/>
              </a:spcAft>
              <a:buClr>
                <a:schemeClr val="tx1"/>
              </a:buClr>
              <a:buSzPct val="100000"/>
              <a:buFont typeface="Arial" panose="020B0604020202020204" pitchFamily="34" charset="0"/>
              <a:buChar char="•"/>
            </a:pPr>
            <a:r>
              <a:rPr lang="en-US" sz="2800" dirty="0">
                <a:solidFill>
                  <a:srgbClr val="FF0000"/>
                </a:solidFill>
                <a:latin typeface="Helvetica Neue Light" panose="02000403000000020004" pitchFamily="2" charset="0"/>
                <a:ea typeface="Helvetica Neue Light" panose="02000403000000020004" pitchFamily="2" charset="0"/>
                <a:cs typeface="Helvetica Neue" panose="02000503000000020004" pitchFamily="2" charset="0"/>
              </a:rPr>
              <a:t>It is easy to create and use your own modules:</a:t>
            </a:r>
          </a:p>
          <a:p>
            <a:pPr marL="914400" lvl="1" indent="-457200" fontAlgn="auto">
              <a:spcBef>
                <a:spcPts val="0"/>
              </a:spcBef>
              <a:spcAft>
                <a:spcPts val="600"/>
              </a:spcAft>
              <a:buClr>
                <a:schemeClr val="tx1"/>
              </a:buClr>
              <a:buSzPct val="100000"/>
              <a:buFont typeface="Arial" panose="020B0604020202020204" pitchFamily="34" charset="0"/>
              <a:buChar char="•"/>
            </a:pPr>
            <a:r>
              <a:rPr lang="en-US" sz="2800" dirty="0">
                <a:solidFill>
                  <a:srgbClr val="FF0000"/>
                </a:solidFill>
                <a:latin typeface="Helvetica Neue Light" panose="02000403000000020004" pitchFamily="2" charset="0"/>
                <a:ea typeface="Helvetica Neue Light" panose="02000403000000020004" pitchFamily="2" charset="0"/>
                <a:cs typeface="Helvetica Neue" panose="02000503000000020004" pitchFamily="2" charset="0"/>
              </a:rPr>
              <a:t>JUST PUT YOUR FUNCTIONS IN A SEPARATE FILE!</a:t>
            </a:r>
          </a:p>
          <a:p>
            <a:pPr marL="914400" lvl="1"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Tree>
    <p:extLst>
      <p:ext uri="{BB962C8B-B14F-4D97-AF65-F5344CB8AC3E}">
        <p14:creationId xmlns:p14="http://schemas.microsoft.com/office/powerpoint/2010/main" val="90044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b="1" dirty="0">
                <a:solidFill>
                  <a:schemeClr val="bg2"/>
                </a:solidFill>
                <a:latin typeface="Garamond" panose="02020404030301010803" pitchFamily="18" charset="0"/>
              </a:rPr>
              <a:t>Importing Modules</a:t>
            </a:r>
            <a:endParaRPr lang="en-US" sz="1500" b="1" dirty="0">
              <a:solidFill>
                <a:schemeClr val="bg2"/>
              </a:solidFill>
              <a:latin typeface="Garamond" panose="02020404030301010803" pitchFamily="18" charset="0"/>
            </a:endParaRPr>
          </a:p>
        </p:txBody>
      </p:sp>
      <p:sp>
        <p:nvSpPr>
          <p:cNvPr id="11" name="Content Placeholder 2"/>
          <p:cNvSpPr txBox="1">
            <a:spLocks/>
          </p:cNvSpPr>
          <p:nvPr/>
        </p:nvSpPr>
        <p:spPr>
          <a:xfrm>
            <a:off x="381000" y="1066801"/>
            <a:ext cx="8382000" cy="866191"/>
          </a:xfrm>
          <a:prstGeom prst="rect">
            <a:avLst/>
          </a:prstGeom>
          <a:noFill/>
          <a:ln w="12700">
            <a:noFill/>
          </a:ln>
        </p:spPr>
        <p:txBody>
          <a:bodyPr vert="horz" lIns="91440" tIns="45720" rIns="91440" bIns="45720" rtlCol="0">
            <a:noAutofit/>
          </a:bodyPr>
          <a:lstStyle/>
          <a:p>
            <a:pPr marL="457200" indent="-457200" fontAlgn="auto">
              <a:spcBef>
                <a:spcPts val="0"/>
              </a:spcBef>
              <a:spcAft>
                <a:spcPts val="600"/>
              </a:spcAft>
              <a:buClr>
                <a:schemeClr val="tx1"/>
              </a:buClr>
              <a:buSzPct val="100000"/>
              <a:buFont typeface="Arial" panose="020B0604020202020204" pitchFamily="34" charset="0"/>
              <a:buChar char="•"/>
            </a:pPr>
            <a:r>
              <a:rPr lang="en-US" sz="2800" dirty="0">
                <a:solidFill>
                  <a:prstClr val="black"/>
                </a:solidFill>
                <a:latin typeface="Helvetica Neue Light" panose="02000403000000020004" pitchFamily="2" charset="0"/>
                <a:ea typeface="Helvetica Neue Light" panose="02000403000000020004" pitchFamily="2" charset="0"/>
              </a:rPr>
              <a:t>To use a module, you first have to import it into your namespace</a:t>
            </a:r>
          </a:p>
          <a:p>
            <a:pPr marL="457200" indent="-457200" fontAlgn="auto">
              <a:spcBef>
                <a:spcPts val="0"/>
              </a:spcBef>
              <a:spcAft>
                <a:spcPts val="600"/>
              </a:spcAft>
              <a:buClr>
                <a:schemeClr val="tx1"/>
              </a:buClr>
              <a:buSzPct val="100000"/>
              <a:buFont typeface="Arial" panose="020B0604020202020204" pitchFamily="34" charset="0"/>
              <a:buChar char="•"/>
            </a:pPr>
            <a:r>
              <a:rPr lang="en-US" sz="2800" dirty="0">
                <a:solidFill>
                  <a:prstClr val="black"/>
                </a:solidFill>
                <a:latin typeface="Helvetica Neue Light" panose="02000403000000020004" pitchFamily="2" charset="0"/>
                <a:ea typeface="Helvetica Neue Light" panose="02000403000000020004" pitchFamily="2" charset="0"/>
              </a:rPr>
              <a:t>To import the entire module:</a:t>
            </a:r>
            <a:br>
              <a:rPr lang="en-US" sz="2800" dirty="0">
                <a:solidFill>
                  <a:prstClr val="black"/>
                </a:solidFill>
                <a:latin typeface="Helvetica Neue Light" panose="02000403000000020004" pitchFamily="2" charset="0"/>
                <a:ea typeface="Helvetica Neue Light" panose="02000403000000020004" pitchFamily="2" charset="0"/>
              </a:rPr>
            </a:br>
            <a:r>
              <a:rPr lang="en-US" b="1" dirty="0">
                <a:solidFill>
                  <a:srgbClr val="0070C0"/>
                </a:solidFill>
                <a:latin typeface="Monaco" pitchFamily="2" charset="77"/>
                <a:ea typeface="Helvetica Neue Light" panose="02000403000000020004" pitchFamily="2" charset="0"/>
                <a:cs typeface="Courier New" pitchFamily="49" charset="0"/>
              </a:rPr>
              <a:t>import </a:t>
            </a:r>
            <a:r>
              <a:rPr lang="en-US" b="1" dirty="0" err="1">
                <a:solidFill>
                  <a:srgbClr val="0070C0"/>
                </a:solidFill>
                <a:latin typeface="Monaco" pitchFamily="2" charset="77"/>
                <a:ea typeface="Helvetica Neue Light" panose="02000403000000020004" pitchFamily="2" charset="0"/>
                <a:cs typeface="Courier New" pitchFamily="49" charset="0"/>
              </a:rPr>
              <a:t>module_name</a:t>
            </a:r>
            <a:endParaRPr lang="en-US" b="1" dirty="0">
              <a:solidFill>
                <a:srgbClr val="0070C0"/>
              </a:solidFill>
              <a:latin typeface="Monaco" pitchFamily="2" charset="77"/>
              <a:ea typeface="Helvetica Neue Light" panose="02000403000000020004" pitchFamily="2" charset="0"/>
              <a:cs typeface="Courier New" pitchFamily="49" charset="0"/>
            </a:endParaRPr>
          </a:p>
          <a:p>
            <a:pPr marL="914400" lvl="1" indent="-457200" fontAlgn="auto">
              <a:spcBef>
                <a:spcPts val="0"/>
              </a:spcBef>
              <a:spcAft>
                <a:spcPts val="600"/>
              </a:spcAft>
              <a:buClr>
                <a:schemeClr val="tx1"/>
              </a:buClr>
              <a:buSzPct val="100000"/>
              <a:buFont typeface="Arial" panose="020B0604020202020204" pitchFamily="34" charset="0"/>
              <a:buChar char="•"/>
            </a:pPr>
            <a:endParaRPr lang="en-US" sz="2800" dirty="0">
              <a:solidFill>
                <a:prstClr val="black"/>
              </a:solidFill>
              <a:latin typeface="Helvetica Neue Light" panose="02000403000000020004" pitchFamily="2" charset="0"/>
              <a:ea typeface="Helvetica Neue Light" panose="02000403000000020004" pitchFamily="2" charset="0"/>
            </a:endParaRPr>
          </a:p>
        </p:txBody>
      </p:sp>
      <p:grpSp>
        <p:nvGrpSpPr>
          <p:cNvPr id="3" name="Group 2"/>
          <p:cNvGrpSpPr/>
          <p:nvPr/>
        </p:nvGrpSpPr>
        <p:grpSpPr>
          <a:xfrm>
            <a:off x="5075934" y="3048820"/>
            <a:ext cx="3788143" cy="2598956"/>
            <a:chOff x="5131922" y="2982304"/>
            <a:chExt cx="3788143" cy="2598956"/>
          </a:xfrm>
        </p:grpSpPr>
        <p:sp>
          <p:nvSpPr>
            <p:cNvPr id="6" name="Rectangle 5"/>
            <p:cNvSpPr/>
            <p:nvPr/>
          </p:nvSpPr>
          <p:spPr>
            <a:xfrm>
              <a:off x="5206570" y="3288325"/>
              <a:ext cx="3713495" cy="2292935"/>
            </a:xfrm>
            <a:prstGeom prst="rect">
              <a:avLst/>
            </a:prstGeom>
            <a:solidFill>
              <a:schemeClr val="bg1"/>
            </a:solidFill>
            <a:ln w="12700">
              <a:solidFill>
                <a:srgbClr val="000000"/>
              </a:solidFill>
            </a:ln>
          </p:spPr>
          <p:txBody>
            <a:bodyPr wrap="square" r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This function makes a dictionary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err="1">
                  <a:ln>
                    <a:noFill/>
                  </a:ln>
                  <a:solidFill>
                    <a:srgbClr val="FF0000"/>
                  </a:solidFill>
                  <a:effectLst/>
                  <a:uLnTx/>
                  <a:uFillTx/>
                  <a:latin typeface="Courier New" pitchFamily="49" charset="0"/>
                  <a:cs typeface="Courier New" pitchFamily="49" charset="0"/>
                </a:rPr>
                <a:t>def</a:t>
              </a:r>
              <a:r>
                <a:rPr kumimoji="0" lang="en-US" sz="1100" b="1" i="0" u="none" strike="noStrike" kern="0" cap="none" spc="0" normalizeH="0" baseline="0" noProof="0" dirty="0">
                  <a:ln>
                    <a:noFill/>
                  </a:ln>
                  <a:solidFill>
                    <a:srgbClr val="FF0000"/>
                  </a:solidFill>
                  <a:effectLst/>
                  <a:uLnTx/>
                  <a:uFillTx/>
                  <a:latin typeface="Courier New" pitchFamily="49" charset="0"/>
                  <a:cs typeface="Courier New" pitchFamily="49" charset="0"/>
                </a:rPr>
                <a:t> </a:t>
              </a:r>
              <a:r>
                <a:rPr kumimoji="0" lang="en-US" sz="1100" b="1" i="0" u="none" strike="noStrike" kern="0" cap="none" spc="0" normalizeH="0" baseline="0" noProof="0" dirty="0" err="1">
                  <a:ln>
                    <a:noFill/>
                  </a:ln>
                  <a:solidFill>
                    <a:srgbClr val="FF0000"/>
                  </a:solidFill>
                  <a:effectLst/>
                  <a:uLnTx/>
                  <a:uFillTx/>
                  <a:latin typeface="Courier New" pitchFamily="49" charset="0"/>
                  <a:cs typeface="Courier New" pitchFamily="49" charset="0"/>
                </a:rPr>
                <a:t>makeDict</a:t>
              </a:r>
              <a:r>
                <a:rPr kumimoji="0" lang="en-US" sz="1100" b="1" i="0" u="none" strike="noStrike" kern="0" cap="none" spc="0" normalizeH="0" baseline="0" noProof="0" dirty="0">
                  <a:ln>
                    <a:noFill/>
                  </a:ln>
                  <a:solidFill>
                    <a:srgbClr val="FF0000"/>
                  </a:solidFill>
                  <a:effectLst/>
                  <a:uLnTx/>
                  <a:uFillTx/>
                  <a:latin typeface="Courier New" pitchFamily="49" charset="0"/>
                  <a:cs typeface="Courier New" pitchFamily="49" charset="0"/>
                </a:rPr>
                <a:t>(</a:t>
              </a:r>
              <a:r>
                <a:rPr kumimoji="0" lang="en-US" sz="1100" b="1" i="0" u="none" strike="noStrike" kern="0" cap="none" spc="0" normalizeH="0" baseline="0" noProof="0" dirty="0" err="1">
                  <a:ln>
                    <a:noFill/>
                  </a:ln>
                  <a:solidFill>
                    <a:srgbClr val="FF0000"/>
                  </a:solidFill>
                  <a:effectLst/>
                  <a:uLnTx/>
                  <a:uFillTx/>
                  <a:latin typeface="Courier New" pitchFamily="49" charset="0"/>
                  <a:cs typeface="Courier New" pitchFamily="49" charset="0"/>
                </a:rPr>
                <a:t>fileName</a:t>
              </a:r>
              <a:r>
                <a:rPr kumimoji="0" lang="en-US" sz="1100" b="1" i="0" u="none" strike="noStrike" kern="0" cap="none" spc="0" normalizeH="0" baseline="0" noProof="0" dirty="0">
                  <a:ln>
                    <a:noFill/>
                  </a:ln>
                  <a:solidFill>
                    <a:srgbClr val="FF0000"/>
                  </a:solidFill>
                  <a:effectLst/>
                  <a:uLnTx/>
                  <a:uFillTx/>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a:t>
              </a:r>
              <a:r>
                <a:rPr kumimoji="0" lang="en-US" sz="11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myFile</a:t>
              </a: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 </a:t>
              </a:r>
              <a:r>
                <a:rPr kumimoji="0" lang="en-US" sz="1100" b="1" i="0" u="none" strike="noStrike" kern="0" cap="none" spc="0" normalizeH="0" baseline="0" noProof="0" dirty="0">
                  <a:ln>
                    <a:noFill/>
                  </a:ln>
                  <a:solidFill>
                    <a:srgbClr val="0070C0"/>
                  </a:solidFill>
                  <a:effectLst/>
                  <a:uLnTx/>
                  <a:uFillTx/>
                  <a:latin typeface="Courier New" pitchFamily="49" charset="0"/>
                  <a:cs typeface="Courier New" pitchFamily="49" charset="0"/>
                </a:rPr>
                <a:t>open(</a:t>
              </a:r>
              <a:r>
                <a:rPr kumimoji="0" lang="en-US" sz="1100" b="1" i="0" u="none" strike="noStrike" kern="0" cap="none" spc="0" normalizeH="0" baseline="0" noProof="0" dirty="0" err="1">
                  <a:ln>
                    <a:noFill/>
                  </a:ln>
                  <a:solidFill>
                    <a:srgbClr val="0070C0"/>
                  </a:solidFill>
                  <a:effectLst/>
                  <a:uLnTx/>
                  <a:uFillTx/>
                  <a:latin typeface="Courier New" pitchFamily="49" charset="0"/>
                  <a:cs typeface="Courier New" pitchFamily="49" charset="0"/>
                </a:rPr>
                <a:t>fileName</a:t>
              </a: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a:t>
              </a:r>
              <a:r>
                <a:rPr kumimoji="0" lang="en-US" sz="11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myDict</a:t>
              </a: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for line in </a:t>
              </a:r>
              <a:r>
                <a:rPr kumimoji="0" lang="en-US" sz="11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myFile</a:t>
              </a: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fields = </a:t>
              </a:r>
              <a:r>
                <a:rPr kumimoji="0" lang="en-US" sz="11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line.strip</a:t>
              </a: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().split("\t")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a:t>
              </a:r>
              <a:r>
                <a:rPr kumimoji="0" lang="en-US" sz="11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myDict</a:t>
              </a: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[fields[0]] = float(fields[1])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a:t>
              </a:r>
              <a:r>
                <a:rPr kumimoji="0" lang="en-US" sz="1100" b="1" i="0" u="none" strike="noStrike" kern="0" cap="none" spc="0" normalizeH="0" baseline="0" noProof="0" dirty="0" err="1">
                  <a:ln>
                    <a:noFill/>
                  </a:ln>
                  <a:solidFill>
                    <a:srgbClr val="333399">
                      <a:lumMod val="60000"/>
                      <a:lumOff val="40000"/>
                    </a:srgbClr>
                  </a:solidFill>
                  <a:effectLst/>
                  <a:uLnTx/>
                  <a:uFillTx/>
                  <a:latin typeface="Courier New" pitchFamily="49" charset="0"/>
                  <a:cs typeface="Courier New" pitchFamily="49" charset="0"/>
                </a:rPr>
                <a:t>myFile.close</a:t>
              </a: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333399">
                      <a:lumMod val="60000"/>
                      <a:lumOff val="40000"/>
                    </a:srgbClr>
                  </a:solidFill>
                  <a:effectLst/>
                  <a:uLnTx/>
                  <a:uFillTx/>
                  <a:latin typeface="Courier New" pitchFamily="49" charset="0"/>
                  <a:cs typeface="Courier New" pitchFamily="49" charset="0"/>
                </a:rPr>
                <a:t>   return </a:t>
              </a:r>
              <a:r>
                <a:rPr kumimoji="0" lang="en-US" sz="1100" b="1" i="0" u="none" strike="noStrike" kern="0" cap="none" spc="0" normalizeH="0" baseline="0" noProof="0" dirty="0" err="1">
                  <a:ln>
                    <a:noFill/>
                  </a:ln>
                  <a:solidFill>
                    <a:srgbClr val="0070C0"/>
                  </a:solidFill>
                  <a:effectLst/>
                  <a:uLnTx/>
                  <a:uFillTx/>
                  <a:latin typeface="Courier New" pitchFamily="49" charset="0"/>
                  <a:cs typeface="Courier New" pitchFamily="49" charset="0"/>
                </a:rPr>
                <a:t>myDict</a:t>
              </a:r>
              <a:endParaRPr kumimoji="0" lang="en-US" sz="1100" b="1" i="0" u="none" strike="noStrike" kern="0" cap="none" spc="0" normalizeH="0" baseline="0" noProof="0" dirty="0">
                <a:ln>
                  <a:noFill/>
                </a:ln>
                <a:solidFill>
                  <a:srgbClr val="0070C0"/>
                </a:solidFill>
                <a:effectLst/>
                <a:uLnTx/>
                <a:uFillTx/>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100" b="1" kern="0" dirty="0">
                <a:solidFill>
                  <a:srgbClr val="0070C0"/>
                </a:solidFill>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70C0"/>
                  </a:solidFill>
                  <a:effectLst/>
                  <a:uLnTx/>
                  <a:uFillTx/>
                  <a:latin typeface="Courier New" pitchFamily="49" charset="0"/>
                  <a:cs typeface="Courier New" pitchFamily="49" charset="0"/>
                </a:rPr>
                <a:t># This function reads a 2D</a:t>
              </a:r>
              <a:r>
                <a:rPr kumimoji="0" lang="en-US" sz="1100" b="1" i="0" u="none" strike="noStrike" kern="0" cap="none" spc="0" normalizeH="0" noProof="0" dirty="0">
                  <a:ln>
                    <a:noFill/>
                  </a:ln>
                  <a:solidFill>
                    <a:srgbClr val="0070C0"/>
                  </a:solidFill>
                  <a:effectLst/>
                  <a:uLnTx/>
                  <a:uFillTx/>
                  <a:latin typeface="Courier New" pitchFamily="49" charset="0"/>
                  <a:cs typeface="Courier New" pitchFamily="49" charset="0"/>
                </a:rPr>
                <a:t> matrix</a:t>
              </a:r>
            </a:p>
            <a:p>
              <a:pPr marL="0" marR="0" lvl="0" indent="0" defTabSz="914400" eaLnBrk="1" fontAlgn="auto" latinLnBrk="0" hangingPunct="1">
                <a:lnSpc>
                  <a:spcPct val="100000"/>
                </a:lnSpc>
                <a:spcBef>
                  <a:spcPts val="0"/>
                </a:spcBef>
                <a:spcAft>
                  <a:spcPts val="0"/>
                </a:spcAft>
                <a:buClrTx/>
                <a:buSzTx/>
                <a:buFontTx/>
                <a:buNone/>
                <a:tabLst/>
                <a:defRPr/>
              </a:pPr>
              <a:r>
                <a:rPr lang="en-US" sz="1100" b="1" kern="0" baseline="0" dirty="0" err="1">
                  <a:solidFill>
                    <a:srgbClr val="FF0000"/>
                  </a:solidFill>
                  <a:latin typeface="Courier New" pitchFamily="49" charset="0"/>
                  <a:cs typeface="Courier New" pitchFamily="49" charset="0"/>
                </a:rPr>
                <a:t>def</a:t>
              </a:r>
              <a:r>
                <a:rPr lang="en-US" sz="1100" b="1" kern="0" baseline="0" dirty="0">
                  <a:solidFill>
                    <a:srgbClr val="FF0000"/>
                  </a:solidFill>
                  <a:latin typeface="Courier New" pitchFamily="49" charset="0"/>
                  <a:cs typeface="Courier New" pitchFamily="49" charset="0"/>
                </a:rPr>
                <a:t> </a:t>
              </a:r>
              <a:r>
                <a:rPr lang="en-US" sz="1100" b="1" kern="0" baseline="0" dirty="0" err="1">
                  <a:solidFill>
                    <a:srgbClr val="FF0000"/>
                  </a:solidFill>
                  <a:latin typeface="Courier New" pitchFamily="49" charset="0"/>
                  <a:cs typeface="Courier New" pitchFamily="49" charset="0"/>
                </a:rPr>
                <a:t>makeMatrix</a:t>
              </a:r>
              <a:r>
                <a:rPr lang="en-US" sz="1100" b="1" kern="0" baseline="0" dirty="0">
                  <a:solidFill>
                    <a:srgbClr val="FF0000"/>
                  </a:solidFill>
                  <a:latin typeface="Courier New" pitchFamily="49" charset="0"/>
                  <a:cs typeface="Courier New" pitchFamily="49" charset="0"/>
                </a:rPr>
                <a:t>(</a:t>
              </a:r>
              <a:r>
                <a:rPr lang="en-US" sz="1100" b="1" kern="0" baseline="0" dirty="0" err="1">
                  <a:solidFill>
                    <a:srgbClr val="FF0000"/>
                  </a:solidFill>
                  <a:latin typeface="Courier New" pitchFamily="49" charset="0"/>
                  <a:cs typeface="Courier New" pitchFamily="49" charset="0"/>
                </a:rPr>
                <a:t>fileName</a:t>
              </a:r>
              <a:r>
                <a:rPr lang="en-US" sz="1100" b="1" kern="0" baseline="0" dirty="0">
                  <a:solidFill>
                    <a:srgbClr val="FF0000"/>
                  </a:solidFill>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70C0"/>
                  </a:solidFill>
                  <a:latin typeface="Courier New" pitchFamily="49" charset="0"/>
                  <a:cs typeface="Courier New" pitchFamily="49" charset="0"/>
                </a:rPr>
                <a:t>    &lt; ... &gt; </a:t>
              </a:r>
              <a:endParaRPr kumimoji="0" lang="en-US" sz="1100" b="1" i="0" u="none" strike="noStrike" kern="0" cap="none" spc="0" normalizeH="0" baseline="0" noProof="0" dirty="0">
                <a:ln>
                  <a:noFill/>
                </a:ln>
                <a:solidFill>
                  <a:srgbClr val="0070C0"/>
                </a:solidFill>
                <a:effectLst/>
                <a:uLnTx/>
                <a:uFillTx/>
                <a:latin typeface="Courier New" pitchFamily="49" charset="0"/>
                <a:cs typeface="Courier New" pitchFamily="49" charset="0"/>
              </a:endParaRPr>
            </a:p>
          </p:txBody>
        </p:sp>
        <p:sp>
          <p:nvSpPr>
            <p:cNvPr id="2" name="TextBox 1"/>
            <p:cNvSpPr txBox="1"/>
            <p:nvPr/>
          </p:nvSpPr>
          <p:spPr>
            <a:xfrm>
              <a:off x="5131922" y="2982304"/>
              <a:ext cx="992579" cy="369332"/>
            </a:xfrm>
            <a:prstGeom prst="rect">
              <a:avLst/>
            </a:prstGeom>
            <a:noFill/>
          </p:spPr>
          <p:txBody>
            <a:bodyPr wrap="non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utils.py</a:t>
              </a:r>
            </a:p>
          </p:txBody>
        </p:sp>
      </p:grpSp>
      <p:grpSp>
        <p:nvGrpSpPr>
          <p:cNvPr id="8" name="Group 7"/>
          <p:cNvGrpSpPr/>
          <p:nvPr/>
        </p:nvGrpSpPr>
        <p:grpSpPr>
          <a:xfrm>
            <a:off x="441728" y="3057001"/>
            <a:ext cx="4559472" cy="2614345"/>
            <a:chOff x="5131922" y="2982304"/>
            <a:chExt cx="3935265" cy="2614345"/>
          </a:xfrm>
        </p:grpSpPr>
        <p:sp>
          <p:nvSpPr>
            <p:cNvPr id="9" name="Rectangle 8"/>
            <p:cNvSpPr/>
            <p:nvPr/>
          </p:nvSpPr>
          <p:spPr>
            <a:xfrm>
              <a:off x="5206570" y="3288325"/>
              <a:ext cx="3860617" cy="2308324"/>
            </a:xfrm>
            <a:prstGeom prst="rect">
              <a:avLst/>
            </a:prstGeom>
            <a:solidFill>
              <a:schemeClr val="bg1"/>
            </a:solidFill>
            <a:ln w="12700">
              <a:solidFill>
                <a:srgbClr val="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0000"/>
                  </a:solidFill>
                  <a:effectLst/>
                  <a:uLnTx/>
                  <a:uFillTx/>
                  <a:latin typeface="Courier New" pitchFamily="49" charset="0"/>
                  <a:cs typeface="Courier New" pitchFamily="49" charset="0"/>
                </a:rPr>
                <a:t>import </a:t>
              </a:r>
              <a:r>
                <a:rPr kumimoji="0" lang="en-US" sz="1600" b="1" i="0" u="none" strike="noStrike" kern="0" cap="none" spc="0" normalizeH="0" baseline="0" noProof="0" dirty="0" err="1">
                  <a:ln>
                    <a:noFill/>
                  </a:ln>
                  <a:solidFill>
                    <a:srgbClr val="FF0000"/>
                  </a:solidFill>
                  <a:effectLst/>
                  <a:uLnTx/>
                  <a:uFillTx/>
                  <a:latin typeface="Courier New" pitchFamily="49" charset="0"/>
                  <a:cs typeface="Courier New" pitchFamily="49" charset="0"/>
                </a:rPr>
                <a:t>utils</a:t>
              </a:r>
              <a:endParaRPr kumimoji="0" lang="en-US" sz="1600" b="1" i="0" u="none" strike="noStrike" kern="0" cap="none" spc="0" normalizeH="0" baseline="0" noProof="0" dirty="0">
                <a:ln>
                  <a:noFill/>
                </a:ln>
                <a:solidFill>
                  <a:srgbClr val="FF0000"/>
                </a:solidFill>
                <a:effectLst/>
                <a:uLnTx/>
                <a:uFillTx/>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b="1" kern="0" dirty="0">
                  <a:solidFill>
                    <a:srgbClr val="333399">
                      <a:lumMod val="60000"/>
                      <a:lumOff val="40000"/>
                    </a:srgbClr>
                  </a:solidFill>
                  <a:latin typeface="Courier New" pitchFamily="49" charset="0"/>
                  <a:cs typeface="Courier New" pitchFamily="49" charset="0"/>
                </a:rPr>
                <a:t>import sys</a:t>
              </a:r>
            </a:p>
            <a:p>
              <a:pPr marL="0" marR="0" lvl="0" indent="0" defTabSz="914400" eaLnBrk="1" fontAlgn="auto" latinLnBrk="0" hangingPunct="1">
                <a:lnSpc>
                  <a:spcPct val="100000"/>
                </a:lnSpc>
                <a:spcBef>
                  <a:spcPts val="0"/>
                </a:spcBef>
                <a:spcAft>
                  <a:spcPts val="0"/>
                </a:spcAft>
                <a:buClrTx/>
                <a:buSzTx/>
                <a:buFontTx/>
                <a:buNone/>
                <a:tabLst/>
                <a:defRPr/>
              </a:pPr>
              <a:endParaRPr lang="en-US" sz="1600" b="1" kern="0" dirty="0">
                <a:solidFill>
                  <a:srgbClr val="333399">
                    <a:lumMod val="60000"/>
                    <a:lumOff val="40000"/>
                  </a:srgbClr>
                </a:solidFill>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b="1" kern="0" dirty="0">
                  <a:solidFill>
                    <a:srgbClr val="333399">
                      <a:lumMod val="60000"/>
                      <a:lumOff val="40000"/>
                    </a:srgbClr>
                  </a:solidFill>
                  <a:latin typeface="Courier New" pitchFamily="49" charset="0"/>
                  <a:cs typeface="Courier New" pitchFamily="49" charset="0"/>
                </a:rPr>
                <a:t>Dict1 = </a:t>
              </a:r>
              <a:r>
                <a:rPr lang="en-US" sz="1600" b="1" kern="0" dirty="0" err="1">
                  <a:solidFill>
                    <a:srgbClr val="FF0000"/>
                  </a:solidFill>
                  <a:latin typeface="Courier New" pitchFamily="49" charset="0"/>
                  <a:cs typeface="Courier New" pitchFamily="49" charset="0"/>
                </a:rPr>
                <a:t>utils.makeDict</a:t>
              </a:r>
              <a:r>
                <a:rPr lang="en-US" sz="1600" b="1" kern="0" dirty="0">
                  <a:solidFill>
                    <a:srgbClr val="333399">
                      <a:lumMod val="60000"/>
                      <a:lumOff val="40000"/>
                    </a:srgbClr>
                  </a:solidFill>
                  <a:latin typeface="Courier New" pitchFamily="49" charset="0"/>
                  <a:cs typeface="Courier New" pitchFamily="49" charset="0"/>
                </a:rPr>
                <a:t>(</a:t>
              </a:r>
              <a:r>
                <a:rPr lang="en-US" sz="1600" b="1" kern="0" dirty="0" err="1">
                  <a:solidFill>
                    <a:srgbClr val="333399">
                      <a:lumMod val="60000"/>
                      <a:lumOff val="40000"/>
                    </a:srgbClr>
                  </a:solidFill>
                  <a:latin typeface="Courier New" pitchFamily="49" charset="0"/>
                  <a:cs typeface="Courier New" pitchFamily="49" charset="0"/>
                </a:rPr>
                <a:t>sys.argv</a:t>
              </a:r>
              <a:r>
                <a:rPr lang="en-US" sz="1600" b="1" kern="0" dirty="0">
                  <a:solidFill>
                    <a:srgbClr val="333399">
                      <a:lumMod val="60000"/>
                      <a:lumOff val="40000"/>
                    </a:srgbClr>
                  </a:solidFill>
                  <a:latin typeface="Courier New" pitchFamily="49" charset="0"/>
                  <a:cs typeface="Courier New" pitchFamily="49" charset="0"/>
                </a:rPr>
                <a:t>[1])</a:t>
              </a:r>
            </a:p>
            <a:p>
              <a:pPr fontAlgn="auto">
                <a:spcBef>
                  <a:spcPts val="0"/>
                </a:spcBef>
                <a:spcAft>
                  <a:spcPts val="0"/>
                </a:spcAft>
                <a:defRPr/>
              </a:pPr>
              <a:r>
                <a:rPr lang="en-US" sz="1600" b="1" kern="0" dirty="0">
                  <a:solidFill>
                    <a:srgbClr val="333399">
                      <a:lumMod val="60000"/>
                      <a:lumOff val="40000"/>
                    </a:srgbClr>
                  </a:solidFill>
                  <a:latin typeface="Courier New" pitchFamily="49" charset="0"/>
                  <a:cs typeface="Courier New" pitchFamily="49" charset="0"/>
                </a:rPr>
                <a:t>Dict2 = </a:t>
              </a:r>
              <a:r>
                <a:rPr lang="en-US" sz="1600" b="1" kern="0" dirty="0" err="1">
                  <a:solidFill>
                    <a:srgbClr val="FF0000"/>
                  </a:solidFill>
                  <a:latin typeface="Courier New" pitchFamily="49" charset="0"/>
                  <a:cs typeface="Courier New" pitchFamily="49" charset="0"/>
                </a:rPr>
                <a:t>utils.makeDict</a:t>
              </a:r>
              <a:r>
                <a:rPr lang="en-US" sz="1600" b="1" kern="0" dirty="0">
                  <a:solidFill>
                    <a:srgbClr val="333399">
                      <a:lumMod val="60000"/>
                      <a:lumOff val="40000"/>
                    </a:srgbClr>
                  </a:solidFill>
                  <a:latin typeface="Courier New" pitchFamily="49" charset="0"/>
                  <a:cs typeface="Courier New" pitchFamily="49" charset="0"/>
                </a:rPr>
                <a:t>(</a:t>
              </a:r>
              <a:r>
                <a:rPr lang="en-US" sz="1600" b="1" kern="0" dirty="0" err="1">
                  <a:solidFill>
                    <a:srgbClr val="333399">
                      <a:lumMod val="60000"/>
                      <a:lumOff val="40000"/>
                    </a:srgbClr>
                  </a:solidFill>
                  <a:latin typeface="Courier New" pitchFamily="49" charset="0"/>
                  <a:cs typeface="Courier New" pitchFamily="49" charset="0"/>
                </a:rPr>
                <a:t>sys.argv</a:t>
              </a:r>
              <a:r>
                <a:rPr lang="en-US" sz="1600" b="1" kern="0" dirty="0">
                  <a:solidFill>
                    <a:srgbClr val="333399">
                      <a:lumMod val="60000"/>
                      <a:lumOff val="40000"/>
                    </a:srgbClr>
                  </a:solidFill>
                  <a:latin typeface="Courier New" pitchFamily="49" charset="0"/>
                  <a:cs typeface="Courier New" pitchFamily="49" charset="0"/>
                </a:rPr>
                <a:t>[2])</a:t>
              </a:r>
            </a:p>
            <a:p>
              <a:pPr marL="0" marR="0" lvl="0" indent="0" defTabSz="914400" eaLnBrk="1" fontAlgn="auto" latinLnBrk="0" hangingPunct="1">
                <a:lnSpc>
                  <a:spcPct val="100000"/>
                </a:lnSpc>
                <a:spcBef>
                  <a:spcPts val="0"/>
                </a:spcBef>
                <a:spcAft>
                  <a:spcPts val="0"/>
                </a:spcAft>
                <a:buClrTx/>
                <a:buSzTx/>
                <a:buFontTx/>
                <a:buNone/>
                <a:tabLst/>
                <a:defRPr/>
              </a:pPr>
              <a:endParaRPr lang="en-US" sz="1600" b="1" kern="0" dirty="0">
                <a:solidFill>
                  <a:srgbClr val="333399">
                    <a:lumMod val="60000"/>
                    <a:lumOff val="40000"/>
                  </a:srgbClr>
                </a:solidFill>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b="1" kern="0" dirty="0" err="1">
                  <a:solidFill>
                    <a:srgbClr val="333399">
                      <a:lumMod val="60000"/>
                      <a:lumOff val="40000"/>
                    </a:srgbClr>
                  </a:solidFill>
                  <a:latin typeface="Courier New" pitchFamily="49" charset="0"/>
                  <a:cs typeface="Courier New" pitchFamily="49" charset="0"/>
                </a:rPr>
                <a:t>Mtrx</a:t>
              </a:r>
              <a:r>
                <a:rPr lang="en-US" sz="1600" b="1" kern="0" dirty="0">
                  <a:solidFill>
                    <a:srgbClr val="333399">
                      <a:lumMod val="60000"/>
                      <a:lumOff val="40000"/>
                    </a:srgbClr>
                  </a:solidFill>
                  <a:latin typeface="Courier New" pitchFamily="49" charset="0"/>
                  <a:cs typeface="Courier New" pitchFamily="49" charset="0"/>
                </a:rPr>
                <a:t> = </a:t>
              </a:r>
              <a:r>
                <a:rPr lang="en-US" sz="1600" b="1" kern="0" dirty="0" err="1">
                  <a:solidFill>
                    <a:srgbClr val="FF0000"/>
                  </a:solidFill>
                  <a:latin typeface="Courier New" pitchFamily="49" charset="0"/>
                  <a:cs typeface="Courier New" pitchFamily="49" charset="0"/>
                </a:rPr>
                <a:t>utils.makeMatrix</a:t>
              </a:r>
              <a:r>
                <a:rPr lang="en-US" sz="1600" b="1" kern="0" dirty="0">
                  <a:solidFill>
                    <a:srgbClr val="333399">
                      <a:lumMod val="60000"/>
                      <a:lumOff val="40000"/>
                    </a:srgbClr>
                  </a:solidFill>
                  <a:latin typeface="Courier New" pitchFamily="49" charset="0"/>
                  <a:cs typeface="Courier New" pitchFamily="49" charset="0"/>
                </a:rPr>
                <a:t>(“blsm.txt”)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noProof="0" dirty="0">
                <a:ln>
                  <a:noFill/>
                </a:ln>
                <a:solidFill>
                  <a:srgbClr val="333399">
                    <a:lumMod val="60000"/>
                    <a:lumOff val="40000"/>
                  </a:srgbClr>
                </a:solidFill>
                <a:effectLst/>
                <a:uLnTx/>
                <a:uFillTx/>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b="1" kern="0" dirty="0">
                  <a:solidFill>
                    <a:srgbClr val="333399">
                      <a:lumMod val="60000"/>
                      <a:lumOff val="40000"/>
                    </a:srgbClr>
                  </a:solidFill>
                  <a:latin typeface="Courier New" pitchFamily="49" charset="0"/>
                  <a:cs typeface="Courier New" pitchFamily="49" charset="0"/>
                </a:rPr>
                <a:t>…</a:t>
              </a:r>
              <a:r>
                <a:rPr kumimoji="0" lang="en-US" sz="1600" b="1" i="0" u="none" strike="noStrike" kern="0" cap="none" spc="0" normalizeH="0" noProof="0" dirty="0">
                  <a:ln>
                    <a:noFill/>
                  </a:ln>
                  <a:solidFill>
                    <a:srgbClr val="333399">
                      <a:lumMod val="60000"/>
                      <a:lumOff val="40000"/>
                    </a:srgbClr>
                  </a:solidFill>
                  <a:effectLst/>
                  <a:uLnTx/>
                  <a:uFillTx/>
                  <a:latin typeface="Courier New" pitchFamily="49" charset="0"/>
                  <a:cs typeface="Courier New" pitchFamily="49" charset="0"/>
                </a:rPr>
                <a:t> </a:t>
              </a:r>
              <a:endParaRPr kumimoji="0" lang="en-US" sz="1600" b="1" i="0" u="none" strike="noStrike" kern="0" cap="none" spc="0" normalizeH="0" baseline="0" noProof="0" dirty="0">
                <a:ln>
                  <a:noFill/>
                </a:ln>
                <a:solidFill>
                  <a:srgbClr val="0070C0"/>
                </a:solidFill>
                <a:effectLst/>
                <a:uLnTx/>
                <a:uFillTx/>
                <a:latin typeface="Courier New" pitchFamily="49" charset="0"/>
                <a:cs typeface="Courier New" pitchFamily="49" charset="0"/>
              </a:endParaRPr>
            </a:p>
          </p:txBody>
        </p:sp>
        <p:sp>
          <p:nvSpPr>
            <p:cNvPr id="10" name="TextBox 9"/>
            <p:cNvSpPr txBox="1"/>
            <p:nvPr/>
          </p:nvSpPr>
          <p:spPr>
            <a:xfrm>
              <a:off x="5131922" y="2982304"/>
              <a:ext cx="1288358" cy="369332"/>
            </a:xfrm>
            <a:prstGeom prst="rect">
              <a:avLst/>
            </a:prstGeom>
            <a:noFill/>
          </p:spPr>
          <p:txBody>
            <a:bodyPr wrap="non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my_prog.py</a:t>
              </a:r>
            </a:p>
          </p:txBody>
        </p:sp>
      </p:grpSp>
    </p:spTree>
    <p:extLst>
      <p:ext uri="{BB962C8B-B14F-4D97-AF65-F5344CB8AC3E}">
        <p14:creationId xmlns:p14="http://schemas.microsoft.com/office/powerpoint/2010/main" val="982510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b="1" dirty="0">
                <a:solidFill>
                  <a:schemeClr val="bg2"/>
                </a:solidFill>
                <a:latin typeface="Garamond" panose="02020404030301010803" pitchFamily="18" charset="0"/>
              </a:rPr>
              <a:t>The dot notation</a:t>
            </a:r>
            <a:endParaRPr lang="en-US" sz="1500" b="1" dirty="0">
              <a:solidFill>
                <a:schemeClr val="bg2"/>
              </a:solidFill>
              <a:latin typeface="Garamond" panose="02020404030301010803" pitchFamily="18" charset="0"/>
            </a:endParaRPr>
          </a:p>
        </p:txBody>
      </p:sp>
      <p:sp>
        <p:nvSpPr>
          <p:cNvPr id="11" name="Content Placeholder 2"/>
          <p:cNvSpPr txBox="1">
            <a:spLocks/>
          </p:cNvSpPr>
          <p:nvPr/>
        </p:nvSpPr>
        <p:spPr>
          <a:xfrm>
            <a:off x="381000" y="1066801"/>
            <a:ext cx="8382000" cy="866191"/>
          </a:xfrm>
          <a:prstGeom prst="rect">
            <a:avLst/>
          </a:prstGeom>
          <a:noFill/>
          <a:ln w="12700">
            <a:noFill/>
          </a:ln>
        </p:spPr>
        <p:txBody>
          <a:bodyPr vert="horz" lIns="91440" tIns="45720" rIns="91440" bIns="45720" rtlCol="0">
            <a:noAutofit/>
          </a:bodyPr>
          <a:lstStyle/>
          <a:p>
            <a:pPr marL="457200" indent="-457200" fontAlgn="auto">
              <a:spcBef>
                <a:spcPts val="0"/>
              </a:spcBef>
              <a:spcAft>
                <a:spcPts val="600"/>
              </a:spcAft>
              <a:buClr>
                <a:schemeClr val="tx1"/>
              </a:buClr>
              <a:buSzPct val="100000"/>
              <a:buFont typeface="Arial" panose="020B0604020202020204" pitchFamily="34" charset="0"/>
              <a:buChar char="•"/>
            </a:pP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Why did we use </a:t>
            </a:r>
            <a:r>
              <a:rPr lang="en-US" sz="2800" dirty="0" err="1">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utils.makeDict</a:t>
            </a:r>
            <a:r>
              <a:rPr lang="en-US" sz="2800"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 </a:t>
            </a: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instead of just </a:t>
            </a:r>
            <a:r>
              <a:rPr lang="en-US" sz="2800" dirty="0" err="1">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makeDict</a:t>
            </a:r>
            <a:r>
              <a:rPr lang="en-US" sz="2800"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a:t>
            </a:r>
          </a:p>
          <a:p>
            <a:pPr marL="800100" lvl="1" indent="-342900" fontAlgn="auto">
              <a:spcBef>
                <a:spcPts val="0"/>
              </a:spcBef>
              <a:spcAft>
                <a:spcPts val="600"/>
              </a:spcAft>
              <a:buClr>
                <a:srgbClr val="0070C0"/>
              </a:buClr>
              <a:buSzPct val="100000"/>
              <a:buFont typeface="Arial" panose="020B0604020202020204" pitchFamily="34" charset="0"/>
              <a:buChar char="•"/>
            </a:pPr>
            <a:endParaRPr 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600"/>
              </a:spcAft>
              <a:buClr>
                <a:schemeClr val="tx1"/>
              </a:buClr>
              <a:buSzPct val="100000"/>
              <a:buFont typeface="Arial" panose="020B0604020202020204" pitchFamily="34" charset="0"/>
              <a:buChar char="•"/>
            </a:pP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Dot notation allows the Python interpreter to organize and divide the namespace</a:t>
            </a:r>
          </a:p>
          <a:p>
            <a:pPr fontAlgn="auto">
              <a:spcBef>
                <a:spcPts val="0"/>
              </a:spcBef>
              <a:spcAft>
                <a:spcPts val="600"/>
              </a:spcAft>
              <a:buClr>
                <a:srgbClr val="0070C0"/>
              </a:buClr>
              <a:buSzPct val="100000"/>
            </a:pPr>
            <a:r>
              <a:rPr lang="en-US" sz="28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p:txBody>
      </p:sp>
    </p:spTree>
    <p:extLst>
      <p:ext uri="{BB962C8B-B14F-4D97-AF65-F5344CB8AC3E}">
        <p14:creationId xmlns:p14="http://schemas.microsoft.com/office/powerpoint/2010/main" val="427847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4182" y="1528866"/>
            <a:ext cx="8001000" cy="3970318"/>
          </a:xfrm>
          <a:prstGeom prst="rect">
            <a:avLst/>
          </a:prstGeom>
          <a:noFill/>
        </p:spPr>
        <p:txBody>
          <a:bodyPr wrap="square" rtlCol="0">
            <a:spAutoFit/>
          </a:bodyPr>
          <a:lstStyle/>
          <a:p>
            <a:pPr marL="457200" indent="-457200">
              <a:buFont typeface="Arial" panose="020B0604020202020204" pitchFamily="34" charset="0"/>
              <a:buChar char="•"/>
            </a:pPr>
            <a:r>
              <a:rPr lang="en-US" dirty="0">
                <a:latin typeface="Helvetica Neue Light" panose="02000403000000020004" pitchFamily="2" charset="0"/>
                <a:ea typeface="Helvetica Neue Light" panose="02000403000000020004" pitchFamily="2" charset="0"/>
                <a:cs typeface="Helvetica Neue" panose="02000503000000020004" pitchFamily="2" charset="0"/>
              </a:rPr>
              <a:t>Some of the git and GitHub text was tiny on my mac screen so I was unable to follow what you were saying. </a:t>
            </a:r>
            <a:endParaRPr lang="en-US" b="1" dirty="0">
              <a:solidFill>
                <a:schemeClr val="bg1">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US" dirty="0">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a:buFont typeface="Arial" panose="020B0604020202020204" pitchFamily="34" charset="0"/>
              <a:buChar char="•"/>
            </a:pPr>
            <a:r>
              <a:rPr lang="en-US" dirty="0">
                <a:latin typeface="Helvetica Neue Light" panose="02000403000000020004" pitchFamily="2" charset="0"/>
                <a:ea typeface="Helvetica Neue Light" panose="02000403000000020004" pitchFamily="2" charset="0"/>
                <a:cs typeface="Helvetica Neue" panose="02000503000000020004" pitchFamily="2" charset="0"/>
              </a:rPr>
              <a:t>Can we get some information on what the format of the final will be? Will it be entirely coding? Will it be open book? Timed? I'd love to get some clarity so I can begin to review. </a:t>
            </a:r>
          </a:p>
          <a:p>
            <a:r>
              <a:rPr lang="en-US" dirty="0">
                <a:latin typeface="Helvetica Neue Light" panose="02000403000000020004" pitchFamily="2" charset="0"/>
                <a:ea typeface="Helvetica Neue Light" panose="02000403000000020004" pitchFamily="2" charset="0"/>
                <a:cs typeface="Helvetica Neue" panose="02000503000000020004" pitchFamily="2" charset="0"/>
              </a:rPr>
              <a:t>	</a:t>
            </a:r>
          </a:p>
          <a:p>
            <a:r>
              <a:rPr lang="en-US" b="1" dirty="0">
                <a:solidFill>
                  <a:schemeClr val="bg2"/>
                </a:solidFill>
                <a:latin typeface="Helvetica Neue Light" panose="02000403000000020004" pitchFamily="2" charset="0"/>
                <a:ea typeface="Helvetica Neue Light" panose="02000403000000020004" pitchFamily="2" charset="0"/>
                <a:cs typeface="Helvetica Neue" panose="02000503000000020004" pitchFamily="2" charset="0"/>
              </a:rPr>
              <a:t>	- Online, open materials</a:t>
            </a:r>
          </a:p>
          <a:p>
            <a:r>
              <a:rPr lang="en-US" b="1" dirty="0">
                <a:solidFill>
                  <a:schemeClr val="bg2"/>
                </a:solidFill>
                <a:latin typeface="Helvetica Neue Light" panose="02000403000000020004" pitchFamily="2" charset="0"/>
                <a:ea typeface="Helvetica Neue Light" panose="02000403000000020004" pitchFamily="2" charset="0"/>
                <a:cs typeface="Helvetica Neue" panose="02000503000000020004" pitchFamily="2" charset="0"/>
              </a:rPr>
              <a:t>	- Mon, Dec 14, 8:30 am - 10:20 am</a:t>
            </a:r>
          </a:p>
          <a:p>
            <a:r>
              <a:rPr lang="en-US" b="1" dirty="0">
                <a:solidFill>
                  <a:schemeClr val="bg2"/>
                </a:solidFill>
                <a:latin typeface="Helvetica Neue Light" panose="02000403000000020004" pitchFamily="2" charset="0"/>
                <a:ea typeface="Helvetica Neue Light" panose="02000403000000020004" pitchFamily="2" charset="0"/>
                <a:cs typeface="Helvetica Neue" panose="02000503000000020004" pitchFamily="2" charset="0"/>
              </a:rPr>
              <a:t>	- 50% first half of course, 50% second half</a:t>
            </a:r>
          </a:p>
          <a:p>
            <a:r>
              <a:rPr lang="en-US" b="1" dirty="0">
                <a:solidFill>
                  <a:schemeClr val="bg2"/>
                </a:solidFill>
                <a:latin typeface="Helvetica Neue Light" panose="02000403000000020004" pitchFamily="2" charset="0"/>
                <a:ea typeface="Helvetica Neue Light" panose="02000403000000020004" pitchFamily="2" charset="0"/>
                <a:cs typeface="Helvetica Neue" panose="02000503000000020004" pitchFamily="2" charset="0"/>
              </a:rPr>
              <a:t>	- Questions from first half of course will cover both theory and coding</a:t>
            </a:r>
          </a:p>
          <a:p>
            <a:r>
              <a:rPr lang="en-US" b="1" dirty="0">
                <a:solidFill>
                  <a:schemeClr val="bg2"/>
                </a:solidFill>
                <a:latin typeface="Helvetica Neue Light" panose="02000403000000020004" pitchFamily="2" charset="0"/>
                <a:ea typeface="Helvetica Neue Light" panose="02000403000000020004" pitchFamily="2" charset="0"/>
                <a:cs typeface="Helvetica Neue" panose="02000503000000020004" pitchFamily="2" charset="0"/>
              </a:rPr>
              <a:t>	- Questions from second half will be on coding</a:t>
            </a:r>
          </a:p>
          <a:p>
            <a:r>
              <a:rPr lang="en-US" b="1" dirty="0">
                <a:solidFill>
                  <a:schemeClr val="bg2"/>
                </a:solidFill>
                <a:latin typeface="Helvetica Neue Light" panose="02000403000000020004" pitchFamily="2" charset="0"/>
                <a:ea typeface="Helvetica Neue Light" panose="02000403000000020004" pitchFamily="2" charset="0"/>
                <a:cs typeface="Helvetica Neue" panose="02000503000000020004" pitchFamily="2" charset="0"/>
              </a:rPr>
              <a:t>	- 20% of course grade</a:t>
            </a:r>
            <a:endParaRPr lang="en-US"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US"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5" name="Title 1"/>
          <p:cNvSpPr txBox="1">
            <a:spLocks/>
          </p:cNvSpPr>
          <p:nvPr/>
        </p:nvSpPr>
        <p:spPr>
          <a:xfrm>
            <a:off x="0" y="36212"/>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lumMod val="50000"/>
                  </a:schemeClr>
                </a:solidFill>
                <a:latin typeface="Garamond" panose="02020404030301010803" pitchFamily="18" charset="0"/>
              </a:rPr>
              <a:t>One Minute Responses</a:t>
            </a: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2</a:t>
            </a:fld>
            <a:endParaRPr lang="en-US" dirty="0"/>
          </a:p>
        </p:txBody>
      </p:sp>
    </p:spTree>
    <p:extLst>
      <p:ext uri="{BB962C8B-B14F-4D97-AF65-F5344CB8AC3E}">
        <p14:creationId xmlns:p14="http://schemas.microsoft.com/office/powerpoint/2010/main" val="142036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212"/>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lumMod val="50000"/>
                </a:schemeClr>
              </a:solidFill>
              <a:latin typeface="Garamond" panose="02020404030301010803" pitchFamily="18" charset="0"/>
            </a:endParaRP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3</a:t>
            </a:fld>
            <a:endParaRPr lang="en-US" dirty="0"/>
          </a:p>
        </p:txBody>
      </p:sp>
      <p:sp>
        <p:nvSpPr>
          <p:cNvPr id="9" name="TextBox 8">
            <a:extLst>
              <a:ext uri="{FF2B5EF4-FFF2-40B4-BE49-F238E27FC236}">
                <a16:creationId xmlns:a16="http://schemas.microsoft.com/office/drawing/2014/main" id="{51A2AE4C-3CE9-EF4C-87F0-94E109864DBE}"/>
              </a:ext>
            </a:extLst>
          </p:cNvPr>
          <p:cNvSpPr txBox="1"/>
          <p:nvPr/>
        </p:nvSpPr>
        <p:spPr>
          <a:xfrm>
            <a:off x="400050" y="1011083"/>
            <a:ext cx="8343901" cy="2960282"/>
          </a:xfrm>
          <a:prstGeom prst="rect">
            <a:avLst/>
          </a:prstGeom>
          <a:noFill/>
          <a:ln w="12700">
            <a:noFill/>
          </a:ln>
        </p:spPr>
        <p:txBody>
          <a:bodyPr vert="horz" wrap="square" lIns="91440" tIns="45720" rIns="91440" bIns="45720" rtlCol="0">
            <a:noAutofit/>
          </a:bodyPr>
          <a:lstStyle/>
          <a:p>
            <a:pPr algn="ctr" fontAlgn="auto">
              <a:spcBef>
                <a:spcPts val="0"/>
              </a:spcBef>
              <a:spcAft>
                <a:spcPts val="1200"/>
              </a:spcAft>
              <a:buClr>
                <a:schemeClr val="tx1"/>
              </a:buClr>
              <a:buSzPct val="100000"/>
            </a:pPr>
            <a:endParaRPr lang="en-US" sz="4800" b="1" dirty="0">
              <a:solidFill>
                <a:schemeClr val="bg2"/>
              </a:solidFill>
              <a:latin typeface="Garamond" panose="02020404030301010803" pitchFamily="18" charset="0"/>
              <a:ea typeface="Helvetica Neue Light" panose="02000403000000020004" pitchFamily="2" charset="0"/>
              <a:cs typeface="Helvetica Neue" panose="02000503000000020004" pitchFamily="2" charset="0"/>
            </a:endParaRPr>
          </a:p>
          <a:p>
            <a:pPr algn="ctr" fontAlgn="auto">
              <a:spcBef>
                <a:spcPts val="0"/>
              </a:spcBef>
              <a:spcAft>
                <a:spcPts val="1200"/>
              </a:spcAft>
              <a:buClr>
                <a:schemeClr val="tx1"/>
              </a:buClr>
              <a:buSzPct val="100000"/>
            </a:pPr>
            <a:endParaRPr lang="en-US" sz="4800" b="1" dirty="0">
              <a:solidFill>
                <a:schemeClr val="bg2"/>
              </a:solidFill>
              <a:latin typeface="Garamond" panose="02020404030301010803" pitchFamily="18" charset="0"/>
              <a:ea typeface="Helvetica Neue Light" panose="02000403000000020004" pitchFamily="2" charset="0"/>
              <a:cs typeface="Helvetica Neue" panose="02000503000000020004" pitchFamily="2" charset="0"/>
            </a:endParaRPr>
          </a:p>
          <a:p>
            <a:pPr algn="ctr" fontAlgn="auto">
              <a:spcBef>
                <a:spcPts val="0"/>
              </a:spcBef>
              <a:spcAft>
                <a:spcPts val="1200"/>
              </a:spcAft>
              <a:buClr>
                <a:schemeClr val="tx1"/>
              </a:buClr>
              <a:buSzPct val="100000"/>
            </a:pPr>
            <a:r>
              <a:rPr lang="en-US" sz="4800" b="1" dirty="0">
                <a:solidFill>
                  <a:schemeClr val="bg2"/>
                </a:solidFill>
                <a:latin typeface="Garamond" panose="02020404030301010803" pitchFamily="18" charset="0"/>
                <a:ea typeface="Helvetica Neue Light" panose="02000403000000020004" pitchFamily="2" charset="0"/>
                <a:cs typeface="Helvetica Neue" panose="02000503000000020004" pitchFamily="2" charset="0"/>
              </a:rPr>
              <a:t>Command line basics and bash</a:t>
            </a:r>
          </a:p>
        </p:txBody>
      </p:sp>
    </p:spTree>
    <p:extLst>
      <p:ext uri="{BB962C8B-B14F-4D97-AF65-F5344CB8AC3E}">
        <p14:creationId xmlns:p14="http://schemas.microsoft.com/office/powerpoint/2010/main" val="429329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212"/>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lumMod val="50000"/>
                  </a:schemeClr>
                </a:solidFill>
                <a:latin typeface="Garamond" panose="02020404030301010803" pitchFamily="18" charset="0"/>
              </a:rPr>
              <a:t>Using the command line</a:t>
            </a: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4</a:t>
            </a:fld>
            <a:endParaRPr lang="en-US" dirty="0"/>
          </a:p>
        </p:txBody>
      </p:sp>
      <p:pic>
        <p:nvPicPr>
          <p:cNvPr id="6" name="Picture 5">
            <a:extLst>
              <a:ext uri="{FF2B5EF4-FFF2-40B4-BE49-F238E27FC236}">
                <a16:creationId xmlns:a16="http://schemas.microsoft.com/office/drawing/2014/main" id="{0A0973BE-3E46-B34F-BBA3-395297FD619D}"/>
              </a:ext>
            </a:extLst>
          </p:cNvPr>
          <p:cNvPicPr>
            <a:picLocks noChangeAspect="1"/>
          </p:cNvPicPr>
          <p:nvPr/>
        </p:nvPicPr>
        <p:blipFill>
          <a:blip r:embed="rId2"/>
          <a:stretch>
            <a:fillRect/>
          </a:stretch>
        </p:blipFill>
        <p:spPr>
          <a:xfrm>
            <a:off x="1062613" y="1176037"/>
            <a:ext cx="7018773" cy="4147457"/>
          </a:xfrm>
          <a:prstGeom prst="rect">
            <a:avLst/>
          </a:prstGeom>
        </p:spPr>
      </p:pic>
      <p:sp>
        <p:nvSpPr>
          <p:cNvPr id="8" name="Frame 7">
            <a:extLst>
              <a:ext uri="{FF2B5EF4-FFF2-40B4-BE49-F238E27FC236}">
                <a16:creationId xmlns:a16="http://schemas.microsoft.com/office/drawing/2014/main" id="{30FA4876-45F9-5847-AD2D-D2C702EF93E2}"/>
              </a:ext>
            </a:extLst>
          </p:cNvPr>
          <p:cNvSpPr/>
          <p:nvPr/>
        </p:nvSpPr>
        <p:spPr>
          <a:xfrm>
            <a:off x="4078941" y="1021976"/>
            <a:ext cx="1685365" cy="39444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a:extLst>
              <a:ext uri="{FF2B5EF4-FFF2-40B4-BE49-F238E27FC236}">
                <a16:creationId xmlns:a16="http://schemas.microsoft.com/office/drawing/2014/main" id="{07B97D8C-4631-C842-B370-B6A7800446EC}"/>
              </a:ext>
            </a:extLst>
          </p:cNvPr>
          <p:cNvCxnSpPr>
            <a:stCxn id="8" idx="2"/>
          </p:cNvCxnSpPr>
          <p:nvPr/>
        </p:nvCxnSpPr>
        <p:spPr>
          <a:xfrm flipH="1">
            <a:off x="3532094" y="1416424"/>
            <a:ext cx="1389530" cy="42761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2B8E739-7B3F-2147-81E0-05A787877060}"/>
              </a:ext>
            </a:extLst>
          </p:cNvPr>
          <p:cNvPicPr>
            <a:picLocks noChangeAspect="1"/>
          </p:cNvPicPr>
          <p:nvPr/>
        </p:nvPicPr>
        <p:blipFill rotWithShape="1">
          <a:blip r:embed="rId2"/>
          <a:srcRect l="41954" r="32050" b="92083"/>
          <a:stretch/>
        </p:blipFill>
        <p:spPr>
          <a:xfrm>
            <a:off x="600635" y="5692588"/>
            <a:ext cx="5717037" cy="1028887"/>
          </a:xfrm>
          <a:prstGeom prst="rect">
            <a:avLst/>
          </a:prstGeom>
        </p:spPr>
      </p:pic>
    </p:spTree>
    <p:extLst>
      <p:ext uri="{BB962C8B-B14F-4D97-AF65-F5344CB8AC3E}">
        <p14:creationId xmlns:p14="http://schemas.microsoft.com/office/powerpoint/2010/main" val="92764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212"/>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lumMod val="50000"/>
                  </a:schemeClr>
                </a:solidFill>
                <a:latin typeface="Garamond" panose="02020404030301010803" pitchFamily="18" charset="0"/>
              </a:rPr>
              <a:t>The Bash shell</a:t>
            </a: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5</a:t>
            </a:fld>
            <a:endParaRPr lang="en-US" dirty="0"/>
          </a:p>
        </p:txBody>
      </p:sp>
      <p:sp>
        <p:nvSpPr>
          <p:cNvPr id="9" name="TextBox 8">
            <a:extLst>
              <a:ext uri="{FF2B5EF4-FFF2-40B4-BE49-F238E27FC236}">
                <a16:creationId xmlns:a16="http://schemas.microsoft.com/office/drawing/2014/main" id="{51A2AE4C-3CE9-EF4C-87F0-94E109864DBE}"/>
              </a:ext>
            </a:extLst>
          </p:cNvPr>
          <p:cNvSpPr txBox="1"/>
          <p:nvPr/>
        </p:nvSpPr>
        <p:spPr>
          <a:xfrm>
            <a:off x="400050" y="1011083"/>
            <a:ext cx="8343901" cy="5462275"/>
          </a:xfrm>
          <a:prstGeom prst="rect">
            <a:avLst/>
          </a:prstGeom>
          <a:noFill/>
          <a:ln w="12700">
            <a:noFill/>
          </a:ln>
        </p:spPr>
        <p:txBody>
          <a:bodyPr vert="horz" wrap="square" lIns="91440" tIns="45720" rIns="91440" bIns="45720" rtlCol="0">
            <a:noAutofit/>
          </a:bodyPr>
          <a:lstStyle/>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Bash shell  =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Bourne Again Shell </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 a pun (not important)</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Default shell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i.e. </a:t>
            </a:r>
            <a:r>
              <a:rPr lang="en-US" sz="2400" i="1" u="sng"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command line interface</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for Unix, Linux, Mac OS X (prior to 10.15 Catalina)</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Can be made default shell on OS X 10.15+ by running </a:t>
            </a:r>
            <a:r>
              <a:rPr lang="en-US" sz="2400" b="1" dirty="0" err="1">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chsh</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 -s /bin/bash </a:t>
            </a:r>
            <a:r>
              <a:rPr lang="en-US" sz="2400" dirty="0">
                <a:latin typeface="Helvetica Neue Light" panose="02000403000000020004" pitchFamily="2" charset="0"/>
                <a:ea typeface="Helvetica Neue Light" panose="02000403000000020004" pitchFamily="2" charset="0"/>
                <a:cs typeface="Helvetica Neue" panose="02000503000000020004" pitchFamily="2" charset="0"/>
              </a:rPr>
              <a:t>in Terminal</a:t>
            </a:r>
            <a:endParaRPr lang="en-US" sz="2400"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Available on Windows via Linux subsystem (</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2"/>
              </a:rPr>
              <a:t>https://docs.microsoft.com/en-us/windows/wsl/about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Your portal to scientific computing / bioinformatics</a:t>
            </a:r>
          </a:p>
          <a:p>
            <a:pPr marL="457200" indent="-457200" fontAlgn="auto">
              <a:spcBef>
                <a:spcPts val="0"/>
              </a:spcBef>
              <a:spcAft>
                <a:spcPts val="1200"/>
              </a:spcAft>
              <a:buClr>
                <a:schemeClr val="tx1"/>
              </a:buClr>
              <a:buSzPct val="100000"/>
              <a:buFont typeface="Arial" panose="020B0604020202020204" pitchFamily="34" charset="0"/>
              <a:buChar char="•"/>
            </a:pPr>
            <a:endPar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pic>
        <p:nvPicPr>
          <p:cNvPr id="4" name="Picture 3">
            <a:extLst>
              <a:ext uri="{FF2B5EF4-FFF2-40B4-BE49-F238E27FC236}">
                <a16:creationId xmlns:a16="http://schemas.microsoft.com/office/drawing/2014/main" id="{856F3CAF-E5AE-8840-966F-8D0515F6C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034" y="4723321"/>
            <a:ext cx="3338234" cy="1874096"/>
          </a:xfrm>
          <a:prstGeom prst="rect">
            <a:avLst/>
          </a:prstGeom>
        </p:spPr>
      </p:pic>
    </p:spTree>
    <p:extLst>
      <p:ext uri="{BB962C8B-B14F-4D97-AF65-F5344CB8AC3E}">
        <p14:creationId xmlns:p14="http://schemas.microsoft.com/office/powerpoint/2010/main" val="207598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212"/>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lumMod val="50000"/>
                  </a:schemeClr>
                </a:solidFill>
                <a:latin typeface="Garamond" panose="02020404030301010803" pitchFamily="18" charset="0"/>
              </a:rPr>
              <a:t>Command line basics: the filesystem</a:t>
            </a: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6</a:t>
            </a:fld>
            <a:endParaRPr lang="en-US" dirty="0"/>
          </a:p>
        </p:txBody>
      </p:sp>
      <p:sp>
        <p:nvSpPr>
          <p:cNvPr id="9" name="TextBox 8">
            <a:extLst>
              <a:ext uri="{FF2B5EF4-FFF2-40B4-BE49-F238E27FC236}">
                <a16:creationId xmlns:a16="http://schemas.microsoft.com/office/drawing/2014/main" id="{51A2AE4C-3CE9-EF4C-87F0-94E109864DBE}"/>
              </a:ext>
            </a:extLst>
          </p:cNvPr>
          <p:cNvSpPr txBox="1"/>
          <p:nvPr/>
        </p:nvSpPr>
        <p:spPr>
          <a:xfrm>
            <a:off x="400050" y="1011083"/>
            <a:ext cx="8343901" cy="5462275"/>
          </a:xfrm>
          <a:prstGeom prst="rect">
            <a:avLst/>
          </a:prstGeom>
          <a:noFill/>
          <a:ln w="12700">
            <a:noFill/>
          </a:ln>
        </p:spPr>
        <p:txBody>
          <a:bodyPr vert="horz" wrap="square" lIns="91440" tIns="45720" rIns="91440" bIns="45720" rtlCol="0">
            <a:noAutofit/>
          </a:bodyPr>
          <a:lstStyle/>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All Unix-based file systems (Unix, Linux, OS X) start at “</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2400" dirty="0">
                <a:latin typeface="Helvetica Neue Light" panose="02000403000000020004" pitchFamily="2" charset="0"/>
                <a:ea typeface="Helvetica Neue Light" panose="02000403000000020004" pitchFamily="2" charset="0"/>
                <a:cs typeface="Helvetica Neue" panose="02000503000000020004" pitchFamily="2" charset="0"/>
              </a:rPr>
              <a:t>” aka “</a:t>
            </a:r>
            <a:r>
              <a:rPr lang="en-US" sz="2400" i="1" dirty="0">
                <a:latin typeface="Helvetica Neue Light" panose="02000403000000020004" pitchFamily="2" charset="0"/>
                <a:ea typeface="Helvetica Neue Light" panose="02000403000000020004" pitchFamily="2" charset="0"/>
                <a:cs typeface="Helvetica Neue" panose="02000503000000020004" pitchFamily="2" charset="0"/>
              </a:rPr>
              <a:t>root</a:t>
            </a:r>
            <a:r>
              <a:rPr lang="en-US" sz="2400" dirty="0">
                <a:latin typeface="Helvetica Neue Light" panose="02000403000000020004" pitchFamily="2" charset="0"/>
                <a:ea typeface="Helvetica Neue Light" panose="02000403000000020004" pitchFamily="2" charset="0"/>
                <a:cs typeface="Helvetica Neue" panose="02000503000000020004" pitchFamily="2" charset="0"/>
              </a:rPr>
              <a:t>”.</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The </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cd</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change directory</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command moves your location in the filesystem to the specified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path</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Useful shortcuts:</a:t>
            </a:r>
          </a:p>
          <a:p>
            <a:pPr marL="914400" lvl="1" indent="-457200" fontAlgn="auto">
              <a:spcBef>
                <a:spcPts val="0"/>
              </a:spcBef>
              <a:spcAft>
                <a:spcPts val="1200"/>
              </a:spcAft>
              <a:buClr>
                <a:schemeClr val="tx1"/>
              </a:buClr>
              <a:buSzPct val="100000"/>
              <a:buFont typeface="Arial" panose="020B0604020202020204" pitchFamily="34" charset="0"/>
              <a:buChar char="•"/>
            </a:pP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 cd ~</a:t>
            </a:r>
            <a:r>
              <a:rPr lang="en-US" sz="24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move to your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home </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directory</a:t>
            </a:r>
          </a:p>
          <a:p>
            <a:pPr marL="914400" lvl="1" indent="-457200" fontAlgn="auto">
              <a:spcBef>
                <a:spcPts val="0"/>
              </a:spcBef>
              <a:spcAft>
                <a:spcPts val="1200"/>
              </a:spcAft>
              <a:buClr>
                <a:schemeClr val="tx1"/>
              </a:buClr>
              <a:buSzPct val="100000"/>
              <a:buFont typeface="Arial" panose="020B0604020202020204" pitchFamily="34" charset="0"/>
              <a:buChar char="•"/>
            </a:pP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 cd /</a:t>
            </a:r>
            <a:r>
              <a:rPr lang="en-US" sz="24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move to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root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of filesystem</a:t>
            </a:r>
          </a:p>
          <a:p>
            <a:pPr marL="914400" lvl="1" indent="-457200" fontAlgn="auto">
              <a:spcBef>
                <a:spcPts val="0"/>
              </a:spcBef>
              <a:spcAft>
                <a:spcPts val="1200"/>
              </a:spcAft>
              <a:buClr>
                <a:schemeClr val="tx1"/>
              </a:buClr>
              <a:buSzPct val="100000"/>
              <a:buFont typeface="Arial" panose="020B0604020202020204" pitchFamily="34" charset="0"/>
              <a:buChar char="•"/>
            </a:pP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 cd ..</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move one directory backwards</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The full file path from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root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to the current directory is called the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absolute path</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You can use the </a:t>
            </a:r>
            <a:r>
              <a:rPr lang="en-US" sz="2400" b="1" dirty="0" err="1">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pwd</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print working directory</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command to get the absolute path to your current location</a:t>
            </a:r>
          </a:p>
          <a:p>
            <a:pPr marL="914400" lvl="1" indent="-457200" fontAlgn="auto">
              <a:spcBef>
                <a:spcPts val="0"/>
              </a:spcBef>
              <a:spcAft>
                <a:spcPts val="1200"/>
              </a:spcAft>
              <a:buClr>
                <a:schemeClr val="tx1"/>
              </a:buClr>
              <a:buSzPct val="100000"/>
              <a:buFont typeface="Arial" panose="020B0604020202020204" pitchFamily="34" charset="0"/>
              <a:buChar char="•"/>
            </a:pPr>
            <a:endPar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Tree>
    <p:extLst>
      <p:ext uri="{BB962C8B-B14F-4D97-AF65-F5344CB8AC3E}">
        <p14:creationId xmlns:p14="http://schemas.microsoft.com/office/powerpoint/2010/main" val="144253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212"/>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lumMod val="50000"/>
                  </a:schemeClr>
                </a:solidFill>
                <a:latin typeface="Garamond" panose="02020404030301010803" pitchFamily="18" charset="0"/>
              </a:rPr>
              <a:t>Command line basics: the filesystem</a:t>
            </a: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7</a:t>
            </a:fld>
            <a:endParaRPr lang="en-US" dirty="0"/>
          </a:p>
        </p:txBody>
      </p:sp>
      <p:pic>
        <p:nvPicPr>
          <p:cNvPr id="3" name="Picture 2">
            <a:extLst>
              <a:ext uri="{FF2B5EF4-FFF2-40B4-BE49-F238E27FC236}">
                <a16:creationId xmlns:a16="http://schemas.microsoft.com/office/drawing/2014/main" id="{1420B7A9-358B-D84C-AE8C-C05524BCA379}"/>
              </a:ext>
            </a:extLst>
          </p:cNvPr>
          <p:cNvPicPr>
            <a:picLocks noChangeAspect="1"/>
          </p:cNvPicPr>
          <p:nvPr/>
        </p:nvPicPr>
        <p:blipFill>
          <a:blip r:embed="rId2"/>
          <a:stretch>
            <a:fillRect/>
          </a:stretch>
        </p:blipFill>
        <p:spPr>
          <a:xfrm>
            <a:off x="0" y="1817610"/>
            <a:ext cx="9144000" cy="3222780"/>
          </a:xfrm>
          <a:prstGeom prst="rect">
            <a:avLst/>
          </a:prstGeom>
        </p:spPr>
      </p:pic>
    </p:spTree>
    <p:extLst>
      <p:ext uri="{BB962C8B-B14F-4D97-AF65-F5344CB8AC3E}">
        <p14:creationId xmlns:p14="http://schemas.microsoft.com/office/powerpoint/2010/main" val="134332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212"/>
            <a:ext cx="9144000" cy="11398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chemeClr val="bg1">
                    <a:lumMod val="50000"/>
                  </a:schemeClr>
                </a:solidFill>
                <a:latin typeface="Garamond" panose="02020404030301010803" pitchFamily="18" charset="0"/>
              </a:rPr>
              <a:t>Command line basics: files and directories</a:t>
            </a: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8</a:t>
            </a:fld>
            <a:endParaRPr lang="en-US" dirty="0"/>
          </a:p>
        </p:txBody>
      </p:sp>
      <p:sp>
        <p:nvSpPr>
          <p:cNvPr id="9" name="TextBox 8">
            <a:extLst>
              <a:ext uri="{FF2B5EF4-FFF2-40B4-BE49-F238E27FC236}">
                <a16:creationId xmlns:a16="http://schemas.microsoft.com/office/drawing/2014/main" id="{51A2AE4C-3CE9-EF4C-87F0-94E109864DBE}"/>
              </a:ext>
            </a:extLst>
          </p:cNvPr>
          <p:cNvSpPr txBox="1"/>
          <p:nvPr/>
        </p:nvSpPr>
        <p:spPr>
          <a:xfrm>
            <a:off x="400050" y="1011083"/>
            <a:ext cx="8343901" cy="5462275"/>
          </a:xfrm>
          <a:prstGeom prst="rect">
            <a:avLst/>
          </a:prstGeom>
          <a:noFill/>
          <a:ln w="12700">
            <a:noFill/>
          </a:ln>
        </p:spPr>
        <p:txBody>
          <a:bodyPr vert="horz" wrap="square" lIns="91440" tIns="45720" rIns="91440" bIns="45720" rtlCol="0">
            <a:noAutofit/>
          </a:bodyPr>
          <a:lstStyle/>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You can see the contents of your current directory with the </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ls</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list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command</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You can make a new directory with the </a:t>
            </a:r>
            <a:r>
              <a:rPr lang="en-US" sz="2400" b="1" dirty="0" err="1">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mkdir</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make directory</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command</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You can make a new, empty file with the </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touch</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command (this also updates access/modification date of existing file)</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You can “print” text to the terminal using the </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echo</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command</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You can view the first or last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N</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lines of a file (default=10) using the </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head</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or </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tail</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commands, respectively</a:t>
            </a:r>
          </a:p>
          <a:p>
            <a:pPr marL="457200" indent="-457200" fontAlgn="auto">
              <a:spcBef>
                <a:spcPts val="0"/>
              </a:spcBef>
              <a:spcAft>
                <a:spcPts val="1200"/>
              </a:spcAft>
              <a:buClr>
                <a:schemeClr val="tx1"/>
              </a:buClr>
              <a:buSzPct val="100000"/>
              <a:buFont typeface="Arial" panose="020B0604020202020204" pitchFamily="34" charset="0"/>
              <a:buChar char="•"/>
            </a:pP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You can print the entire contents of a file to the terminal using the </a:t>
            </a:r>
            <a:r>
              <a:rPr lang="en-US" sz="2400" b="1"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cat</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r>
              <a:rPr lang="en-US" sz="2400" i="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concatenate</a:t>
            </a:r>
            <a:r>
              <a:rPr 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command</a:t>
            </a:r>
          </a:p>
        </p:txBody>
      </p:sp>
    </p:spTree>
    <p:extLst>
      <p:ext uri="{BB962C8B-B14F-4D97-AF65-F5344CB8AC3E}">
        <p14:creationId xmlns:p14="http://schemas.microsoft.com/office/powerpoint/2010/main" val="107171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212"/>
            <a:ext cx="9144000" cy="11398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chemeClr val="bg1">
                    <a:lumMod val="50000"/>
                  </a:schemeClr>
                </a:solidFill>
                <a:latin typeface="Garamond" panose="02020404030301010803" pitchFamily="18" charset="0"/>
              </a:rPr>
              <a:t>Command line basics: files and directories</a:t>
            </a:r>
          </a:p>
        </p:txBody>
      </p:sp>
      <p:sp>
        <p:nvSpPr>
          <p:cNvPr id="2" name="Slide Number Placeholder 1">
            <a:extLst>
              <a:ext uri="{FF2B5EF4-FFF2-40B4-BE49-F238E27FC236}">
                <a16:creationId xmlns:a16="http://schemas.microsoft.com/office/drawing/2014/main" id="{969A0359-F884-BB45-9A2F-19057AC36A36}"/>
              </a:ext>
            </a:extLst>
          </p:cNvPr>
          <p:cNvSpPr>
            <a:spLocks noGrp="1"/>
          </p:cNvSpPr>
          <p:nvPr>
            <p:ph type="sldNum" sz="quarter" idx="12"/>
          </p:nvPr>
        </p:nvSpPr>
        <p:spPr/>
        <p:txBody>
          <a:bodyPr/>
          <a:lstStyle/>
          <a:p>
            <a:fld id="{E78581FD-2FB3-41AA-837B-07150FB01F3F}" type="slidenum">
              <a:rPr lang="en-US" smtClean="0"/>
              <a:pPr/>
              <a:t>9</a:t>
            </a:fld>
            <a:endParaRPr lang="en-US" dirty="0"/>
          </a:p>
        </p:txBody>
      </p:sp>
      <p:pic>
        <p:nvPicPr>
          <p:cNvPr id="3" name="Picture 2">
            <a:extLst>
              <a:ext uri="{FF2B5EF4-FFF2-40B4-BE49-F238E27FC236}">
                <a16:creationId xmlns:a16="http://schemas.microsoft.com/office/drawing/2014/main" id="{99F99305-A09A-CE46-BE63-4007F26F1A7F}"/>
              </a:ext>
            </a:extLst>
          </p:cNvPr>
          <p:cNvPicPr>
            <a:picLocks noChangeAspect="1"/>
          </p:cNvPicPr>
          <p:nvPr/>
        </p:nvPicPr>
        <p:blipFill>
          <a:blip r:embed="rId2"/>
          <a:stretch>
            <a:fillRect/>
          </a:stretch>
        </p:blipFill>
        <p:spPr>
          <a:xfrm>
            <a:off x="0" y="1351410"/>
            <a:ext cx="9144000" cy="4155179"/>
          </a:xfrm>
          <a:prstGeom prst="rect">
            <a:avLst/>
          </a:prstGeom>
        </p:spPr>
      </p:pic>
    </p:spTree>
    <p:extLst>
      <p:ext uri="{BB962C8B-B14F-4D97-AF65-F5344CB8AC3E}">
        <p14:creationId xmlns:p14="http://schemas.microsoft.com/office/powerpoint/2010/main" val="145375816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LIBRI - ELH">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31369</TotalTime>
  <Words>1200</Words>
  <Application>Microsoft Macintosh PowerPoint</Application>
  <PresentationFormat>On-screen Show (4:3)</PresentationFormat>
  <Paragraphs>157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Courier New</vt:lpstr>
      <vt:lpstr>Garamond</vt:lpstr>
      <vt:lpstr>Helvetica Neue</vt:lpstr>
      <vt:lpstr>Helvetica Neue Light</vt:lpstr>
      <vt:lpstr>Monaco</vt:lpstr>
      <vt:lpstr>Wingdings</vt:lpstr>
      <vt:lpstr>Default Design</vt:lpstr>
      <vt:lpstr>bash + Functions &amp;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William S Noble</dc:creator>
  <cp:lastModifiedBy> </cp:lastModifiedBy>
  <cp:revision>413</cp:revision>
  <cp:lastPrinted>2020-02-18T18:12:44Z</cp:lastPrinted>
  <dcterms:created xsi:type="dcterms:W3CDTF">2008-01-08T19:18:25Z</dcterms:created>
  <dcterms:modified xsi:type="dcterms:W3CDTF">2020-11-18T00:34:36Z</dcterms:modified>
</cp:coreProperties>
</file>