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257" r:id="rId3"/>
    <p:sldId id="326" r:id="rId4"/>
    <p:sldId id="688" r:id="rId5"/>
    <p:sldId id="697" r:id="rId6"/>
    <p:sldId id="686" r:id="rId7"/>
    <p:sldId id="687" r:id="rId8"/>
    <p:sldId id="689" r:id="rId9"/>
    <p:sldId id="690" r:id="rId10"/>
    <p:sldId id="673" r:id="rId11"/>
    <p:sldId id="691" r:id="rId12"/>
    <p:sldId id="692" r:id="rId13"/>
    <p:sldId id="693" r:id="rId14"/>
    <p:sldId id="694" r:id="rId15"/>
    <p:sldId id="695" r:id="rId16"/>
    <p:sldId id="696" r:id="rId17"/>
    <p:sldId id="698" r:id="rId18"/>
    <p:sldId id="702" r:id="rId19"/>
    <p:sldId id="699" r:id="rId20"/>
    <p:sldId id="700" r:id="rId21"/>
    <p:sldId id="701" r:id="rId22"/>
    <p:sldId id="703" r:id="rId23"/>
    <p:sldId id="704" r:id="rId24"/>
    <p:sldId id="705" r:id="rId25"/>
    <p:sldId id="706" r:id="rId26"/>
    <p:sldId id="707" r:id="rId27"/>
    <p:sldId id="651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DEAD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68"/>
    <p:restoredTop sz="50000" autoAdjust="0"/>
  </p:normalViewPr>
  <p:slideViewPr>
    <p:cSldViewPr snapToGrid="0">
      <p:cViewPr varScale="1">
        <p:scale>
          <a:sx n="82" d="100"/>
          <a:sy n="82" d="100"/>
        </p:scale>
        <p:origin x="176" y="8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E85494-8BC1-4B17-BC51-E2B17CAEA1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A0D558-D351-4D83-94B2-1D2521AF4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C62A5-4FA4-442D-BB5E-7B3E544FD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015E7-051B-46DE-8779-5C2EF7A777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35149-118F-4663-9665-73129F221E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4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7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6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65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38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9B122-A396-4E06-BB30-38311339E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85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65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3599C-13AE-435C-BDF9-40EA4C8D9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2D8C7-29C9-407F-BFA7-9BA4355A95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D79E1-07C7-45C7-A602-A8694C5EE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CC5B3-4489-47AE-B462-D8125315F9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581FD-2FB3-41AA-837B-07150FB01F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6EE62-F0FC-469C-B3CF-7623F46AB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36F6-3BE8-4215-9DA3-81B06DBDB1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A9467D2-C0F1-495B-992D-DFC2A4674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11/30/20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argparse.html#choices" TargetMode="External"/><Relationship Id="rId13" Type="http://schemas.openxmlformats.org/officeDocument/2006/relationships/hyperlink" Target="https://docs.python.org/3/library/argparse.html#argparse.ArgumentParser.parse_args" TargetMode="External"/><Relationship Id="rId3" Type="http://schemas.openxmlformats.org/officeDocument/2006/relationships/hyperlink" Target="https://docs.python.org/3/library/argparse.html#action" TargetMode="External"/><Relationship Id="rId7" Type="http://schemas.openxmlformats.org/officeDocument/2006/relationships/hyperlink" Target="https://docs.python.org/3/library/argparse.html#type" TargetMode="External"/><Relationship Id="rId12" Type="http://schemas.openxmlformats.org/officeDocument/2006/relationships/hyperlink" Target="https://docs.python.org/3/library/argparse.html#dest" TargetMode="External"/><Relationship Id="rId2" Type="http://schemas.openxmlformats.org/officeDocument/2006/relationships/hyperlink" Target="https://docs.python.org/3/library/argparse.html#name-or-flag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python.org/3/library/argparse.html#default" TargetMode="External"/><Relationship Id="rId11" Type="http://schemas.openxmlformats.org/officeDocument/2006/relationships/hyperlink" Target="https://docs.python.org/3/library/argparse.html#metavar" TargetMode="External"/><Relationship Id="rId5" Type="http://schemas.openxmlformats.org/officeDocument/2006/relationships/hyperlink" Target="https://docs.python.org/3/library/argparse.html#const" TargetMode="External"/><Relationship Id="rId10" Type="http://schemas.openxmlformats.org/officeDocument/2006/relationships/hyperlink" Target="https://docs.python.org/3/library/argparse.html#help" TargetMode="External"/><Relationship Id="rId4" Type="http://schemas.openxmlformats.org/officeDocument/2006/relationships/hyperlink" Target="https://docs.python.org/3/library/argparse.html#nargs" TargetMode="External"/><Relationship Id="rId9" Type="http://schemas.openxmlformats.org/officeDocument/2006/relationships/hyperlink" Target="https://docs.python.org/3/library/argparse.html#require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ys.html#sys.argv" TargetMode="External"/><Relationship Id="rId2" Type="http://schemas.openxmlformats.org/officeDocument/2006/relationships/hyperlink" Target="https://docs.python.org/3/library/argparse.html#module-argparse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python.org/3/library/argparse.html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305800" cy="1470025"/>
          </a:xfr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lang="en-US" sz="6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Argparse</a:t>
            </a:r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and IO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657600"/>
            <a:ext cx="7467600" cy="1752600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Genome 559: Introduction to Statistical and Computational Genomics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Brian Beliveau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Let’s build a basic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ArgumentParser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96C47-83F4-7243-939F-D10C792F4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024250"/>
            <a:ext cx="8128000" cy="386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6335BB-89DF-7C47-9E8A-D6ABB357FC5B}"/>
              </a:ext>
            </a:extLst>
          </p:cNvPr>
          <p:cNvSpPr txBox="1"/>
          <p:nvPr/>
        </p:nvSpPr>
        <p:spPr>
          <a:xfrm>
            <a:off x="508000" y="5281209"/>
            <a:ext cx="6278564" cy="8579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$ python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my_args.py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-f 3_probes.bed 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Namespace(file='3_probes.bed')</a:t>
            </a:r>
          </a:p>
        </p:txBody>
      </p:sp>
    </p:spTree>
    <p:extLst>
      <p:ext uri="{BB962C8B-B14F-4D97-AF65-F5344CB8AC3E}">
        <p14:creationId xmlns:p14="http://schemas.microsoft.com/office/powerpoint/2010/main" val="351645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Breaking down the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ArgumentParser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96C47-83F4-7243-939F-D10C792F4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288"/>
          <a:stretch/>
        </p:blipFill>
        <p:spPr>
          <a:xfrm>
            <a:off x="508000" y="1038534"/>
            <a:ext cx="8128000" cy="15332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133426-0276-F34D-B780-0E533B9C6C32}"/>
              </a:ext>
            </a:extLst>
          </p:cNvPr>
          <p:cNvSpPr txBox="1"/>
          <p:nvPr/>
        </p:nvSpPr>
        <p:spPr>
          <a:xfrm>
            <a:off x="508000" y="2814632"/>
            <a:ext cx="7400925" cy="125730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 4 creates the ‘</a:t>
            </a:r>
            <a:r>
              <a:rPr lang="en-US" sz="20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ArgumentParser</a:t>
            </a:r>
            <a:r>
              <a:rPr lang="en-US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’ object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description (optional) creates an overall usage message for the script displayed when –h / --help is flagged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E5694-DEE5-A04D-871A-25A8CA4558A3}"/>
              </a:ext>
            </a:extLst>
          </p:cNvPr>
          <p:cNvSpPr txBox="1"/>
          <p:nvPr/>
        </p:nvSpPr>
        <p:spPr>
          <a:xfrm>
            <a:off x="508000" y="4114797"/>
            <a:ext cx="6278564" cy="2448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python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my_args.py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-h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usage: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my_args.py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[-h] [-f FILE]</a:t>
            </a:r>
          </a:p>
          <a:p>
            <a:b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An example script for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argparse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optional arguments: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-h, --help            show this help message and exit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-f FILE, --file FILE  The file to open and operate on</a:t>
            </a:r>
          </a:p>
        </p:txBody>
      </p:sp>
    </p:spTree>
    <p:extLst>
      <p:ext uri="{BB962C8B-B14F-4D97-AF65-F5344CB8AC3E}">
        <p14:creationId xmlns:p14="http://schemas.microsoft.com/office/powerpoint/2010/main" val="34169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Breaking down the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ArgumentParser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133426-0276-F34D-B780-0E533B9C6C32}"/>
              </a:ext>
            </a:extLst>
          </p:cNvPr>
          <p:cNvSpPr txBox="1"/>
          <p:nvPr/>
        </p:nvSpPr>
        <p:spPr>
          <a:xfrm>
            <a:off x="407988" y="2747648"/>
            <a:ext cx="7400925" cy="336740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 8 adds an argument to the ‘</a:t>
            </a:r>
            <a:r>
              <a:rPr lang="en-US" sz="20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ArgumentParser</a:t>
            </a:r>
            <a:r>
              <a:rPr lang="en-US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’ object</a:t>
            </a: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‘-f’ is the </a:t>
            </a:r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flag</a:t>
            </a:r>
            <a:r>
              <a:rPr lang="en-US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 this argument</a:t>
            </a: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‘--file’ is the </a:t>
            </a:r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name</a:t>
            </a:r>
            <a:r>
              <a:rPr lang="en-US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 this argument</a:t>
            </a: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tells </a:t>
            </a:r>
            <a:r>
              <a:rPr lang="en-US" sz="20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argparse</a:t>
            </a:r>
            <a:r>
              <a:rPr lang="en-US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what to do with the value (store it)</a:t>
            </a: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help</a:t>
            </a:r>
            <a:r>
              <a:rPr lang="en-US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defines the text displayed when –h / --help is flagged </a:t>
            </a:r>
            <a:endParaRPr lang="en-US" sz="2000" i="1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C35BB3-35CB-B44D-9DEB-93538D2339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933" b="30312"/>
          <a:stretch/>
        </p:blipFill>
        <p:spPr>
          <a:xfrm>
            <a:off x="407988" y="1428750"/>
            <a:ext cx="8128000" cy="10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36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The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add_argument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() method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383949-C2D8-3346-877B-B336F2F5185A}"/>
              </a:ext>
            </a:extLst>
          </p:cNvPr>
          <p:cNvSpPr/>
          <p:nvPr/>
        </p:nvSpPr>
        <p:spPr>
          <a:xfrm>
            <a:off x="71438" y="1512690"/>
            <a:ext cx="90011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name or flags</a:t>
            </a:r>
            <a:r>
              <a:rPr lang="en-US" sz="2000" dirty="0"/>
              <a:t> - Either a name or a list of option strings, e.g. foo or -f, --foo.</a:t>
            </a:r>
          </a:p>
          <a:p>
            <a:r>
              <a:rPr lang="en-US" sz="2000" dirty="0">
                <a:hlinkClick r:id="rId3"/>
              </a:rPr>
              <a:t>action</a:t>
            </a:r>
            <a:r>
              <a:rPr lang="en-US" sz="2000" dirty="0"/>
              <a:t> - The basic type of action to be taken when this argument is encountered at the command line.</a:t>
            </a:r>
          </a:p>
          <a:p>
            <a:r>
              <a:rPr lang="en-US" sz="2000" dirty="0">
                <a:hlinkClick r:id="rId4"/>
              </a:rPr>
              <a:t>nargs</a:t>
            </a:r>
            <a:r>
              <a:rPr lang="en-US" sz="2000" dirty="0"/>
              <a:t> - The number of command-line arguments that should be consumed.</a:t>
            </a:r>
          </a:p>
          <a:p>
            <a:r>
              <a:rPr lang="en-US" sz="2000" dirty="0">
                <a:hlinkClick r:id="rId5"/>
              </a:rPr>
              <a:t>const</a:t>
            </a:r>
            <a:r>
              <a:rPr lang="en-US" sz="2000" dirty="0"/>
              <a:t> - A constant value required by some </a:t>
            </a:r>
            <a:r>
              <a:rPr lang="en-US" sz="2000" dirty="0">
                <a:hlinkClick r:id="rId3"/>
              </a:rPr>
              <a:t>action</a:t>
            </a:r>
            <a:r>
              <a:rPr lang="en-US" sz="2000" dirty="0"/>
              <a:t> and </a:t>
            </a:r>
            <a:r>
              <a:rPr lang="en-US" sz="2000" dirty="0">
                <a:hlinkClick r:id="rId4"/>
              </a:rPr>
              <a:t>nargs</a:t>
            </a:r>
            <a:r>
              <a:rPr lang="en-US" sz="2000" dirty="0"/>
              <a:t> selections.</a:t>
            </a:r>
          </a:p>
          <a:p>
            <a:r>
              <a:rPr lang="en-US" sz="2000" dirty="0">
                <a:hlinkClick r:id="rId6"/>
              </a:rPr>
              <a:t>default</a:t>
            </a:r>
            <a:r>
              <a:rPr lang="en-US" sz="2000" dirty="0"/>
              <a:t> - The value produced if the argument is absent from the command line.</a:t>
            </a:r>
          </a:p>
          <a:p>
            <a:r>
              <a:rPr lang="en-US" sz="2000" dirty="0">
                <a:hlinkClick r:id="rId7"/>
              </a:rPr>
              <a:t>type</a:t>
            </a:r>
            <a:r>
              <a:rPr lang="en-US" sz="2000" dirty="0"/>
              <a:t> - The type to which the command-line argument should be converted.</a:t>
            </a:r>
          </a:p>
          <a:p>
            <a:r>
              <a:rPr lang="en-US" sz="2000" dirty="0">
                <a:hlinkClick r:id="rId8"/>
              </a:rPr>
              <a:t>choices</a:t>
            </a:r>
            <a:r>
              <a:rPr lang="en-US" sz="2000" dirty="0"/>
              <a:t> - A container of the allowable values for the argument.</a:t>
            </a:r>
          </a:p>
          <a:p>
            <a:r>
              <a:rPr lang="en-US" sz="2000" dirty="0">
                <a:hlinkClick r:id="rId9"/>
              </a:rPr>
              <a:t>required</a:t>
            </a:r>
            <a:r>
              <a:rPr lang="en-US" sz="2000" dirty="0"/>
              <a:t> - Whether or not the command-line option may be omitted (</a:t>
            </a:r>
            <a:r>
              <a:rPr lang="en-US" sz="2000" dirty="0" err="1"/>
              <a:t>optionals</a:t>
            </a:r>
            <a:r>
              <a:rPr lang="en-US" sz="2000" dirty="0"/>
              <a:t> only).</a:t>
            </a:r>
          </a:p>
          <a:p>
            <a:r>
              <a:rPr lang="en-US" sz="2000" dirty="0">
                <a:hlinkClick r:id="rId10"/>
              </a:rPr>
              <a:t>help</a:t>
            </a:r>
            <a:r>
              <a:rPr lang="en-US" sz="2000" dirty="0"/>
              <a:t> - A brief description of what the argument does.</a:t>
            </a:r>
          </a:p>
          <a:p>
            <a:r>
              <a:rPr lang="en-US" sz="2000" dirty="0">
                <a:hlinkClick r:id="rId11"/>
              </a:rPr>
              <a:t>metavar</a:t>
            </a:r>
            <a:r>
              <a:rPr lang="en-US" sz="2000" dirty="0"/>
              <a:t> - A name for the argument in usage messages.</a:t>
            </a:r>
          </a:p>
          <a:p>
            <a:r>
              <a:rPr lang="en-US" sz="2000" dirty="0">
                <a:hlinkClick r:id="rId12"/>
              </a:rPr>
              <a:t>dest</a:t>
            </a:r>
            <a:r>
              <a:rPr lang="en-US" sz="2000" dirty="0"/>
              <a:t> - The name of the attribute to be added to the object returned by </a:t>
            </a:r>
            <a:r>
              <a:rPr lang="en-US" sz="2000" dirty="0">
                <a:hlinkClick r:id="rId13" tooltip="argparse.ArgumentParser.parse_args"/>
              </a:rPr>
              <a:t>parse_args()</a:t>
            </a:r>
            <a:r>
              <a:rPr lang="en-US" sz="2000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A9DDF-3034-0647-AC97-A1CE1934DFEC}"/>
              </a:ext>
            </a:extLst>
          </p:cNvPr>
          <p:cNvSpPr/>
          <p:nvPr/>
        </p:nvSpPr>
        <p:spPr>
          <a:xfrm>
            <a:off x="1343024" y="6245171"/>
            <a:ext cx="6457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https://docs.python.org/3/library/argparse.html#name-or-flags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9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Names, flags, and positional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args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55B7DB-883C-374E-8268-3D82C4E6413E}"/>
              </a:ext>
            </a:extLst>
          </p:cNvPr>
          <p:cNvSpPr txBox="1"/>
          <p:nvPr/>
        </p:nvSpPr>
        <p:spPr>
          <a:xfrm>
            <a:off x="400049" y="1181413"/>
            <a:ext cx="8129589" cy="54765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Optional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</a:t>
            </a:r>
            <a:r>
              <a:rPr 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required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and </a:t>
            </a:r>
            <a:r>
              <a:rPr 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mutually exclusive 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arguments can be given </a:t>
            </a:r>
            <a:r>
              <a:rPr 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flags 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‘-f’) and </a:t>
            </a:r>
            <a:r>
              <a:rPr 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names 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‘--</a:t>
            </a:r>
            <a:r>
              <a:rPr lang="en-US" sz="24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flile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')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 err="1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userInput.add_argument</a:t>
            </a:r>
            <a:r>
              <a:rPr lang="en-US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(‘-f’, ‘--file’)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400" i="1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Positional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arguments are defined without dashes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 err="1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userInput.add_argument</a:t>
            </a:r>
            <a:r>
              <a:rPr lang="en-US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(‘seq1’)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 err="1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userInput.add_argument</a:t>
            </a:r>
            <a:r>
              <a:rPr lang="en-US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(‘seq2’)</a:t>
            </a:r>
          </a:p>
          <a:p>
            <a:pPr lvl="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the above example, </a:t>
            </a:r>
            <a:r>
              <a:rPr lang="en-US" sz="2400" i="1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argprase</a:t>
            </a:r>
            <a:r>
              <a:rPr 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will assume </a:t>
            </a:r>
            <a:r>
              <a:rPr lang="en-US" sz="2400" i="1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sys.argv</a:t>
            </a:r>
            <a:r>
              <a:rPr 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[1] = seq1 and </a:t>
            </a:r>
            <a:r>
              <a:rPr lang="en-US" sz="2400" i="1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sys.argv</a:t>
            </a:r>
            <a:r>
              <a:rPr 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[2] = seq2 in the absence of a flag/name being invoked </a:t>
            </a:r>
            <a:endParaRPr lang="en-US" sz="2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i="1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141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55B7DB-883C-374E-8268-3D82C4E6413E}"/>
              </a:ext>
            </a:extLst>
          </p:cNvPr>
          <p:cNvSpPr txBox="1"/>
          <p:nvPr/>
        </p:nvSpPr>
        <p:spPr>
          <a:xfrm>
            <a:off x="400049" y="1181413"/>
            <a:ext cx="8129589" cy="54765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store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Just stores the </a:t>
            </a:r>
            <a:r>
              <a:rPr lang="en-US" sz="24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value; default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i="1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store_true</a:t>
            </a:r>
            <a:r>
              <a:rPr 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</a:t>
            </a:r>
            <a:r>
              <a:rPr lang="en-US" sz="2400" i="1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store_false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Store the specified Boolean value. Creates a default value of the opposite state.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append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Stores a list and appends each </a:t>
            </a:r>
            <a:r>
              <a:rPr lang="en-US" sz="24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arg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list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400" i="1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count: 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Counts the number of times a keyword argument occurs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i="1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Others…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i="1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916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Types &amp; default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55B7DB-883C-374E-8268-3D82C4E6413E}"/>
              </a:ext>
            </a:extLst>
          </p:cNvPr>
          <p:cNvSpPr txBox="1"/>
          <p:nvPr/>
        </p:nvSpPr>
        <p:spPr>
          <a:xfrm>
            <a:off x="400049" y="1181413"/>
            <a:ext cx="8129589" cy="54765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Remember, the most common errors in Python* are type errors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</a:t>
            </a:r>
            <a:r>
              <a:rPr lang="en-US" sz="24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argparse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set the type of your incoming variable on the spot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 can also use </a:t>
            </a:r>
            <a:r>
              <a:rPr lang="en-US" sz="24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argparse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set useful default values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arguably</a:t>
            </a:r>
            <a:endParaRPr lang="en-US" sz="2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i="1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B36695-BB1B-2A48-A851-D09AFEC60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14" y="4405312"/>
            <a:ext cx="7678258" cy="96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47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Argument groups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3BCF2-A66C-334F-B653-5744A158228F}"/>
              </a:ext>
            </a:extLst>
          </p:cNvPr>
          <p:cNvSpPr txBox="1"/>
          <p:nvPr/>
        </p:nvSpPr>
        <p:spPr>
          <a:xfrm>
            <a:off x="392906" y="4266796"/>
            <a:ext cx="8358187" cy="24054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$ python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my_args.py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usage: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my_args.py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[-h] -f FILE [-e | -o]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my_args.py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 error: the following arguments are required: -f/--file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$ python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my_args.py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-f 3_probes.bed -e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Namespace(even=True, file='3_probes.bed', odd='False')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$ python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my_args.py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-f 3_probes.bed -o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Namespace(even='False', file='3_probes.bed', odd=True)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$ python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my_args.py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-f 3_probes.bed -e -o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usage: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my_args.py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[-h] -f FILE [-e | -o]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my_args.py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 error: argument -o/--odd: not allowed with argument -e/--even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350B29-E2B6-C34E-BC54-93535F49A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05" y="1014843"/>
            <a:ext cx="5411788" cy="309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29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Use the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parse_args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() method to access the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argparse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input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4AE2C9-FDD6-174C-915C-C77112986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8" y="1181414"/>
            <a:ext cx="7477125" cy="4087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866E81-7E2F-2D4A-A552-9F6035D05116}"/>
              </a:ext>
            </a:extLst>
          </p:cNvPr>
          <p:cNvSpPr txBox="1"/>
          <p:nvPr/>
        </p:nvSpPr>
        <p:spPr>
          <a:xfrm>
            <a:off x="897731" y="5452659"/>
            <a:ext cx="7348538" cy="11624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$ python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my_args.py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-f 3_probes.bed 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Namespace(answer=42, file='3_probes.bed')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This is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args.file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  3_probes.bed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This is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args.answer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  42</a:t>
            </a:r>
          </a:p>
        </p:txBody>
      </p:sp>
    </p:spTree>
    <p:extLst>
      <p:ext uri="{BB962C8B-B14F-4D97-AF65-F5344CB8AC3E}">
        <p14:creationId xmlns:p14="http://schemas.microsoft.com/office/powerpoint/2010/main" val="2530210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argparse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+ list comprehensions + context management: file import like a boss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1F8A4D-5FDB-9245-A0AB-4B19FFAB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63" y="1181414"/>
            <a:ext cx="6566873" cy="4297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D1FCC4-212C-1F4D-B480-8D4B0B1371DB}"/>
              </a:ext>
            </a:extLst>
          </p:cNvPr>
          <p:cNvSpPr txBox="1"/>
          <p:nvPr/>
        </p:nvSpPr>
        <p:spPr>
          <a:xfrm>
            <a:off x="641747" y="5666975"/>
            <a:ext cx="7860507" cy="9944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$ python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file_parse_ex.py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-f 3_probes.bed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chr7 148845262 148845298 CCCCATCCTTATTCCCTTTAAGAACGTTCTGATGGGC 42.85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chr7 148845406 148845445 ATAAGTCAGAGCTTTACAGAGGTGTCACCTAACAAAACGC 42.27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chr7 148845449 148845489 AATGACTAAGAATCATTCCAAGTGTCACCATCAAGACCACC 42.24</a:t>
            </a:r>
          </a:p>
        </p:txBody>
      </p:sp>
    </p:spTree>
    <p:extLst>
      <p:ext uri="{BB962C8B-B14F-4D97-AF65-F5344CB8AC3E}">
        <p14:creationId xmlns:p14="http://schemas.microsoft.com/office/powerpoint/2010/main" val="144391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4182" y="1528866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The example in class for implementation of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re.finditer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that uses the self aspect of m, is very confusing. Does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re.finditer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() always need to be used in context of a class object that is defined with .self variables?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6212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One Minute Responses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9A0359-F884-BB45-9A2F-19057AC3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81FD-2FB3-41AA-837B-07150FB01F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&gt;&gt;&gt; my_str = &quot;WTF is a regexp?! It's short for regular expression.&quot;…">
            <a:extLst>
              <a:ext uri="{FF2B5EF4-FFF2-40B4-BE49-F238E27FC236}">
                <a16:creationId xmlns:a16="http://schemas.microsoft.com/office/drawing/2014/main" id="{C8307172-4FD4-504C-9661-F293ED2C54FF}"/>
              </a:ext>
            </a:extLst>
          </p:cNvPr>
          <p:cNvSpPr txBox="1"/>
          <p:nvPr/>
        </p:nvSpPr>
        <p:spPr>
          <a:xfrm>
            <a:off x="384248" y="2628483"/>
            <a:ext cx="8372485" cy="3303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/>
          <a:p>
            <a:pPr defTabSz="12700" fontAlgn="auto" hangingPunct="0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400">
                <a:solidFill>
                  <a:srgbClr val="E8F1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600" b="1" kern="0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sz="1600" b="1" kern="0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my_str</a:t>
            </a:r>
            <a:r>
              <a:rPr sz="1600" b="1" kern="0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 = "WTF is a </a:t>
            </a:r>
            <a:r>
              <a:rPr sz="1600" b="1" kern="0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regexp</a:t>
            </a:r>
            <a:r>
              <a:rPr sz="1600" b="1" kern="0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?! It's short for regular expression."</a:t>
            </a:r>
            <a:endParaRPr lang="en-US" sz="1600" b="1" kern="0" dirty="0">
              <a:solidFill>
                <a:schemeClr val="accent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defTabSz="12700" fontAlgn="auto" hangingPunct="0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400">
                <a:solidFill>
                  <a:srgbClr val="E8F1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600" b="1" kern="0" dirty="0">
              <a:solidFill>
                <a:schemeClr val="accent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400">
                <a:solidFill>
                  <a:srgbClr val="E8F1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b="1" dirty="0">
                <a:solidFill>
                  <a:schemeClr val="accent2"/>
                </a:solidFill>
              </a:rPr>
              <a:t>&gt;&gt;&gt; [</a:t>
            </a:r>
            <a:r>
              <a:rPr lang="en-US" sz="1600" b="1" dirty="0" err="1">
                <a:solidFill>
                  <a:schemeClr val="accent2"/>
                </a:solidFill>
              </a:rPr>
              <a:t>m.start</a:t>
            </a:r>
            <a:r>
              <a:rPr lang="en-US" sz="1600" b="1" dirty="0">
                <a:solidFill>
                  <a:schemeClr val="accent2"/>
                </a:solidFill>
              </a:rPr>
              <a:t>() for m in </a:t>
            </a:r>
            <a:r>
              <a:rPr lang="en-US" sz="1600" b="1" dirty="0" err="1">
                <a:solidFill>
                  <a:schemeClr val="accent2"/>
                </a:solidFill>
              </a:rPr>
              <a:t>re.finditer</a:t>
            </a:r>
            <a:r>
              <a:rPr lang="en-US" sz="1600" b="1" dirty="0">
                <a:solidFill>
                  <a:schemeClr val="accent2"/>
                </a:solidFill>
              </a:rPr>
              <a:t>('re', </a:t>
            </a:r>
            <a:r>
              <a:rPr lang="en-US" sz="1600" b="1" dirty="0" err="1">
                <a:solidFill>
                  <a:schemeClr val="accent2"/>
                </a:solidFill>
              </a:rPr>
              <a:t>my_str</a:t>
            </a:r>
            <a:r>
              <a:rPr lang="en-US" sz="1600" b="1" dirty="0">
                <a:solidFill>
                  <a:schemeClr val="accent2"/>
                </a:solidFill>
              </a:rPr>
              <a:t>)]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400">
                <a:solidFill>
                  <a:srgbClr val="E8F1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b="1" dirty="0">
                <a:solidFill>
                  <a:schemeClr val="accent2"/>
                </a:solidFill>
              </a:rPr>
              <a:t>[9, 33, 44]</a:t>
            </a:r>
          </a:p>
          <a:p>
            <a:pPr defTabSz="12700" fontAlgn="auto" hangingPunct="0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400">
                <a:solidFill>
                  <a:srgbClr val="E8F1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600" b="1" kern="0" dirty="0">
              <a:solidFill>
                <a:schemeClr val="accent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defTabSz="12700" fontAlgn="auto" hangingPunct="0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400">
                <a:solidFill>
                  <a:srgbClr val="E8F1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b="1" kern="0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&gt;&gt;&gt; for match in </a:t>
            </a:r>
            <a:r>
              <a:rPr lang="en-US" sz="1600" b="1" kern="0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re.finditer</a:t>
            </a:r>
            <a:r>
              <a:rPr lang="en-US" sz="1600" b="1" kern="0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(‘re’, </a:t>
            </a:r>
            <a:r>
              <a:rPr lang="en-US" sz="1600" b="1" kern="0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my_str</a:t>
            </a:r>
            <a:r>
              <a:rPr lang="en-US" sz="1600" b="1" kern="0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):</a:t>
            </a:r>
          </a:p>
          <a:p>
            <a:pPr defTabSz="12700" fontAlgn="auto" hangingPunct="0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400">
                <a:solidFill>
                  <a:srgbClr val="E8F1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b="1" kern="0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	     print(</a:t>
            </a:r>
            <a:r>
              <a:rPr lang="en-US" sz="1600" b="1" kern="0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match.start</a:t>
            </a:r>
            <a:r>
              <a:rPr lang="en-US" sz="1600" b="1" kern="0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())</a:t>
            </a:r>
          </a:p>
          <a:p>
            <a:pPr defTabSz="12700" fontAlgn="auto" hangingPunct="0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400">
                <a:solidFill>
                  <a:srgbClr val="E8F1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b="1" kern="0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[9, 33, 44]</a:t>
            </a:r>
          </a:p>
          <a:p>
            <a:pPr defTabSz="12700" fontAlgn="auto" hangingPunct="0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400">
                <a:solidFill>
                  <a:srgbClr val="E8F1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600" b="1" kern="0" dirty="0">
              <a:solidFill>
                <a:schemeClr val="accent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defTabSz="12700" fontAlgn="auto" hangingPunct="0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400">
                <a:solidFill>
                  <a:srgbClr val="E8F1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b="1" kern="0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&gt;&gt;&gt; for match in </a:t>
            </a:r>
            <a:r>
              <a:rPr lang="en-US" sz="1600" b="1" kern="0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re.finditer</a:t>
            </a:r>
            <a:r>
              <a:rPr lang="en-US" sz="1600" b="1" kern="0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(‘re’, </a:t>
            </a:r>
            <a:r>
              <a:rPr lang="en-US" sz="1600" b="1" kern="0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my_str</a:t>
            </a:r>
            <a:r>
              <a:rPr lang="en-US" sz="1600" b="1" kern="0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):</a:t>
            </a:r>
          </a:p>
          <a:p>
            <a:pPr defTabSz="12700" fontAlgn="auto" hangingPunct="0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400">
                <a:solidFill>
                  <a:srgbClr val="E8F1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b="1" kern="0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	     print(</a:t>
            </a:r>
            <a:r>
              <a:rPr lang="en-US" sz="1600" b="1" kern="0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match.group</a:t>
            </a:r>
            <a:r>
              <a:rPr lang="en-US" sz="1600" b="1" kern="0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())</a:t>
            </a:r>
          </a:p>
          <a:p>
            <a:pPr defTabSz="12700" fontAlgn="auto" hangingPunct="0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400">
                <a:solidFill>
                  <a:srgbClr val="E8F1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b="1" kern="0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[‘re’, ‘re’, ‘re’]</a:t>
            </a:r>
          </a:p>
          <a:p>
            <a:pPr defTabSz="12700" fontAlgn="auto" hangingPunct="0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400">
                <a:solidFill>
                  <a:srgbClr val="E8F1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1600" b="1" kern="0" dirty="0">
              <a:solidFill>
                <a:schemeClr val="accent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05869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Argparse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55B7DB-883C-374E-8268-3D82C4E6413E}"/>
              </a:ext>
            </a:extLst>
          </p:cNvPr>
          <p:cNvSpPr txBox="1"/>
          <p:nvPr/>
        </p:nvSpPr>
        <p:spPr>
          <a:xfrm>
            <a:off x="400049" y="1181413"/>
            <a:ext cx="8129589" cy="54765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Argparse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provides much of the same functionality as ‘def </a:t>
            </a:r>
            <a:r>
              <a:rPr 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function 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kwargs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):’ but for user-inputted data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</a:t>
            </a:r>
            <a:r>
              <a:rPr lang="en-US" sz="24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argparse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control defaults and variable types and to set required / mutually exclusive arguments coming in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Argparse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gives you a framework to re-use the same logic and variable names from script to script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Every script I write starts with copying blocks of import statements, </a:t>
            </a:r>
            <a:r>
              <a:rPr lang="en-US" sz="2400" i="1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argparse</a:t>
            </a:r>
            <a:r>
              <a:rPr 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arguments, and functions. </a:t>
            </a:r>
            <a:r>
              <a:rPr lang="en-US" sz="2400" b="1" i="1" u="sng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 write very little from scratch.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i="1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624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main() functions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70E21F-E102-BF40-A993-111864427C38}"/>
              </a:ext>
            </a:extLst>
          </p:cNvPr>
          <p:cNvGrpSpPr/>
          <p:nvPr/>
        </p:nvGrpSpPr>
        <p:grpSpPr>
          <a:xfrm>
            <a:off x="1385316" y="3009952"/>
            <a:ext cx="6373368" cy="3092322"/>
            <a:chOff x="48159" y="3437850"/>
            <a:chExt cx="6373368" cy="309232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13F359-0A86-4546-9385-0D247D842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05" y="3437850"/>
              <a:ext cx="6372076" cy="83306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7D3EF9-9DAE-F64C-8118-E4FF14918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59" y="4360127"/>
              <a:ext cx="6373368" cy="21700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E09B820-3AF0-A648-BEFC-443FE565FE5E}"/>
              </a:ext>
            </a:extLst>
          </p:cNvPr>
          <p:cNvSpPr txBox="1"/>
          <p:nvPr/>
        </p:nvSpPr>
        <p:spPr>
          <a:xfrm>
            <a:off x="635431" y="1041930"/>
            <a:ext cx="7873138" cy="173932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Here is a command-line version of our </a:t>
            </a:r>
            <a:r>
              <a:rPr lang="en-US" sz="24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snp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-stats code. 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[1] and </a:t>
            </a:r>
            <a:r>
              <a:rPr lang="en-US" sz="24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[2] pass the file and </a:t>
            </a:r>
            <a:r>
              <a:rPr lang="en-US" sz="24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chrom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get_distances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(file, </a:t>
            </a:r>
            <a:r>
              <a:rPr lang="en-US" sz="24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chrom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also in script (not shown)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488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 the wild, this might look different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13F359-0A86-4546-9385-0D247D842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962" y="964417"/>
            <a:ext cx="6372076" cy="8330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42EECA-EEE4-304B-B76E-BC7003419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962" y="2104685"/>
            <a:ext cx="6373368" cy="35294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CAD347-76AF-754A-995E-1468D8F0B94F}"/>
              </a:ext>
            </a:extLst>
          </p:cNvPr>
          <p:cNvSpPr txBox="1"/>
          <p:nvPr/>
        </p:nvSpPr>
        <p:spPr>
          <a:xfrm>
            <a:off x="635431" y="5773608"/>
            <a:ext cx="7873138" cy="92327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 of the code not in </a:t>
            </a:r>
            <a:r>
              <a:rPr lang="en-US" sz="24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get_distances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(file, </a:t>
            </a:r>
            <a:r>
              <a:rPr lang="en-US" sz="24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chrom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is now wrapped in a function called “main()” … </a:t>
            </a:r>
            <a:r>
              <a:rPr 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why??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29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What is going on??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42EECA-EEE4-304B-B76E-BC7003419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03" y="1024252"/>
            <a:ext cx="6373368" cy="35294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B01207-02EE-454A-8967-59A752E2B8A9}"/>
              </a:ext>
            </a:extLst>
          </p:cNvPr>
          <p:cNvSpPr txBox="1"/>
          <p:nvPr/>
        </p:nvSpPr>
        <p:spPr>
          <a:xfrm>
            <a:off x="721519" y="4786259"/>
            <a:ext cx="7700962" cy="181456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If a script is run directly on the command line (</a:t>
            </a:r>
            <a:r>
              <a:rPr lang="en-US" sz="20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</a:t>
            </a:r>
            <a:r>
              <a:rPr lang="en-US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‘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python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snp-stats.py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hg38.hybrid.vcf chr1</a:t>
            </a:r>
            <a:r>
              <a:rPr lang="en-US" sz="20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’, __name__ = ‘__main__’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0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If a script is imported as a module (</a:t>
            </a:r>
            <a:r>
              <a:rPr lang="en-US" sz="2000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</a:t>
            </a:r>
            <a:r>
              <a:rPr lang="en-US" sz="20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‘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snp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-stats</a:t>
            </a:r>
            <a:r>
              <a:rPr lang="en-US" sz="20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’), __name__ = the name of the script, </a:t>
            </a:r>
            <a:r>
              <a:rPr lang="en-US" sz="2000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</a:t>
            </a:r>
            <a:r>
              <a:rPr lang="en-US" sz="20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‘</a:t>
            </a:r>
            <a:r>
              <a:rPr lang="en-US" sz="2000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snp</a:t>
            </a:r>
            <a:r>
              <a:rPr lang="en-US" sz="20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-stats’)</a:t>
            </a:r>
          </a:p>
        </p:txBody>
      </p:sp>
    </p:spTree>
    <p:extLst>
      <p:ext uri="{BB962C8B-B14F-4D97-AF65-F5344CB8AC3E}">
        <p14:creationId xmlns:p14="http://schemas.microsoft.com/office/powerpoint/2010/main" val="1813676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main() functions: use-cases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55B7DB-883C-374E-8268-3D82C4E6413E}"/>
              </a:ext>
            </a:extLst>
          </p:cNvPr>
          <p:cNvSpPr txBox="1"/>
          <p:nvPr/>
        </p:nvSpPr>
        <p:spPr>
          <a:xfrm>
            <a:off x="400049" y="1181413"/>
            <a:ext cx="8129589" cy="54765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Allows importing as a module to access functions within script without executing whole script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Same applies for interactive Python using the interpreter (</a:t>
            </a:r>
            <a:r>
              <a:rPr lang="en-US" sz="2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Does not alter how the script runs when called directly via the terminal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Imo of somewhat marginal utility for early-stage programming, but becomes more or less expected as you progress. </a:t>
            </a:r>
            <a:r>
              <a:rPr lang="en-US" sz="2400" b="1" i="1" u="sng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Good to get in the habit early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i="1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535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Shebang 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55B7DB-883C-374E-8268-3D82C4E6413E}"/>
              </a:ext>
            </a:extLst>
          </p:cNvPr>
          <p:cNvSpPr txBox="1"/>
          <p:nvPr/>
        </p:nvSpPr>
        <p:spPr>
          <a:xfrm>
            <a:off x="507206" y="2935602"/>
            <a:ext cx="8129589" cy="149075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Allows direct execution of script (using ./</a:t>
            </a:r>
            <a:r>
              <a:rPr lang="en-US" sz="20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scriptname.py</a:t>
            </a:r>
            <a:r>
              <a:rPr lang="en-US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without explicitly calling Python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Tells the terminal to use Python, where Python is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Imo of marginal utility, but easy to add and you’ll see frequently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i="1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F9B1C9-8481-954C-8CCE-48D02E870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67" y="981389"/>
            <a:ext cx="6951663" cy="1759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91DD91-2CD1-994C-B097-419360587ACC}"/>
              </a:ext>
            </a:extLst>
          </p:cNvPr>
          <p:cNvSpPr txBox="1"/>
          <p:nvPr/>
        </p:nvSpPr>
        <p:spPr>
          <a:xfrm>
            <a:off x="1145378" y="4669584"/>
            <a:ext cx="6853238" cy="18883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$ python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snp-stats.py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gm12878.hg38.vcf chr1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Mean distance between SNVs is 909.57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bp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Median distance between SNVs is 373.00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bp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STD of distance between SNVs is 34528.73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nt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$ ./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snp-stats.py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gm12878.hg38.vcf chr1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Mean distance between SNVs is 909.57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bp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Median distance between SNVs is 373.00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bp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STD of distance between SNVs is 34528.73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nt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618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01082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Subprocess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C77A28-7D20-5348-9749-40F9766423B1}"/>
              </a:ext>
            </a:extLst>
          </p:cNvPr>
          <p:cNvSpPr txBox="1"/>
          <p:nvPr/>
        </p:nvSpPr>
        <p:spPr>
          <a:xfrm>
            <a:off x="457200" y="1288110"/>
            <a:ext cx="8352263" cy="27896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Lets you interface directly with terminal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this to make </a:t>
            </a:r>
            <a:r>
              <a:rPr lang="en-US" sz="2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wrappers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that call external utilities/programs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 can’t do everything </a:t>
            </a:r>
            <a:r>
              <a:rPr lang="en-US" sz="2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Python, but can (more or less) do everything </a:t>
            </a:r>
            <a:r>
              <a:rPr lang="en-US" sz="2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with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Python!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**Potential security risk**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6E2E5B-1858-9847-87DB-F19754FF97C4}"/>
              </a:ext>
            </a:extLst>
          </p:cNvPr>
          <p:cNvSpPr txBox="1"/>
          <p:nvPr/>
        </p:nvSpPr>
        <p:spPr>
          <a:xfrm>
            <a:off x="5274527" y="836341"/>
            <a:ext cx="0" cy="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DE942-443A-334C-9C89-555D8B2F118F}"/>
              </a:ext>
            </a:extLst>
          </p:cNvPr>
          <p:cNvSpPr txBox="1"/>
          <p:nvPr/>
        </p:nvSpPr>
        <p:spPr>
          <a:xfrm>
            <a:off x="172994" y="4176584"/>
            <a:ext cx="8773296" cy="2545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import subprocess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subprocess.run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(["head", "-2", "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seqs.fa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"])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&gt;chr7:148845262-148845298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CCCCATCCTTATTCCCTTTAAGAACGTTCTGATGGGC</a:t>
            </a: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CompletedProcess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=['head', ‘-2', '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seqs.fa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'],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returncode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=0)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exit()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$ head -2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seqs.fa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&gt;chr7:148845262-148845298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CCCCATCCTTATTCCCTTTAAGAACGTTCTGATGGGC</a:t>
            </a:r>
          </a:p>
        </p:txBody>
      </p:sp>
    </p:spTree>
    <p:extLst>
      <p:ext uri="{BB962C8B-B14F-4D97-AF65-F5344CB8AC3E}">
        <p14:creationId xmlns:p14="http://schemas.microsoft.com/office/powerpoint/2010/main" val="124958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What we’ve learned so far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457200" y="1181414"/>
            <a:ext cx="8352263" cy="549816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Basic data types (strings, lists, tuples, dictionaries, sets, </a:t>
            </a:r>
            <a:r>
              <a:rPr lang="en-US" sz="2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ndarrays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2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dataframes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800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Ways to operate on said data (loops, Booleans, conditionals, comparisons, recursions)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Ways to build repurposable/generalizable code for operating on data (arguments, functions, classes)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are we still missing??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38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Outline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457200" y="1181413"/>
            <a:ext cx="8352263" cy="497649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argparse</a:t>
            </a: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800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main() functions &amp; shebang lines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Subprocess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609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Recall the solution to last Wednesday’s practice problem – part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5DA22B-68F8-A143-AA48-86C3D2DD0449}"/>
              </a:ext>
            </a:extLst>
          </p:cNvPr>
          <p:cNvSpPr txBox="1"/>
          <p:nvPr/>
        </p:nvSpPr>
        <p:spPr>
          <a:xfrm>
            <a:off x="256477" y="1139825"/>
            <a:ext cx="6646127" cy="86739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Function: 27 lines (with comments, etc.)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Generalized for all VCF files in same format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E1CF2-19CB-4F45-9BB6-F04D0814C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77" y="2154265"/>
            <a:ext cx="6301169" cy="458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8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4797E3-7E75-9348-A651-26972B97C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962" y="3437850"/>
            <a:ext cx="6372076" cy="83306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72693E-1E1D-BE43-826C-CF7DCFCEAEF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Recall the solution to last Wednesday’s practice problem – part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E9F6B-1E95-B64F-A845-2B7EA2DEC25F}"/>
              </a:ext>
            </a:extLst>
          </p:cNvPr>
          <p:cNvSpPr txBox="1"/>
          <p:nvPr/>
        </p:nvSpPr>
        <p:spPr>
          <a:xfrm>
            <a:off x="256477" y="1139825"/>
            <a:ext cx="8642196" cy="203827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Everything else: 12 lines (with comments, etc.)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Only import statements generalized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 reproduce, must remember specific function inputs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Notebook-specific data structures ‘</a:t>
            </a:r>
            <a:r>
              <a:rPr lang="en-US" sz="24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dist_list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’ &amp; ‘</a:t>
            </a:r>
            <a:r>
              <a:rPr lang="en-US" sz="24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dist_array</a:t>
            </a: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’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BFF60-7F2C-6347-8EB0-65EAAAD5F78F}"/>
              </a:ext>
            </a:extLst>
          </p:cNvPr>
          <p:cNvSpPr txBox="1"/>
          <p:nvPr/>
        </p:nvSpPr>
        <p:spPr>
          <a:xfrm>
            <a:off x="1098395" y="3389970"/>
            <a:ext cx="6947210" cy="88094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32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do we generalize these tasks??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A43994-37FD-4946-A4C1-7DDEB2F49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4111786"/>
            <a:ext cx="76327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2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Generalization wish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457200" y="1067112"/>
            <a:ext cx="8352263" cy="56765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Specify intelligent arguments that are easy to keep track of and can be passed on the command line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600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Automatically import user data with correct types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Have default variable names for common tasks (</a:t>
            </a:r>
            <a:r>
              <a:rPr lang="en-US" sz="2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</a:t>
            </a:r>
            <a:r>
              <a:rPr lang="en-US" sz="2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input_file</a:t>
            </a:r>
            <a:r>
              <a:rPr lang="en-US" sz="2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and default values like in functions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endParaRPr lang="en-US" sz="2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 able to define required and mutually exclusive arguments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Have built in help / documentation / error handling</a:t>
            </a:r>
            <a:endParaRPr lang="en-US" sz="2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7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Wishes do come true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0F68ED-EE54-834C-9EDD-4305DD28D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682" y="2139949"/>
            <a:ext cx="5354637" cy="4011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BB0440-B538-4945-8B3B-AD5DD4413188}"/>
              </a:ext>
            </a:extLst>
          </p:cNvPr>
          <p:cNvSpPr txBox="1"/>
          <p:nvPr/>
        </p:nvSpPr>
        <p:spPr>
          <a:xfrm>
            <a:off x="356802" y="1252135"/>
            <a:ext cx="3672274" cy="4085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import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argparse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064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Argparse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is my favorite module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395869" y="3328680"/>
            <a:ext cx="8352263" cy="278637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 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 tooltip="argparse: Command-line option and argument parsing library."/>
              </a:rPr>
              <a:t>argparse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module makes it easy to write user-friendly command-line interfaces. The program defines what arguments it requires, and 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 tooltip="argparse: Command-line option and argument parsing library."/>
              </a:rPr>
              <a:t>argparse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will figure out how to parse those out of 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 tooltip="sys.argv"/>
              </a:rPr>
              <a:t>sys.argv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The 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 tooltip="argparse: Command-line option and argument parsing library."/>
              </a:rPr>
              <a:t>argparse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module also automatically generates help and usage messages and issues errors when users give the program invalid arguments.</a:t>
            </a: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C58756-A431-964E-A613-5C507B78B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3" y="1250498"/>
            <a:ext cx="8372475" cy="18090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5042FCF-A667-9F40-932F-519F28EF9AAD}"/>
              </a:ext>
            </a:extLst>
          </p:cNvPr>
          <p:cNvSpPr/>
          <p:nvPr/>
        </p:nvSpPr>
        <p:spPr>
          <a:xfrm>
            <a:off x="2043113" y="6115050"/>
            <a:ext cx="5057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https://docs.python.org/3/library/argparse.html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961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 - EL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12700">
          <a:noFill/>
        </a:ln>
      </a:spPr>
      <a:bodyPr vert="horz" lIns="91440" tIns="45720" rIns="91440" bIns="45720" rtlCol="0">
        <a:noAutofit/>
      </a:bodyPr>
      <a:lstStyle>
        <a:defPPr marL="342900" indent="-342900" fontAlgn="auto">
          <a:spcBef>
            <a:spcPts val="0"/>
          </a:spcBef>
          <a:spcAft>
            <a:spcPts val="600"/>
          </a:spcAft>
          <a:buClr>
            <a:srgbClr val="0070C0"/>
          </a:buClr>
          <a:buSzPct val="100000"/>
          <a:buFont typeface="Wingdings" pitchFamily="2" charset="2"/>
          <a:buChar char="§"/>
          <a:defRPr sz="2800" dirty="0">
            <a:solidFill>
              <a:prstClr val="black"/>
            </a:solidFill>
            <a:latin typeface="Calibri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20532</TotalTime>
  <Words>1876</Words>
  <Application>Microsoft Macintosh PowerPoint</Application>
  <PresentationFormat>On-screen Show (4:3)</PresentationFormat>
  <Paragraphs>207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Courier</vt:lpstr>
      <vt:lpstr>Garamond</vt:lpstr>
      <vt:lpstr>Helvetica Neue</vt:lpstr>
      <vt:lpstr>Helvetica Neue Light</vt:lpstr>
      <vt:lpstr>Menlo</vt:lpstr>
      <vt:lpstr>Wingdings</vt:lpstr>
      <vt:lpstr>Default Design</vt:lpstr>
      <vt:lpstr>Office Theme</vt:lpstr>
      <vt:lpstr>Argparse and 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S Noble</dc:creator>
  <cp:lastModifiedBy> </cp:lastModifiedBy>
  <cp:revision>496</cp:revision>
  <cp:lastPrinted>2020-02-27T18:10:39Z</cp:lastPrinted>
  <dcterms:created xsi:type="dcterms:W3CDTF">2008-01-08T19:18:25Z</dcterms:created>
  <dcterms:modified xsi:type="dcterms:W3CDTF">2020-12-02T08:03:47Z</dcterms:modified>
</cp:coreProperties>
</file>