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3" r:id="rId2"/>
    <p:sldId id="646" r:id="rId3"/>
    <p:sldId id="647" r:id="rId4"/>
    <p:sldId id="265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0" indent="4572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 marL="0" indent="9144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 marL="0" indent="13716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 marL="0" indent="18288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90575" indent="-333375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234439" indent="-320039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272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844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90575" indent="-333375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234439" indent="-320039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272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844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0"/>
            </a:lvl1pPr>
            <a:lvl2pPr marL="0" indent="457200">
              <a:spcBef>
                <a:spcPts val="500"/>
              </a:spcBef>
              <a:buSzTx/>
              <a:buNone/>
              <a:defRPr sz="2400" b="0"/>
            </a:lvl2pPr>
            <a:lvl3pPr marL="0" indent="914400">
              <a:spcBef>
                <a:spcPts val="500"/>
              </a:spcBef>
              <a:buSzTx/>
              <a:buNone/>
              <a:defRPr sz="2400" b="0"/>
            </a:lvl3pPr>
            <a:lvl4pPr marL="0" indent="1371600">
              <a:spcBef>
                <a:spcPts val="500"/>
              </a:spcBef>
              <a:buSzTx/>
              <a:buNone/>
              <a:defRPr sz="2400" b="0"/>
            </a:lvl4pPr>
            <a:lvl5pPr marL="0" indent="1828800">
              <a:spcBef>
                <a:spcPts val="500"/>
              </a:spcBef>
              <a:buSzTx/>
              <a:buNone/>
              <a:defRPr sz="24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4946" y="6245225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4" r:id="rId23"/>
    <p:sldLayoutId id="2147483675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chemeClr val="accent4"/>
          </a:solidFill>
          <a:uFillTx/>
          <a:latin typeface="Garamond" panose="02020404030301010803" pitchFamily="18" charset="0"/>
          <a:ea typeface="+mj-ea"/>
          <a:cs typeface="+mj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>
                <a:solidFill>
                  <a:schemeClr val="accent4"/>
                </a:solidFill>
                <a:latin typeface="Garamond" panose="02020404030301010803" pitchFamily="18" charset="0"/>
                <a:cs typeface="Calibri" pitchFamily="34" charset="0"/>
              </a:rPr>
              <a:t>Dictionaries </a:t>
            </a:r>
            <a:r>
              <a:rPr lang="en-US" sz="6000" b="1" dirty="0" err="1">
                <a:solidFill>
                  <a:schemeClr val="accent4"/>
                </a:solidFill>
                <a:latin typeface="Garamond" panose="02020404030301010803" pitchFamily="18" charset="0"/>
                <a:cs typeface="Calibri" pitchFamily="34" charset="0"/>
              </a:rPr>
              <a:t>pratice</a:t>
            </a:r>
            <a:endParaRPr lang="en-US" sz="6000" b="1" dirty="0">
              <a:solidFill>
                <a:schemeClr val="accent4"/>
              </a:solidFill>
              <a:latin typeface="Garamond" panose="02020404030301010803" pitchFamily="18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</p:spTree>
    <p:extLst>
      <p:ext uri="{BB962C8B-B14F-4D97-AF65-F5344CB8AC3E}">
        <p14:creationId xmlns:p14="http://schemas.microsoft.com/office/powerpoint/2010/main" val="21336207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6874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quick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77A28-7D20-5348-9749-40F9766423B1}"/>
              </a:ext>
            </a:extLst>
          </p:cNvPr>
          <p:cNvSpPr txBox="1"/>
          <p:nvPr/>
        </p:nvSpPr>
        <p:spPr>
          <a:xfrm>
            <a:off x="197708" y="939111"/>
            <a:ext cx="8711514" cy="555669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0" rIns="91440" bIns="0" rtlCol="0">
            <a:noAutofit/>
          </a:bodyPr>
          <a:lstStyle/>
          <a:p>
            <a:pPr marL="457200" indent="-4572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Dictionaries: </a:t>
            </a:r>
          </a:p>
          <a:p>
            <a:pPr marL="800100" lvl="1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key:value</a:t>
            </a: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pairs</a:t>
            </a:r>
          </a:p>
          <a:p>
            <a:pPr marL="800100" lvl="1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a.k.a. hash tables, lookup tables</a:t>
            </a:r>
          </a:p>
          <a:p>
            <a:pPr marL="800100" lvl="1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Examples:</a:t>
            </a:r>
          </a:p>
          <a:p>
            <a:pPr marL="1257300" lvl="2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Word and definition</a:t>
            </a:r>
          </a:p>
          <a:p>
            <a:pPr marL="1257300" lvl="2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Name and phone number</a:t>
            </a:r>
          </a:p>
          <a:p>
            <a:pPr marL="1257300" lvl="2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name and score</a:t>
            </a:r>
          </a:p>
          <a:p>
            <a:pPr marL="1257300" lvl="2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Username and password</a:t>
            </a:r>
          </a:p>
          <a:p>
            <a:pPr marL="800100" lvl="1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Dictionaries are useful when you want to look up some data (value) based on a key</a:t>
            </a:r>
          </a:p>
          <a:p>
            <a:pPr marL="800100" lvl="1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1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Each key can appear only once</a:t>
            </a:r>
          </a:p>
        </p:txBody>
      </p:sp>
    </p:spTree>
    <p:extLst>
      <p:ext uri="{BB962C8B-B14F-4D97-AF65-F5344CB8AC3E}">
        <p14:creationId xmlns:p14="http://schemas.microsoft.com/office/powerpoint/2010/main" val="24634573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6874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Note: dictionary and list access times</a:t>
            </a:r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E36307DE-4768-9243-B52D-ED7A08A066BB}"/>
              </a:ext>
            </a:extLst>
          </p:cNvPr>
          <p:cNvGrpSpPr/>
          <p:nvPr/>
        </p:nvGrpSpPr>
        <p:grpSpPr>
          <a:xfrm>
            <a:off x="4169759" y="3501825"/>
            <a:ext cx="4355078" cy="2397233"/>
            <a:chOff x="0" y="0"/>
            <a:chExt cx="4355076" cy="2397231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54E71581-5607-3347-B065-038EED8929EB}"/>
                </a:ext>
              </a:extLst>
            </p:cNvPr>
            <p:cNvSpPr txBox="1"/>
            <p:nvPr/>
          </p:nvSpPr>
          <p:spPr>
            <a:xfrm>
              <a:off x="3058559" y="609600"/>
              <a:ext cx="1296518" cy="1774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/>
              </a:pPr>
              <a:r>
                <a:t>0   val1</a:t>
              </a:r>
            </a:p>
            <a:p>
              <a:pPr>
                <a:defRPr sz="1600" b="1"/>
              </a:pPr>
              <a:r>
                <a:t>1   val2</a:t>
              </a:r>
            </a:p>
            <a:p>
              <a:pPr>
                <a:defRPr sz="1600" b="1"/>
              </a:pPr>
              <a:r>
                <a:t>2   val3</a:t>
              </a:r>
            </a:p>
            <a:p>
              <a:pPr>
                <a:defRPr sz="1600" b="1"/>
              </a:pPr>
              <a:r>
                <a:t>3   val4</a:t>
              </a:r>
            </a:p>
            <a:p>
              <a:pPr>
                <a:defRPr sz="1600" b="1"/>
              </a:pPr>
              <a:r>
                <a:t>4   val5</a:t>
              </a:r>
            </a:p>
            <a:p>
              <a:pPr>
                <a:defRPr sz="1600" b="1"/>
              </a:pPr>
              <a:r>
                <a:t> …</a:t>
              </a:r>
            </a:p>
            <a:p>
              <a:pPr>
                <a:defRPr sz="1600" b="1"/>
              </a:pPr>
              <a:r>
                <a:t>max last_val</a:t>
              </a: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58A8C92C-A5FF-CA4C-85F6-98C3203BEA6D}"/>
                </a:ext>
              </a:extLst>
            </p:cNvPr>
            <p:cNvSpPr txBox="1"/>
            <p:nvPr/>
          </p:nvSpPr>
          <p:spPr>
            <a:xfrm>
              <a:off x="1524000" y="0"/>
              <a:ext cx="976478" cy="364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by value:</a:t>
              </a:r>
            </a:p>
          </p:txBody>
        </p:sp>
        <p:sp>
          <p:nvSpPr>
            <p:cNvPr id="9" name="Straight Arrow Connector 15">
              <a:extLst>
                <a:ext uri="{FF2B5EF4-FFF2-40B4-BE49-F238E27FC236}">
                  <a16:creationId xmlns:a16="http://schemas.microsoft.com/office/drawing/2014/main" id="{46456553-51F1-B344-B9DF-C73FE6CAD8B0}"/>
                </a:ext>
              </a:extLst>
            </p:cNvPr>
            <p:cNvSpPr/>
            <p:nvPr/>
          </p:nvSpPr>
          <p:spPr>
            <a:xfrm>
              <a:off x="2438400" y="776514"/>
              <a:ext cx="533401" cy="158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traight Arrow Connector 16">
              <a:extLst>
                <a:ext uri="{FF2B5EF4-FFF2-40B4-BE49-F238E27FC236}">
                  <a16:creationId xmlns:a16="http://schemas.microsoft.com/office/drawing/2014/main" id="{49F5B8A7-1C88-9E49-8F54-A396E3D7F5DA}"/>
                </a:ext>
              </a:extLst>
            </p:cNvPr>
            <p:cNvSpPr/>
            <p:nvPr/>
          </p:nvSpPr>
          <p:spPr>
            <a:xfrm>
              <a:off x="2438400" y="1017814"/>
              <a:ext cx="533401" cy="158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traight Arrow Connector 17">
              <a:extLst>
                <a:ext uri="{FF2B5EF4-FFF2-40B4-BE49-F238E27FC236}">
                  <a16:creationId xmlns:a16="http://schemas.microsoft.com/office/drawing/2014/main" id="{B6EB4B6A-B25A-B443-BB34-EF76177CFAD1}"/>
                </a:ext>
              </a:extLst>
            </p:cNvPr>
            <p:cNvSpPr/>
            <p:nvPr/>
          </p:nvSpPr>
          <p:spPr>
            <a:xfrm>
              <a:off x="2438400" y="1741714"/>
              <a:ext cx="533401" cy="158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traight Arrow Connector 19">
              <a:extLst>
                <a:ext uri="{FF2B5EF4-FFF2-40B4-BE49-F238E27FC236}">
                  <a16:creationId xmlns:a16="http://schemas.microsoft.com/office/drawing/2014/main" id="{1E60AF35-8EDB-8F47-95A1-B1A673D270F6}"/>
                </a:ext>
              </a:extLst>
            </p:cNvPr>
            <p:cNvSpPr/>
            <p:nvPr/>
          </p:nvSpPr>
          <p:spPr>
            <a:xfrm>
              <a:off x="2438400" y="2224314"/>
              <a:ext cx="533401" cy="158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traight Arrow Connector 20">
              <a:extLst>
                <a:ext uri="{FF2B5EF4-FFF2-40B4-BE49-F238E27FC236}">
                  <a16:creationId xmlns:a16="http://schemas.microsoft.com/office/drawing/2014/main" id="{6640E1EE-3C0C-6447-8E1F-E0BF778413B4}"/>
                </a:ext>
              </a:extLst>
            </p:cNvPr>
            <p:cNvSpPr/>
            <p:nvPr/>
          </p:nvSpPr>
          <p:spPr>
            <a:xfrm>
              <a:off x="2438400" y="1259114"/>
              <a:ext cx="533401" cy="158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traight Arrow Connector 21">
              <a:extLst>
                <a:ext uri="{FF2B5EF4-FFF2-40B4-BE49-F238E27FC236}">
                  <a16:creationId xmlns:a16="http://schemas.microsoft.com/office/drawing/2014/main" id="{2E1A4EBA-C0F9-4D40-8251-6087F5253BA5}"/>
                </a:ext>
              </a:extLst>
            </p:cNvPr>
            <p:cNvSpPr/>
            <p:nvPr/>
          </p:nvSpPr>
          <p:spPr>
            <a:xfrm>
              <a:off x="2438400" y="1500414"/>
              <a:ext cx="533401" cy="1589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C74CA9B4-7043-024E-AC0B-6AAA84611F96}"/>
                </a:ext>
              </a:extLst>
            </p:cNvPr>
            <p:cNvSpPr txBox="1"/>
            <p:nvPr/>
          </p:nvSpPr>
          <p:spPr>
            <a:xfrm>
              <a:off x="0" y="624114"/>
              <a:ext cx="1621308" cy="30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val1 </a:t>
              </a:r>
              <a:r>
                <a:t>?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854605B8-4C73-E64C-BADA-6F556463A255}"/>
                </a:ext>
              </a:extLst>
            </p:cNvPr>
            <p:cNvSpPr txBox="1"/>
            <p:nvPr/>
          </p:nvSpPr>
          <p:spPr>
            <a:xfrm>
              <a:off x="0" y="869151"/>
              <a:ext cx="1621308" cy="30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val2 </a:t>
              </a:r>
              <a:r>
                <a:t>?</a:t>
              </a: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7759A1DD-790F-954A-A9C8-9E4EAB268217}"/>
                </a:ext>
              </a:extLst>
            </p:cNvPr>
            <p:cNvSpPr txBox="1"/>
            <p:nvPr/>
          </p:nvSpPr>
          <p:spPr>
            <a:xfrm>
              <a:off x="0" y="1114187"/>
              <a:ext cx="1621308" cy="30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val3 </a:t>
              </a:r>
              <a:r>
                <a:t>?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B7014129-D331-5D41-B0FA-60661E3D9A74}"/>
                </a:ext>
              </a:extLst>
            </p:cNvPr>
            <p:cNvSpPr txBox="1"/>
            <p:nvPr/>
          </p:nvSpPr>
          <p:spPr>
            <a:xfrm>
              <a:off x="0" y="1359225"/>
              <a:ext cx="1621308" cy="30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val4 </a:t>
              </a:r>
              <a:r>
                <a:t>?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78312AD2-D91C-ED47-B4C6-3D63DF6390F3}"/>
                </a:ext>
              </a:extLst>
            </p:cNvPr>
            <p:cNvSpPr txBox="1"/>
            <p:nvPr/>
          </p:nvSpPr>
          <p:spPr>
            <a:xfrm>
              <a:off x="0" y="1604262"/>
              <a:ext cx="1621308" cy="30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val5 </a:t>
              </a:r>
              <a:r>
                <a:t>?</a:t>
              </a: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7CDF4355-AF62-7B4A-B572-025549950C72}"/>
                </a:ext>
              </a:extLst>
            </p:cNvPr>
            <p:cNvSpPr txBox="1"/>
            <p:nvPr/>
          </p:nvSpPr>
          <p:spPr>
            <a:xfrm>
              <a:off x="0" y="2094338"/>
              <a:ext cx="1917345" cy="30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is  </a:t>
              </a:r>
              <a:r>
                <a:rPr b="1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Helvetica Neue"/>
                </a:rPr>
                <a:t>myVal == last_val </a:t>
              </a:r>
              <a:r>
                <a:t>?</a:t>
              </a:r>
            </a:p>
          </p:txBody>
        </p:sp>
        <p:sp>
          <p:nvSpPr>
            <p:cNvPr id="21" name="Left Brace 29">
              <a:extLst>
                <a:ext uri="{FF2B5EF4-FFF2-40B4-BE49-F238E27FC236}">
                  <a16:creationId xmlns:a16="http://schemas.microsoft.com/office/drawing/2014/main" id="{3E032378-8DA1-1541-BA46-28756BABDD0D}"/>
                </a:ext>
              </a:extLst>
            </p:cNvPr>
            <p:cNvSpPr/>
            <p:nvPr/>
          </p:nvSpPr>
          <p:spPr>
            <a:xfrm rot="5400000">
              <a:off x="1801232" y="-1267833"/>
              <a:ext cx="228601" cy="3526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48"/>
                    <a:pt x="10800" y="21483"/>
                  </a:cubicBezTo>
                  <a:lnTo>
                    <a:pt x="10800" y="10917"/>
                  </a:lnTo>
                  <a:cubicBezTo>
                    <a:pt x="10800" y="10852"/>
                    <a:pt x="5965" y="10800"/>
                    <a:pt x="0" y="10800"/>
                  </a:cubicBezTo>
                  <a:cubicBezTo>
                    <a:pt x="5965" y="10800"/>
                    <a:pt x="10800" y="10748"/>
                    <a:pt x="10800" y="10683"/>
                  </a:cubicBezTo>
                  <a:lnTo>
                    <a:pt x="10800" y="117"/>
                  </a:lnTo>
                  <a:cubicBezTo>
                    <a:pt x="10800" y="52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EED8FC46-D2E8-E84A-8DD6-8D05D07B4EFE}"/>
              </a:ext>
            </a:extLst>
          </p:cNvPr>
          <p:cNvGrpSpPr/>
          <p:nvPr/>
        </p:nvGrpSpPr>
        <p:grpSpPr>
          <a:xfrm>
            <a:off x="664560" y="3578025"/>
            <a:ext cx="2286001" cy="2281536"/>
            <a:chOff x="0" y="0"/>
            <a:chExt cx="2286000" cy="2281534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88DD37C2-5BE7-DC42-9A34-CEDCFD499524}"/>
                </a:ext>
              </a:extLst>
            </p:cNvPr>
            <p:cNvSpPr/>
            <p:nvPr/>
          </p:nvSpPr>
          <p:spPr>
            <a:xfrm>
              <a:off x="914400" y="4572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600" b="1"/>
              </a:pPr>
              <a:r>
                <a:t>0   val1</a:t>
              </a:r>
            </a:p>
            <a:p>
              <a:pPr>
                <a:defRPr sz="1600" b="1"/>
              </a:pPr>
              <a:r>
                <a:t>1   val2</a:t>
              </a:r>
            </a:p>
            <a:p>
              <a:pPr>
                <a:defRPr sz="1600" b="1"/>
              </a:pPr>
              <a:r>
                <a:t>2   val3</a:t>
              </a:r>
            </a:p>
            <a:p>
              <a:pPr>
                <a:defRPr sz="1600" b="1"/>
              </a:pPr>
              <a:r>
                <a:t>3   val4</a:t>
              </a:r>
            </a:p>
            <a:p>
              <a:pPr>
                <a:defRPr sz="1600" b="1"/>
              </a:pPr>
              <a:r>
                <a:t>4   val5</a:t>
              </a:r>
            </a:p>
            <a:p>
              <a:pPr>
                <a:defRPr sz="1600" b="1"/>
              </a:pPr>
              <a:r>
                <a:t> …</a:t>
              </a:r>
            </a:p>
            <a:p>
              <a:pPr>
                <a:defRPr sz="1600" b="1"/>
              </a:pPr>
              <a:r>
                <a:t>max last_val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F96E3849-E435-5746-922D-7F2987DE2F55}"/>
                </a:ext>
              </a:extLst>
            </p:cNvPr>
            <p:cNvSpPr/>
            <p:nvPr/>
          </p:nvSpPr>
          <p:spPr>
            <a:xfrm>
              <a:off x="91440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dirty="0"/>
                <a:t>by index:</a:t>
              </a:r>
            </a:p>
          </p:txBody>
        </p:sp>
        <p:sp>
          <p:nvSpPr>
            <p:cNvPr id="25" name="Elbow Connector 9">
              <a:extLst>
                <a:ext uri="{FF2B5EF4-FFF2-40B4-BE49-F238E27FC236}">
                  <a16:creationId xmlns:a16="http://schemas.microsoft.com/office/drawing/2014/main" id="{6B01CFB8-9ED7-5049-BA7A-966E1F9031EB}"/>
                </a:ext>
              </a:extLst>
            </p:cNvPr>
            <p:cNvSpPr/>
            <p:nvPr/>
          </p:nvSpPr>
          <p:spPr>
            <a:xfrm>
              <a:off x="0" y="685800"/>
              <a:ext cx="914400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0FE99870-46BE-9D46-8403-CD691CEA3AB2}"/>
                </a:ext>
              </a:extLst>
            </p:cNvPr>
            <p:cNvSpPr/>
            <p:nvPr/>
          </p:nvSpPr>
          <p:spPr>
            <a:xfrm>
              <a:off x="76200" y="30480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" name="TextBox 30">
              <a:extLst>
                <a:ext uri="{FF2B5EF4-FFF2-40B4-BE49-F238E27FC236}">
                  <a16:creationId xmlns:a16="http://schemas.microsoft.com/office/drawing/2014/main" id="{BA12B18E-906A-DD41-8596-60A4944BE42F}"/>
                </a:ext>
              </a:extLst>
            </p:cNvPr>
            <p:cNvSpPr/>
            <p:nvPr/>
          </p:nvSpPr>
          <p:spPr>
            <a:xfrm>
              <a:off x="0" y="2281534"/>
              <a:ext cx="228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(index points directly to position in memory)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CB6AD19-CDD6-8C48-AD7A-D76D8B4F5473}"/>
              </a:ext>
            </a:extLst>
          </p:cNvPr>
          <p:cNvSpPr txBox="1"/>
          <p:nvPr/>
        </p:nvSpPr>
        <p:spPr>
          <a:xfrm>
            <a:off x="381000" y="1066800"/>
            <a:ext cx="8382000" cy="196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Accessing a list by index is very fast!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Accessing a dictionary by key is very fast!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Accessing a list by value (e.g. </a:t>
            </a:r>
            <a:r>
              <a:rPr sz="2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list.index</a:t>
            </a: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</a:t>
            </a:r>
            <a:r>
              <a:rPr sz="2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myVal</a:t>
            </a: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or </a:t>
            </a:r>
            <a:r>
              <a:rPr sz="2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list.count</a:t>
            </a: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</a:t>
            </a:r>
            <a:r>
              <a:rPr sz="2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myVal</a:t>
            </a:r>
            <a:r>
              <a:rPr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)) can be SLOW.</a:t>
            </a:r>
          </a:p>
        </p:txBody>
      </p:sp>
    </p:spTree>
    <p:extLst>
      <p:ext uri="{BB962C8B-B14F-4D97-AF65-F5344CB8AC3E}">
        <p14:creationId xmlns:p14="http://schemas.microsoft.com/office/powerpoint/2010/main" val="980291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ictionaries practice"/>
          <p:cNvSpPr txBox="1">
            <a:spLocks noGrp="1"/>
          </p:cNvSpPr>
          <p:nvPr>
            <p:ph type="title"/>
          </p:nvPr>
        </p:nvSpPr>
        <p:spPr>
          <a:xfrm>
            <a:off x="685800" y="102602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dirty="0"/>
              <a:t>Dictionaries practice</a:t>
            </a:r>
          </a:p>
        </p:txBody>
      </p:sp>
      <p:sp>
        <p:nvSpPr>
          <p:cNvPr id="316" name="Input files can be downloaded from:…"/>
          <p:cNvSpPr txBox="1"/>
          <p:nvPr/>
        </p:nvSpPr>
        <p:spPr>
          <a:xfrm>
            <a:off x="1336627" y="2840875"/>
            <a:ext cx="647074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Jupyter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notebook can be downloaded from Canvas or </a:t>
            </a:r>
          </a:p>
          <a:p>
            <a:pPr algn="ctr">
              <a:defRPr sz="2800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defRPr sz="2800"/>
            </a:pPr>
            <a:r>
              <a:rPr lang="en-US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github.com</a:t>
            </a:r>
            <a:r>
              <a:rPr lang="en-US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beliveau</a:t>
            </a:r>
            <a:r>
              <a:rPr lang="en-US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-lab/gen559/blob/main/notebooks/</a:t>
            </a:r>
            <a:r>
              <a:rPr lang="en-US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oligo_molecular_weight.ipynb</a:t>
            </a:r>
            <a:endParaRPr dirty="0">
              <a:solidFill>
                <a:srgbClr val="0070C0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238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Helvetica Neue</vt:lpstr>
      <vt:lpstr>Helvetica Neue Light</vt:lpstr>
      <vt:lpstr>Default Design</vt:lpstr>
      <vt:lpstr>Dictionaries pratice</vt:lpstr>
      <vt:lpstr>PowerPoint Presentation</vt:lpstr>
      <vt:lpstr>PowerPoint Presentation</vt:lpstr>
      <vt:lpstr>Dictionaries practice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next steps</dc:title>
  <cp:lastModifiedBy> </cp:lastModifiedBy>
  <cp:revision>31</cp:revision>
  <dcterms:modified xsi:type="dcterms:W3CDTF">2020-11-04T00:13:38Z</dcterms:modified>
</cp:coreProperties>
</file>