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326" r:id="rId3"/>
    <p:sldId id="276" r:id="rId4"/>
    <p:sldId id="257" r:id="rId5"/>
    <p:sldId id="258" r:id="rId6"/>
    <p:sldId id="259" r:id="rId7"/>
    <p:sldId id="260" r:id="rId8"/>
    <p:sldId id="261" r:id="rId9"/>
    <p:sldId id="262" r:id="rId10"/>
    <p:sldId id="263" r:id="rId11"/>
    <p:sldId id="264" r:id="rId12"/>
    <p:sldId id="265" r:id="rId13"/>
    <p:sldId id="266" r:id="rId14"/>
    <p:sldId id="327" r:id="rId15"/>
    <p:sldId id="328" r:id="rId16"/>
    <p:sldId id="267" r:id="rId17"/>
    <p:sldId id="268" r:id="rId18"/>
    <p:sldId id="269" r:id="rId19"/>
    <p:sldId id="271"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2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snapToObjects="1">
      <p:cViewPr varScale="1">
        <p:scale>
          <a:sx n="54" d="100"/>
          <a:sy n="54" d="100"/>
        </p:scale>
        <p:origin x="79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1143000" y="685800"/>
            <a:ext cx="4572000" cy="3429000"/>
          </a:xfrm>
          <a:prstGeom prst="rect">
            <a:avLst/>
          </a:prstGeom>
        </p:spPr>
        <p:txBody>
          <a:bodyPr/>
          <a:lstStyle/>
          <a:p>
            <a:endParaRPr/>
          </a:p>
        </p:txBody>
      </p:sp>
      <p:sp>
        <p:nvSpPr>
          <p:cNvPr id="124" name="Shape 12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ClrTx/>
              <a:buSzTx/>
              <a:buNone/>
              <a:defRPr sz="5400"/>
            </a:lvl1pPr>
            <a:lvl2pPr marL="0" indent="0" algn="ctr">
              <a:spcBef>
                <a:spcPts val="0"/>
              </a:spcBef>
              <a:buClrTx/>
              <a:buSzTx/>
              <a:buNone/>
              <a:defRPr sz="5400"/>
            </a:lvl2pPr>
            <a:lvl3pPr marL="0" indent="0" algn="ctr">
              <a:spcBef>
                <a:spcPts val="0"/>
              </a:spcBef>
              <a:buClrTx/>
              <a:buSzTx/>
              <a:buNone/>
              <a:defRPr sz="5400"/>
            </a:lvl3pPr>
            <a:lvl4pPr marL="0" indent="0" algn="ctr">
              <a:spcBef>
                <a:spcPts val="0"/>
              </a:spcBef>
              <a:buClrTx/>
              <a:buSzTx/>
              <a:buNone/>
              <a:defRPr sz="5400"/>
            </a:lvl4pPr>
            <a:lvl5pPr marL="0" indent="0" algn="ctr">
              <a:spcBef>
                <a:spcPts val="0"/>
              </a:spcBef>
              <a:buClrTx/>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2387600" y="8953500"/>
            <a:ext cx="19621500" cy="585521"/>
          </a:xfrm>
          <a:prstGeom prst="rect">
            <a:avLst/>
          </a:prstGeom>
        </p:spPr>
        <p:txBody>
          <a:bodyPr anchor="t">
            <a:spAutoFit/>
          </a:bodyPr>
          <a:lstStyle>
            <a:lvl1pPr marL="0" indent="0" algn="ctr">
              <a:spcBef>
                <a:spcPts val="0"/>
              </a:spcBef>
              <a:buClrTx/>
              <a:buSzTx/>
              <a:buNone/>
              <a:defRPr sz="3200" i="1"/>
            </a:lvl1pPr>
          </a:lstStyle>
          <a:p>
            <a:r>
              <a:t>–Johnny Appleseed</a:t>
            </a:r>
          </a:p>
        </p:txBody>
      </p:sp>
      <p:sp>
        <p:nvSpPr>
          <p:cNvPr id="94" name="“Type a quote here.”"/>
          <p:cNvSpPr txBox="1">
            <a:spLocks noGrp="1"/>
          </p:cNvSpPr>
          <p:nvPr>
            <p:ph type="body" sz="quarter" idx="14"/>
          </p:nvPr>
        </p:nvSpPr>
        <p:spPr>
          <a:xfrm>
            <a:off x="2387600" y="6076950"/>
            <a:ext cx="19621500" cy="825500"/>
          </a:xfrm>
          <a:prstGeom prst="rect">
            <a:avLst/>
          </a:prstGeom>
        </p:spPr>
        <p:txBody>
          <a:bodyPr>
            <a:spAutoFit/>
          </a:bodyPr>
          <a:lstStyle>
            <a:lvl1pPr marL="0" indent="0" algn="ctr">
              <a:spcBef>
                <a:spcPts val="0"/>
              </a:spcBef>
              <a:buClrTx/>
              <a:buSzTx/>
              <a:buNone/>
              <a:defRPr>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291579"/>
            <a:ext cx="29260800" cy="19507201"/>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bg>
      <p:bgPr>
        <a:solidFill>
          <a:srgbClr val="FFFFFF"/>
        </a:solidFill>
        <a:effectLst/>
      </p:bgPr>
    </p:bg>
    <p:spTree>
      <p:nvGrpSpPr>
        <p:cNvPr id="1" name=""/>
        <p:cNvGrpSpPr/>
        <p:nvPr/>
      </p:nvGrpSpPr>
      <p:grpSpPr>
        <a:xfrm>
          <a:off x="0" y="0"/>
          <a:ext cx="0" cy="0"/>
          <a:chOff x="0" y="0"/>
          <a:chExt cx="0" cy="0"/>
        </a:xfrm>
      </p:grpSpPr>
      <p:sp>
        <p:nvSpPr>
          <p:cNvPr id="117" name="Slide Number"/>
          <p:cNvSpPr txBox="1">
            <a:spLocks noGrp="1"/>
          </p:cNvSpPr>
          <p:nvPr>
            <p:ph type="sldNum" sz="quarter" idx="2"/>
          </p:nvPr>
        </p:nvSpPr>
        <p:spPr>
          <a:xfrm>
            <a:off x="16154400" y="12496800"/>
            <a:ext cx="805180" cy="855484"/>
          </a:xfrm>
          <a:prstGeom prst="rect">
            <a:avLst/>
          </a:prstGeom>
        </p:spPr>
        <p:txBody>
          <a:bodyPr lIns="91439" tIns="91439" rIns="91439" bIns="91439"/>
          <a:lstStyle>
            <a:lvl1pPr algn="l" defTabSz="1828800">
              <a:defRPr sz="4800">
                <a:solidFill>
                  <a:srgbClr val="000000"/>
                </a:solidFill>
                <a:latin typeface="Times New Roman"/>
                <a:ea typeface="Times New Roman"/>
                <a:cs typeface="Times New Roman"/>
                <a:sym typeface="Times New Roman"/>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2921000" y="330200"/>
            <a:ext cx="18542000" cy="9207501"/>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512300"/>
            <a:ext cx="23114000" cy="2006600"/>
          </a:xfrm>
          <a:prstGeom prst="rect">
            <a:avLst/>
          </a:prstGeom>
        </p:spPr>
        <p:txBody>
          <a:bodyPr/>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ClrTx/>
              <a:buSzTx/>
              <a:buNone/>
              <a:defRPr sz="5400"/>
            </a:lvl1pPr>
            <a:lvl2pPr marL="0" indent="0" algn="ctr">
              <a:spcBef>
                <a:spcPts val="0"/>
              </a:spcBef>
              <a:buClrTx/>
              <a:buSzTx/>
              <a:buNone/>
              <a:defRPr sz="5400"/>
            </a:lvl2pPr>
            <a:lvl3pPr marL="0" indent="0" algn="ctr">
              <a:spcBef>
                <a:spcPts val="0"/>
              </a:spcBef>
              <a:buClrTx/>
              <a:buSzTx/>
              <a:buNone/>
              <a:defRPr sz="5400"/>
            </a:lvl3pPr>
            <a:lvl4pPr marL="0" indent="0" algn="ctr">
              <a:spcBef>
                <a:spcPts val="0"/>
              </a:spcBef>
              <a:buClrTx/>
              <a:buSzTx/>
              <a:buNone/>
              <a:defRPr sz="5400"/>
            </a:lvl4pPr>
            <a:lvl5pPr marL="0" indent="0" algn="ctr">
              <a:spcBef>
                <a:spcPts val="0"/>
              </a:spcBef>
              <a:buClrTx/>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13"/>
          </p:nvPr>
        </p:nvSpPr>
        <p:spPr>
          <a:xfrm>
            <a:off x="8016875" y="-63500"/>
            <a:ext cx="19831050" cy="132207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ClrTx/>
              <a:buSzTx/>
              <a:buNone/>
              <a:defRPr sz="5400"/>
            </a:lvl1pPr>
            <a:lvl2pPr marL="0" indent="0" algn="ctr">
              <a:spcBef>
                <a:spcPts val="0"/>
              </a:spcBef>
              <a:buClrTx/>
              <a:buSzTx/>
              <a:buNone/>
              <a:defRPr sz="5400"/>
            </a:lvl2pPr>
            <a:lvl3pPr marL="0" indent="0" algn="ctr">
              <a:spcBef>
                <a:spcPts val="0"/>
              </a:spcBef>
              <a:buClrTx/>
              <a:buSzTx/>
              <a:buNone/>
              <a:defRPr sz="5400"/>
            </a:lvl3pPr>
            <a:lvl4pPr marL="0" indent="0" algn="ctr">
              <a:spcBef>
                <a:spcPts val="0"/>
              </a:spcBef>
              <a:buClrTx/>
              <a:buSzTx/>
              <a:buNone/>
              <a:defRPr sz="5400"/>
            </a:lvl4pPr>
            <a:lvl5pPr marL="0" indent="0" algn="ctr">
              <a:spcBef>
                <a:spcPts val="0"/>
              </a:spcBef>
              <a:buClrTx/>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buClrTx/>
            </a:lvl1pPr>
            <a:lvl2pPr>
              <a:buClrTx/>
            </a:lvl2pPr>
            <a:lvl3pPr>
              <a:buClrTx/>
            </a:lvl3pPr>
            <a:lvl4pPr>
              <a:buClrTx/>
            </a:lvl4pPr>
            <a:lvl5pPr>
              <a:buClrTx/>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13"/>
          </p:nvPr>
        </p:nvSpPr>
        <p:spPr>
          <a:xfrm>
            <a:off x="9972675" y="2125132"/>
            <a:ext cx="16402050" cy="10934701"/>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buClrTx/>
              <a:defRPr sz="3800"/>
            </a:lvl1pPr>
            <a:lvl2pPr marL="1117600" indent="-558800">
              <a:spcBef>
                <a:spcPts val="4500"/>
              </a:spcBef>
              <a:buClrTx/>
              <a:defRPr sz="3800"/>
            </a:lvl2pPr>
            <a:lvl3pPr marL="1676400" indent="-558800">
              <a:spcBef>
                <a:spcPts val="4500"/>
              </a:spcBef>
              <a:buClrTx/>
              <a:defRPr sz="3800"/>
            </a:lvl3pPr>
            <a:lvl4pPr marL="2235200" indent="-558800">
              <a:spcBef>
                <a:spcPts val="4500"/>
              </a:spcBef>
              <a:buClrTx/>
              <a:defRPr sz="3800"/>
            </a:lvl4pPr>
            <a:lvl5pPr marL="2794000" indent="-558800">
              <a:spcBef>
                <a:spcPts val="4500"/>
              </a:spcBef>
              <a:buClrTx/>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a:buClrTx/>
            </a:lvl1pPr>
            <a:lvl2pPr>
              <a:buClrTx/>
            </a:lvl2pPr>
            <a:lvl3pPr>
              <a:buClrTx/>
            </a:lvl3pPr>
            <a:lvl4pPr>
              <a:buClrTx/>
            </a:lvl4pPr>
            <a:lvl5pPr>
              <a:buClrTx/>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5290800" y="6870700"/>
            <a:ext cx="8343900" cy="55626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15316200" y="952500"/>
            <a:ext cx="8305800" cy="5537200"/>
          </a:xfrm>
          <a:prstGeom prst="rect">
            <a:avLst/>
          </a:prstGeom>
        </p:spPr>
        <p:txBody>
          <a:bodyPr lIns="91439" tIns="45719" rIns="91439" bIns="45719" anchor="t">
            <a:noAutofit/>
          </a:bodyPr>
          <a:lstStyle/>
          <a:p>
            <a:endParaRPr/>
          </a:p>
        </p:txBody>
      </p:sp>
      <p:sp>
        <p:nvSpPr>
          <p:cNvPr id="85" name="Image"/>
          <p:cNvSpPr>
            <a:spLocks noGrp="1"/>
          </p:cNvSpPr>
          <p:nvPr>
            <p:ph type="pic" idx="15"/>
          </p:nvPr>
        </p:nvSpPr>
        <p:spPr>
          <a:xfrm>
            <a:off x="-1739900" y="-258233"/>
            <a:ext cx="20065999" cy="13377332"/>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Neue Medium"/>
        </a:defRPr>
      </a:lvl9pPr>
    </p:titleStyle>
    <p:bodyStyle>
      <a:lvl1pPr marL="635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solidFill>
            <a:srgbClr val="FFFFFF"/>
          </a:solidFill>
          <a:uFillTx/>
          <a:latin typeface="Helvetica Neue"/>
          <a:ea typeface="Helvetica Neue"/>
          <a:cs typeface="Helvetica Neue"/>
          <a:sym typeface="Helvetica Neue"/>
        </a:defRPr>
      </a:lvl1pPr>
      <a:lvl2pPr marL="1270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solidFill>
            <a:srgbClr val="FFFFFF"/>
          </a:solidFill>
          <a:uFillTx/>
          <a:latin typeface="Helvetica Neue"/>
          <a:ea typeface="Helvetica Neue"/>
          <a:cs typeface="Helvetica Neue"/>
          <a:sym typeface="Helvetica Neue"/>
        </a:defRPr>
      </a:lvl2pPr>
      <a:lvl3pPr marL="1905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solidFill>
            <a:srgbClr val="FFFFFF"/>
          </a:solidFill>
          <a:uFillTx/>
          <a:latin typeface="Helvetica Neue"/>
          <a:ea typeface="Helvetica Neue"/>
          <a:cs typeface="Helvetica Neue"/>
          <a:sym typeface="Helvetica Neue"/>
        </a:defRPr>
      </a:lvl3pPr>
      <a:lvl4pPr marL="2540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solidFill>
            <a:srgbClr val="FFFFFF"/>
          </a:solidFill>
          <a:uFillTx/>
          <a:latin typeface="Helvetica Neue"/>
          <a:ea typeface="Helvetica Neue"/>
          <a:cs typeface="Helvetica Neue"/>
          <a:sym typeface="Helvetica Neue"/>
        </a:defRPr>
      </a:lvl4pPr>
      <a:lvl5pPr marL="3175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solidFill>
            <a:srgbClr val="FFFFFF"/>
          </a:solidFill>
          <a:uFillTx/>
          <a:latin typeface="Helvetica Neue"/>
          <a:ea typeface="Helvetica Neue"/>
          <a:cs typeface="Helvetica Neue"/>
          <a:sym typeface="Helvetica Neue"/>
        </a:defRPr>
      </a:lvl5pPr>
      <a:lvl6pPr marL="3810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solidFill>
            <a:srgbClr val="FFFFFF"/>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solidFill>
            <a:srgbClr val="FFFFFF"/>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solidFill>
            <a:srgbClr val="FFFFFF"/>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solidFill>
            <a:srgbClr val="FFFFFF"/>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WTF is a regexp?!  It’s short for regular expression.”"/>
          <p:cNvSpPr txBox="1"/>
          <p:nvPr/>
        </p:nvSpPr>
        <p:spPr>
          <a:xfrm>
            <a:off x="3945357" y="1235627"/>
            <a:ext cx="16493285" cy="78277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6900" b="0">
                <a:latin typeface="Helvetica Neue Light"/>
                <a:ea typeface="Helvetica Neue Light"/>
                <a:cs typeface="Helvetica Neue Light"/>
                <a:sym typeface="Helvetica Neue Light"/>
              </a:defRPr>
            </a:lvl1pPr>
          </a:lstStyle>
          <a:p>
            <a:r>
              <a:rPr lang="en-US" sz="8800" b="1" dirty="0"/>
              <a:t>Regular Expressions</a:t>
            </a:r>
          </a:p>
          <a:p>
            <a:endParaRPr lang="en-US" dirty="0"/>
          </a:p>
          <a:p>
            <a:r>
              <a:rPr lang="en-US" dirty="0"/>
              <a:t>Genome 559: Introduction to Statistical and Computational Genomics</a:t>
            </a:r>
          </a:p>
          <a:p>
            <a:endParaRPr lang="en-US" dirty="0"/>
          </a:p>
          <a:p>
            <a:r>
              <a:rPr lang="en-US" b="1" dirty="0"/>
              <a:t>Brian Beliveau</a:t>
            </a:r>
          </a:p>
          <a:p>
            <a:endParaRPr dirty="0"/>
          </a:p>
        </p:txBody>
      </p:sp>
      <p:pic>
        <p:nvPicPr>
          <p:cNvPr id="5" name="Picture 4">
            <a:extLst>
              <a:ext uri="{FF2B5EF4-FFF2-40B4-BE49-F238E27FC236}">
                <a16:creationId xmlns:a16="http://schemas.microsoft.com/office/drawing/2014/main" id="{73CEB923-D1C8-2E4E-8A42-D0FDE1C1F1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0357" y="9451474"/>
            <a:ext cx="3810000" cy="3860800"/>
          </a:xfrm>
          <a:prstGeom prst="rect">
            <a:avLst/>
          </a:prstGeom>
        </p:spPr>
      </p:pic>
      <p:sp>
        <p:nvSpPr>
          <p:cNvPr id="8" name="“WTF is a regexp?!  It’s short for regular expression.”">
            <a:extLst>
              <a:ext uri="{FF2B5EF4-FFF2-40B4-BE49-F238E27FC236}">
                <a16:creationId xmlns:a16="http://schemas.microsoft.com/office/drawing/2014/main" id="{CE99EE27-93C2-FA43-A64A-B7A7513C7EA0}"/>
              </a:ext>
            </a:extLst>
          </p:cNvPr>
          <p:cNvSpPr txBox="1"/>
          <p:nvPr/>
        </p:nvSpPr>
        <p:spPr>
          <a:xfrm>
            <a:off x="5414210" y="9976361"/>
            <a:ext cx="15785432" cy="28110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6900" b="0">
                <a:latin typeface="Helvetica Neue Light"/>
                <a:ea typeface="Helvetica Neue Light"/>
                <a:cs typeface="Helvetica Neue Light"/>
                <a:sym typeface="Helvetica Neue Light"/>
              </a:defRPr>
            </a:lvl1pPr>
          </a:lstStyle>
          <a:p>
            <a:r>
              <a:rPr lang="en-US" sz="8800" i="1" dirty="0"/>
              <a:t>Today’s slides adapted </a:t>
            </a:r>
          </a:p>
          <a:p>
            <a:r>
              <a:rPr lang="en-US" sz="8800" i="1" dirty="0"/>
              <a:t>from Cole </a:t>
            </a:r>
            <a:r>
              <a:rPr lang="en-US" sz="8800" i="1" dirty="0" err="1"/>
              <a:t>Trapnell</a:t>
            </a:r>
            <a:endParaRPr i="1"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roblem: search for strings in other strings"/>
          <p:cNvSpPr txBox="1">
            <a:spLocks noGrp="1"/>
          </p:cNvSpPr>
          <p:nvPr>
            <p:ph type="title"/>
          </p:nvPr>
        </p:nvSpPr>
        <p:spPr>
          <a:prstGeom prst="rect">
            <a:avLst/>
          </a:prstGeom>
        </p:spPr>
        <p:txBody>
          <a:bodyPr/>
          <a:lstStyle/>
          <a:p>
            <a:pPr defTabSz="610870">
              <a:defRPr sz="8288"/>
            </a:pPr>
            <a:r>
              <a:rPr b="1">
                <a:latin typeface="Helvetica Neue"/>
                <a:ea typeface="Helvetica Neue"/>
                <a:cs typeface="Helvetica Neue"/>
                <a:sym typeface="Helvetica Neue"/>
              </a:rPr>
              <a:t>Problem</a:t>
            </a:r>
            <a:r>
              <a:t>: search for strings in other strings</a:t>
            </a:r>
          </a:p>
        </p:txBody>
      </p:sp>
      <p:sp>
        <p:nvSpPr>
          <p:cNvPr id="156" name="How do we test whether my_str contains either “re” or “sh”?"/>
          <p:cNvSpPr txBox="1"/>
          <p:nvPr/>
        </p:nvSpPr>
        <p:spPr>
          <a:xfrm>
            <a:off x="2000847" y="10790479"/>
            <a:ext cx="20628502" cy="2362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6900"/>
            </a:pPr>
            <a:r>
              <a:rPr b="0">
                <a:latin typeface="Helvetica Neue Light"/>
                <a:ea typeface="Helvetica Neue Light"/>
                <a:cs typeface="Helvetica Neue Light"/>
                <a:sym typeface="Helvetica Neue Light"/>
              </a:rPr>
              <a:t>How do we test whether</a:t>
            </a:r>
            <a:r>
              <a:t> </a:t>
            </a:r>
            <a:r>
              <a:rPr>
                <a:latin typeface="Courier New"/>
                <a:ea typeface="Courier New"/>
                <a:cs typeface="Courier New"/>
                <a:sym typeface="Courier New"/>
              </a:rPr>
              <a:t>my_str </a:t>
            </a:r>
            <a:r>
              <a:rPr b="0">
                <a:latin typeface="Helvetica Neue Light"/>
                <a:ea typeface="Helvetica Neue Light"/>
                <a:cs typeface="Helvetica Neue Light"/>
                <a:sym typeface="Helvetica Neue Light"/>
              </a:rPr>
              <a:t>contains either</a:t>
            </a:r>
            <a:r>
              <a:rPr>
                <a:latin typeface="Courier New"/>
                <a:ea typeface="Courier New"/>
                <a:cs typeface="Courier New"/>
                <a:sym typeface="Courier New"/>
              </a:rPr>
              <a:t> “re”</a:t>
            </a:r>
            <a:r>
              <a:rPr b="0">
                <a:latin typeface="Helvetica Neue Light"/>
                <a:ea typeface="Helvetica Neue Light"/>
                <a:cs typeface="Helvetica Neue Light"/>
                <a:sym typeface="Helvetica Neue Light"/>
              </a:rPr>
              <a:t> or</a:t>
            </a:r>
            <a:r>
              <a:rPr>
                <a:latin typeface="Courier New"/>
                <a:ea typeface="Courier New"/>
                <a:cs typeface="Courier New"/>
                <a:sym typeface="Courier New"/>
              </a:rPr>
              <a:t> “sh”</a:t>
            </a:r>
            <a:r>
              <a:t>?</a:t>
            </a:r>
          </a:p>
        </p:txBody>
      </p:sp>
      <p:sp>
        <p:nvSpPr>
          <p:cNvPr id="157" name="&gt;&gt;&gt; [m.start() for m in re.finditer('re', my_str)]…"/>
          <p:cNvSpPr txBox="1"/>
          <p:nvPr/>
        </p:nvSpPr>
        <p:spPr>
          <a:xfrm>
            <a:off x="1091946" y="4931944"/>
            <a:ext cx="18222368" cy="346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E8F100"/>
                </a:solidFill>
                <a:latin typeface="Courier"/>
                <a:ea typeface="Courier"/>
                <a:cs typeface="Courier"/>
                <a:sym typeface="Courier"/>
              </a:defRPr>
            </a:pPr>
            <a:r>
              <a:rPr dirty="0"/>
              <a:t>&gt;&gt;&gt; [</a:t>
            </a:r>
            <a:r>
              <a:rPr dirty="0" err="1"/>
              <a:t>m.start</a:t>
            </a:r>
            <a:r>
              <a:rPr dirty="0"/>
              <a:t>() for m in </a:t>
            </a:r>
            <a:r>
              <a:rPr dirty="0" err="1"/>
              <a:t>re.finditer</a:t>
            </a:r>
            <a:r>
              <a:rPr dirty="0"/>
              <a:t>('re', </a:t>
            </a:r>
            <a:r>
              <a:rPr dirty="0" err="1"/>
              <a:t>my_str</a:t>
            </a:r>
            <a:r>
              <a:rPr dirty="0"/>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E8F100"/>
                </a:solidFill>
                <a:latin typeface="Courier"/>
                <a:ea typeface="Courier"/>
                <a:cs typeface="Courier"/>
                <a:sym typeface="Courier"/>
              </a:defRPr>
            </a:pPr>
            <a:r>
              <a:rPr dirty="0"/>
              <a:t>[9, 33, 44]</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E8F100"/>
                </a:solidFill>
                <a:latin typeface="Courier"/>
                <a:ea typeface="Courier"/>
                <a:cs typeface="Courier"/>
                <a:sym typeface="Courier"/>
              </a:defRPr>
            </a:pPr>
            <a:r>
              <a:rPr dirty="0"/>
              <a:t>&gt;&gt;&gt;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E8F100"/>
                </a:solidFill>
                <a:latin typeface="Courier"/>
                <a:ea typeface="Courier"/>
                <a:cs typeface="Courier"/>
                <a:sym typeface="Courier"/>
              </a:defRPr>
            </a:pPr>
            <a:r>
              <a:rPr dirty="0"/>
              <a:t>&gt;&gt;&gt; [</a:t>
            </a:r>
            <a:r>
              <a:rPr dirty="0" err="1"/>
              <a:t>m.start</a:t>
            </a:r>
            <a:r>
              <a:rPr dirty="0"/>
              <a:t>() for m in </a:t>
            </a:r>
            <a:r>
              <a:rPr dirty="0" err="1"/>
              <a:t>re.finditer</a:t>
            </a:r>
            <a:r>
              <a:rPr dirty="0"/>
              <a:t>('</a:t>
            </a:r>
            <a:r>
              <a:rPr dirty="0" err="1"/>
              <a:t>re|sh</a:t>
            </a:r>
            <a:r>
              <a:rPr dirty="0"/>
              <a:t>', </a:t>
            </a:r>
            <a:r>
              <a:rPr dirty="0" err="1"/>
              <a:t>my_str</a:t>
            </a:r>
            <a:r>
              <a:rPr dirty="0"/>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E8F100"/>
                </a:solidFill>
                <a:latin typeface="Courier"/>
                <a:ea typeface="Courier"/>
                <a:cs typeface="Courier"/>
                <a:sym typeface="Courier"/>
              </a:defRPr>
            </a:pPr>
            <a:r>
              <a:rPr dirty="0"/>
              <a:t>[9, 23, 33, 44]</a:t>
            </a:r>
          </a:p>
        </p:txBody>
      </p:sp>
      <p:sp>
        <p:nvSpPr>
          <p:cNvPr id="5" name="&gt;&gt;&gt; my_str = &quot;WTF is a regexp?! It's short for regular expression.&quot;…">
            <a:extLst>
              <a:ext uri="{FF2B5EF4-FFF2-40B4-BE49-F238E27FC236}">
                <a16:creationId xmlns:a16="http://schemas.microsoft.com/office/drawing/2014/main" id="{4867C9CD-4A1A-C94B-BB67-2DE9DE852686}"/>
              </a:ext>
            </a:extLst>
          </p:cNvPr>
          <p:cNvSpPr txBox="1"/>
          <p:nvPr/>
        </p:nvSpPr>
        <p:spPr>
          <a:xfrm>
            <a:off x="1091946" y="3261015"/>
            <a:ext cx="22764245" cy="779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E8F100"/>
                </a:solidFill>
                <a:latin typeface="Courier"/>
                <a:ea typeface="Courier"/>
                <a:cs typeface="Courier"/>
                <a:sym typeface="Courier"/>
              </a:defRPr>
            </a:pPr>
            <a:r>
              <a:rPr dirty="0"/>
              <a:t>&gt;&gt;&gt; </a:t>
            </a:r>
            <a:r>
              <a:rPr dirty="0" err="1"/>
              <a:t>my_str</a:t>
            </a:r>
            <a:r>
              <a:rPr dirty="0"/>
              <a:t> = "WTF is a </a:t>
            </a:r>
            <a:r>
              <a:rPr dirty="0" err="1"/>
              <a:t>regexp</a:t>
            </a:r>
            <a:r>
              <a:rPr dirty="0"/>
              <a:t>?! It's short for regular expression."</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ython’s Regular Expression Syntax"/>
          <p:cNvSpPr txBox="1">
            <a:spLocks noGrp="1"/>
          </p:cNvSpPr>
          <p:nvPr>
            <p:ph type="title"/>
          </p:nvPr>
        </p:nvSpPr>
        <p:spPr>
          <a:prstGeom prst="rect">
            <a:avLst/>
          </a:prstGeom>
        </p:spPr>
        <p:txBody>
          <a:bodyPr/>
          <a:lstStyle>
            <a:lvl1pPr>
              <a:defRPr sz="7200">
                <a:effectLst>
                  <a:outerShdw blurRad="12700" dist="25400" dir="2700000" rotWithShape="0">
                    <a:srgbClr val="000000"/>
                  </a:outerShdw>
                </a:effectLst>
              </a:defRPr>
            </a:lvl1pPr>
          </a:lstStyle>
          <a:p>
            <a:r>
              <a:t>Python’s Regular Expression Syntax</a:t>
            </a:r>
          </a:p>
        </p:txBody>
      </p:sp>
      <p:sp>
        <p:nvSpPr>
          <p:cNvPr id="160" name="Most characters match themselves…"/>
          <p:cNvSpPr txBox="1">
            <a:spLocks noGrp="1"/>
          </p:cNvSpPr>
          <p:nvPr>
            <p:ph type="body" idx="1"/>
          </p:nvPr>
        </p:nvSpPr>
        <p:spPr>
          <a:prstGeom prst="rect">
            <a:avLst/>
          </a:prstGeom>
        </p:spPr>
        <p:txBody>
          <a:bodyPr/>
          <a:lstStyle/>
          <a:p>
            <a:pPr marL="473075" indent="-473075">
              <a:spcBef>
                <a:spcPts val="1300"/>
              </a:spcBef>
              <a:defRPr sz="5600"/>
            </a:pPr>
            <a:r>
              <a:t>Most characters match themselves</a:t>
            </a:r>
          </a:p>
          <a:p>
            <a:pPr marL="0" lvl="1" indent="457200">
              <a:spcBef>
                <a:spcPts val="0"/>
              </a:spcBef>
              <a:buSzTx/>
              <a:buNone/>
              <a:defRPr sz="5600">
                <a:solidFill>
                  <a:schemeClr val="accent2">
                    <a:hueOff val="-177681"/>
                    <a:satOff val="-17391"/>
                    <a:lumOff val="16666"/>
                  </a:schemeClr>
                </a:solidFill>
              </a:defRPr>
            </a:pPr>
            <a:r>
              <a:t>The regular expression “test” matches the string ‘test’, and only that string</a:t>
            </a:r>
          </a:p>
          <a:p>
            <a:pPr marL="473075" indent="-473075">
              <a:spcBef>
                <a:spcPts val="1300"/>
              </a:spcBef>
              <a:defRPr sz="5600"/>
            </a:pPr>
            <a:r>
              <a:t>[x] matches any </a:t>
            </a:r>
            <a:r>
              <a:rPr i="1"/>
              <a:t>one</a:t>
            </a:r>
            <a:r>
              <a:t> of a list of characters</a:t>
            </a:r>
          </a:p>
          <a:p>
            <a:pPr marL="0" lvl="1" indent="457200">
              <a:spcBef>
                <a:spcPts val="0"/>
              </a:spcBef>
              <a:buSzTx/>
              <a:buNone/>
              <a:defRPr sz="5600">
                <a:solidFill>
                  <a:schemeClr val="accent2">
                    <a:hueOff val="-177681"/>
                    <a:satOff val="-17391"/>
                    <a:lumOff val="16666"/>
                  </a:schemeClr>
                </a:solidFill>
              </a:defRPr>
            </a:pPr>
            <a:r>
              <a:t>“[abc]” matches ‘a’,‘b’,or ‘c’</a:t>
            </a:r>
          </a:p>
          <a:p>
            <a:pPr marL="473075" indent="-473075">
              <a:spcBef>
                <a:spcPts val="1300"/>
              </a:spcBef>
              <a:defRPr sz="5600"/>
            </a:pPr>
            <a:r>
              <a:t>[^x] matches any </a:t>
            </a:r>
            <a:r>
              <a:rPr i="1"/>
              <a:t>one</a:t>
            </a:r>
            <a:r>
              <a:t> character that is not included in </a:t>
            </a:r>
            <a:r>
              <a:rPr i="1"/>
              <a:t>x</a:t>
            </a:r>
          </a:p>
          <a:p>
            <a:pPr marL="0" lvl="1" indent="457200">
              <a:spcBef>
                <a:spcPts val="0"/>
              </a:spcBef>
              <a:buSzTx/>
              <a:buNone/>
              <a:defRPr sz="5600">
                <a:solidFill>
                  <a:schemeClr val="accent2">
                    <a:hueOff val="-177681"/>
                    <a:satOff val="-17391"/>
                    <a:lumOff val="16666"/>
                  </a:schemeClr>
                </a:solidFill>
              </a:defRPr>
            </a:pPr>
            <a:r>
              <a:t>“[^abc]” matches any single character </a:t>
            </a:r>
            <a:r>
              <a:rPr i="1"/>
              <a:t>except</a:t>
            </a:r>
            <a:r>
              <a:t> ‘a’,’b’,or ‘c’</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ython’s Regular Expression Syntax"/>
          <p:cNvSpPr txBox="1">
            <a:spLocks noGrp="1"/>
          </p:cNvSpPr>
          <p:nvPr>
            <p:ph type="title"/>
          </p:nvPr>
        </p:nvSpPr>
        <p:spPr>
          <a:prstGeom prst="rect">
            <a:avLst/>
          </a:prstGeom>
        </p:spPr>
        <p:txBody>
          <a:bodyPr/>
          <a:lstStyle>
            <a:lvl1pPr>
              <a:defRPr sz="7200">
                <a:effectLst>
                  <a:outerShdw blurRad="12700" dist="25400" dir="2700000" rotWithShape="0">
                    <a:srgbClr val="000000"/>
                  </a:outerShdw>
                </a:effectLst>
              </a:defRPr>
            </a:lvl1pPr>
          </a:lstStyle>
          <a:p>
            <a:r>
              <a:t>Python’s Regular Expression Syntax</a:t>
            </a:r>
          </a:p>
        </p:txBody>
      </p:sp>
      <p:sp>
        <p:nvSpPr>
          <p:cNvPr id="163" name="“.” matches any single character…"/>
          <p:cNvSpPr txBox="1">
            <a:spLocks noGrp="1"/>
          </p:cNvSpPr>
          <p:nvPr>
            <p:ph type="body" idx="1"/>
          </p:nvPr>
        </p:nvSpPr>
        <p:spPr>
          <a:prstGeom prst="rect">
            <a:avLst/>
          </a:prstGeom>
        </p:spPr>
        <p:txBody>
          <a:bodyPr/>
          <a:lstStyle/>
          <a:p>
            <a:pPr marL="473075" indent="-473075">
              <a:spcBef>
                <a:spcPts val="1300"/>
              </a:spcBef>
              <a:defRPr sz="5600"/>
            </a:pPr>
            <a:r>
              <a:t>“.” matches any single character</a:t>
            </a:r>
          </a:p>
          <a:p>
            <a:pPr marL="473075" indent="-473075">
              <a:spcBef>
                <a:spcPts val="1300"/>
              </a:spcBef>
              <a:defRPr sz="5600"/>
            </a:pPr>
            <a:r>
              <a:t>Parentheses can be used for grouping</a:t>
            </a:r>
          </a:p>
          <a:p>
            <a:pPr marL="0" lvl="1" indent="457200">
              <a:spcBef>
                <a:spcPts val="0"/>
              </a:spcBef>
              <a:buSzTx/>
              <a:buNone/>
              <a:defRPr sz="5600">
                <a:solidFill>
                  <a:schemeClr val="accent2">
                    <a:hueOff val="-177681"/>
                    <a:satOff val="-17391"/>
                    <a:lumOff val="16666"/>
                  </a:schemeClr>
                </a:solidFill>
              </a:defRPr>
            </a:pPr>
            <a:r>
              <a:t>“(abc)+” matches </a:t>
            </a:r>
            <a:r>
              <a:rPr>
                <a:latin typeface="Courier New"/>
                <a:ea typeface="Courier New"/>
                <a:cs typeface="Courier New"/>
                <a:sym typeface="Courier New"/>
              </a:rPr>
              <a:t>’abc’, ‘abcabc’, ‘abcabcabc’, </a:t>
            </a:r>
            <a:r>
              <a:t>etc.</a:t>
            </a:r>
          </a:p>
          <a:p>
            <a:pPr marL="473075" indent="-473075">
              <a:spcBef>
                <a:spcPts val="1300"/>
              </a:spcBef>
              <a:defRPr sz="5600" i="1">
                <a:latin typeface="Arial"/>
                <a:ea typeface="Arial"/>
                <a:cs typeface="Arial"/>
                <a:sym typeface="Arial"/>
              </a:defRPr>
            </a:pPr>
            <a:r>
              <a:t>x|y </a:t>
            </a:r>
            <a:r>
              <a:rPr i="0"/>
              <a:t>matches </a:t>
            </a:r>
            <a:r>
              <a:t>x</a:t>
            </a:r>
            <a:r>
              <a:rPr i="0"/>
              <a:t> or </a:t>
            </a:r>
            <a:r>
              <a:t>y</a:t>
            </a:r>
          </a:p>
          <a:p>
            <a:pPr marL="0" lvl="1" indent="457200">
              <a:spcBef>
                <a:spcPts val="0"/>
              </a:spcBef>
              <a:buSzTx/>
              <a:buNone/>
              <a:defRPr sz="5600">
                <a:solidFill>
                  <a:schemeClr val="accent2">
                    <a:hueOff val="-177681"/>
                    <a:satOff val="-17391"/>
                    <a:lumOff val="16666"/>
                  </a:schemeClr>
                </a:solidFill>
              </a:defRPr>
            </a:pPr>
            <a:r>
              <a:t>“this|that” matches </a:t>
            </a:r>
            <a:r>
              <a:rPr>
                <a:latin typeface="Courier New"/>
                <a:ea typeface="Courier New"/>
                <a:cs typeface="Courier New"/>
                <a:sym typeface="Courier New"/>
              </a:rPr>
              <a:t>‘this’ and ‘that’, </a:t>
            </a:r>
            <a:r>
              <a:t>but not</a:t>
            </a:r>
            <a:r>
              <a:rPr>
                <a:latin typeface="Courier New"/>
                <a:ea typeface="Courier New"/>
                <a:cs typeface="Courier New"/>
                <a:sym typeface="Courier New"/>
              </a:rPr>
              <a:t> ‘thisthat’.</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ython’s Regular Expression Syntax"/>
          <p:cNvSpPr txBox="1">
            <a:spLocks noGrp="1"/>
          </p:cNvSpPr>
          <p:nvPr>
            <p:ph type="title"/>
          </p:nvPr>
        </p:nvSpPr>
        <p:spPr>
          <a:prstGeom prst="rect">
            <a:avLst/>
          </a:prstGeom>
        </p:spPr>
        <p:txBody>
          <a:bodyPr/>
          <a:lstStyle>
            <a:lvl1pPr>
              <a:defRPr sz="7200">
                <a:effectLst>
                  <a:outerShdw blurRad="12700" dist="25400" dir="2700000" rotWithShape="0">
                    <a:srgbClr val="000000"/>
                  </a:outerShdw>
                </a:effectLst>
              </a:defRPr>
            </a:lvl1pPr>
          </a:lstStyle>
          <a:p>
            <a:r>
              <a:t>Python’s Regular Expression Syntax</a:t>
            </a:r>
          </a:p>
        </p:txBody>
      </p:sp>
      <p:sp>
        <p:nvSpPr>
          <p:cNvPr id="166" name="x* matches zero or more x’s…"/>
          <p:cNvSpPr txBox="1">
            <a:spLocks noGrp="1"/>
          </p:cNvSpPr>
          <p:nvPr>
            <p:ph type="body" idx="1"/>
          </p:nvPr>
        </p:nvSpPr>
        <p:spPr>
          <a:prstGeom prst="rect">
            <a:avLst/>
          </a:prstGeom>
        </p:spPr>
        <p:txBody>
          <a:bodyPr/>
          <a:lstStyle/>
          <a:p>
            <a:pPr marL="473075" indent="-473075">
              <a:spcBef>
                <a:spcPts val="1300"/>
              </a:spcBef>
              <a:defRPr sz="5600" i="1">
                <a:latin typeface="Arial"/>
                <a:ea typeface="Arial"/>
                <a:cs typeface="Arial"/>
                <a:sym typeface="Arial"/>
              </a:defRPr>
            </a:pPr>
            <a:r>
              <a:rPr dirty="0"/>
              <a:t>x</a:t>
            </a:r>
            <a:r>
              <a:rPr i="0" dirty="0"/>
              <a:t>* matches zero or more </a:t>
            </a:r>
            <a:r>
              <a:rPr dirty="0"/>
              <a:t>x</a:t>
            </a:r>
            <a:r>
              <a:rPr i="0" dirty="0"/>
              <a:t>’s</a:t>
            </a:r>
          </a:p>
          <a:p>
            <a:pPr marL="0" lvl="1" indent="457200">
              <a:spcBef>
                <a:spcPts val="0"/>
              </a:spcBef>
              <a:buSzTx/>
              <a:buNone/>
              <a:defRPr sz="5600">
                <a:solidFill>
                  <a:schemeClr val="accent2">
                    <a:hueOff val="-177681"/>
                    <a:satOff val="-17391"/>
                    <a:lumOff val="16666"/>
                  </a:schemeClr>
                </a:solidFill>
              </a:defRPr>
            </a:pPr>
            <a:r>
              <a:rPr dirty="0"/>
              <a:t>“a*” matches  </a:t>
            </a:r>
            <a:r>
              <a:rPr dirty="0">
                <a:latin typeface="Courier New"/>
                <a:ea typeface="Courier New"/>
                <a:cs typeface="Courier New"/>
                <a:sym typeface="Courier New"/>
              </a:rPr>
              <a:t>’’</a:t>
            </a:r>
            <a:r>
              <a:rPr dirty="0"/>
              <a:t>, </a:t>
            </a:r>
            <a:r>
              <a:rPr dirty="0">
                <a:latin typeface="Courier New"/>
                <a:ea typeface="Courier New"/>
                <a:cs typeface="Courier New"/>
                <a:sym typeface="Courier New"/>
              </a:rPr>
              <a:t>’a’</a:t>
            </a:r>
            <a:r>
              <a:rPr dirty="0"/>
              <a:t>, </a:t>
            </a:r>
            <a:r>
              <a:rPr dirty="0">
                <a:latin typeface="Courier New"/>
                <a:ea typeface="Courier New"/>
                <a:cs typeface="Courier New"/>
                <a:sym typeface="Courier New"/>
              </a:rPr>
              <a:t>’aa’</a:t>
            </a:r>
            <a:r>
              <a:rPr dirty="0"/>
              <a:t>,</a:t>
            </a:r>
            <a:r>
              <a:rPr dirty="0">
                <a:latin typeface="Courier New"/>
                <a:ea typeface="Courier New"/>
                <a:cs typeface="Courier New"/>
                <a:sym typeface="Courier New"/>
              </a:rPr>
              <a:t> </a:t>
            </a:r>
            <a:r>
              <a:rPr dirty="0"/>
              <a:t>etc.</a:t>
            </a:r>
          </a:p>
          <a:p>
            <a:pPr marL="473075" indent="-473075">
              <a:spcBef>
                <a:spcPts val="1300"/>
              </a:spcBef>
              <a:defRPr sz="5600" i="1">
                <a:latin typeface="Arial"/>
                <a:ea typeface="Arial"/>
                <a:cs typeface="Arial"/>
                <a:sym typeface="Arial"/>
              </a:defRPr>
            </a:pPr>
            <a:r>
              <a:rPr dirty="0"/>
              <a:t>x</a:t>
            </a:r>
            <a:r>
              <a:rPr i="0" dirty="0"/>
              <a:t>+ matches one or more </a:t>
            </a:r>
            <a:r>
              <a:rPr dirty="0"/>
              <a:t>x</a:t>
            </a:r>
            <a:r>
              <a:rPr i="0" dirty="0"/>
              <a:t>’s</a:t>
            </a:r>
          </a:p>
          <a:p>
            <a:pPr marL="0" lvl="1" indent="457200">
              <a:spcBef>
                <a:spcPts val="0"/>
              </a:spcBef>
              <a:buSzTx/>
              <a:buNone/>
              <a:defRPr sz="5600">
                <a:solidFill>
                  <a:schemeClr val="accent2">
                    <a:hueOff val="-177681"/>
                    <a:satOff val="-17391"/>
                    <a:lumOff val="16666"/>
                  </a:schemeClr>
                </a:solidFill>
              </a:defRPr>
            </a:pPr>
            <a:r>
              <a:rPr dirty="0"/>
              <a:t>“a+” matches </a:t>
            </a:r>
            <a:r>
              <a:rPr dirty="0">
                <a:latin typeface="Courier New"/>
                <a:ea typeface="Courier New"/>
                <a:cs typeface="Courier New"/>
                <a:sym typeface="Courier New"/>
              </a:rPr>
              <a:t>’a’</a:t>
            </a:r>
            <a:r>
              <a:rPr dirty="0"/>
              <a:t>,</a:t>
            </a:r>
            <a:r>
              <a:rPr dirty="0">
                <a:latin typeface="Courier New"/>
                <a:ea typeface="Courier New"/>
                <a:cs typeface="Courier New"/>
                <a:sym typeface="Courier New"/>
              </a:rPr>
              <a:t>’aa’</a:t>
            </a:r>
            <a:r>
              <a:rPr dirty="0"/>
              <a:t>,</a:t>
            </a:r>
            <a:r>
              <a:rPr dirty="0">
                <a:latin typeface="Courier New"/>
                <a:ea typeface="Courier New"/>
                <a:cs typeface="Courier New"/>
                <a:sym typeface="Courier New"/>
              </a:rPr>
              <a:t>’</a:t>
            </a:r>
            <a:r>
              <a:rPr dirty="0" err="1">
                <a:latin typeface="Courier New"/>
                <a:ea typeface="Courier New"/>
                <a:cs typeface="Courier New"/>
                <a:sym typeface="Courier New"/>
              </a:rPr>
              <a:t>aaa</a:t>
            </a:r>
            <a:r>
              <a:rPr dirty="0">
                <a:latin typeface="Courier New"/>
                <a:ea typeface="Courier New"/>
                <a:cs typeface="Courier New"/>
                <a:sym typeface="Courier New"/>
              </a:rPr>
              <a:t>’</a:t>
            </a:r>
            <a:r>
              <a:rPr dirty="0"/>
              <a:t>, etc.</a:t>
            </a:r>
          </a:p>
          <a:p>
            <a:pPr marL="473075" indent="-473075">
              <a:spcBef>
                <a:spcPts val="1300"/>
              </a:spcBef>
              <a:defRPr sz="5600" i="1">
                <a:latin typeface="Arial"/>
                <a:ea typeface="Arial"/>
                <a:cs typeface="Arial"/>
                <a:sym typeface="Arial"/>
              </a:defRPr>
            </a:pPr>
            <a:r>
              <a:rPr dirty="0"/>
              <a:t>x</a:t>
            </a:r>
            <a:r>
              <a:rPr i="0" dirty="0"/>
              <a:t>? matches zero or one </a:t>
            </a:r>
            <a:r>
              <a:rPr dirty="0"/>
              <a:t>x</a:t>
            </a:r>
            <a:r>
              <a:rPr i="0" dirty="0"/>
              <a:t>’s</a:t>
            </a:r>
          </a:p>
          <a:p>
            <a:pPr marL="0" lvl="1" indent="457200">
              <a:spcBef>
                <a:spcPts val="0"/>
              </a:spcBef>
              <a:buSzTx/>
              <a:buNone/>
              <a:defRPr sz="5600"/>
            </a:pPr>
            <a:r>
              <a:rPr dirty="0"/>
              <a:t> </a:t>
            </a:r>
            <a:r>
              <a:rPr dirty="0">
                <a:solidFill>
                  <a:schemeClr val="accent2">
                    <a:hueOff val="-177681"/>
                    <a:satOff val="-17391"/>
                    <a:lumOff val="16666"/>
                  </a:schemeClr>
                </a:solidFill>
              </a:rPr>
              <a:t>“a?” matches </a:t>
            </a:r>
            <a:r>
              <a:rPr dirty="0">
                <a:solidFill>
                  <a:schemeClr val="accent2">
                    <a:hueOff val="-177681"/>
                    <a:satOff val="-17391"/>
                    <a:lumOff val="16666"/>
                  </a:schemeClr>
                </a:solidFill>
                <a:latin typeface="Courier New"/>
                <a:ea typeface="Courier New"/>
                <a:cs typeface="Courier New"/>
                <a:sym typeface="Courier New"/>
              </a:rPr>
              <a:t>’’</a:t>
            </a:r>
            <a:r>
              <a:rPr dirty="0">
                <a:solidFill>
                  <a:schemeClr val="accent2">
                    <a:hueOff val="-177681"/>
                    <a:satOff val="-17391"/>
                    <a:lumOff val="16666"/>
                  </a:schemeClr>
                </a:solidFill>
              </a:rPr>
              <a:t> or </a:t>
            </a:r>
            <a:r>
              <a:rPr dirty="0">
                <a:solidFill>
                  <a:schemeClr val="accent2">
                    <a:hueOff val="-177681"/>
                    <a:satOff val="-17391"/>
                    <a:lumOff val="16666"/>
                  </a:schemeClr>
                </a:solidFill>
                <a:latin typeface="Courier New"/>
                <a:ea typeface="Courier New"/>
                <a:cs typeface="Courier New"/>
                <a:sym typeface="Courier New"/>
              </a:rPr>
              <a:t>’a’</a:t>
            </a:r>
          </a:p>
          <a:p>
            <a:pPr marL="473075" indent="-473075">
              <a:spcBef>
                <a:spcPts val="1300"/>
              </a:spcBef>
              <a:defRPr sz="5600" i="1">
                <a:latin typeface="Arial"/>
                <a:ea typeface="Arial"/>
                <a:cs typeface="Arial"/>
                <a:sym typeface="Arial"/>
              </a:defRPr>
            </a:pPr>
            <a:r>
              <a:rPr dirty="0"/>
              <a:t>x{m, n} </a:t>
            </a:r>
            <a:r>
              <a:rPr i="0" dirty="0"/>
              <a:t>matches </a:t>
            </a:r>
            <a:r>
              <a:rPr dirty="0" err="1"/>
              <a:t>i</a:t>
            </a:r>
            <a:r>
              <a:rPr dirty="0"/>
              <a:t> x</a:t>
            </a:r>
            <a:r>
              <a:rPr i="0" dirty="0"/>
              <a:t>‘s, where </a:t>
            </a:r>
            <a:r>
              <a:rPr dirty="0"/>
              <a:t>m</a:t>
            </a:r>
            <a:r>
              <a:rPr u="sng" dirty="0"/>
              <a:t>&lt;</a:t>
            </a:r>
            <a:r>
              <a:rPr dirty="0" err="1"/>
              <a:t>i</a:t>
            </a:r>
            <a:r>
              <a:rPr u="sng" dirty="0"/>
              <a:t>&lt;</a:t>
            </a:r>
            <a:r>
              <a:rPr dirty="0"/>
              <a:t> n</a:t>
            </a:r>
          </a:p>
          <a:p>
            <a:pPr marL="0" lvl="1" indent="457200">
              <a:spcBef>
                <a:spcPts val="0"/>
              </a:spcBef>
              <a:buSzTx/>
              <a:buNone/>
              <a:defRPr sz="5600">
                <a:solidFill>
                  <a:schemeClr val="accent2">
                    <a:hueOff val="-177681"/>
                    <a:satOff val="-17391"/>
                    <a:lumOff val="16666"/>
                  </a:schemeClr>
                </a:solidFill>
              </a:defRPr>
            </a:pPr>
            <a:r>
              <a:rPr dirty="0"/>
              <a:t>“a{2,3}” matches </a:t>
            </a:r>
            <a:r>
              <a:rPr dirty="0">
                <a:latin typeface="Courier New"/>
                <a:ea typeface="Courier New"/>
                <a:cs typeface="Courier New"/>
                <a:sym typeface="Courier New"/>
              </a:rPr>
              <a:t>’aa’ </a:t>
            </a:r>
            <a:r>
              <a:rPr dirty="0"/>
              <a:t>or</a:t>
            </a:r>
            <a:r>
              <a:rPr dirty="0">
                <a:latin typeface="Courier New"/>
                <a:ea typeface="Courier New"/>
                <a:cs typeface="Courier New"/>
                <a:sym typeface="Courier New"/>
              </a:rPr>
              <a:t> ’</a:t>
            </a:r>
            <a:r>
              <a:rPr dirty="0" err="1">
                <a:latin typeface="Courier New"/>
                <a:ea typeface="Courier New"/>
                <a:cs typeface="Courier New"/>
                <a:sym typeface="Courier New"/>
              </a:rPr>
              <a:t>aaa</a:t>
            </a:r>
            <a:r>
              <a:rPr dirty="0">
                <a:latin typeface="Courier New"/>
                <a:ea typeface="Courier New"/>
                <a:cs typeface="Courier New"/>
                <a:sym typeface="Courier New"/>
              </a:rPr>
              <a: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ython’s Regular Expression Syntax"/>
          <p:cNvSpPr txBox="1">
            <a:spLocks noGrp="1"/>
          </p:cNvSpPr>
          <p:nvPr>
            <p:ph type="title"/>
          </p:nvPr>
        </p:nvSpPr>
        <p:spPr>
          <a:prstGeom prst="rect">
            <a:avLst/>
          </a:prstGeom>
        </p:spPr>
        <p:txBody>
          <a:bodyPr/>
          <a:lstStyle>
            <a:lvl1pPr>
              <a:defRPr sz="7200">
                <a:effectLst>
                  <a:outerShdw blurRad="12700" dist="25400" dir="2700000" rotWithShape="0">
                    <a:srgbClr val="000000"/>
                  </a:outerShdw>
                </a:effectLst>
              </a:defRPr>
            </a:lvl1pPr>
          </a:lstStyle>
          <a:p>
            <a:r>
              <a:rPr lang="en-US" dirty="0"/>
              <a:t>Python RE methods</a:t>
            </a:r>
            <a:endParaRPr dirty="0"/>
          </a:p>
        </p:txBody>
      </p:sp>
      <p:sp>
        <p:nvSpPr>
          <p:cNvPr id="4" name="TextBox 3">
            <a:extLst>
              <a:ext uri="{FF2B5EF4-FFF2-40B4-BE49-F238E27FC236}">
                <a16:creationId xmlns:a16="http://schemas.microsoft.com/office/drawing/2014/main" id="{28264DAB-156A-8840-8602-06944CA0CA31}"/>
              </a:ext>
            </a:extLst>
          </p:cNvPr>
          <p:cNvSpPr txBox="1"/>
          <p:nvPr/>
        </p:nvSpPr>
        <p:spPr>
          <a:xfrm>
            <a:off x="352926" y="3176338"/>
            <a:ext cx="23678147" cy="78585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lang="en-US" sz="5600" b="0" dirty="0" err="1">
                <a:latin typeface="Helvetica Neue" panose="02000503000000020004" pitchFamily="2" charset="0"/>
                <a:ea typeface="Helvetica Neue" panose="02000503000000020004" pitchFamily="2" charset="0"/>
                <a:cs typeface="Helvetica Neue" panose="02000503000000020004" pitchFamily="2" charset="0"/>
              </a:rPr>
              <a:t>re.match</a:t>
            </a:r>
            <a:r>
              <a:rPr lang="en-US" sz="5600" b="0" dirty="0">
                <a:latin typeface="Helvetica Neue" panose="02000503000000020004" pitchFamily="2" charset="0"/>
                <a:ea typeface="Helvetica Neue" panose="02000503000000020004" pitchFamily="2" charset="0"/>
                <a:cs typeface="Helvetica Neue" panose="02000503000000020004" pitchFamily="2" charset="0"/>
              </a:rPr>
              <a:t>() </a:t>
            </a:r>
          </a:p>
          <a:p>
            <a:pPr lvl="1" indent="457200" algn="l" hangingPunct="1">
              <a:defRPr sz="5600">
                <a:solidFill>
                  <a:srgbClr val="00A89D">
                    <a:hueOff val="-177681"/>
                    <a:satOff val="-17391"/>
                    <a:lumOff val="16666"/>
                  </a:srgbClr>
                </a:solidFill>
              </a:defRPr>
            </a:pPr>
            <a:r>
              <a:rPr lang="en-US" sz="5600" b="0" dirty="0">
                <a:latin typeface="Helvetica Neue" panose="02000503000000020004" pitchFamily="2" charset="0"/>
                <a:ea typeface="Helvetica Neue" panose="02000503000000020004" pitchFamily="2" charset="0"/>
                <a:cs typeface="Helvetica Neue" panose="02000503000000020004" pitchFamily="2" charset="0"/>
              </a:rPr>
              <a:t> </a:t>
            </a:r>
            <a:r>
              <a:rPr lang="en-US" sz="5600" b="0" dirty="0">
                <a:solidFill>
                  <a:srgbClr val="00A89D">
                    <a:hueOff val="-177681"/>
                    <a:satOff val="-17391"/>
                    <a:lumOff val="16666"/>
                  </a:srgbClr>
                </a:solidFill>
                <a:latin typeface="Helvetica Neue" panose="02000503000000020004" pitchFamily="2" charset="0"/>
                <a:ea typeface="Helvetica Neue" panose="02000503000000020004" pitchFamily="2" charset="0"/>
                <a:cs typeface="Helvetica Neue" panose="02000503000000020004" pitchFamily="2" charset="0"/>
              </a:rPr>
              <a:t>Determines if the RE matches at the </a:t>
            </a:r>
            <a:r>
              <a:rPr lang="en-US" sz="5600" b="0" u="sng" dirty="0">
                <a:solidFill>
                  <a:srgbClr val="00A89D">
                    <a:hueOff val="-177681"/>
                    <a:satOff val="-17391"/>
                    <a:lumOff val="16666"/>
                  </a:srgbClr>
                </a:solidFill>
                <a:latin typeface="Helvetica Neue" panose="02000503000000020004" pitchFamily="2" charset="0"/>
                <a:ea typeface="Helvetica Neue" panose="02000503000000020004" pitchFamily="2" charset="0"/>
                <a:cs typeface="Helvetica Neue" panose="02000503000000020004" pitchFamily="2" charset="0"/>
              </a:rPr>
              <a:t>beginning</a:t>
            </a:r>
            <a:r>
              <a:rPr lang="en-US" sz="5600" b="0" dirty="0">
                <a:solidFill>
                  <a:srgbClr val="00A89D">
                    <a:hueOff val="-177681"/>
                    <a:satOff val="-17391"/>
                    <a:lumOff val="16666"/>
                  </a:srgbClr>
                </a:solidFill>
                <a:latin typeface="Helvetica Neue" panose="02000503000000020004" pitchFamily="2" charset="0"/>
                <a:ea typeface="Helvetica Neue" panose="02000503000000020004" pitchFamily="2" charset="0"/>
                <a:cs typeface="Helvetica Neue" panose="02000503000000020004" pitchFamily="2" charset="0"/>
              </a:rPr>
              <a:t> of the string</a:t>
            </a:r>
          </a:p>
          <a:p>
            <a:pPr marL="457200" indent="-457200" algn="l">
              <a:buFont typeface="Arial" panose="020B0604020202020204" pitchFamily="34" charset="0"/>
              <a:buChar char="•"/>
            </a:pPr>
            <a:r>
              <a:rPr lang="en-US" sz="5600" b="0" dirty="0" err="1">
                <a:latin typeface="Helvetica Neue" panose="02000503000000020004" pitchFamily="2" charset="0"/>
                <a:ea typeface="Helvetica Neue" panose="02000503000000020004" pitchFamily="2" charset="0"/>
                <a:cs typeface="Helvetica Neue" panose="02000503000000020004" pitchFamily="2" charset="0"/>
              </a:rPr>
              <a:t>re.search</a:t>
            </a:r>
            <a:r>
              <a:rPr lang="en-US" sz="5600" b="0" dirty="0">
                <a:latin typeface="Helvetica Neue" panose="02000503000000020004" pitchFamily="2" charset="0"/>
                <a:ea typeface="Helvetica Neue" panose="02000503000000020004" pitchFamily="2" charset="0"/>
                <a:cs typeface="Helvetica Neue" panose="02000503000000020004" pitchFamily="2" charset="0"/>
              </a:rPr>
              <a:t>() </a:t>
            </a:r>
          </a:p>
          <a:p>
            <a:pPr lvl="1" indent="457200" algn="l" hangingPunct="1">
              <a:defRPr sz="5600">
                <a:solidFill>
                  <a:srgbClr val="00A89D">
                    <a:hueOff val="-177681"/>
                    <a:satOff val="-17391"/>
                    <a:lumOff val="16666"/>
                  </a:srgbClr>
                </a:solidFill>
              </a:defRPr>
            </a:pPr>
            <a:r>
              <a:rPr lang="en-US" sz="5600" b="0" dirty="0">
                <a:latin typeface="Helvetica Neue" panose="02000503000000020004" pitchFamily="2" charset="0"/>
                <a:ea typeface="Helvetica Neue" panose="02000503000000020004" pitchFamily="2" charset="0"/>
                <a:cs typeface="Helvetica Neue" panose="02000503000000020004" pitchFamily="2" charset="0"/>
              </a:rPr>
              <a:t> </a:t>
            </a:r>
            <a:r>
              <a:rPr lang="en-US" sz="5600" b="0" dirty="0">
                <a:solidFill>
                  <a:srgbClr val="00A89D">
                    <a:hueOff val="-177681"/>
                    <a:satOff val="-17391"/>
                    <a:lumOff val="16666"/>
                  </a:srgbClr>
                </a:solidFill>
                <a:latin typeface="Helvetica Neue" panose="02000503000000020004" pitchFamily="2" charset="0"/>
                <a:ea typeface="Helvetica Neue" panose="02000503000000020004" pitchFamily="2" charset="0"/>
                <a:cs typeface="Helvetica Neue" panose="02000503000000020004" pitchFamily="2" charset="0"/>
              </a:rPr>
              <a:t>Scan through a string, looking for any location where this RE matches</a:t>
            </a:r>
          </a:p>
          <a:p>
            <a:pPr marL="457200" indent="-457200" algn="l">
              <a:buFont typeface="Arial" panose="020B0604020202020204" pitchFamily="34" charset="0"/>
              <a:buChar char="•"/>
            </a:pPr>
            <a:r>
              <a:rPr lang="en-US" sz="5600" b="0" dirty="0" err="1">
                <a:latin typeface="Helvetica Neue" panose="02000503000000020004" pitchFamily="2" charset="0"/>
                <a:ea typeface="Helvetica Neue" panose="02000503000000020004" pitchFamily="2" charset="0"/>
                <a:cs typeface="Helvetica Neue" panose="02000503000000020004" pitchFamily="2" charset="0"/>
              </a:rPr>
              <a:t>re.findall</a:t>
            </a:r>
            <a:r>
              <a:rPr lang="en-US" sz="5600" b="0" dirty="0">
                <a:latin typeface="Helvetica Neue" panose="02000503000000020004" pitchFamily="2" charset="0"/>
                <a:ea typeface="Helvetica Neue" panose="02000503000000020004" pitchFamily="2" charset="0"/>
                <a:cs typeface="Helvetica Neue" panose="02000503000000020004" pitchFamily="2" charset="0"/>
              </a:rPr>
              <a:t>() </a:t>
            </a:r>
          </a:p>
          <a:p>
            <a:pPr lvl="1" indent="457200" algn="l" hangingPunct="1">
              <a:defRPr sz="5600">
                <a:solidFill>
                  <a:srgbClr val="00A89D">
                    <a:hueOff val="-177681"/>
                    <a:satOff val="-17391"/>
                    <a:lumOff val="16666"/>
                  </a:srgbClr>
                </a:solidFill>
              </a:defRPr>
            </a:pPr>
            <a:r>
              <a:rPr lang="en-US" sz="5600" b="0" dirty="0">
                <a:latin typeface="Helvetica Neue" panose="02000503000000020004" pitchFamily="2" charset="0"/>
                <a:ea typeface="Helvetica Neue" panose="02000503000000020004" pitchFamily="2" charset="0"/>
                <a:cs typeface="Helvetica Neue" panose="02000503000000020004" pitchFamily="2" charset="0"/>
              </a:rPr>
              <a:t> </a:t>
            </a:r>
            <a:r>
              <a:rPr lang="en-US" sz="5600" b="0" dirty="0">
                <a:solidFill>
                  <a:srgbClr val="00A89D">
                    <a:hueOff val="-177681"/>
                    <a:satOff val="-17391"/>
                    <a:lumOff val="16666"/>
                  </a:srgbClr>
                </a:solidFill>
                <a:latin typeface="Helvetica Neue" panose="02000503000000020004" pitchFamily="2" charset="0"/>
                <a:ea typeface="Helvetica Neue" panose="02000503000000020004" pitchFamily="2" charset="0"/>
                <a:cs typeface="Helvetica Neue" panose="02000503000000020004" pitchFamily="2" charset="0"/>
              </a:rPr>
              <a:t>Find all substrings where the RE matches, and returns them as a list</a:t>
            </a:r>
          </a:p>
          <a:p>
            <a:pPr marL="457200" indent="-457200" algn="l">
              <a:buFont typeface="Arial" panose="020B0604020202020204" pitchFamily="34" charset="0"/>
              <a:buChar char="•"/>
            </a:pPr>
            <a:r>
              <a:rPr lang="en-US" sz="5600" b="0" dirty="0" err="1">
                <a:latin typeface="Helvetica Neue" panose="02000503000000020004" pitchFamily="2" charset="0"/>
                <a:ea typeface="Helvetica Neue" panose="02000503000000020004" pitchFamily="2" charset="0"/>
                <a:cs typeface="Helvetica Neue" panose="02000503000000020004" pitchFamily="2" charset="0"/>
              </a:rPr>
              <a:t>re.finditer</a:t>
            </a:r>
            <a:r>
              <a:rPr lang="en-US" sz="5600" b="0" dirty="0">
                <a:latin typeface="Helvetica Neue" panose="02000503000000020004" pitchFamily="2" charset="0"/>
                <a:ea typeface="Helvetica Neue" panose="02000503000000020004" pitchFamily="2" charset="0"/>
                <a:cs typeface="Helvetica Neue" panose="02000503000000020004" pitchFamily="2" charset="0"/>
              </a:rPr>
              <a:t>() </a:t>
            </a:r>
          </a:p>
          <a:p>
            <a:pPr lvl="1" indent="457200" algn="l" hangingPunct="1">
              <a:defRPr sz="5600">
                <a:solidFill>
                  <a:srgbClr val="00A89D">
                    <a:hueOff val="-177681"/>
                    <a:satOff val="-17391"/>
                    <a:lumOff val="16666"/>
                  </a:srgbClr>
                </a:solidFill>
              </a:defRPr>
            </a:pPr>
            <a:r>
              <a:rPr lang="en-US" sz="5600" b="0" dirty="0">
                <a:latin typeface="Helvetica Neue" panose="02000503000000020004" pitchFamily="2" charset="0"/>
                <a:ea typeface="Helvetica Neue" panose="02000503000000020004" pitchFamily="2" charset="0"/>
                <a:cs typeface="Helvetica Neue" panose="02000503000000020004" pitchFamily="2" charset="0"/>
              </a:rPr>
              <a:t> </a:t>
            </a:r>
            <a:r>
              <a:rPr lang="en-US" sz="5600" b="0" dirty="0">
                <a:solidFill>
                  <a:srgbClr val="00A89D">
                    <a:hueOff val="-177681"/>
                    <a:satOff val="-17391"/>
                    <a:lumOff val="16666"/>
                  </a:srgbClr>
                </a:solidFill>
                <a:latin typeface="Helvetica Neue" panose="02000503000000020004" pitchFamily="2" charset="0"/>
                <a:ea typeface="Helvetica Neue" panose="02000503000000020004" pitchFamily="2" charset="0"/>
                <a:cs typeface="Helvetica Neue" panose="02000503000000020004" pitchFamily="2" charset="0"/>
              </a:rPr>
              <a:t>Find all substrings where the RE matches, and returns them as an   </a:t>
            </a:r>
          </a:p>
          <a:p>
            <a:pPr lvl="1" indent="457200" algn="l" hangingPunct="1">
              <a:defRPr sz="5600">
                <a:solidFill>
                  <a:srgbClr val="00A89D">
                    <a:hueOff val="-177681"/>
                    <a:satOff val="-17391"/>
                    <a:lumOff val="16666"/>
                  </a:srgbClr>
                </a:solidFill>
              </a:defRPr>
            </a:pPr>
            <a:r>
              <a:rPr lang="en-US" sz="5600" b="0" dirty="0">
                <a:solidFill>
                  <a:srgbClr val="00A89D">
                    <a:hueOff val="-177681"/>
                    <a:satOff val="-17391"/>
                    <a:lumOff val="16666"/>
                  </a:srgbClr>
                </a:solidFill>
                <a:latin typeface="Helvetica Neue" panose="02000503000000020004" pitchFamily="2" charset="0"/>
                <a:ea typeface="Helvetica Neue" panose="02000503000000020004" pitchFamily="2" charset="0"/>
                <a:cs typeface="Helvetica Neue" panose="02000503000000020004" pitchFamily="2" charset="0"/>
              </a:rPr>
              <a:t> iterator</a:t>
            </a:r>
            <a:endParaRPr kumimoji="0" lang="en-US" sz="5600" b="0" u="none" strike="noStrike" cap="none" spc="0" normalizeH="0" baseline="0" dirty="0">
              <a:ln>
                <a:noFill/>
              </a:ln>
              <a:solidFill>
                <a:srgbClr val="FFFFFF"/>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a:endParaRPr>
          </a:p>
        </p:txBody>
      </p:sp>
    </p:spTree>
    <p:extLst>
      <p:ext uri="{BB962C8B-B14F-4D97-AF65-F5344CB8AC3E}">
        <p14:creationId xmlns:p14="http://schemas.microsoft.com/office/powerpoint/2010/main" val="349883394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ython’s Regular Expression Syntax"/>
          <p:cNvSpPr txBox="1">
            <a:spLocks noGrp="1"/>
          </p:cNvSpPr>
          <p:nvPr>
            <p:ph type="title"/>
          </p:nvPr>
        </p:nvSpPr>
        <p:spPr>
          <a:prstGeom prst="rect">
            <a:avLst/>
          </a:prstGeom>
        </p:spPr>
        <p:txBody>
          <a:bodyPr/>
          <a:lstStyle>
            <a:lvl1pPr>
              <a:defRPr sz="7200">
                <a:effectLst>
                  <a:outerShdw blurRad="12700" dist="25400" dir="2700000" rotWithShape="0">
                    <a:srgbClr val="000000"/>
                  </a:outerShdw>
                </a:effectLst>
              </a:defRPr>
            </a:lvl1pPr>
          </a:lstStyle>
          <a:p>
            <a:r>
              <a:rPr lang="en-US" dirty="0"/>
              <a:t>Python match object methods</a:t>
            </a:r>
            <a:endParaRPr dirty="0"/>
          </a:p>
        </p:txBody>
      </p:sp>
      <p:sp>
        <p:nvSpPr>
          <p:cNvPr id="4" name="TextBox 3">
            <a:extLst>
              <a:ext uri="{FF2B5EF4-FFF2-40B4-BE49-F238E27FC236}">
                <a16:creationId xmlns:a16="http://schemas.microsoft.com/office/drawing/2014/main" id="{28264DAB-156A-8840-8602-06944CA0CA31}"/>
              </a:ext>
            </a:extLst>
          </p:cNvPr>
          <p:cNvSpPr txBox="1"/>
          <p:nvPr/>
        </p:nvSpPr>
        <p:spPr>
          <a:xfrm>
            <a:off x="352926" y="3176338"/>
            <a:ext cx="23678147" cy="9643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lang="en-US" sz="5600" b="0" dirty="0" err="1">
                <a:latin typeface="Helvetica Neue" panose="02000503000000020004" pitchFamily="2" charset="0"/>
                <a:ea typeface="Helvetica Neue" panose="02000503000000020004" pitchFamily="2" charset="0"/>
                <a:cs typeface="Helvetica Neue" panose="02000503000000020004" pitchFamily="2" charset="0"/>
              </a:rPr>
              <a:t>re.match</a:t>
            </a:r>
            <a:r>
              <a:rPr lang="en-US" sz="5600" b="0" dirty="0">
                <a:latin typeface="Helvetica Neue" panose="02000503000000020004" pitchFamily="2" charset="0"/>
                <a:ea typeface="Helvetica Neue" panose="02000503000000020004" pitchFamily="2" charset="0"/>
                <a:cs typeface="Helvetica Neue" panose="02000503000000020004" pitchFamily="2" charset="0"/>
              </a:rPr>
              <a:t>() and </a:t>
            </a:r>
            <a:r>
              <a:rPr lang="en-US" sz="5600" b="0" dirty="0" err="1">
                <a:latin typeface="Helvetica Neue" panose="02000503000000020004" pitchFamily="2" charset="0"/>
                <a:ea typeface="Helvetica Neue" panose="02000503000000020004" pitchFamily="2" charset="0"/>
                <a:cs typeface="Helvetica Neue" panose="02000503000000020004" pitchFamily="2" charset="0"/>
              </a:rPr>
              <a:t>re.search</a:t>
            </a:r>
            <a:r>
              <a:rPr lang="en-US" sz="5600" b="0" dirty="0">
                <a:latin typeface="Helvetica Neue" panose="02000503000000020004" pitchFamily="2" charset="0"/>
                <a:ea typeface="Helvetica Neue" panose="02000503000000020004" pitchFamily="2" charset="0"/>
                <a:cs typeface="Helvetica Neue" panose="02000503000000020004" pitchFamily="2" charset="0"/>
              </a:rPr>
              <a:t>() return </a:t>
            </a:r>
            <a:r>
              <a:rPr lang="en-US" sz="5600" b="0" i="1" dirty="0">
                <a:latin typeface="Helvetica Neue" panose="02000503000000020004" pitchFamily="2" charset="0"/>
                <a:ea typeface="Helvetica Neue" panose="02000503000000020004" pitchFamily="2" charset="0"/>
                <a:cs typeface="Helvetica Neue" panose="02000503000000020004" pitchFamily="2" charset="0"/>
              </a:rPr>
              <a:t>match objects</a:t>
            </a:r>
            <a:r>
              <a:rPr lang="en-US" sz="5600" b="0" dirty="0">
                <a:latin typeface="Helvetica Neue" panose="02000503000000020004" pitchFamily="2" charset="0"/>
                <a:ea typeface="Helvetica Neue" panose="02000503000000020004" pitchFamily="2" charset="0"/>
                <a:cs typeface="Helvetica Neue" panose="02000503000000020004" pitchFamily="2" charset="0"/>
              </a:rPr>
              <a:t> if </a:t>
            </a:r>
            <a:r>
              <a:rPr lang="en-US" sz="5600" b="0" i="1" dirty="0">
                <a:latin typeface="Helvetica Neue" panose="02000503000000020004" pitchFamily="2" charset="0"/>
                <a:ea typeface="Helvetica Neue" panose="02000503000000020004" pitchFamily="2" charset="0"/>
                <a:cs typeface="Helvetica Neue" panose="02000503000000020004" pitchFamily="2" charset="0"/>
              </a:rPr>
              <a:t>True. </a:t>
            </a:r>
            <a:r>
              <a:rPr lang="en-US" sz="5600" b="0" dirty="0">
                <a:latin typeface="Helvetica Neue" panose="02000503000000020004" pitchFamily="2" charset="0"/>
                <a:ea typeface="Helvetica Neue" panose="02000503000000020004" pitchFamily="2" charset="0"/>
                <a:cs typeface="Helvetica Neue" panose="02000503000000020004" pitchFamily="2" charset="0"/>
              </a:rPr>
              <a:t>For match ‘m’…</a:t>
            </a:r>
          </a:p>
        </p:txBody>
      </p:sp>
      <p:sp>
        <p:nvSpPr>
          <p:cNvPr id="5" name="TextBox 4">
            <a:extLst>
              <a:ext uri="{FF2B5EF4-FFF2-40B4-BE49-F238E27FC236}">
                <a16:creationId xmlns:a16="http://schemas.microsoft.com/office/drawing/2014/main" id="{4EAAD74D-4B57-8F4A-A9F1-36BFE5E2C018}"/>
              </a:ext>
            </a:extLst>
          </p:cNvPr>
          <p:cNvSpPr txBox="1"/>
          <p:nvPr/>
        </p:nvSpPr>
        <p:spPr>
          <a:xfrm>
            <a:off x="352926" y="5077327"/>
            <a:ext cx="23678147" cy="69967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lang="en-US" sz="5600" b="0" dirty="0" err="1">
                <a:latin typeface="Helvetica Neue" panose="02000503000000020004" pitchFamily="2" charset="0"/>
                <a:ea typeface="Helvetica Neue" panose="02000503000000020004" pitchFamily="2" charset="0"/>
                <a:cs typeface="Helvetica Neue" panose="02000503000000020004" pitchFamily="2" charset="0"/>
              </a:rPr>
              <a:t>m.group</a:t>
            </a:r>
            <a:r>
              <a:rPr lang="en-US" sz="5600" b="0" dirty="0">
                <a:latin typeface="Helvetica Neue" panose="02000503000000020004" pitchFamily="2" charset="0"/>
                <a:ea typeface="Helvetica Neue" panose="02000503000000020004" pitchFamily="2" charset="0"/>
                <a:cs typeface="Helvetica Neue" panose="02000503000000020004" pitchFamily="2" charset="0"/>
              </a:rPr>
              <a:t>() </a:t>
            </a:r>
          </a:p>
          <a:p>
            <a:pPr lvl="1" indent="457200" algn="l" hangingPunct="1">
              <a:defRPr sz="5600">
                <a:solidFill>
                  <a:srgbClr val="00A89D">
                    <a:hueOff val="-177681"/>
                    <a:satOff val="-17391"/>
                    <a:lumOff val="16666"/>
                  </a:srgbClr>
                </a:solidFill>
              </a:defRPr>
            </a:pPr>
            <a:r>
              <a:rPr lang="en-US" sz="5600" b="0" dirty="0">
                <a:latin typeface="Helvetica Neue" panose="02000503000000020004" pitchFamily="2" charset="0"/>
                <a:ea typeface="Helvetica Neue" panose="02000503000000020004" pitchFamily="2" charset="0"/>
                <a:cs typeface="Helvetica Neue" panose="02000503000000020004" pitchFamily="2" charset="0"/>
              </a:rPr>
              <a:t> </a:t>
            </a:r>
            <a:r>
              <a:rPr lang="en-US" sz="5600" b="0" dirty="0">
                <a:solidFill>
                  <a:srgbClr val="00A89D">
                    <a:hueOff val="-177681"/>
                    <a:satOff val="-17391"/>
                    <a:lumOff val="16666"/>
                  </a:srgbClr>
                </a:solidFill>
                <a:latin typeface="Helvetica Neue" panose="02000503000000020004" pitchFamily="2" charset="0"/>
                <a:ea typeface="Helvetica Neue" panose="02000503000000020004" pitchFamily="2" charset="0"/>
                <a:cs typeface="Helvetica Neue" panose="02000503000000020004" pitchFamily="2" charset="0"/>
              </a:rPr>
              <a:t>Return the string matched by the RE</a:t>
            </a:r>
          </a:p>
          <a:p>
            <a:pPr marL="457200" indent="-457200" algn="l">
              <a:buFont typeface="Arial" panose="020B0604020202020204" pitchFamily="34" charset="0"/>
              <a:buChar char="•"/>
            </a:pPr>
            <a:r>
              <a:rPr lang="en-US" sz="5600" b="0" dirty="0" err="1">
                <a:latin typeface="Helvetica Neue" panose="02000503000000020004" pitchFamily="2" charset="0"/>
                <a:ea typeface="Helvetica Neue" panose="02000503000000020004" pitchFamily="2" charset="0"/>
                <a:cs typeface="Helvetica Neue" panose="02000503000000020004" pitchFamily="2" charset="0"/>
              </a:rPr>
              <a:t>m.start</a:t>
            </a:r>
            <a:r>
              <a:rPr lang="en-US" sz="5600" b="0" dirty="0">
                <a:latin typeface="Helvetica Neue" panose="02000503000000020004" pitchFamily="2" charset="0"/>
                <a:ea typeface="Helvetica Neue" panose="02000503000000020004" pitchFamily="2" charset="0"/>
                <a:cs typeface="Helvetica Neue" panose="02000503000000020004" pitchFamily="2" charset="0"/>
              </a:rPr>
              <a:t>()</a:t>
            </a:r>
          </a:p>
          <a:p>
            <a:pPr lvl="1" indent="457200" algn="l" hangingPunct="1">
              <a:defRPr sz="5600">
                <a:solidFill>
                  <a:srgbClr val="00A89D">
                    <a:hueOff val="-177681"/>
                    <a:satOff val="-17391"/>
                    <a:lumOff val="16666"/>
                  </a:srgbClr>
                </a:solidFill>
              </a:defRPr>
            </a:pPr>
            <a:r>
              <a:rPr lang="en-US" sz="5600" b="0" dirty="0">
                <a:latin typeface="Helvetica Neue" panose="02000503000000020004" pitchFamily="2" charset="0"/>
                <a:ea typeface="Helvetica Neue" panose="02000503000000020004" pitchFamily="2" charset="0"/>
                <a:cs typeface="Helvetica Neue" panose="02000503000000020004" pitchFamily="2" charset="0"/>
              </a:rPr>
              <a:t> </a:t>
            </a:r>
            <a:r>
              <a:rPr lang="en-US" sz="5600" b="0" dirty="0">
                <a:solidFill>
                  <a:srgbClr val="00A89D">
                    <a:hueOff val="-177681"/>
                    <a:satOff val="-17391"/>
                    <a:lumOff val="16666"/>
                  </a:srgbClr>
                </a:solidFill>
                <a:latin typeface="Helvetica Neue" panose="02000503000000020004" pitchFamily="2" charset="0"/>
                <a:ea typeface="Helvetica Neue" panose="02000503000000020004" pitchFamily="2" charset="0"/>
                <a:cs typeface="Helvetica Neue" panose="02000503000000020004" pitchFamily="2" charset="0"/>
              </a:rPr>
              <a:t>Return the starting position of the match</a:t>
            </a:r>
          </a:p>
          <a:p>
            <a:pPr marL="457200" indent="-457200" algn="l">
              <a:buFont typeface="Arial" panose="020B0604020202020204" pitchFamily="34" charset="0"/>
              <a:buChar char="•"/>
            </a:pPr>
            <a:r>
              <a:rPr lang="en-US" sz="5600" b="0" dirty="0" err="1">
                <a:latin typeface="Helvetica Neue" panose="02000503000000020004" pitchFamily="2" charset="0"/>
                <a:ea typeface="Helvetica Neue" panose="02000503000000020004" pitchFamily="2" charset="0"/>
                <a:cs typeface="Helvetica Neue" panose="02000503000000020004" pitchFamily="2" charset="0"/>
              </a:rPr>
              <a:t>m.end</a:t>
            </a:r>
            <a:r>
              <a:rPr lang="en-US" sz="5600" b="0" dirty="0">
                <a:latin typeface="Helvetica Neue" panose="02000503000000020004" pitchFamily="2" charset="0"/>
                <a:ea typeface="Helvetica Neue" panose="02000503000000020004" pitchFamily="2" charset="0"/>
                <a:cs typeface="Helvetica Neue" panose="02000503000000020004" pitchFamily="2" charset="0"/>
              </a:rPr>
              <a:t>() </a:t>
            </a:r>
          </a:p>
          <a:p>
            <a:pPr lvl="1" indent="457200" algn="l" hangingPunct="1">
              <a:defRPr sz="5600">
                <a:solidFill>
                  <a:srgbClr val="00A89D">
                    <a:hueOff val="-177681"/>
                    <a:satOff val="-17391"/>
                    <a:lumOff val="16666"/>
                  </a:srgbClr>
                </a:solidFill>
              </a:defRPr>
            </a:pPr>
            <a:r>
              <a:rPr lang="en-US" sz="5600" b="0" dirty="0">
                <a:latin typeface="Helvetica Neue" panose="02000503000000020004" pitchFamily="2" charset="0"/>
                <a:ea typeface="Helvetica Neue" panose="02000503000000020004" pitchFamily="2" charset="0"/>
                <a:cs typeface="Helvetica Neue" panose="02000503000000020004" pitchFamily="2" charset="0"/>
              </a:rPr>
              <a:t> </a:t>
            </a:r>
            <a:r>
              <a:rPr lang="en-US" sz="5600" b="0" dirty="0">
                <a:solidFill>
                  <a:srgbClr val="00A89D">
                    <a:hueOff val="-177681"/>
                    <a:satOff val="-17391"/>
                    <a:lumOff val="16666"/>
                  </a:srgbClr>
                </a:solidFill>
                <a:latin typeface="Helvetica Neue" panose="02000503000000020004" pitchFamily="2" charset="0"/>
                <a:ea typeface="Helvetica Neue" panose="02000503000000020004" pitchFamily="2" charset="0"/>
                <a:cs typeface="Helvetica Neue" panose="02000503000000020004" pitchFamily="2" charset="0"/>
              </a:rPr>
              <a:t>Return the ending position of the match</a:t>
            </a:r>
          </a:p>
          <a:p>
            <a:pPr marL="457200" indent="-457200" algn="l">
              <a:buFont typeface="Arial" panose="020B0604020202020204" pitchFamily="34" charset="0"/>
              <a:buChar char="•"/>
            </a:pPr>
            <a:r>
              <a:rPr lang="en-US" sz="5600" b="0" dirty="0" err="1">
                <a:latin typeface="Helvetica Neue" panose="02000503000000020004" pitchFamily="2" charset="0"/>
                <a:ea typeface="Helvetica Neue" panose="02000503000000020004" pitchFamily="2" charset="0"/>
                <a:cs typeface="Helvetica Neue" panose="02000503000000020004" pitchFamily="2" charset="0"/>
              </a:rPr>
              <a:t>m.span</a:t>
            </a:r>
            <a:r>
              <a:rPr lang="en-US" sz="5600" b="0" dirty="0">
                <a:latin typeface="Helvetica Neue" panose="02000503000000020004" pitchFamily="2" charset="0"/>
                <a:ea typeface="Helvetica Neue" panose="02000503000000020004" pitchFamily="2" charset="0"/>
                <a:cs typeface="Helvetica Neue" panose="02000503000000020004" pitchFamily="2" charset="0"/>
              </a:rPr>
              <a:t>() </a:t>
            </a:r>
          </a:p>
          <a:p>
            <a:pPr lvl="1" indent="457200" algn="l" hangingPunct="1">
              <a:defRPr sz="5600">
                <a:solidFill>
                  <a:srgbClr val="00A89D">
                    <a:hueOff val="-177681"/>
                    <a:satOff val="-17391"/>
                    <a:lumOff val="16666"/>
                  </a:srgbClr>
                </a:solidFill>
              </a:defRPr>
            </a:pPr>
            <a:r>
              <a:rPr lang="en-US" sz="5600" b="0" dirty="0">
                <a:latin typeface="Helvetica Neue" panose="02000503000000020004" pitchFamily="2" charset="0"/>
                <a:ea typeface="Helvetica Neue" panose="02000503000000020004" pitchFamily="2" charset="0"/>
                <a:cs typeface="Helvetica Neue" panose="02000503000000020004" pitchFamily="2" charset="0"/>
              </a:rPr>
              <a:t> </a:t>
            </a:r>
            <a:r>
              <a:rPr lang="en-US" sz="5600" b="0" dirty="0">
                <a:solidFill>
                  <a:srgbClr val="00A89D">
                    <a:hueOff val="-177681"/>
                    <a:satOff val="-17391"/>
                    <a:lumOff val="16666"/>
                  </a:srgbClr>
                </a:solidFill>
                <a:latin typeface="Helvetica Neue" panose="02000503000000020004" pitchFamily="2" charset="0"/>
                <a:ea typeface="Helvetica Neue" panose="02000503000000020004" pitchFamily="2" charset="0"/>
                <a:cs typeface="Helvetica Neue" panose="02000503000000020004" pitchFamily="2" charset="0"/>
              </a:rPr>
              <a:t>Return a tuple containing the (start, end) position of the match</a:t>
            </a:r>
            <a:endParaRPr kumimoji="0" lang="en-US" sz="5600" b="0" u="none" strike="noStrike" cap="none" spc="0" normalizeH="0" baseline="0" dirty="0">
              <a:ln>
                <a:noFill/>
              </a:ln>
              <a:solidFill>
                <a:srgbClr val="FFFFFF"/>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a:endParaRPr>
          </a:p>
        </p:txBody>
      </p:sp>
    </p:spTree>
    <p:extLst>
      <p:ext uri="{BB962C8B-B14F-4D97-AF65-F5344CB8AC3E}">
        <p14:creationId xmlns:p14="http://schemas.microsoft.com/office/powerpoint/2010/main" val="253977329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Regular Expression Syntax"/>
          <p:cNvSpPr txBox="1">
            <a:spLocks noGrp="1"/>
          </p:cNvSpPr>
          <p:nvPr>
            <p:ph type="title"/>
          </p:nvPr>
        </p:nvSpPr>
        <p:spPr>
          <a:prstGeom prst="rect">
            <a:avLst/>
          </a:prstGeom>
        </p:spPr>
        <p:txBody>
          <a:bodyPr/>
          <a:lstStyle>
            <a:lvl1pPr>
              <a:defRPr sz="7200">
                <a:effectLst>
                  <a:outerShdw blurRad="12700" dist="25400" dir="2700000" rotWithShape="0">
                    <a:srgbClr val="000000"/>
                  </a:outerShdw>
                </a:effectLst>
              </a:defRPr>
            </a:lvl1pPr>
          </a:lstStyle>
          <a:p>
            <a:r>
              <a:t>Regular Expression Syntax</a:t>
            </a:r>
          </a:p>
        </p:txBody>
      </p:sp>
      <p:sp>
        <p:nvSpPr>
          <p:cNvPr id="169" name="“\d” matches any digit; “\D” any non-digit…"/>
          <p:cNvSpPr txBox="1">
            <a:spLocks noGrp="1"/>
          </p:cNvSpPr>
          <p:nvPr>
            <p:ph type="body" idx="1"/>
          </p:nvPr>
        </p:nvSpPr>
        <p:spPr>
          <a:prstGeom prst="rect">
            <a:avLst/>
          </a:prstGeom>
        </p:spPr>
        <p:txBody>
          <a:bodyPr>
            <a:normAutofit lnSpcReduction="10000"/>
          </a:bodyPr>
          <a:lstStyle/>
          <a:p>
            <a:pPr marL="473075" indent="-473075">
              <a:spcBef>
                <a:spcPts val="1300"/>
              </a:spcBef>
              <a:defRPr sz="5600"/>
            </a:pPr>
            <a:r>
              <a:rPr dirty="0"/>
              <a:t>“\d” matches any digit; “\D” any non-digit</a:t>
            </a:r>
          </a:p>
          <a:p>
            <a:pPr marL="473075" indent="-473075">
              <a:spcBef>
                <a:spcPts val="1300"/>
              </a:spcBef>
              <a:defRPr sz="5600"/>
            </a:pPr>
            <a:r>
              <a:rPr dirty="0"/>
              <a:t>“\s” matches any whitespace character; “\S” any non-whitespace character</a:t>
            </a:r>
          </a:p>
          <a:p>
            <a:pPr marL="473075" indent="-473075">
              <a:spcBef>
                <a:spcPts val="1300"/>
              </a:spcBef>
              <a:defRPr sz="5600"/>
            </a:pPr>
            <a:r>
              <a:rPr dirty="0"/>
              <a:t>“\w” matches any alphanumeric character; “\W” any non-alphanumeric character</a:t>
            </a:r>
          </a:p>
          <a:p>
            <a:pPr marL="473075" indent="-473075">
              <a:spcBef>
                <a:spcPts val="1300"/>
              </a:spcBef>
              <a:defRPr sz="5600"/>
            </a:pPr>
            <a:r>
              <a:rPr dirty="0"/>
              <a:t>“^” matches the beginning of the string; “$” the end of the string</a:t>
            </a:r>
          </a:p>
          <a:p>
            <a:pPr marL="473075" indent="-473075">
              <a:spcBef>
                <a:spcPts val="1300"/>
              </a:spcBef>
              <a:defRPr sz="5600"/>
            </a:pPr>
            <a:r>
              <a:rPr dirty="0"/>
              <a:t>“\b” matches a word boundary; “\B” matches a character that is not a word boundary</a:t>
            </a:r>
            <a:endParaRPr lang="en-US" dirty="0"/>
          </a:p>
          <a:p>
            <a:pPr marL="473075" indent="-473075">
              <a:spcBef>
                <a:spcPts val="1300"/>
              </a:spcBef>
              <a:defRPr sz="5600"/>
            </a:pPr>
            <a:r>
              <a:rPr lang="en-US" dirty="0"/>
              <a:t>Make search case-insensitive with “</a:t>
            </a:r>
            <a:r>
              <a:rPr lang="en-US" dirty="0" err="1"/>
              <a:t>re.IGNORECASE</a:t>
            </a:r>
            <a:r>
              <a:rPr lang="en-US" dirty="0"/>
              <a:t>” argument</a:t>
            </a:r>
            <a:endParaRPr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Example: email addresses"/>
          <p:cNvSpPr txBox="1">
            <a:spLocks noGrp="1"/>
          </p:cNvSpPr>
          <p:nvPr>
            <p:ph type="title"/>
          </p:nvPr>
        </p:nvSpPr>
        <p:spPr>
          <a:prstGeom prst="rect">
            <a:avLst/>
          </a:prstGeom>
        </p:spPr>
        <p:txBody>
          <a:bodyPr/>
          <a:lstStyle>
            <a:lvl1pPr>
              <a:defRPr sz="8000">
                <a:effectLst>
                  <a:outerShdw blurRad="12700" dist="25400" dir="2700000" rotWithShape="0">
                    <a:srgbClr val="000000"/>
                  </a:outerShdw>
                </a:effectLst>
              </a:defRPr>
            </a:lvl1pPr>
          </a:lstStyle>
          <a:p>
            <a:r>
              <a:t>Example: email addresses</a:t>
            </a:r>
          </a:p>
        </p:txBody>
      </p:sp>
      <p:sp>
        <p:nvSpPr>
          <p:cNvPr id="172" name="Here’s a pattern to match simple email addresses:…"/>
          <p:cNvSpPr txBox="1">
            <a:spLocks noGrp="1"/>
          </p:cNvSpPr>
          <p:nvPr>
            <p:ph type="body" sz="half" idx="1"/>
          </p:nvPr>
        </p:nvSpPr>
        <p:spPr>
          <a:xfrm>
            <a:off x="2045369" y="6681126"/>
            <a:ext cx="21007136" cy="5631657"/>
          </a:xfrm>
          <a:prstGeom prst="rect">
            <a:avLst/>
          </a:prstGeom>
        </p:spPr>
        <p:txBody>
          <a:bodyPr>
            <a:normAutofit/>
          </a:bodyPr>
          <a:lstStyle/>
          <a:p>
            <a:pPr marL="0" indent="0" defTabSz="792479">
              <a:spcBef>
                <a:spcPts val="1200"/>
              </a:spcBef>
              <a:buSzTx/>
              <a:buNone/>
              <a:defRPr sz="5376"/>
            </a:pPr>
            <a:r>
              <a:rPr dirty="0"/>
              <a:t>Here’s a pattern to match simple email addresses:</a:t>
            </a:r>
          </a:p>
          <a:p>
            <a:pPr marL="551687" lvl="2" indent="667511" defTabSz="792479">
              <a:spcBef>
                <a:spcPts val="0"/>
              </a:spcBef>
              <a:buSzTx/>
              <a:buNone/>
              <a:defRPr sz="5376">
                <a:solidFill>
                  <a:schemeClr val="accent2">
                    <a:hueOff val="-177681"/>
                    <a:satOff val="-17391"/>
                    <a:lumOff val="16666"/>
                  </a:schemeClr>
                </a:solidFill>
              </a:defRPr>
            </a:pPr>
            <a:r>
              <a:rPr dirty="0"/>
              <a:t> \w+@(\w+</a:t>
            </a:r>
            <a:r>
              <a:rPr lang="en-US" dirty="0"/>
              <a:t>\</a:t>
            </a:r>
            <a:r>
              <a:rPr dirty="0"/>
              <a:t>.)+(</a:t>
            </a:r>
            <a:r>
              <a:rPr dirty="0" err="1"/>
              <a:t>com|org|net|edu</a:t>
            </a:r>
            <a:r>
              <a:rPr dirty="0"/>
              <a:t>)</a:t>
            </a:r>
            <a:endParaRPr sz="3839" dirty="0">
              <a:latin typeface="Courier"/>
              <a:ea typeface="Courier"/>
              <a:cs typeface="Courier"/>
              <a:sym typeface="Courier"/>
            </a:endParaRPr>
          </a:p>
          <a:p>
            <a:pPr marL="454151" indent="-454151" defTabSz="792479">
              <a:spcBef>
                <a:spcPts val="1000"/>
              </a:spcBef>
              <a:buSzTx/>
              <a:buNone/>
              <a:defRPr sz="4224" b="1">
                <a:solidFill>
                  <a:schemeClr val="accent4">
                    <a:hueOff val="468000"/>
                    <a:satOff val="-4761"/>
                    <a:lumOff val="10196"/>
                  </a:schemeClr>
                </a:solidFill>
                <a:latin typeface="Courier"/>
                <a:ea typeface="Courier"/>
                <a:cs typeface="Courier"/>
                <a:sym typeface="Courier"/>
              </a:defRPr>
            </a:pPr>
            <a:endParaRPr sz="3839" dirty="0"/>
          </a:p>
          <a:p>
            <a:pPr marL="454151" indent="-454151" defTabSz="792479">
              <a:spcBef>
                <a:spcPts val="1000"/>
              </a:spcBef>
              <a:buSzTx/>
              <a:buNone/>
              <a:defRPr sz="4224" b="1">
                <a:solidFill>
                  <a:schemeClr val="accent4">
                    <a:hueOff val="468000"/>
                    <a:satOff val="-4761"/>
                    <a:lumOff val="10196"/>
                  </a:schemeClr>
                </a:solidFill>
                <a:latin typeface="Courier"/>
                <a:ea typeface="Courier"/>
                <a:cs typeface="Courier"/>
                <a:sym typeface="Courier"/>
              </a:defRPr>
            </a:pPr>
            <a:r>
              <a:rPr dirty="0"/>
              <a:t>&gt;&gt;&gt; pat1 = "\w+@(\w+</a:t>
            </a:r>
            <a:r>
              <a:rPr lang="en-US" dirty="0"/>
              <a:t>\</a:t>
            </a:r>
            <a:r>
              <a:rPr dirty="0"/>
              <a:t>.)+(</a:t>
            </a:r>
            <a:r>
              <a:rPr dirty="0" err="1"/>
              <a:t>com|org|net|edu</a:t>
            </a:r>
            <a:r>
              <a:rPr dirty="0"/>
              <a:t>)"</a:t>
            </a:r>
          </a:p>
          <a:p>
            <a:pPr marL="454151" indent="-454151" defTabSz="792479">
              <a:spcBef>
                <a:spcPts val="1000"/>
              </a:spcBef>
              <a:buSzTx/>
              <a:buNone/>
              <a:defRPr sz="4224" b="1">
                <a:solidFill>
                  <a:schemeClr val="accent4">
                    <a:hueOff val="468000"/>
                    <a:satOff val="-4761"/>
                    <a:lumOff val="10196"/>
                  </a:schemeClr>
                </a:solidFill>
                <a:latin typeface="Courier"/>
                <a:ea typeface="Courier"/>
                <a:cs typeface="Courier"/>
                <a:sym typeface="Courier"/>
              </a:defRPr>
            </a:pPr>
            <a:r>
              <a:rPr dirty="0"/>
              <a:t>&gt;&gt;&gt; r1 = </a:t>
            </a:r>
            <a:r>
              <a:rPr dirty="0" err="1"/>
              <a:t>re.match</a:t>
            </a:r>
            <a:r>
              <a:rPr dirty="0"/>
              <a:t>(pat</a:t>
            </a:r>
            <a:r>
              <a:rPr lang="en-US" dirty="0"/>
              <a:t>1</a:t>
            </a:r>
            <a:r>
              <a:rPr dirty="0"/>
              <a:t>,”coletrap@uw.edu</a:t>
            </a:r>
            <a:r>
              <a:rPr lang="en-US" dirty="0"/>
              <a:t>, </a:t>
            </a:r>
            <a:r>
              <a:rPr lang="en-US" dirty="0" err="1"/>
              <a:t>re.</a:t>
            </a:r>
            <a:r>
              <a:rPr lang="en-US" dirty="0" err="1">
                <a:solidFill>
                  <a:srgbClr val="FAE251"/>
                </a:solidFill>
              </a:rPr>
              <a:t>IGNORECASE</a:t>
            </a:r>
            <a:r>
              <a:rPr dirty="0"/>
              <a:t>)</a:t>
            </a:r>
          </a:p>
          <a:p>
            <a:pPr marL="454151" indent="-454151" defTabSz="792479">
              <a:spcBef>
                <a:spcPts val="1000"/>
              </a:spcBef>
              <a:buSzTx/>
              <a:buNone/>
              <a:defRPr sz="4224" b="1">
                <a:solidFill>
                  <a:schemeClr val="accent4">
                    <a:hueOff val="468000"/>
                    <a:satOff val="-4761"/>
                    <a:lumOff val="10196"/>
                  </a:schemeClr>
                </a:solidFill>
                <a:latin typeface="Courier"/>
                <a:ea typeface="Courier"/>
                <a:cs typeface="Courier"/>
                <a:sym typeface="Courier"/>
              </a:defRPr>
            </a:pPr>
            <a:r>
              <a:rPr dirty="0"/>
              <a:t>&gt;&gt;&gt; r1.group()</a:t>
            </a:r>
          </a:p>
          <a:p>
            <a:pPr marL="454151" indent="-454151" defTabSz="792479">
              <a:spcBef>
                <a:spcPts val="1000"/>
              </a:spcBef>
              <a:buSzTx/>
              <a:buNone/>
              <a:defRPr sz="4224" b="1">
                <a:solidFill>
                  <a:schemeClr val="accent4">
                    <a:hueOff val="468000"/>
                    <a:satOff val="-4761"/>
                    <a:lumOff val="10196"/>
                  </a:schemeClr>
                </a:solidFill>
                <a:latin typeface="Courier"/>
                <a:ea typeface="Courier"/>
                <a:cs typeface="Courier"/>
                <a:sym typeface="Courier"/>
              </a:defRPr>
            </a:pPr>
            <a:r>
              <a:rPr dirty="0"/>
              <a:t>‘</a:t>
            </a:r>
            <a:r>
              <a:rPr dirty="0" err="1"/>
              <a:t>coletrap@uw.edu</a:t>
            </a:r>
            <a:r>
              <a:rPr dirty="0"/>
              <a:t>’</a:t>
            </a:r>
          </a:p>
        </p:txBody>
      </p:sp>
      <p:sp>
        <p:nvSpPr>
          <p:cNvPr id="173" name="coletrap@uw.edu"/>
          <p:cNvSpPr txBox="1"/>
          <p:nvPr/>
        </p:nvSpPr>
        <p:spPr>
          <a:xfrm>
            <a:off x="3729186" y="4680003"/>
            <a:ext cx="6325363" cy="10192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a:lvl1pPr>
          </a:lstStyle>
          <a:p>
            <a:r>
              <a:t>coletrap@uw.edu</a:t>
            </a:r>
          </a:p>
        </p:txBody>
      </p:sp>
      <p:sp>
        <p:nvSpPr>
          <p:cNvPr id="174" name="spam@go.away"/>
          <p:cNvSpPr txBox="1"/>
          <p:nvPr/>
        </p:nvSpPr>
        <p:spPr>
          <a:xfrm>
            <a:off x="14383554" y="4680004"/>
            <a:ext cx="5759959" cy="1019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a:lvl1pPr>
          </a:lstStyle>
          <a:p>
            <a:r>
              <a:t>spam@go.away</a:t>
            </a:r>
          </a:p>
        </p:txBody>
      </p:sp>
      <p:sp>
        <p:nvSpPr>
          <p:cNvPr id="175" name="How can we easily tell these two apart?"/>
          <p:cNvSpPr txBox="1"/>
          <p:nvPr/>
        </p:nvSpPr>
        <p:spPr>
          <a:xfrm>
            <a:off x="7259811" y="2939688"/>
            <a:ext cx="9627312" cy="758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400" b="0">
                <a:latin typeface="Helvetica Neue Light"/>
                <a:ea typeface="Helvetica Neue Light"/>
                <a:cs typeface="Helvetica Neue Light"/>
                <a:sym typeface="Helvetica Neue Light"/>
              </a:defRPr>
            </a:lvl1pPr>
          </a:lstStyle>
          <a:p>
            <a:r>
              <a:t>How can we easily tell these two apart?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172"/>
                                        </p:tgtEl>
                                        <p:attrNameLst>
                                          <p:attrName>style.visibility</p:attrName>
                                        </p:attrNameLst>
                                      </p:cBhvr>
                                      <p:to>
                                        <p:strVal val="visible"/>
                                      </p:to>
                                    </p:set>
                                    <p:animEffect transition="in" filter="dissolve">
                                      <p:cBhvr>
                                        <p:cTn id="7" dur="3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1"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Extracting bits of the match"/>
          <p:cNvSpPr txBox="1">
            <a:spLocks noGrp="1"/>
          </p:cNvSpPr>
          <p:nvPr>
            <p:ph type="title"/>
          </p:nvPr>
        </p:nvSpPr>
        <p:spPr>
          <a:prstGeom prst="rect">
            <a:avLst/>
          </a:prstGeom>
        </p:spPr>
        <p:txBody>
          <a:bodyPr/>
          <a:lstStyle>
            <a:lvl1pPr>
              <a:defRPr sz="8000">
                <a:effectLst>
                  <a:outerShdw blurRad="12700" dist="25400" dir="2700000" rotWithShape="0">
                    <a:srgbClr val="000000"/>
                  </a:outerShdw>
                </a:effectLst>
              </a:defRPr>
            </a:lvl1pPr>
          </a:lstStyle>
          <a:p>
            <a:r>
              <a:t>Extracting bits of the match</a:t>
            </a:r>
          </a:p>
        </p:txBody>
      </p:sp>
      <p:sp>
        <p:nvSpPr>
          <p:cNvPr id="178" name="We can put parentheses around groups we want to be able to reference…"/>
          <p:cNvSpPr txBox="1">
            <a:spLocks noGrp="1"/>
          </p:cNvSpPr>
          <p:nvPr>
            <p:ph type="body" idx="1"/>
          </p:nvPr>
        </p:nvSpPr>
        <p:spPr>
          <a:prstGeom prst="rect">
            <a:avLst/>
          </a:prstGeom>
        </p:spPr>
        <p:txBody>
          <a:bodyPr/>
          <a:lstStyle/>
          <a:p>
            <a:pPr marL="0" indent="0">
              <a:spcBef>
                <a:spcPts val="1300"/>
              </a:spcBef>
              <a:buSzTx/>
              <a:buNone/>
              <a:defRPr sz="5600"/>
            </a:pPr>
            <a:r>
              <a:rPr dirty="0"/>
              <a:t>We can put parentheses around groups we want to be able to reference</a:t>
            </a:r>
            <a:endParaRPr sz="4000" dirty="0">
              <a:latin typeface="Courier"/>
              <a:ea typeface="Courier"/>
              <a:cs typeface="Courier"/>
              <a:sym typeface="Courier"/>
            </a:endParaRPr>
          </a:p>
          <a:p>
            <a:pPr marL="473075" indent="-473075">
              <a:spcBef>
                <a:spcPts val="900"/>
              </a:spcBef>
              <a:buSzTx/>
              <a:buNone/>
              <a:defRPr sz="4000">
                <a:solidFill>
                  <a:schemeClr val="accent4">
                    <a:hueOff val="468000"/>
                    <a:satOff val="-4761"/>
                    <a:lumOff val="10196"/>
                  </a:schemeClr>
                </a:solidFill>
                <a:latin typeface="Courier"/>
                <a:ea typeface="Courier"/>
                <a:cs typeface="Courier"/>
                <a:sym typeface="Courier"/>
              </a:defRPr>
            </a:pPr>
            <a:r>
              <a:rPr dirty="0"/>
              <a:t>&gt;&gt;&gt; pat2 = "(\w+)@((\w+</a:t>
            </a:r>
            <a:r>
              <a:rPr lang="en-US" dirty="0"/>
              <a:t>\</a:t>
            </a:r>
            <a:r>
              <a:rPr dirty="0"/>
              <a:t>.)+(</a:t>
            </a:r>
            <a:r>
              <a:rPr dirty="0" err="1"/>
              <a:t>com|org|net|edu</a:t>
            </a:r>
            <a:r>
              <a:rPr dirty="0"/>
              <a:t>))"</a:t>
            </a:r>
          </a:p>
          <a:p>
            <a:pPr marL="473075" indent="-473075">
              <a:spcBef>
                <a:spcPts val="900"/>
              </a:spcBef>
              <a:buSzTx/>
              <a:buNone/>
              <a:defRPr sz="4000">
                <a:solidFill>
                  <a:schemeClr val="accent4">
                    <a:hueOff val="468000"/>
                    <a:satOff val="-4761"/>
                    <a:lumOff val="10196"/>
                  </a:schemeClr>
                </a:solidFill>
                <a:latin typeface="Courier"/>
                <a:ea typeface="Courier"/>
                <a:cs typeface="Courier"/>
                <a:sym typeface="Courier"/>
              </a:defRPr>
            </a:pPr>
            <a:r>
              <a:rPr dirty="0"/>
              <a:t>&gt;&gt;&gt; r2 = </a:t>
            </a:r>
            <a:r>
              <a:rPr dirty="0" err="1"/>
              <a:t>re.match</a:t>
            </a:r>
            <a:r>
              <a:rPr dirty="0"/>
              <a:t>(pat2,”coletrap@uw.edu”)</a:t>
            </a:r>
          </a:p>
          <a:p>
            <a:pPr marL="473075" indent="-473075">
              <a:spcBef>
                <a:spcPts val="900"/>
              </a:spcBef>
              <a:buSzTx/>
              <a:buNone/>
              <a:defRPr sz="4000">
                <a:solidFill>
                  <a:schemeClr val="accent4">
                    <a:hueOff val="468000"/>
                    <a:satOff val="-4761"/>
                    <a:lumOff val="10196"/>
                  </a:schemeClr>
                </a:solidFill>
                <a:latin typeface="Courier"/>
                <a:ea typeface="Courier"/>
                <a:cs typeface="Courier"/>
                <a:sym typeface="Courier"/>
              </a:defRPr>
            </a:pPr>
            <a:r>
              <a:rPr dirty="0"/>
              <a:t>&gt;&gt;&gt; r2.group(1)</a:t>
            </a:r>
          </a:p>
          <a:p>
            <a:pPr marL="473075" indent="-473075">
              <a:spcBef>
                <a:spcPts val="900"/>
              </a:spcBef>
              <a:buSzTx/>
              <a:buNone/>
              <a:defRPr sz="4000">
                <a:solidFill>
                  <a:schemeClr val="accent4">
                    <a:hueOff val="468000"/>
                    <a:satOff val="-4761"/>
                    <a:lumOff val="10196"/>
                  </a:schemeClr>
                </a:solidFill>
                <a:latin typeface="Courier"/>
                <a:ea typeface="Courier"/>
                <a:cs typeface="Courier"/>
                <a:sym typeface="Courier"/>
              </a:defRPr>
            </a:pPr>
            <a:r>
              <a:rPr dirty="0"/>
              <a:t>'</a:t>
            </a:r>
            <a:r>
              <a:rPr dirty="0" err="1"/>
              <a:t>coletrap</a:t>
            </a:r>
            <a:r>
              <a:rPr dirty="0"/>
              <a:t>'</a:t>
            </a:r>
          </a:p>
          <a:p>
            <a:pPr marL="473075" indent="-473075">
              <a:spcBef>
                <a:spcPts val="900"/>
              </a:spcBef>
              <a:buSzTx/>
              <a:buNone/>
              <a:defRPr sz="4000">
                <a:solidFill>
                  <a:schemeClr val="accent4">
                    <a:hueOff val="468000"/>
                    <a:satOff val="-4761"/>
                    <a:lumOff val="10196"/>
                  </a:schemeClr>
                </a:solidFill>
                <a:latin typeface="Courier"/>
                <a:ea typeface="Courier"/>
                <a:cs typeface="Courier"/>
                <a:sym typeface="Courier"/>
              </a:defRPr>
            </a:pPr>
            <a:r>
              <a:rPr dirty="0"/>
              <a:t>&gt;&gt;&gt; r2.group(2)</a:t>
            </a:r>
          </a:p>
          <a:p>
            <a:pPr marL="473075" indent="-473075">
              <a:spcBef>
                <a:spcPts val="900"/>
              </a:spcBef>
              <a:buSzTx/>
              <a:buNone/>
              <a:defRPr sz="4000">
                <a:solidFill>
                  <a:schemeClr val="accent4">
                    <a:hueOff val="468000"/>
                    <a:satOff val="-4761"/>
                    <a:lumOff val="10196"/>
                  </a:schemeClr>
                </a:solidFill>
                <a:latin typeface="Courier"/>
                <a:ea typeface="Courier"/>
                <a:cs typeface="Courier"/>
                <a:sym typeface="Courier"/>
              </a:defRPr>
            </a:pPr>
            <a:r>
              <a:rPr dirty="0"/>
              <a:t>‘</a:t>
            </a:r>
            <a:r>
              <a:rPr dirty="0" err="1"/>
              <a:t>uw.edu</a:t>
            </a:r>
            <a:r>
              <a:rPr dirty="0"/>
              <a:t>'</a:t>
            </a:r>
          </a:p>
          <a:p>
            <a:pPr marL="473075" indent="-473075">
              <a:spcBef>
                <a:spcPts val="900"/>
              </a:spcBef>
              <a:buSzTx/>
              <a:buNone/>
              <a:defRPr sz="4000">
                <a:solidFill>
                  <a:schemeClr val="accent4">
                    <a:hueOff val="468000"/>
                    <a:satOff val="-4761"/>
                    <a:lumOff val="10196"/>
                  </a:schemeClr>
                </a:solidFill>
                <a:latin typeface="Courier"/>
                <a:ea typeface="Courier"/>
                <a:cs typeface="Courier"/>
                <a:sym typeface="Courier"/>
              </a:defRPr>
            </a:pPr>
            <a:r>
              <a:rPr dirty="0"/>
              <a:t>&gt;&gt;&gt; r2.groups()</a:t>
            </a:r>
          </a:p>
          <a:p>
            <a:pPr marL="473075" indent="-473075">
              <a:spcBef>
                <a:spcPts val="900"/>
              </a:spcBef>
              <a:buSzTx/>
              <a:buNone/>
              <a:defRPr sz="4000">
                <a:solidFill>
                  <a:schemeClr val="accent4">
                    <a:hueOff val="468000"/>
                    <a:satOff val="-4761"/>
                    <a:lumOff val="10196"/>
                  </a:schemeClr>
                </a:solidFill>
                <a:latin typeface="Courier"/>
                <a:ea typeface="Courier"/>
                <a:cs typeface="Courier"/>
                <a:sym typeface="Courier"/>
              </a:defRPr>
            </a:pPr>
            <a:r>
              <a:rPr dirty="0"/>
              <a:t>r2.groups()</a:t>
            </a:r>
          </a:p>
          <a:p>
            <a:pPr marL="473075" indent="-473075">
              <a:spcBef>
                <a:spcPts val="900"/>
              </a:spcBef>
              <a:buSzTx/>
              <a:buNone/>
              <a:defRPr sz="4000">
                <a:solidFill>
                  <a:schemeClr val="accent4">
                    <a:hueOff val="468000"/>
                    <a:satOff val="-4761"/>
                    <a:lumOff val="10196"/>
                  </a:schemeClr>
                </a:solidFill>
                <a:latin typeface="Courier"/>
                <a:ea typeface="Courier"/>
                <a:cs typeface="Courier"/>
                <a:sym typeface="Courier"/>
              </a:defRPr>
            </a:pPr>
            <a:r>
              <a:rPr dirty="0"/>
              <a:t>('</a:t>
            </a:r>
            <a:r>
              <a:rPr dirty="0" err="1"/>
              <a:t>coletrap</a:t>
            </a:r>
            <a:r>
              <a:rPr dirty="0"/>
              <a:t>', ‘</a:t>
            </a:r>
            <a:r>
              <a:rPr dirty="0" err="1"/>
              <a:t>uw.edu</a:t>
            </a:r>
            <a:r>
              <a:rPr dirty="0"/>
              <a:t>', '</a:t>
            </a:r>
            <a:r>
              <a:rPr dirty="0" err="1"/>
              <a:t>uw</a:t>
            </a:r>
            <a:r>
              <a:rPr dirty="0"/>
              <a:t>.', </a:t>
            </a:r>
            <a:r>
              <a:rPr sz="5600" dirty="0"/>
              <a:t>‘</a:t>
            </a:r>
            <a:r>
              <a:rPr dirty="0" err="1"/>
              <a:t>edu</a:t>
            </a:r>
            <a:r>
              <a:rPr dirty="0"/>
              <a: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Regular Expression Quick Guide"/>
          <p:cNvSpPr txBox="1">
            <a:spLocks noGrp="1"/>
          </p:cNvSpPr>
          <p:nvPr>
            <p:ph type="title" idx="4294967295"/>
          </p:nvPr>
        </p:nvSpPr>
        <p:spPr>
          <a:xfrm>
            <a:off x="2266950" y="361950"/>
            <a:ext cx="19850100" cy="2362200"/>
          </a:xfrm>
          <a:prstGeom prst="rect">
            <a:avLst/>
          </a:prstGeom>
        </p:spPr>
        <p:txBody>
          <a:bodyPr lIns="76200" tIns="76200" rIns="76200" bIns="76200"/>
          <a:lstStyle>
            <a:lvl1pPr defTabSz="1261872">
              <a:defRPr sz="10672">
                <a:latin typeface="Helvetica Neue"/>
                <a:ea typeface="Helvetica Neue"/>
                <a:cs typeface="Helvetica Neue"/>
                <a:sym typeface="Helvetica Neue"/>
              </a:defRPr>
            </a:lvl1pPr>
          </a:lstStyle>
          <a:p>
            <a:r>
              <a:t>Regular Expression Quick Guide</a:t>
            </a:r>
          </a:p>
        </p:txBody>
      </p:sp>
      <p:sp>
        <p:nvSpPr>
          <p:cNvPr id="184" name="^        Matches the beginning of a line…"/>
          <p:cNvSpPr txBox="1"/>
          <p:nvPr/>
        </p:nvSpPr>
        <p:spPr>
          <a:xfrm>
            <a:off x="5732991" y="3350141"/>
            <a:ext cx="15523635" cy="94795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algn="l" defTabSz="685800">
              <a:defRPr sz="4400" b="0">
                <a:solidFill>
                  <a:srgbClr val="00FF00"/>
                </a:solidFill>
              </a:defRPr>
            </a:pPr>
            <a:r>
              <a:rPr dirty="0"/>
              <a:t>^ </a:t>
            </a:r>
            <a:r>
              <a:rPr dirty="0">
                <a:solidFill>
                  <a:srgbClr val="FFFFFF"/>
                </a:solidFill>
              </a:rPr>
              <a:t>       Matches the </a:t>
            </a:r>
            <a:r>
              <a:rPr dirty="0">
                <a:solidFill>
                  <a:srgbClr val="FF00FF"/>
                </a:solidFill>
              </a:rPr>
              <a:t>beginning</a:t>
            </a:r>
            <a:r>
              <a:rPr dirty="0">
                <a:solidFill>
                  <a:srgbClr val="FFFFFF"/>
                </a:solidFill>
              </a:rPr>
              <a:t> of a line</a:t>
            </a:r>
          </a:p>
          <a:p>
            <a:pPr algn="l" defTabSz="685800">
              <a:defRPr sz="4400" b="0">
                <a:solidFill>
                  <a:srgbClr val="00FF00"/>
                </a:solidFill>
              </a:defRPr>
            </a:pPr>
            <a:r>
              <a:rPr dirty="0"/>
              <a:t>$  </a:t>
            </a:r>
            <a:r>
              <a:rPr dirty="0">
                <a:solidFill>
                  <a:srgbClr val="FFFFFF"/>
                </a:solidFill>
              </a:rPr>
              <a:t>      Matches the </a:t>
            </a:r>
            <a:r>
              <a:rPr dirty="0">
                <a:solidFill>
                  <a:srgbClr val="FF00FF"/>
                </a:solidFill>
              </a:rPr>
              <a:t>end</a:t>
            </a:r>
            <a:r>
              <a:rPr dirty="0">
                <a:solidFill>
                  <a:srgbClr val="FFFFFF"/>
                </a:solidFill>
              </a:rPr>
              <a:t> of the line</a:t>
            </a:r>
          </a:p>
          <a:p>
            <a:pPr algn="l" defTabSz="685800">
              <a:defRPr sz="4400" b="0">
                <a:solidFill>
                  <a:srgbClr val="00FF00"/>
                </a:solidFill>
              </a:defRPr>
            </a:pPr>
            <a:r>
              <a:rPr dirty="0"/>
              <a:t>.</a:t>
            </a:r>
            <a:r>
              <a:rPr dirty="0">
                <a:solidFill>
                  <a:srgbClr val="FFFFFF"/>
                </a:solidFill>
              </a:rPr>
              <a:t>        Matches </a:t>
            </a:r>
            <a:r>
              <a:rPr dirty="0">
                <a:solidFill>
                  <a:srgbClr val="FF00FF"/>
                </a:solidFill>
              </a:rPr>
              <a:t>any</a:t>
            </a:r>
            <a:r>
              <a:rPr dirty="0">
                <a:solidFill>
                  <a:srgbClr val="FFFFFF"/>
                </a:solidFill>
              </a:rPr>
              <a:t> character</a:t>
            </a:r>
          </a:p>
          <a:p>
            <a:pPr algn="l" defTabSz="685800">
              <a:defRPr sz="4400" b="0">
                <a:solidFill>
                  <a:srgbClr val="00FF00"/>
                </a:solidFill>
              </a:defRPr>
            </a:pPr>
            <a:r>
              <a:rPr dirty="0"/>
              <a:t>\s</a:t>
            </a:r>
            <a:r>
              <a:rPr dirty="0">
                <a:solidFill>
                  <a:srgbClr val="FFFFFF"/>
                </a:solidFill>
              </a:rPr>
              <a:t>       Matches </a:t>
            </a:r>
            <a:r>
              <a:rPr dirty="0">
                <a:solidFill>
                  <a:srgbClr val="FF00FF"/>
                </a:solidFill>
              </a:rPr>
              <a:t>whitespace</a:t>
            </a:r>
            <a:endParaRPr dirty="0">
              <a:solidFill>
                <a:srgbClr val="FFFFFF"/>
              </a:solidFill>
            </a:endParaRPr>
          </a:p>
          <a:p>
            <a:pPr algn="l" defTabSz="685800">
              <a:defRPr sz="4400" b="0">
                <a:solidFill>
                  <a:srgbClr val="00FF00"/>
                </a:solidFill>
              </a:defRPr>
            </a:pPr>
            <a:r>
              <a:rPr dirty="0"/>
              <a:t>\S </a:t>
            </a:r>
            <a:r>
              <a:rPr dirty="0">
                <a:solidFill>
                  <a:srgbClr val="FFFFFF"/>
                </a:solidFill>
              </a:rPr>
              <a:t>      Matches any </a:t>
            </a:r>
            <a:r>
              <a:rPr dirty="0">
                <a:solidFill>
                  <a:srgbClr val="FF00FF"/>
                </a:solidFill>
              </a:rPr>
              <a:t>non-whitespace</a:t>
            </a:r>
            <a:r>
              <a:rPr dirty="0">
                <a:solidFill>
                  <a:srgbClr val="FFFFFF"/>
                </a:solidFill>
              </a:rPr>
              <a:t> character</a:t>
            </a:r>
          </a:p>
          <a:p>
            <a:pPr algn="l" defTabSz="685800">
              <a:defRPr sz="4400" b="0">
                <a:solidFill>
                  <a:srgbClr val="00FF00"/>
                </a:solidFill>
              </a:defRPr>
            </a:pPr>
            <a:r>
              <a:rPr dirty="0"/>
              <a:t>*</a:t>
            </a:r>
            <a:r>
              <a:rPr dirty="0">
                <a:solidFill>
                  <a:srgbClr val="FFFFFF"/>
                </a:solidFill>
              </a:rPr>
              <a:t>        </a:t>
            </a:r>
            <a:r>
              <a:rPr dirty="0">
                <a:solidFill>
                  <a:srgbClr val="FF00FF"/>
                </a:solidFill>
              </a:rPr>
              <a:t>Repeats</a:t>
            </a:r>
            <a:r>
              <a:rPr dirty="0">
                <a:solidFill>
                  <a:srgbClr val="FFFFFF"/>
                </a:solidFill>
              </a:rPr>
              <a:t> a character zero or more times</a:t>
            </a:r>
          </a:p>
          <a:p>
            <a:pPr algn="l" defTabSz="685800">
              <a:defRPr sz="4400" b="0">
                <a:solidFill>
                  <a:srgbClr val="00FF00"/>
                </a:solidFill>
              </a:defRPr>
            </a:pPr>
            <a:r>
              <a:rPr dirty="0"/>
              <a:t>*?   </a:t>
            </a:r>
            <a:r>
              <a:rPr dirty="0">
                <a:solidFill>
                  <a:srgbClr val="FFFFFF"/>
                </a:solidFill>
              </a:rPr>
              <a:t>    </a:t>
            </a:r>
            <a:r>
              <a:rPr dirty="0">
                <a:solidFill>
                  <a:srgbClr val="FF00FF"/>
                </a:solidFill>
              </a:rPr>
              <a:t>Repeats</a:t>
            </a:r>
            <a:r>
              <a:rPr dirty="0">
                <a:solidFill>
                  <a:srgbClr val="FFFFFF"/>
                </a:solidFill>
              </a:rPr>
              <a:t> a character zero or more times (non-greedy)</a:t>
            </a:r>
          </a:p>
          <a:p>
            <a:pPr algn="l" defTabSz="685800">
              <a:defRPr sz="4400" b="0">
                <a:solidFill>
                  <a:srgbClr val="00FF00"/>
                </a:solidFill>
              </a:defRPr>
            </a:pPr>
            <a:r>
              <a:rPr dirty="0"/>
              <a:t>+</a:t>
            </a:r>
            <a:r>
              <a:rPr dirty="0">
                <a:solidFill>
                  <a:srgbClr val="FFFFFF"/>
                </a:solidFill>
              </a:rPr>
              <a:t>        </a:t>
            </a:r>
            <a:r>
              <a:rPr dirty="0">
                <a:solidFill>
                  <a:srgbClr val="FF00FF"/>
                </a:solidFill>
              </a:rPr>
              <a:t>Repeats</a:t>
            </a:r>
            <a:r>
              <a:rPr dirty="0">
                <a:solidFill>
                  <a:srgbClr val="FFFFFF"/>
                </a:solidFill>
              </a:rPr>
              <a:t> a </a:t>
            </a:r>
            <a:r>
              <a:rPr lang="en-US" dirty="0">
                <a:solidFill>
                  <a:srgbClr val="FFFFFF"/>
                </a:solidFill>
              </a:rPr>
              <a:t>character</a:t>
            </a:r>
            <a:r>
              <a:rPr dirty="0">
                <a:solidFill>
                  <a:srgbClr val="FFFFFF"/>
                </a:solidFill>
              </a:rPr>
              <a:t> one or more times</a:t>
            </a:r>
          </a:p>
          <a:p>
            <a:pPr algn="l" defTabSz="685800">
              <a:defRPr sz="4400" b="0">
                <a:solidFill>
                  <a:srgbClr val="00FF00"/>
                </a:solidFill>
              </a:defRPr>
            </a:pPr>
            <a:r>
              <a:rPr dirty="0"/>
              <a:t>+? </a:t>
            </a:r>
            <a:r>
              <a:rPr dirty="0">
                <a:solidFill>
                  <a:srgbClr val="FFFFFF"/>
                </a:solidFill>
              </a:rPr>
              <a:t>      </a:t>
            </a:r>
            <a:r>
              <a:rPr dirty="0">
                <a:solidFill>
                  <a:srgbClr val="FF00FF"/>
                </a:solidFill>
              </a:rPr>
              <a:t>Repeats</a:t>
            </a:r>
            <a:r>
              <a:rPr dirty="0">
                <a:solidFill>
                  <a:srgbClr val="FFFFFF"/>
                </a:solidFill>
              </a:rPr>
              <a:t> a character one or more times (non-greedy)</a:t>
            </a:r>
          </a:p>
          <a:p>
            <a:pPr algn="l" defTabSz="685800">
              <a:defRPr sz="4400" b="0">
                <a:solidFill>
                  <a:srgbClr val="00FF00"/>
                </a:solidFill>
              </a:defRPr>
            </a:pPr>
            <a:r>
              <a:rPr dirty="0"/>
              <a:t>[</a:t>
            </a:r>
            <a:r>
              <a:rPr dirty="0" err="1"/>
              <a:t>aeiou</a:t>
            </a:r>
            <a:r>
              <a:rPr dirty="0"/>
              <a:t>]</a:t>
            </a:r>
            <a:r>
              <a:rPr dirty="0">
                <a:solidFill>
                  <a:srgbClr val="FFFFFF"/>
                </a:solidFill>
              </a:rPr>
              <a:t>  Matches a single character in the listed </a:t>
            </a:r>
            <a:r>
              <a:rPr dirty="0">
                <a:solidFill>
                  <a:srgbClr val="FF00FF"/>
                </a:solidFill>
              </a:rPr>
              <a:t>set</a:t>
            </a:r>
            <a:endParaRPr dirty="0">
              <a:solidFill>
                <a:srgbClr val="FFFFFF"/>
              </a:solidFill>
            </a:endParaRPr>
          </a:p>
          <a:p>
            <a:pPr algn="l" defTabSz="685800">
              <a:defRPr sz="4400" b="0">
                <a:solidFill>
                  <a:srgbClr val="00FF00"/>
                </a:solidFill>
              </a:defRPr>
            </a:pPr>
            <a:r>
              <a:rPr dirty="0"/>
              <a:t>[^XYZ]</a:t>
            </a:r>
            <a:r>
              <a:rPr dirty="0">
                <a:solidFill>
                  <a:srgbClr val="FFFFFF"/>
                </a:solidFill>
              </a:rPr>
              <a:t>   Matches a single character </a:t>
            </a:r>
            <a:r>
              <a:rPr dirty="0">
                <a:solidFill>
                  <a:srgbClr val="FF00FF"/>
                </a:solidFill>
              </a:rPr>
              <a:t>not in</a:t>
            </a:r>
            <a:r>
              <a:rPr dirty="0">
                <a:solidFill>
                  <a:srgbClr val="FFFFFF"/>
                </a:solidFill>
              </a:rPr>
              <a:t> the listed </a:t>
            </a:r>
            <a:r>
              <a:rPr dirty="0">
                <a:solidFill>
                  <a:srgbClr val="FF00FF"/>
                </a:solidFill>
              </a:rPr>
              <a:t>set</a:t>
            </a:r>
            <a:endParaRPr dirty="0">
              <a:solidFill>
                <a:srgbClr val="FFFFFF"/>
              </a:solidFill>
            </a:endParaRPr>
          </a:p>
          <a:p>
            <a:pPr algn="l" defTabSz="685800">
              <a:defRPr sz="4400" b="0">
                <a:solidFill>
                  <a:srgbClr val="00FF00"/>
                </a:solidFill>
              </a:defRPr>
            </a:pPr>
            <a:r>
              <a:rPr dirty="0"/>
              <a:t>[a-z0-9]</a:t>
            </a:r>
            <a:r>
              <a:rPr dirty="0">
                <a:solidFill>
                  <a:srgbClr val="FFFFFF"/>
                </a:solidFill>
              </a:rPr>
              <a:t> The set of characters can include a </a:t>
            </a:r>
            <a:r>
              <a:rPr dirty="0">
                <a:solidFill>
                  <a:srgbClr val="FF00FF"/>
                </a:solidFill>
              </a:rPr>
              <a:t>range</a:t>
            </a:r>
            <a:endParaRPr dirty="0">
              <a:solidFill>
                <a:srgbClr val="FFFFFF"/>
              </a:solidFill>
            </a:endParaRPr>
          </a:p>
          <a:p>
            <a:pPr algn="l" defTabSz="685800">
              <a:defRPr sz="4400" b="0">
                <a:solidFill>
                  <a:srgbClr val="00FF00"/>
                </a:solidFill>
              </a:defRPr>
            </a:pPr>
            <a:r>
              <a:rPr dirty="0"/>
              <a:t>( </a:t>
            </a:r>
            <a:r>
              <a:rPr dirty="0">
                <a:solidFill>
                  <a:srgbClr val="FFFFFF"/>
                </a:solidFill>
              </a:rPr>
              <a:t>       Indicates where string </a:t>
            </a:r>
            <a:r>
              <a:rPr dirty="0">
                <a:solidFill>
                  <a:srgbClr val="FF00FF"/>
                </a:solidFill>
              </a:rPr>
              <a:t>extraction</a:t>
            </a:r>
            <a:r>
              <a:rPr dirty="0">
                <a:solidFill>
                  <a:srgbClr val="FFFFFF"/>
                </a:solidFill>
              </a:rPr>
              <a:t> is to start</a:t>
            </a:r>
          </a:p>
          <a:p>
            <a:pPr algn="l" defTabSz="685800">
              <a:defRPr sz="4400" b="0">
                <a:solidFill>
                  <a:srgbClr val="00FF00"/>
                </a:solidFill>
              </a:defRPr>
            </a:pPr>
            <a:r>
              <a:rPr dirty="0"/>
              <a:t>)  </a:t>
            </a:r>
            <a:r>
              <a:rPr dirty="0">
                <a:solidFill>
                  <a:srgbClr val="FFFFFF"/>
                </a:solidFill>
              </a:rPr>
              <a:t>      Indicates where string </a:t>
            </a:r>
            <a:r>
              <a:rPr dirty="0">
                <a:solidFill>
                  <a:srgbClr val="FF00FF"/>
                </a:solidFill>
              </a:rPr>
              <a:t>extraction</a:t>
            </a:r>
            <a:r>
              <a:rPr dirty="0">
                <a:solidFill>
                  <a:srgbClr val="FFFFFF"/>
                </a:solidFill>
              </a:rPr>
              <a:t> is to end</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5325" y="3057733"/>
            <a:ext cx="23293137" cy="7109639"/>
          </a:xfrm>
          <a:prstGeom prst="rect">
            <a:avLst/>
          </a:prstGeom>
          <a:noFill/>
        </p:spPr>
        <p:txBody>
          <a:bodyPr wrap="square" rtlCol="0">
            <a:spAutoFit/>
          </a:bodyPr>
          <a:lstStyle/>
          <a:p>
            <a:pPr marL="914400" indent="-914400" algn="l">
              <a:buFont typeface="Arial" panose="020B0604020202020204" pitchFamily="34" charset="0"/>
              <a:buChar char="•"/>
            </a:pPr>
            <a:r>
              <a:rPr lang="en-US" sz="3600" dirty="0">
                <a:latin typeface="Helvetica Neue Light" panose="02000403000000020004" pitchFamily="2" charset="0"/>
                <a:ea typeface="Helvetica Neue Light" panose="02000403000000020004" pitchFamily="2" charset="0"/>
                <a:cs typeface="Helvetica Neue" panose="02000503000000020004" pitchFamily="2" charset="0"/>
              </a:rPr>
              <a:t>I still want to use </a:t>
            </a:r>
            <a:r>
              <a:rPr lang="en-US" sz="3600" dirty="0" err="1">
                <a:latin typeface="Helvetica Neue Light" panose="02000403000000020004" pitchFamily="2" charset="0"/>
                <a:ea typeface="Helvetica Neue Light" panose="02000403000000020004" pitchFamily="2" charset="0"/>
                <a:cs typeface="Helvetica Neue" panose="02000503000000020004" pitchFamily="2" charset="0"/>
              </a:rPr>
              <a:t>github</a:t>
            </a:r>
            <a:r>
              <a:rPr lang="en-US" sz="3600" dirty="0">
                <a:latin typeface="Helvetica Neue Light" panose="02000403000000020004" pitchFamily="2" charset="0"/>
                <a:ea typeface="Helvetica Neue Light" panose="02000403000000020004" pitchFamily="2" charset="0"/>
                <a:cs typeface="Helvetica Neue" panose="02000503000000020004" pitchFamily="2" charset="0"/>
              </a:rPr>
              <a:t> but need to go back to the lecture and </a:t>
            </a:r>
            <a:r>
              <a:rPr lang="en-US" sz="3600" dirty="0" err="1">
                <a:latin typeface="Helvetica Neue Light" panose="02000403000000020004" pitchFamily="2" charset="0"/>
                <a:ea typeface="Helvetica Neue Light" panose="02000403000000020004" pitchFamily="2" charset="0"/>
                <a:cs typeface="Helvetica Neue" panose="02000503000000020004" pitchFamily="2" charset="0"/>
              </a:rPr>
              <a:t>rewatch</a:t>
            </a:r>
            <a:r>
              <a:rPr lang="en-US" sz="3600" dirty="0">
                <a:latin typeface="Helvetica Neue Light" panose="02000403000000020004" pitchFamily="2" charset="0"/>
                <a:ea typeface="Helvetica Neue Light" panose="02000403000000020004" pitchFamily="2" charset="0"/>
                <a:cs typeface="Helvetica Neue" panose="02000503000000020004" pitchFamily="2" charset="0"/>
              </a:rPr>
              <a:t>. </a:t>
            </a:r>
          </a:p>
          <a:p>
            <a:pPr marL="914400" indent="-914400" algn="l">
              <a:buFont typeface="Arial" panose="020B0604020202020204" pitchFamily="34" charset="0"/>
              <a:buChar char="•"/>
            </a:pPr>
            <a:r>
              <a:rPr lang="en-US" sz="3600" dirty="0">
                <a:latin typeface="Helvetica Neue Light" panose="02000403000000020004" pitchFamily="2" charset="0"/>
                <a:ea typeface="Helvetica Neue Light" panose="02000403000000020004" pitchFamily="2" charset="0"/>
                <a:cs typeface="Helvetica Neue" panose="02000503000000020004" pitchFamily="2" charset="0"/>
              </a:rPr>
              <a:t>I thought I could have use </a:t>
            </a:r>
            <a:r>
              <a:rPr lang="en-US" sz="3600" dirty="0" err="1">
                <a:latin typeface="Helvetica Neue Light" panose="02000403000000020004" pitchFamily="2" charset="0"/>
                <a:ea typeface="Helvetica Neue Light" panose="02000403000000020004" pitchFamily="2" charset="0"/>
                <a:cs typeface="Helvetica Neue" panose="02000503000000020004" pitchFamily="2" charset="0"/>
              </a:rPr>
              <a:t>github</a:t>
            </a:r>
            <a:r>
              <a:rPr lang="en-US" sz="3600" dirty="0">
                <a:latin typeface="Helvetica Neue Light" panose="02000403000000020004" pitchFamily="2" charset="0"/>
                <a:ea typeface="Helvetica Neue Light" panose="02000403000000020004" pitchFamily="2" charset="0"/>
                <a:cs typeface="Helvetica Neue" panose="02000503000000020004" pitchFamily="2" charset="0"/>
              </a:rPr>
              <a:t> in a </a:t>
            </a:r>
            <a:r>
              <a:rPr lang="en-US" sz="3600" dirty="0" err="1">
                <a:latin typeface="Helvetica Neue Light" panose="02000403000000020004" pitchFamily="2" charset="0"/>
                <a:ea typeface="Helvetica Neue Light" panose="02000403000000020004" pitchFamily="2" charset="0"/>
                <a:cs typeface="Helvetica Neue" panose="02000503000000020004" pitchFamily="2" charset="0"/>
              </a:rPr>
              <a:t>gui</a:t>
            </a:r>
            <a:r>
              <a:rPr lang="en-US" sz="3600" dirty="0">
                <a:latin typeface="Helvetica Neue Light" panose="02000403000000020004" pitchFamily="2" charset="0"/>
                <a:ea typeface="Helvetica Neue Light" panose="02000403000000020004" pitchFamily="2" charset="0"/>
                <a:cs typeface="Helvetica Neue" panose="02000503000000020004" pitchFamily="2" charset="0"/>
              </a:rPr>
              <a:t> way where I click download files, but instead it seems I need to use a terminal where I ask my </a:t>
            </a:r>
            <a:r>
              <a:rPr lang="en-US" sz="3600" dirty="0" err="1">
                <a:latin typeface="Helvetica Neue Light" panose="02000403000000020004" pitchFamily="2" charset="0"/>
                <a:ea typeface="Helvetica Neue Light" panose="02000403000000020004" pitchFamily="2" charset="0"/>
                <a:cs typeface="Helvetica Neue" panose="02000503000000020004" pitchFamily="2" charset="0"/>
              </a:rPr>
              <a:t>cpu</a:t>
            </a:r>
            <a:r>
              <a:rPr lang="en-US" sz="3600" dirty="0">
                <a:latin typeface="Helvetica Neue Light" panose="02000403000000020004" pitchFamily="2" charset="0"/>
                <a:ea typeface="Helvetica Neue Light" panose="02000403000000020004" pitchFamily="2" charset="0"/>
                <a:cs typeface="Helvetica Neue" panose="02000503000000020004" pitchFamily="2" charset="0"/>
              </a:rPr>
              <a:t> to update to match the contents in the </a:t>
            </a:r>
            <a:r>
              <a:rPr lang="en-US" sz="3600" dirty="0" err="1">
                <a:latin typeface="Helvetica Neue Light" panose="02000403000000020004" pitchFamily="2" charset="0"/>
                <a:ea typeface="Helvetica Neue Light" panose="02000403000000020004" pitchFamily="2" charset="0"/>
                <a:cs typeface="Helvetica Neue" panose="02000503000000020004" pitchFamily="2" charset="0"/>
              </a:rPr>
              <a:t>github</a:t>
            </a:r>
            <a:r>
              <a:rPr lang="en-US" sz="3600" dirty="0">
                <a:latin typeface="Helvetica Neue Light" panose="02000403000000020004" pitchFamily="2" charset="0"/>
                <a:ea typeface="Helvetica Neue Light" panose="02000403000000020004" pitchFamily="2" charset="0"/>
                <a:cs typeface="Helvetica Neue" panose="02000503000000020004" pitchFamily="2" charset="0"/>
              </a:rPr>
              <a:t> directory.</a:t>
            </a:r>
          </a:p>
          <a:p>
            <a:pPr marL="914400" indent="-914400" algn="l">
              <a:buFont typeface="Arial" panose="020B0604020202020204" pitchFamily="34" charset="0"/>
              <a:buChar char="•"/>
            </a:pPr>
            <a:r>
              <a:rPr lang="en-US" sz="3600" dirty="0">
                <a:latin typeface="Helvetica Neue Light" panose="02000403000000020004" pitchFamily="2" charset="0"/>
                <a:ea typeface="Helvetica Neue Light" panose="02000403000000020004" pitchFamily="2" charset="0"/>
                <a:cs typeface="Helvetica Neue" panose="02000503000000020004" pitchFamily="2" charset="0"/>
              </a:rPr>
              <a:t>I am still uncertain what should be done in a terminal/</a:t>
            </a:r>
            <a:r>
              <a:rPr lang="en-US" sz="3600" dirty="0" err="1">
                <a:latin typeface="Helvetica Neue Light" panose="02000403000000020004" pitchFamily="2" charset="0"/>
                <a:ea typeface="Helvetica Neue Light" panose="02000403000000020004" pitchFamily="2" charset="0"/>
                <a:cs typeface="Helvetica Neue" panose="02000503000000020004" pitchFamily="2" charset="0"/>
              </a:rPr>
              <a:t>cmd</a:t>
            </a:r>
            <a:r>
              <a:rPr lang="en-US" sz="3600" dirty="0">
                <a:latin typeface="Helvetica Neue Light" panose="02000403000000020004" pitchFamily="2" charset="0"/>
                <a:ea typeface="Helvetica Neue Light" panose="02000403000000020004" pitchFamily="2" charset="0"/>
                <a:cs typeface="Helvetica Neue" panose="02000503000000020004" pitchFamily="2" charset="0"/>
              </a:rPr>
              <a:t> and what should be done elsewhere such as a </a:t>
            </a:r>
            <a:r>
              <a:rPr lang="en-US" sz="3600" dirty="0" err="1">
                <a:latin typeface="Helvetica Neue Light" panose="02000403000000020004" pitchFamily="2" charset="0"/>
                <a:ea typeface="Helvetica Neue Light" panose="02000403000000020004" pitchFamily="2" charset="0"/>
                <a:cs typeface="Helvetica Neue" panose="02000503000000020004" pitchFamily="2" charset="0"/>
              </a:rPr>
              <a:t>gui</a:t>
            </a:r>
            <a:r>
              <a:rPr lang="en-US" sz="3600" dirty="0">
                <a:latin typeface="Helvetica Neue Light" panose="02000403000000020004" pitchFamily="2" charset="0"/>
                <a:ea typeface="Helvetica Neue Light" panose="02000403000000020004" pitchFamily="2" charset="0"/>
                <a:cs typeface="Helvetica Neue" panose="02000503000000020004" pitchFamily="2" charset="0"/>
              </a:rPr>
              <a:t>. </a:t>
            </a:r>
          </a:p>
          <a:p>
            <a:pPr marL="914400" indent="-914400" algn="l">
              <a:buFont typeface="Arial" panose="020B0604020202020204" pitchFamily="34" charset="0"/>
              <a:buChar char="•"/>
            </a:pPr>
            <a:r>
              <a:rPr lang="en-US" sz="3600" dirty="0">
                <a:latin typeface="Helvetica Neue Light" panose="02000403000000020004" pitchFamily="2" charset="0"/>
                <a:ea typeface="Helvetica Neue Light" panose="02000403000000020004" pitchFamily="2" charset="0"/>
                <a:cs typeface="Helvetica Neue" panose="02000503000000020004" pitchFamily="2" charset="0"/>
              </a:rPr>
              <a:t>__I am scared of making a bad mistake in my </a:t>
            </a:r>
            <a:r>
              <a:rPr lang="en-US" sz="3600" dirty="0" err="1">
                <a:latin typeface="Helvetica Neue Light" panose="02000403000000020004" pitchFamily="2" charset="0"/>
                <a:ea typeface="Helvetica Neue Light" panose="02000403000000020004" pitchFamily="2" charset="0"/>
                <a:cs typeface="Helvetica Neue" panose="02000503000000020004" pitchFamily="2" charset="0"/>
              </a:rPr>
              <a:t>cmd</a:t>
            </a:r>
            <a:r>
              <a:rPr lang="en-US" sz="3600" dirty="0">
                <a:latin typeface="Helvetica Neue Light" panose="02000403000000020004" pitchFamily="2" charset="0"/>
                <a:ea typeface="Helvetica Neue Light" panose="02000403000000020004" pitchFamily="2" charset="0"/>
                <a:cs typeface="Helvetica Neue" panose="02000503000000020004" pitchFamily="2" charset="0"/>
              </a:rPr>
              <a:t>/terminal by writing the wrong thing, or mistyping__ I don't know what can go </a:t>
            </a:r>
            <a:r>
              <a:rPr lang="en-US" sz="3600">
                <a:latin typeface="Helvetica Neue Light" panose="02000403000000020004" pitchFamily="2" charset="0"/>
                <a:ea typeface="Helvetica Neue Light" panose="02000403000000020004" pitchFamily="2" charset="0"/>
                <a:cs typeface="Helvetica Neue" panose="02000503000000020004" pitchFamily="2" charset="0"/>
              </a:rPr>
              <a:t>wrong.</a:t>
            </a:r>
          </a:p>
          <a:p>
            <a:pPr algn="l"/>
            <a:endParaRPr lang="en-US" sz="36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914400" indent="-914400" algn="l">
              <a:buFont typeface="Arial" panose="020B0604020202020204" pitchFamily="34" charset="0"/>
              <a:buChar char="•"/>
            </a:pPr>
            <a:r>
              <a:rPr lang="en-US" sz="3600" dirty="0">
                <a:latin typeface="Helvetica Neue Light" panose="02000403000000020004" pitchFamily="2" charset="0"/>
                <a:ea typeface="Helvetica Neue Light" panose="02000403000000020004" pitchFamily="2" charset="0"/>
                <a:cs typeface="Helvetica Neue" panose="02000503000000020004" pitchFamily="2" charset="0"/>
              </a:rPr>
              <a:t>The lecture I think I understood, however the practice problem was a real struggle for me. Spent pretty much the whole breakout room session trying to open the file and work with the file, only for the code to either return an error that we have exceeded the data length, or that there was an error in the code.  I think I went about the problem wrong but I don't know what or how to fix that.</a:t>
            </a:r>
          </a:p>
          <a:p>
            <a:endParaRPr lang="en-US" sz="6000" dirty="0">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5" name="Title 1"/>
          <p:cNvSpPr txBox="1">
            <a:spLocks/>
          </p:cNvSpPr>
          <p:nvPr/>
        </p:nvSpPr>
        <p:spPr>
          <a:xfrm>
            <a:off x="3048000" y="72425"/>
            <a:ext cx="18288000" cy="2279650"/>
          </a:xfrm>
          <a:prstGeom prst="rect">
            <a:avLst/>
          </a:prstGeom>
        </p:spPr>
        <p:txBody>
          <a:bodyPr vert="horz" lIns="182880" tIns="91440" rIns="182880" bIns="9144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800" dirty="0">
                <a:latin typeface="Helvetica Neue" panose="02000503000000020004" pitchFamily="2" charset="0"/>
                <a:ea typeface="Helvetica Neue" panose="02000503000000020004" pitchFamily="2" charset="0"/>
                <a:cs typeface="Helvetica Neue" panose="02000503000000020004" pitchFamily="2" charset="0"/>
              </a:rPr>
              <a:t>One Minute Responses</a:t>
            </a:r>
          </a:p>
        </p:txBody>
      </p:sp>
      <p:sp>
        <p:nvSpPr>
          <p:cNvPr id="2" name="Slide Number Placeholder 1">
            <a:extLst>
              <a:ext uri="{FF2B5EF4-FFF2-40B4-BE49-F238E27FC236}">
                <a16:creationId xmlns:a16="http://schemas.microsoft.com/office/drawing/2014/main" id="{969A0359-F884-BB45-9A2F-19057AC36A36}"/>
              </a:ext>
            </a:extLst>
          </p:cNvPr>
          <p:cNvSpPr>
            <a:spLocks noGrp="1"/>
          </p:cNvSpPr>
          <p:nvPr>
            <p:ph type="sldNum" sz="quarter" idx="12"/>
          </p:nvPr>
        </p:nvSpPr>
        <p:spPr/>
        <p:txBody>
          <a:bodyPr/>
          <a:lstStyle/>
          <a:p>
            <a:fld id="{E78581FD-2FB3-41AA-837B-07150FB01F3F}" type="slidenum">
              <a:rPr lang="en-US" smtClean="0"/>
              <a:pPr/>
              <a:t>2</a:t>
            </a:fld>
            <a:endParaRPr lang="en-US" dirty="0"/>
          </a:p>
        </p:txBody>
      </p:sp>
    </p:spTree>
    <p:extLst>
      <p:ext uri="{BB962C8B-B14F-4D97-AF65-F5344CB8AC3E}">
        <p14:creationId xmlns:p14="http://schemas.microsoft.com/office/powerpoint/2010/main" val="268236649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roblem: search for strings in other strings"/>
          <p:cNvSpPr txBox="1">
            <a:spLocks noGrp="1"/>
          </p:cNvSpPr>
          <p:nvPr>
            <p:ph type="title"/>
          </p:nvPr>
        </p:nvSpPr>
        <p:spPr>
          <a:prstGeom prst="rect">
            <a:avLst/>
          </a:prstGeom>
        </p:spPr>
        <p:txBody>
          <a:bodyPr>
            <a:normAutofit fontScale="90000"/>
          </a:bodyPr>
          <a:lstStyle/>
          <a:p>
            <a:pPr defTabSz="652145">
              <a:defRPr sz="8848">
                <a:latin typeface="Helvetica Neue Light"/>
                <a:ea typeface="Helvetica Neue Light"/>
                <a:cs typeface="Helvetica Neue Light"/>
                <a:sym typeface="Helvetica Neue Light"/>
              </a:defRPr>
            </a:pPr>
            <a:r>
              <a:rPr b="1">
                <a:latin typeface="Helvetica Neue"/>
                <a:ea typeface="Helvetica Neue"/>
                <a:cs typeface="Helvetica Neue"/>
                <a:sym typeface="Helvetica Neue"/>
              </a:rPr>
              <a:t>Problem</a:t>
            </a:r>
            <a:r>
              <a:t>: search for strings in other strings</a:t>
            </a:r>
          </a:p>
        </p:txBody>
      </p:sp>
      <p:sp>
        <p:nvSpPr>
          <p:cNvPr id="127" name="“WTF is a regexp?!  It’s short for regular expression.”"/>
          <p:cNvSpPr txBox="1"/>
          <p:nvPr/>
        </p:nvSpPr>
        <p:spPr>
          <a:xfrm>
            <a:off x="2290495" y="6286509"/>
            <a:ext cx="19803010" cy="11429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900" b="0">
                <a:latin typeface="Helvetica Neue Light"/>
                <a:ea typeface="Helvetica Neue Light"/>
                <a:cs typeface="Helvetica Neue Light"/>
                <a:sym typeface="Helvetica Neue Light"/>
              </a:defRPr>
            </a:lvl1pPr>
          </a:lstStyle>
          <a:p>
            <a:r>
              <a:rPr dirty="0"/>
              <a:t>“WTF is a </a:t>
            </a:r>
            <a:r>
              <a:rPr dirty="0" err="1"/>
              <a:t>regexp</a:t>
            </a:r>
            <a:r>
              <a:rPr dirty="0"/>
              <a:t>?!  It’s short for regular expression.”</a:t>
            </a:r>
          </a:p>
        </p:txBody>
      </p:sp>
    </p:spTree>
    <p:extLst>
      <p:ext uri="{BB962C8B-B14F-4D97-AF65-F5344CB8AC3E}">
        <p14:creationId xmlns:p14="http://schemas.microsoft.com/office/powerpoint/2010/main" val="18725216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roblem: search for strings in other strings"/>
          <p:cNvSpPr txBox="1">
            <a:spLocks noGrp="1"/>
          </p:cNvSpPr>
          <p:nvPr>
            <p:ph type="title"/>
          </p:nvPr>
        </p:nvSpPr>
        <p:spPr>
          <a:prstGeom prst="rect">
            <a:avLst/>
          </a:prstGeom>
        </p:spPr>
        <p:txBody>
          <a:bodyPr/>
          <a:lstStyle/>
          <a:p>
            <a:pPr defTabSz="610870">
              <a:defRPr sz="8288"/>
            </a:pPr>
            <a:r>
              <a:rPr b="1">
                <a:latin typeface="Helvetica Neue"/>
                <a:ea typeface="Helvetica Neue"/>
                <a:cs typeface="Helvetica Neue"/>
                <a:sym typeface="Helvetica Neue"/>
              </a:rPr>
              <a:t>Problem</a:t>
            </a:r>
            <a:r>
              <a:t>: search for strings in other strings</a:t>
            </a:r>
          </a:p>
        </p:txBody>
      </p:sp>
      <p:sp>
        <p:nvSpPr>
          <p:cNvPr id="130" name="How do we find ALL instances of “re” in my_str?"/>
          <p:cNvSpPr txBox="1"/>
          <p:nvPr/>
        </p:nvSpPr>
        <p:spPr>
          <a:xfrm>
            <a:off x="2238140" y="10515460"/>
            <a:ext cx="19399720" cy="12194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6900" b="0">
                <a:latin typeface="Helvetica Neue Light"/>
                <a:ea typeface="Helvetica Neue Light"/>
                <a:cs typeface="Helvetica Neue Light"/>
                <a:sym typeface="Helvetica Neue Light"/>
              </a:defRPr>
            </a:pPr>
            <a:r>
              <a:t>How do we find </a:t>
            </a:r>
            <a:r>
              <a:rPr b="1">
                <a:latin typeface="Helvetica Neue"/>
                <a:ea typeface="Helvetica Neue"/>
                <a:cs typeface="Helvetica Neue"/>
                <a:sym typeface="Helvetica Neue"/>
              </a:rPr>
              <a:t>ALL</a:t>
            </a:r>
            <a:r>
              <a:t> instances of “</a:t>
            </a:r>
            <a:r>
              <a:rPr b="1">
                <a:latin typeface="Courier New"/>
                <a:ea typeface="Courier New"/>
                <a:cs typeface="Courier New"/>
                <a:sym typeface="Courier New"/>
              </a:rPr>
              <a:t>re</a:t>
            </a:r>
            <a:r>
              <a:t>” in </a:t>
            </a:r>
            <a:r>
              <a:rPr b="1">
                <a:latin typeface="Courier New"/>
                <a:ea typeface="Courier New"/>
                <a:cs typeface="Courier New"/>
                <a:sym typeface="Courier New"/>
              </a:rPr>
              <a:t>my_str</a:t>
            </a:r>
            <a:r>
              <a:t>?</a:t>
            </a:r>
          </a:p>
        </p:txBody>
      </p:sp>
      <p:sp>
        <p:nvSpPr>
          <p:cNvPr id="131" name="&gt;&gt;&gt; my_str = &quot;WTF is a regexp?! It's short for regular expression.&quot;…"/>
          <p:cNvSpPr txBox="1"/>
          <p:nvPr/>
        </p:nvSpPr>
        <p:spPr>
          <a:xfrm>
            <a:off x="1083650" y="3699933"/>
            <a:ext cx="22917052" cy="2794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E8F100"/>
                </a:solidFill>
                <a:latin typeface="Courier"/>
                <a:ea typeface="Courier"/>
                <a:cs typeface="Courier"/>
                <a:sym typeface="Courier"/>
              </a:defRPr>
            </a:pPr>
            <a:r>
              <a:rPr dirty="0"/>
              <a:t>&gt;&gt;&gt; </a:t>
            </a:r>
            <a:r>
              <a:rPr dirty="0" err="1"/>
              <a:t>my_str</a:t>
            </a:r>
            <a:r>
              <a:rPr dirty="0"/>
              <a:t> = "WTF is a </a:t>
            </a:r>
            <a:r>
              <a:rPr dirty="0" err="1"/>
              <a:t>regexp</a:t>
            </a:r>
            <a:r>
              <a:rPr dirty="0"/>
              <a:t>?! It's short for regular expression."</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E8F100"/>
                </a:solidFill>
                <a:latin typeface="Courier"/>
                <a:ea typeface="Courier"/>
                <a:cs typeface="Courier"/>
                <a:sym typeface="Courier"/>
              </a:defRPr>
            </a:pPr>
            <a:r>
              <a:rPr dirty="0"/>
              <a:t>&gt;&gt;&gt;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E8F100"/>
                </a:solidFill>
                <a:latin typeface="Courier"/>
                <a:ea typeface="Courier"/>
                <a:cs typeface="Courier"/>
                <a:sym typeface="Courier"/>
              </a:defRPr>
            </a:pPr>
            <a:r>
              <a:rPr dirty="0"/>
              <a:t>&gt;&gt;&gt; </a:t>
            </a:r>
            <a:r>
              <a:rPr dirty="0" err="1"/>
              <a:t>my_str.find</a:t>
            </a:r>
            <a:r>
              <a:rPr dirty="0"/>
              <a:t>("short")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E8F100"/>
                </a:solidFill>
                <a:latin typeface="Courier"/>
                <a:ea typeface="Courier"/>
                <a:cs typeface="Courier"/>
                <a:sym typeface="Courier"/>
              </a:defRPr>
            </a:pPr>
            <a:r>
              <a:rPr dirty="0"/>
              <a:t>23</a:t>
            </a:r>
          </a:p>
        </p:txBody>
      </p:sp>
      <p:sp>
        <p:nvSpPr>
          <p:cNvPr id="132" name="&gt;&gt;&gt; my_str.find(&quot;re&quot;)…"/>
          <p:cNvSpPr txBox="1"/>
          <p:nvPr/>
        </p:nvSpPr>
        <p:spPr>
          <a:xfrm>
            <a:off x="1104312" y="7236883"/>
            <a:ext cx="7491662" cy="2120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E8F100"/>
                </a:solidFill>
                <a:latin typeface="Courier"/>
                <a:ea typeface="Courier"/>
                <a:cs typeface="Courier"/>
                <a:sym typeface="Courier"/>
              </a:defRPr>
            </a:pPr>
            <a:r>
              <a:t>&gt;&gt;&gt; my_str.find("re")</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E8F100"/>
                </a:solidFill>
                <a:latin typeface="Courier"/>
                <a:ea typeface="Courier"/>
                <a:cs typeface="Courier"/>
                <a:sym typeface="Courier"/>
              </a:defRPr>
            </a:pPr>
            <a:r>
              <a:t>9</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132"/>
                                        </p:tgtEl>
                                        <p:attrNameLst>
                                          <p:attrName>style.visibility</p:attrName>
                                        </p:attrNameLst>
                                      </p:cBhvr>
                                      <p:to>
                                        <p:strVal val="visible"/>
                                      </p:to>
                                    </p:set>
                                    <p:animEffect transition="in" filter="dissolve">
                                      <p:cBhvr>
                                        <p:cTn id="7" dur="2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1"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roblem: search for strings in other strings"/>
          <p:cNvSpPr txBox="1">
            <a:spLocks noGrp="1"/>
          </p:cNvSpPr>
          <p:nvPr>
            <p:ph type="title"/>
          </p:nvPr>
        </p:nvSpPr>
        <p:spPr>
          <a:prstGeom prst="rect">
            <a:avLst/>
          </a:prstGeom>
        </p:spPr>
        <p:txBody>
          <a:bodyPr/>
          <a:lstStyle/>
          <a:p>
            <a:pPr defTabSz="610870">
              <a:defRPr sz="8288"/>
            </a:pPr>
            <a:r>
              <a:rPr b="1">
                <a:latin typeface="Helvetica Neue"/>
                <a:ea typeface="Helvetica Neue"/>
                <a:cs typeface="Helvetica Neue"/>
                <a:sym typeface="Helvetica Neue"/>
              </a:rPr>
              <a:t>Problem</a:t>
            </a:r>
            <a:r>
              <a:t>: search for strings in other strings</a:t>
            </a:r>
          </a:p>
        </p:txBody>
      </p:sp>
      <p:sp>
        <p:nvSpPr>
          <p:cNvPr id="135" name="Regular expressions are a powerful string manipulation tool…"/>
          <p:cNvSpPr txBox="1"/>
          <p:nvPr/>
        </p:nvSpPr>
        <p:spPr>
          <a:xfrm>
            <a:off x="486965" y="4631548"/>
            <a:ext cx="22273726" cy="63325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571500" indent="-571500" algn="l" defTabSz="457200">
              <a:spcBef>
                <a:spcPts val="500"/>
              </a:spcBef>
              <a:buSzPct val="100000"/>
              <a:buChar char="•"/>
              <a:defRPr sz="6400" b="0">
                <a:latin typeface="Arial"/>
                <a:ea typeface="Arial"/>
                <a:cs typeface="Arial"/>
                <a:sym typeface="Arial"/>
              </a:defRPr>
            </a:pPr>
            <a:r>
              <a:rPr dirty="0"/>
              <a:t>Regular expressions are a powerful string manipulation tool</a:t>
            </a:r>
          </a:p>
          <a:p>
            <a:pPr marL="571500" indent="-571500" algn="l" defTabSz="457200">
              <a:spcBef>
                <a:spcPts val="500"/>
              </a:spcBef>
              <a:buSzPct val="100000"/>
              <a:buChar char="•"/>
              <a:defRPr sz="6400" b="0">
                <a:latin typeface="Arial"/>
                <a:ea typeface="Arial"/>
                <a:cs typeface="Arial"/>
                <a:sym typeface="Arial"/>
              </a:defRPr>
            </a:pPr>
            <a:r>
              <a:rPr dirty="0"/>
              <a:t>All modern languages have similar library </a:t>
            </a:r>
            <a:r>
              <a:t>packages </a:t>
            </a:r>
            <a:r>
              <a:rPr lang="en-US"/>
              <a:t>for re</a:t>
            </a:r>
            <a:endParaRPr lang="en-US" dirty="0"/>
          </a:p>
          <a:p>
            <a:pPr marL="571500" indent="-571500" algn="l" defTabSz="457200">
              <a:spcBef>
                <a:spcPts val="500"/>
              </a:spcBef>
              <a:buSzPct val="100000"/>
              <a:buChar char="•"/>
              <a:defRPr sz="6400" b="0">
                <a:latin typeface="Arial"/>
                <a:ea typeface="Arial"/>
                <a:cs typeface="Arial"/>
                <a:sym typeface="Arial"/>
              </a:defRPr>
            </a:pPr>
            <a:r>
              <a:rPr dirty="0"/>
              <a:t>Use regular expressions to:</a:t>
            </a:r>
          </a:p>
          <a:p>
            <a:pPr marL="807719" indent="-571500" algn="l" defTabSz="457200">
              <a:spcBef>
                <a:spcPts val="500"/>
              </a:spcBef>
              <a:buSzPct val="100000"/>
              <a:buChar char="•"/>
              <a:defRPr sz="6400" b="0">
                <a:latin typeface="Arial"/>
                <a:ea typeface="Arial"/>
                <a:cs typeface="Arial"/>
                <a:sym typeface="Arial"/>
              </a:defRPr>
            </a:pPr>
            <a:r>
              <a:rPr dirty="0"/>
              <a:t>Search a string (</a:t>
            </a:r>
            <a:r>
              <a:rPr b="1" dirty="0" err="1">
                <a:solidFill>
                  <a:schemeClr val="accent4">
                    <a:hueOff val="468000"/>
                    <a:satOff val="-4761"/>
                    <a:lumOff val="10196"/>
                  </a:schemeClr>
                </a:solidFill>
                <a:latin typeface="Courier New"/>
                <a:ea typeface="Courier New"/>
                <a:cs typeface="Courier New"/>
                <a:sym typeface="Courier New"/>
              </a:rPr>
              <a:t>finditer</a:t>
            </a:r>
            <a:r>
              <a:rPr dirty="0"/>
              <a:t>, </a:t>
            </a:r>
            <a:r>
              <a:rPr b="1" dirty="0">
                <a:solidFill>
                  <a:schemeClr val="accent4">
                    <a:hueOff val="468000"/>
                    <a:satOff val="-4761"/>
                    <a:lumOff val="10196"/>
                  </a:schemeClr>
                </a:solidFill>
                <a:latin typeface="Courier New"/>
                <a:ea typeface="Courier New"/>
                <a:cs typeface="Courier New"/>
                <a:sym typeface="Courier New"/>
              </a:rPr>
              <a:t>search</a:t>
            </a:r>
            <a:r>
              <a:rPr dirty="0">
                <a:latin typeface="Courier New"/>
                <a:ea typeface="Courier New"/>
                <a:cs typeface="Courier New"/>
                <a:sym typeface="Courier New"/>
              </a:rPr>
              <a:t> </a:t>
            </a:r>
            <a:r>
              <a:rPr dirty="0"/>
              <a:t>and</a:t>
            </a:r>
            <a:r>
              <a:rPr dirty="0">
                <a:latin typeface="Courier New"/>
                <a:ea typeface="Courier New"/>
                <a:cs typeface="Courier New"/>
                <a:sym typeface="Courier New"/>
              </a:rPr>
              <a:t> </a:t>
            </a:r>
            <a:r>
              <a:rPr b="1" dirty="0">
                <a:solidFill>
                  <a:schemeClr val="accent4">
                    <a:hueOff val="468000"/>
                    <a:satOff val="-4761"/>
                    <a:lumOff val="10196"/>
                  </a:schemeClr>
                </a:solidFill>
                <a:latin typeface="Courier New"/>
                <a:ea typeface="Courier New"/>
                <a:cs typeface="Courier New"/>
                <a:sym typeface="Courier New"/>
              </a:rPr>
              <a:t>match</a:t>
            </a:r>
            <a:r>
              <a:rPr dirty="0">
                <a:latin typeface="Courier New"/>
                <a:ea typeface="Courier New"/>
                <a:cs typeface="Courier New"/>
                <a:sym typeface="Courier New"/>
              </a:rPr>
              <a:t>)</a:t>
            </a:r>
          </a:p>
          <a:p>
            <a:pPr marL="807719" indent="-571500" algn="l" defTabSz="457200">
              <a:spcBef>
                <a:spcPts val="500"/>
              </a:spcBef>
              <a:buSzPct val="100000"/>
              <a:buChar char="•"/>
              <a:defRPr sz="6400" b="0">
                <a:latin typeface="Arial"/>
                <a:ea typeface="Arial"/>
                <a:cs typeface="Arial"/>
                <a:sym typeface="Arial"/>
              </a:defRPr>
            </a:pPr>
            <a:r>
              <a:rPr dirty="0"/>
              <a:t>Replace parts of a string</a:t>
            </a:r>
            <a:r>
              <a:rPr dirty="0">
                <a:latin typeface="Courier New"/>
                <a:ea typeface="Courier New"/>
                <a:cs typeface="Courier New"/>
                <a:sym typeface="Courier New"/>
              </a:rPr>
              <a:t> (</a:t>
            </a:r>
            <a:r>
              <a:rPr b="1" dirty="0">
                <a:solidFill>
                  <a:schemeClr val="accent4">
                    <a:hueOff val="468000"/>
                    <a:satOff val="-4761"/>
                    <a:lumOff val="10196"/>
                  </a:schemeClr>
                </a:solidFill>
                <a:latin typeface="Courier New"/>
                <a:ea typeface="Courier New"/>
                <a:cs typeface="Courier New"/>
                <a:sym typeface="Courier New"/>
              </a:rPr>
              <a:t>sub</a:t>
            </a:r>
            <a:r>
              <a:rPr dirty="0">
                <a:latin typeface="Courier New"/>
                <a:ea typeface="Courier New"/>
                <a:cs typeface="Courier New"/>
                <a:sym typeface="Courier New"/>
              </a:rPr>
              <a:t>)</a:t>
            </a:r>
          </a:p>
          <a:p>
            <a:pPr marL="807719" indent="-571500" algn="l" defTabSz="457200">
              <a:spcBef>
                <a:spcPts val="500"/>
              </a:spcBef>
              <a:buSzPct val="100000"/>
              <a:buChar char="•"/>
              <a:defRPr sz="6400" b="0">
                <a:latin typeface="Arial"/>
                <a:ea typeface="Arial"/>
                <a:cs typeface="Arial"/>
                <a:sym typeface="Arial"/>
              </a:defRPr>
            </a:pPr>
            <a:r>
              <a:rPr dirty="0"/>
              <a:t>Break strings into smaller pieces</a:t>
            </a:r>
            <a:r>
              <a:rPr dirty="0">
                <a:latin typeface="Courier New"/>
                <a:ea typeface="Courier New"/>
                <a:cs typeface="Courier New"/>
                <a:sym typeface="Courier New"/>
              </a:rPr>
              <a:t> (</a:t>
            </a:r>
            <a:r>
              <a:rPr b="1" dirty="0">
                <a:solidFill>
                  <a:schemeClr val="accent4">
                    <a:hueOff val="468000"/>
                    <a:satOff val="-4761"/>
                    <a:lumOff val="10196"/>
                  </a:schemeClr>
                </a:solidFill>
                <a:latin typeface="Courier New"/>
                <a:ea typeface="Courier New"/>
                <a:cs typeface="Courier New"/>
                <a:sym typeface="Courier New"/>
              </a:rPr>
              <a:t>split</a:t>
            </a:r>
            <a:r>
              <a:rPr dirty="0">
                <a:latin typeface="Courier New"/>
                <a:ea typeface="Courier New"/>
                <a:cs typeface="Courier New"/>
                <a:sym typeface="Courier New"/>
              </a:rPr>
              <a: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roblem: search for strings in other strings"/>
          <p:cNvSpPr txBox="1">
            <a:spLocks noGrp="1"/>
          </p:cNvSpPr>
          <p:nvPr>
            <p:ph type="title"/>
          </p:nvPr>
        </p:nvSpPr>
        <p:spPr>
          <a:prstGeom prst="rect">
            <a:avLst/>
          </a:prstGeom>
        </p:spPr>
        <p:txBody>
          <a:bodyPr/>
          <a:lstStyle/>
          <a:p>
            <a:pPr defTabSz="610870">
              <a:defRPr sz="8288"/>
            </a:pPr>
            <a:r>
              <a:rPr b="1">
                <a:latin typeface="Helvetica Neue"/>
                <a:ea typeface="Helvetica Neue"/>
                <a:cs typeface="Helvetica Neue"/>
                <a:sym typeface="Helvetica Neue"/>
              </a:rPr>
              <a:t>Problem</a:t>
            </a:r>
            <a:r>
              <a:t>: search for strings in other strings</a:t>
            </a:r>
          </a:p>
        </p:txBody>
      </p:sp>
      <p:sp>
        <p:nvSpPr>
          <p:cNvPr id="138" name="How do we find ALL instances of “re” in my_str?"/>
          <p:cNvSpPr txBox="1"/>
          <p:nvPr/>
        </p:nvSpPr>
        <p:spPr>
          <a:xfrm>
            <a:off x="1405569" y="10517212"/>
            <a:ext cx="21064861" cy="12159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6900"/>
            </a:pPr>
            <a:r>
              <a:t>How do we find ALL instances of </a:t>
            </a:r>
            <a:r>
              <a:rPr>
                <a:latin typeface="Courier New"/>
                <a:ea typeface="Courier New"/>
                <a:cs typeface="Courier New"/>
                <a:sym typeface="Courier New"/>
              </a:rPr>
              <a:t>“re”</a:t>
            </a:r>
            <a:r>
              <a:t> in </a:t>
            </a:r>
            <a:r>
              <a:rPr>
                <a:latin typeface="Courier New"/>
                <a:ea typeface="Courier New"/>
                <a:cs typeface="Courier New"/>
                <a:sym typeface="Courier New"/>
              </a:rPr>
              <a:t>my_str</a:t>
            </a:r>
            <a:r>
              <a:t>?</a:t>
            </a:r>
          </a:p>
        </p:txBody>
      </p:sp>
      <p:sp>
        <p:nvSpPr>
          <p:cNvPr id="139" name="&gt;&gt;&gt; import re…"/>
          <p:cNvSpPr txBox="1"/>
          <p:nvPr/>
        </p:nvSpPr>
        <p:spPr>
          <a:xfrm>
            <a:off x="755062" y="4588597"/>
            <a:ext cx="16545695" cy="2120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E8F100"/>
                </a:solidFill>
                <a:latin typeface="Courier"/>
                <a:ea typeface="Courier"/>
                <a:cs typeface="Courier"/>
                <a:sym typeface="Courier"/>
              </a:defRPr>
            </a:pPr>
            <a:r>
              <a:rPr dirty="0"/>
              <a:t>&gt;&gt;&gt; import re</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E8F100"/>
                </a:solidFill>
                <a:latin typeface="Courier"/>
                <a:ea typeface="Courier"/>
                <a:cs typeface="Courier"/>
                <a:sym typeface="Courier"/>
              </a:defRPr>
            </a:pPr>
            <a:r>
              <a:rPr dirty="0"/>
              <a:t>&gt;&gt;&gt; </a:t>
            </a:r>
            <a:r>
              <a:rPr dirty="0" err="1"/>
              <a:t>re.search</a:t>
            </a:r>
            <a:r>
              <a:rPr dirty="0"/>
              <a:t>("re", </a:t>
            </a:r>
            <a:r>
              <a:rPr dirty="0" err="1"/>
              <a:t>my_str</a:t>
            </a:r>
            <a:r>
              <a:rPr dirty="0"/>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E8F100"/>
                </a:solidFill>
                <a:latin typeface="Courier"/>
                <a:ea typeface="Courier"/>
                <a:cs typeface="Courier"/>
                <a:sym typeface="Courier"/>
              </a:defRPr>
            </a:pPr>
            <a:r>
              <a:rPr dirty="0"/>
              <a:t>&lt;_</a:t>
            </a:r>
            <a:r>
              <a:rPr dirty="0" err="1"/>
              <a:t>sre.SRE_Match</a:t>
            </a:r>
            <a:r>
              <a:rPr dirty="0"/>
              <a:t> object; span=(9, 11), match='re'&gt;</a:t>
            </a:r>
          </a:p>
        </p:txBody>
      </p:sp>
      <p:sp>
        <p:nvSpPr>
          <p:cNvPr id="140" name="&gt;&gt;&gt; if re.search(&quot;re&quot;, my_str):…"/>
          <p:cNvSpPr txBox="1"/>
          <p:nvPr/>
        </p:nvSpPr>
        <p:spPr>
          <a:xfrm>
            <a:off x="747749" y="7621780"/>
            <a:ext cx="10845007" cy="2794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E8F100"/>
                </a:solidFill>
                <a:latin typeface="Courier"/>
                <a:ea typeface="Courier"/>
                <a:cs typeface="Courier"/>
                <a:sym typeface="Courier"/>
              </a:defRPr>
            </a:pPr>
            <a:r>
              <a:t>&gt;&gt;&gt; if re.search("re", my_str):</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E8F100"/>
                </a:solidFill>
                <a:latin typeface="Courier"/>
                <a:ea typeface="Courier"/>
                <a:cs typeface="Courier"/>
                <a:sym typeface="Courier"/>
              </a:defRPr>
            </a:pPr>
            <a:r>
              <a:t>...     print("I found one!")</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E8F100"/>
                </a:solidFill>
                <a:latin typeface="Courier"/>
                <a:ea typeface="Courier"/>
                <a:cs typeface="Courier"/>
                <a:sym typeface="Courier"/>
              </a:defRPr>
            </a:pP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E8F100"/>
                </a:solidFill>
                <a:latin typeface="Courier"/>
                <a:ea typeface="Courier"/>
                <a:cs typeface="Courier"/>
                <a:sym typeface="Courier"/>
              </a:defRPr>
            </a:pPr>
            <a:r>
              <a:t>I found one!</a:t>
            </a:r>
          </a:p>
        </p:txBody>
      </p:sp>
      <p:sp>
        <p:nvSpPr>
          <p:cNvPr id="7" name="&gt;&gt;&gt; my_str = &quot;WTF is a regexp?! It's short for regular expression.&quot;…">
            <a:extLst>
              <a:ext uri="{FF2B5EF4-FFF2-40B4-BE49-F238E27FC236}">
                <a16:creationId xmlns:a16="http://schemas.microsoft.com/office/drawing/2014/main" id="{49461BB4-0726-5B4F-91BD-0A3995F03653}"/>
              </a:ext>
            </a:extLst>
          </p:cNvPr>
          <p:cNvSpPr txBox="1"/>
          <p:nvPr/>
        </p:nvSpPr>
        <p:spPr>
          <a:xfrm>
            <a:off x="747749" y="3164031"/>
            <a:ext cx="22764245" cy="779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E8F100"/>
                </a:solidFill>
                <a:latin typeface="Courier"/>
                <a:ea typeface="Courier"/>
                <a:cs typeface="Courier"/>
                <a:sym typeface="Courier"/>
              </a:defRPr>
            </a:pPr>
            <a:r>
              <a:rPr dirty="0"/>
              <a:t>&gt;&gt;&gt; </a:t>
            </a:r>
            <a:r>
              <a:rPr dirty="0" err="1"/>
              <a:t>my_str</a:t>
            </a:r>
            <a:r>
              <a:rPr dirty="0"/>
              <a:t> = "WTF is a </a:t>
            </a:r>
            <a:r>
              <a:rPr dirty="0" err="1"/>
              <a:t>regexp</a:t>
            </a:r>
            <a:r>
              <a:rPr dirty="0"/>
              <a:t>?! It's short for regular expression."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roblem: search for strings in other strings"/>
          <p:cNvSpPr txBox="1">
            <a:spLocks noGrp="1"/>
          </p:cNvSpPr>
          <p:nvPr>
            <p:ph type="title"/>
          </p:nvPr>
        </p:nvSpPr>
        <p:spPr>
          <a:prstGeom prst="rect">
            <a:avLst/>
          </a:prstGeom>
        </p:spPr>
        <p:txBody>
          <a:bodyPr/>
          <a:lstStyle/>
          <a:p>
            <a:pPr defTabSz="610870">
              <a:defRPr sz="8288"/>
            </a:pPr>
            <a:r>
              <a:rPr b="1">
                <a:latin typeface="Helvetica Neue"/>
                <a:ea typeface="Helvetica Neue"/>
                <a:cs typeface="Helvetica Neue"/>
                <a:sym typeface="Helvetica Neue"/>
              </a:rPr>
              <a:t>Problem</a:t>
            </a:r>
            <a:r>
              <a:t>: search for strings in other strings</a:t>
            </a:r>
          </a:p>
        </p:txBody>
      </p:sp>
      <p:sp>
        <p:nvSpPr>
          <p:cNvPr id="143" name="How do we find ALL instances of “re” in my_str?"/>
          <p:cNvSpPr txBox="1"/>
          <p:nvPr/>
        </p:nvSpPr>
        <p:spPr>
          <a:xfrm>
            <a:off x="1405569" y="10517212"/>
            <a:ext cx="21064861" cy="12159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6900"/>
            </a:pPr>
            <a:r>
              <a:t>How do we find ALL instances of </a:t>
            </a:r>
            <a:r>
              <a:rPr>
                <a:latin typeface="Courier New"/>
                <a:ea typeface="Courier New"/>
                <a:cs typeface="Courier New"/>
                <a:sym typeface="Courier New"/>
              </a:rPr>
              <a:t>“re”</a:t>
            </a:r>
            <a:r>
              <a:t> in </a:t>
            </a:r>
            <a:r>
              <a:rPr>
                <a:latin typeface="Courier New"/>
                <a:ea typeface="Courier New"/>
                <a:cs typeface="Courier New"/>
                <a:sym typeface="Courier New"/>
              </a:rPr>
              <a:t>my_str</a:t>
            </a:r>
            <a:r>
              <a:t>?</a:t>
            </a:r>
          </a:p>
        </p:txBody>
      </p:sp>
      <p:sp>
        <p:nvSpPr>
          <p:cNvPr id="144" name="&gt;&gt;&gt; [m.start() for m in re.finditer('re', my_str)]…"/>
          <p:cNvSpPr txBox="1"/>
          <p:nvPr/>
        </p:nvSpPr>
        <p:spPr>
          <a:xfrm>
            <a:off x="1091946" y="8469560"/>
            <a:ext cx="17216364" cy="1447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E8F100"/>
                </a:solidFill>
                <a:latin typeface="Courier"/>
                <a:ea typeface="Courier"/>
                <a:cs typeface="Courier"/>
                <a:sym typeface="Courier"/>
              </a:defRPr>
            </a:pPr>
            <a:r>
              <a:rPr dirty="0"/>
              <a:t>&gt;&gt;&gt; [</a:t>
            </a:r>
            <a:r>
              <a:rPr dirty="0" err="1"/>
              <a:t>m.start</a:t>
            </a:r>
            <a:r>
              <a:rPr dirty="0"/>
              <a:t>() for m in </a:t>
            </a:r>
            <a:r>
              <a:rPr dirty="0" err="1"/>
              <a:t>re.finditer</a:t>
            </a:r>
            <a:r>
              <a:rPr dirty="0"/>
              <a:t>('re', </a:t>
            </a:r>
            <a:r>
              <a:rPr dirty="0" err="1"/>
              <a:t>my_str</a:t>
            </a:r>
            <a:r>
              <a:rPr dirty="0"/>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E8F100"/>
                </a:solidFill>
                <a:latin typeface="Courier"/>
                <a:ea typeface="Courier"/>
                <a:cs typeface="Courier"/>
                <a:sym typeface="Courier"/>
              </a:defRPr>
            </a:pPr>
            <a:r>
              <a:rPr dirty="0"/>
              <a:t>[9, 33, 44]</a:t>
            </a:r>
          </a:p>
        </p:txBody>
      </p:sp>
      <p:sp>
        <p:nvSpPr>
          <p:cNvPr id="145" name="&gt;&gt;&gt; import re…"/>
          <p:cNvSpPr txBox="1"/>
          <p:nvPr/>
        </p:nvSpPr>
        <p:spPr>
          <a:xfrm>
            <a:off x="1091946" y="4949543"/>
            <a:ext cx="16545695" cy="2120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E8F100"/>
                </a:solidFill>
                <a:latin typeface="Courier"/>
                <a:ea typeface="Courier"/>
                <a:cs typeface="Courier"/>
                <a:sym typeface="Courier"/>
              </a:defRPr>
            </a:pPr>
            <a:r>
              <a:t>&gt;&gt;&gt; import re</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E8F100"/>
                </a:solidFill>
                <a:latin typeface="Courier"/>
                <a:ea typeface="Courier"/>
                <a:cs typeface="Courier"/>
                <a:sym typeface="Courier"/>
              </a:defRPr>
            </a:pPr>
            <a:r>
              <a:t>&gt;&gt;&gt; re.search("re", my_str)</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E8F100"/>
                </a:solidFill>
                <a:latin typeface="Courier"/>
                <a:ea typeface="Courier"/>
                <a:cs typeface="Courier"/>
                <a:sym typeface="Courier"/>
              </a:defRPr>
            </a:pPr>
            <a:r>
              <a:t>&lt;_sre.SRE_Match object; span=(9, 11), match='re'&gt;</a:t>
            </a:r>
          </a:p>
        </p:txBody>
      </p:sp>
      <p:sp>
        <p:nvSpPr>
          <p:cNvPr id="6" name="&gt;&gt;&gt; my_str = &quot;WTF is a regexp?! It's short for regular expression.&quot;…">
            <a:extLst>
              <a:ext uri="{FF2B5EF4-FFF2-40B4-BE49-F238E27FC236}">
                <a16:creationId xmlns:a16="http://schemas.microsoft.com/office/drawing/2014/main" id="{9FEC3BBF-58F5-D04C-8685-E9185F07227D}"/>
              </a:ext>
            </a:extLst>
          </p:cNvPr>
          <p:cNvSpPr txBox="1"/>
          <p:nvPr/>
        </p:nvSpPr>
        <p:spPr>
          <a:xfrm>
            <a:off x="1091946" y="3261015"/>
            <a:ext cx="22764245" cy="779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E8F100"/>
                </a:solidFill>
                <a:latin typeface="Courier"/>
                <a:ea typeface="Courier"/>
                <a:cs typeface="Courier"/>
                <a:sym typeface="Courier"/>
              </a:defRPr>
            </a:pPr>
            <a:r>
              <a:rPr dirty="0"/>
              <a:t>&gt;&gt;&gt; </a:t>
            </a:r>
            <a:r>
              <a:rPr dirty="0" err="1"/>
              <a:t>my_str</a:t>
            </a:r>
            <a:r>
              <a:rPr dirty="0"/>
              <a:t> = "WTF is a </a:t>
            </a:r>
            <a:r>
              <a:rPr dirty="0" err="1"/>
              <a:t>regexp</a:t>
            </a:r>
            <a:r>
              <a:rPr dirty="0"/>
              <a:t>?! It's short for regular expression."</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roblem: search for strings in other strings"/>
          <p:cNvSpPr txBox="1">
            <a:spLocks noGrp="1"/>
          </p:cNvSpPr>
          <p:nvPr>
            <p:ph type="title"/>
          </p:nvPr>
        </p:nvSpPr>
        <p:spPr>
          <a:prstGeom prst="rect">
            <a:avLst/>
          </a:prstGeom>
        </p:spPr>
        <p:txBody>
          <a:bodyPr/>
          <a:lstStyle/>
          <a:p>
            <a:pPr defTabSz="610870">
              <a:defRPr sz="8288"/>
            </a:pPr>
            <a:r>
              <a:rPr b="1">
                <a:latin typeface="Helvetica Neue"/>
                <a:ea typeface="Helvetica Neue"/>
                <a:cs typeface="Helvetica Neue"/>
                <a:sym typeface="Helvetica Neue"/>
              </a:rPr>
              <a:t>Problem</a:t>
            </a:r>
            <a:r>
              <a:t>: search for strings in other strings</a:t>
            </a:r>
          </a:p>
        </p:txBody>
      </p:sp>
      <p:sp>
        <p:nvSpPr>
          <p:cNvPr id="148" name="How do we test whether my_str contains either “re” or “sh”?"/>
          <p:cNvSpPr txBox="1"/>
          <p:nvPr/>
        </p:nvSpPr>
        <p:spPr>
          <a:xfrm>
            <a:off x="2000847" y="10790479"/>
            <a:ext cx="20628502" cy="2362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6900"/>
            </a:pPr>
            <a:r>
              <a:rPr b="0">
                <a:latin typeface="Helvetica Neue Light"/>
                <a:ea typeface="Helvetica Neue Light"/>
                <a:cs typeface="Helvetica Neue Light"/>
                <a:sym typeface="Helvetica Neue Light"/>
              </a:rPr>
              <a:t>How do we test whether</a:t>
            </a:r>
            <a:r>
              <a:t> </a:t>
            </a:r>
            <a:r>
              <a:rPr>
                <a:latin typeface="Courier New"/>
                <a:ea typeface="Courier New"/>
                <a:cs typeface="Courier New"/>
                <a:sym typeface="Courier New"/>
              </a:rPr>
              <a:t>my_str </a:t>
            </a:r>
            <a:r>
              <a:rPr b="0">
                <a:latin typeface="Helvetica Neue Light"/>
                <a:ea typeface="Helvetica Neue Light"/>
                <a:cs typeface="Helvetica Neue Light"/>
                <a:sym typeface="Helvetica Neue Light"/>
              </a:rPr>
              <a:t>contains either</a:t>
            </a:r>
            <a:r>
              <a:rPr>
                <a:latin typeface="Courier New"/>
                <a:ea typeface="Courier New"/>
                <a:cs typeface="Courier New"/>
                <a:sym typeface="Courier New"/>
              </a:rPr>
              <a:t> “re”</a:t>
            </a:r>
            <a:r>
              <a:rPr b="0">
                <a:latin typeface="Helvetica Neue Light"/>
                <a:ea typeface="Helvetica Neue Light"/>
                <a:cs typeface="Helvetica Neue Light"/>
                <a:sym typeface="Helvetica Neue Light"/>
              </a:rPr>
              <a:t> or</a:t>
            </a:r>
            <a:r>
              <a:rPr>
                <a:latin typeface="Courier New"/>
                <a:ea typeface="Courier New"/>
                <a:cs typeface="Courier New"/>
                <a:sym typeface="Courier New"/>
              </a:rPr>
              <a:t> “sh”</a:t>
            </a:r>
            <a:r>
              <a:t>?</a:t>
            </a:r>
          </a:p>
        </p:txBody>
      </p:sp>
      <p:sp>
        <p:nvSpPr>
          <p:cNvPr id="149" name="&gt;&gt;&gt; if re.search(“re&quot;, my_str) or re.search(“re&quot;, my_str):…"/>
          <p:cNvSpPr txBox="1"/>
          <p:nvPr/>
        </p:nvSpPr>
        <p:spPr>
          <a:xfrm>
            <a:off x="2365578" y="5319039"/>
            <a:ext cx="19899040" cy="2794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E8F100"/>
                </a:solidFill>
                <a:latin typeface="Courier"/>
                <a:ea typeface="Courier"/>
                <a:cs typeface="Courier"/>
                <a:sym typeface="Courier"/>
              </a:defRPr>
            </a:pPr>
            <a:r>
              <a:t>&gt;&gt;&gt; if re.search(“re", my_str) or re.search(“re", my_str):</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E8F100"/>
                </a:solidFill>
                <a:latin typeface="Courier"/>
                <a:ea typeface="Courier"/>
                <a:cs typeface="Courier"/>
                <a:sym typeface="Courier"/>
              </a:defRPr>
            </a:pPr>
            <a:r>
              <a:t>...     print("I found one!")</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E8F100"/>
                </a:solidFill>
                <a:latin typeface="Courier"/>
                <a:ea typeface="Courier"/>
                <a:cs typeface="Courier"/>
                <a:sym typeface="Courier"/>
              </a:defRPr>
            </a:pP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E8F100"/>
                </a:solidFill>
                <a:latin typeface="Courier"/>
                <a:ea typeface="Courier"/>
                <a:cs typeface="Courier"/>
                <a:sym typeface="Courier"/>
              </a:defRPr>
            </a:pPr>
            <a:r>
              <a:t>I found one!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roblem: search for strings in other strings"/>
          <p:cNvSpPr txBox="1">
            <a:spLocks noGrp="1"/>
          </p:cNvSpPr>
          <p:nvPr>
            <p:ph type="title"/>
          </p:nvPr>
        </p:nvSpPr>
        <p:spPr>
          <a:prstGeom prst="rect">
            <a:avLst/>
          </a:prstGeom>
        </p:spPr>
        <p:txBody>
          <a:bodyPr/>
          <a:lstStyle/>
          <a:p>
            <a:pPr defTabSz="610870">
              <a:defRPr sz="8288"/>
            </a:pPr>
            <a:r>
              <a:rPr b="1">
                <a:latin typeface="Helvetica Neue"/>
                <a:ea typeface="Helvetica Neue"/>
                <a:cs typeface="Helvetica Neue"/>
                <a:sym typeface="Helvetica Neue"/>
              </a:rPr>
              <a:t>Problem</a:t>
            </a:r>
            <a:r>
              <a:t>: search for strings in other strings</a:t>
            </a:r>
          </a:p>
        </p:txBody>
      </p:sp>
      <p:sp>
        <p:nvSpPr>
          <p:cNvPr id="152" name="How do we test whether my_str contains either “re” or “sh”?"/>
          <p:cNvSpPr txBox="1"/>
          <p:nvPr/>
        </p:nvSpPr>
        <p:spPr>
          <a:xfrm>
            <a:off x="2000847" y="10790479"/>
            <a:ext cx="20628502" cy="2362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6900"/>
            </a:pPr>
            <a:r>
              <a:rPr b="0">
                <a:latin typeface="Helvetica Neue Light"/>
                <a:ea typeface="Helvetica Neue Light"/>
                <a:cs typeface="Helvetica Neue Light"/>
                <a:sym typeface="Helvetica Neue Light"/>
              </a:rPr>
              <a:t>How do we test whether</a:t>
            </a:r>
            <a:r>
              <a:t> </a:t>
            </a:r>
            <a:r>
              <a:rPr>
                <a:latin typeface="Courier New"/>
                <a:ea typeface="Courier New"/>
                <a:cs typeface="Courier New"/>
                <a:sym typeface="Courier New"/>
              </a:rPr>
              <a:t>my_str </a:t>
            </a:r>
            <a:r>
              <a:rPr b="0">
                <a:latin typeface="Helvetica Neue Light"/>
                <a:ea typeface="Helvetica Neue Light"/>
                <a:cs typeface="Helvetica Neue Light"/>
                <a:sym typeface="Helvetica Neue Light"/>
              </a:rPr>
              <a:t>contains either</a:t>
            </a:r>
            <a:r>
              <a:rPr>
                <a:latin typeface="Courier New"/>
                <a:ea typeface="Courier New"/>
                <a:cs typeface="Courier New"/>
                <a:sym typeface="Courier New"/>
              </a:rPr>
              <a:t> “re”</a:t>
            </a:r>
            <a:r>
              <a:rPr b="0">
                <a:latin typeface="Helvetica Neue Light"/>
                <a:ea typeface="Helvetica Neue Light"/>
                <a:cs typeface="Helvetica Neue Light"/>
                <a:sym typeface="Helvetica Neue Light"/>
              </a:rPr>
              <a:t> or</a:t>
            </a:r>
            <a:r>
              <a:rPr>
                <a:latin typeface="Courier New"/>
                <a:ea typeface="Courier New"/>
                <a:cs typeface="Courier New"/>
                <a:sym typeface="Courier New"/>
              </a:rPr>
              <a:t> “sh”</a:t>
            </a:r>
            <a:r>
              <a:t>?</a:t>
            </a:r>
          </a:p>
        </p:txBody>
      </p:sp>
      <p:sp>
        <p:nvSpPr>
          <p:cNvPr id="153" name="&gt;&gt;&gt; if re.search(“re|sh&quot;, my_str):…"/>
          <p:cNvSpPr txBox="1"/>
          <p:nvPr/>
        </p:nvSpPr>
        <p:spPr>
          <a:xfrm>
            <a:off x="3845028" y="4851399"/>
            <a:ext cx="17185879" cy="401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6400">
                <a:solidFill>
                  <a:srgbClr val="E8F100"/>
                </a:solidFill>
                <a:latin typeface="Courier"/>
                <a:ea typeface="Courier"/>
                <a:cs typeface="Courier"/>
                <a:sym typeface="Courier"/>
              </a:defRPr>
            </a:pPr>
            <a:r>
              <a:t>&gt;&gt;&gt; if re.search(“re|sh", my_str):</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6400">
                <a:solidFill>
                  <a:srgbClr val="E8F100"/>
                </a:solidFill>
                <a:latin typeface="Courier"/>
                <a:ea typeface="Courier"/>
                <a:cs typeface="Courier"/>
                <a:sym typeface="Courier"/>
              </a:defRPr>
            </a:pPr>
            <a:r>
              <a:t>...     print("I found one!")</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6400">
                <a:solidFill>
                  <a:srgbClr val="E8F100"/>
                </a:solidFill>
                <a:latin typeface="Courier"/>
                <a:ea typeface="Courier"/>
                <a:cs typeface="Courier"/>
                <a:sym typeface="Courier"/>
              </a:defRPr>
            </a:pP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6400">
                <a:solidFill>
                  <a:srgbClr val="E8F100"/>
                </a:solidFill>
                <a:latin typeface="Courier"/>
                <a:ea typeface="Courier"/>
                <a:cs typeface="Courier"/>
                <a:sym typeface="Courier"/>
              </a:defRPr>
            </a:pPr>
            <a:r>
              <a:t>I found one!</a:t>
            </a:r>
          </a:p>
        </p:txBody>
      </p:sp>
    </p:spTree>
  </p:cSld>
  <p:clrMapOvr>
    <a:masterClrMapping/>
  </p:clrMapOvr>
  <p:transition spd="med"/>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1376</TotalTime>
  <Words>1538</Words>
  <Application>Microsoft Macintosh PowerPoint</Application>
  <PresentationFormat>Custom</PresentationFormat>
  <Paragraphs>156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Courier</vt:lpstr>
      <vt:lpstr>Courier New</vt:lpstr>
      <vt:lpstr>Helvetica Neue</vt:lpstr>
      <vt:lpstr>Helvetica Neue Light</vt:lpstr>
      <vt:lpstr>Helvetica Neue Medium</vt:lpstr>
      <vt:lpstr>Times New Roman</vt:lpstr>
      <vt:lpstr>Black</vt:lpstr>
      <vt:lpstr>PowerPoint Presentation</vt:lpstr>
      <vt:lpstr>PowerPoint Presentation</vt:lpstr>
      <vt:lpstr>Problem: search for strings in other strings</vt:lpstr>
      <vt:lpstr>Problem: search for strings in other strings</vt:lpstr>
      <vt:lpstr>Problem: search for strings in other strings</vt:lpstr>
      <vt:lpstr>Problem: search for strings in other strings</vt:lpstr>
      <vt:lpstr>Problem: search for strings in other strings</vt:lpstr>
      <vt:lpstr>Problem: search for strings in other strings</vt:lpstr>
      <vt:lpstr>Problem: search for strings in other strings</vt:lpstr>
      <vt:lpstr>Problem: search for strings in other strings</vt:lpstr>
      <vt:lpstr>Python’s Regular Expression Syntax</vt:lpstr>
      <vt:lpstr>Python’s Regular Expression Syntax</vt:lpstr>
      <vt:lpstr>Python’s Regular Expression Syntax</vt:lpstr>
      <vt:lpstr>Python RE methods</vt:lpstr>
      <vt:lpstr>Python match object methods</vt:lpstr>
      <vt:lpstr>Regular Expression Syntax</vt:lpstr>
      <vt:lpstr>Example: email addresses</vt:lpstr>
      <vt:lpstr>Extracting bits of the match</vt:lpstr>
      <vt:lpstr>Regular Expression Quick Guide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search for strings in other strings</dc:title>
  <cp:lastModifiedBy> </cp:lastModifiedBy>
  <cp:revision>19</cp:revision>
  <dcterms:modified xsi:type="dcterms:W3CDTF">2020-11-30T14:52:02Z</dcterms:modified>
</cp:coreProperties>
</file>