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handoutMasterIdLst>
    <p:handoutMasterId r:id="rId28"/>
  </p:handoutMasterIdLst>
  <p:sldIdLst>
    <p:sldId id="257" r:id="rId4"/>
    <p:sldId id="326" r:id="rId5"/>
    <p:sldId id="650" r:id="rId6"/>
    <p:sldId id="674" r:id="rId7"/>
    <p:sldId id="673" r:id="rId8"/>
    <p:sldId id="676" r:id="rId9"/>
    <p:sldId id="677" r:id="rId10"/>
    <p:sldId id="678" r:id="rId11"/>
    <p:sldId id="675" r:id="rId12"/>
    <p:sldId id="679" r:id="rId13"/>
    <p:sldId id="680" r:id="rId14"/>
    <p:sldId id="681" r:id="rId15"/>
    <p:sldId id="682" r:id="rId16"/>
    <p:sldId id="683" r:id="rId17"/>
    <p:sldId id="684" r:id="rId18"/>
    <p:sldId id="685" r:id="rId19"/>
    <p:sldId id="664" r:id="rId20"/>
    <p:sldId id="686" r:id="rId21"/>
    <p:sldId id="687" r:id="rId22"/>
    <p:sldId id="463" r:id="rId23"/>
    <p:sldId id="668" r:id="rId24"/>
    <p:sldId id="669" r:id="rId25"/>
    <p:sldId id="37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8"/>
    <p:restoredTop sz="50000" autoAdjust="0"/>
  </p:normalViewPr>
  <p:slideViewPr>
    <p:cSldViewPr snapToGrid="0">
      <p:cViewPr varScale="1">
        <p:scale>
          <a:sx n="151" d="100"/>
          <a:sy n="151" d="100"/>
        </p:scale>
        <p:origin x="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ndarray.html#numpy.ndarray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evdocs/user/basics.types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>
                <a:latin typeface="Calibri" pitchFamily="34" charset="0"/>
                <a:cs typeface="Calibri" pitchFamily="34" charset="0"/>
              </a:rPr>
              <a:t>NumPy 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ndarrays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from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9" y="1044748"/>
            <a:ext cx="8352263" cy="59355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Moving from list -&gt;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-&gt; list is very easy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42900" y="1778000"/>
            <a:ext cx="8466563" cy="3238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[round(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3) for x in range(6)]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[0.026, 0.121, 0.266, 0.131, 0.448, 0.127]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[0.026 0.121 0.266 0.131 0.448 0.127]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b.dtype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('float64')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c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b.tolist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(c)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[0.026, 0.121, 0.266, 0.131, 0.448, 0.127]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F0782-1769-FE4C-8DA0-1F219662E994}"/>
              </a:ext>
            </a:extLst>
          </p:cNvPr>
          <p:cNvSpPr/>
          <p:nvPr/>
        </p:nvSpPr>
        <p:spPr>
          <a:xfrm>
            <a:off x="395869" y="2641460"/>
            <a:ext cx="6593159" cy="86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56BE4-5B21-ED4B-815D-DCC302774F6F}"/>
              </a:ext>
            </a:extLst>
          </p:cNvPr>
          <p:cNvSpPr/>
          <p:nvPr/>
        </p:nvSpPr>
        <p:spPr>
          <a:xfrm>
            <a:off x="395869" y="3501484"/>
            <a:ext cx="6593159" cy="51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BB8A1-E106-DB42-B32A-7FABC8EDA92E}"/>
              </a:ext>
            </a:extLst>
          </p:cNvPr>
          <p:cNvSpPr/>
          <p:nvPr/>
        </p:nvSpPr>
        <p:spPr>
          <a:xfrm>
            <a:off x="395868" y="3992134"/>
            <a:ext cx="6593159" cy="84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ndarrays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using built-ins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9" y="1044748"/>
            <a:ext cx="8352263" cy="145715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np.array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define array contents explicitly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np.zeros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create an array of all zeros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np.empty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creates a “garbage” array from current memory state (marginally faster than zeros method … very niche)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95869" y="2641458"/>
            <a:ext cx="8466563" cy="3568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([[1,2,3], [1,5,6]])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[[1 2 3]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[1 5 6]]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np.zeros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((2,3))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c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((2,3))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(c)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[[4.9e-324 9.9e-324 1.5e-323]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[4.9e-324 2.5e-323 3.0e-323]]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637A7-8135-8642-A234-516DCD08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58C4E-56B6-3F42-81DF-1CA584A49E3F}"/>
              </a:ext>
            </a:extLst>
          </p:cNvPr>
          <p:cNvSpPr/>
          <p:nvPr/>
        </p:nvSpPr>
        <p:spPr>
          <a:xfrm>
            <a:off x="463603" y="3784459"/>
            <a:ext cx="6593159" cy="108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6955E-D051-6E46-B9E1-1560FFAFB550}"/>
              </a:ext>
            </a:extLst>
          </p:cNvPr>
          <p:cNvSpPr/>
          <p:nvPr/>
        </p:nvSpPr>
        <p:spPr>
          <a:xfrm>
            <a:off x="463602" y="4868332"/>
            <a:ext cx="6593159" cy="1143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Why use NumPy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ndarrays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510168" y="940114"/>
            <a:ext cx="8352263" cy="21347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Efficient, scalable storage of numerical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handy built-in methods for simple calculations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for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vectorized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operations over dataset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E7E7E-1BBF-A146-A2DA-63BCECD31D6E}"/>
              </a:ext>
            </a:extLst>
          </p:cNvPr>
          <p:cNvSpPr txBox="1"/>
          <p:nvPr/>
        </p:nvSpPr>
        <p:spPr>
          <a:xfrm>
            <a:off x="408568" y="2755759"/>
            <a:ext cx="8466563" cy="3949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[1,2,3,4,5,6]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 * 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[1, 2, 3, 4, 5, 6, 1, 2, 3, 4, 5, 6, 1, 2, 3, 4, 5, 6, 1, 2, 3, 4, 5, 6, 1, 2, 3, 4, 5, 6, 1, 2, 3, 4, 5, 6]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 * 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[ 6 12 18 24 30 36]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(a**6)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Traceback (most recent call last):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File "&lt;stdin&gt;", line 1, in &lt;module&gt;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 unsupported operand type(s) for ** or pow(): 'list' and '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(b**6)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    1    64   729  4096 15625 46656]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297C7-003B-FE4F-9B3F-2A08D2C4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E6D7A-3963-184A-AB98-C800FA15E293}"/>
              </a:ext>
            </a:extLst>
          </p:cNvPr>
          <p:cNvSpPr/>
          <p:nvPr/>
        </p:nvSpPr>
        <p:spPr>
          <a:xfrm>
            <a:off x="510168" y="3646806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4E044-5C78-DD4A-8271-852D7FB13DD2}"/>
              </a:ext>
            </a:extLst>
          </p:cNvPr>
          <p:cNvSpPr/>
          <p:nvPr/>
        </p:nvSpPr>
        <p:spPr>
          <a:xfrm>
            <a:off x="510167" y="4201850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4126C-6FFE-7F45-B29E-85B4D8BE02DC}"/>
              </a:ext>
            </a:extLst>
          </p:cNvPr>
          <p:cNvSpPr/>
          <p:nvPr/>
        </p:nvSpPr>
        <p:spPr>
          <a:xfrm>
            <a:off x="467833" y="4741494"/>
            <a:ext cx="7880299" cy="29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D45E1-D754-C147-BE9A-EBF298611C68}"/>
              </a:ext>
            </a:extLst>
          </p:cNvPr>
          <p:cNvSpPr/>
          <p:nvPr/>
        </p:nvSpPr>
        <p:spPr>
          <a:xfrm>
            <a:off x="467833" y="5023936"/>
            <a:ext cx="7880299" cy="107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11C96-0B99-114E-85CE-BACA097E7DE2}"/>
              </a:ext>
            </a:extLst>
          </p:cNvPr>
          <p:cNvSpPr/>
          <p:nvPr/>
        </p:nvSpPr>
        <p:spPr>
          <a:xfrm>
            <a:off x="467833" y="6127828"/>
            <a:ext cx="7880299" cy="48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Example: summary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38718" y="1689414"/>
            <a:ext cx="8466563" cy="3403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range(100)]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51.70946543275186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np.average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0.5170946543275187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np.median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0.5322799770555982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np.std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0.29574768998009365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 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94E00-DF3F-994E-858B-20FE422A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B0E1E-7968-6847-989A-EC5727DD27DF}"/>
              </a:ext>
            </a:extLst>
          </p:cNvPr>
          <p:cNvSpPr/>
          <p:nvPr/>
        </p:nvSpPr>
        <p:spPr>
          <a:xfrm>
            <a:off x="400102" y="2838396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5B2D2-C8DA-1741-AC15-9802FF6EA093}"/>
              </a:ext>
            </a:extLst>
          </p:cNvPr>
          <p:cNvSpPr/>
          <p:nvPr/>
        </p:nvSpPr>
        <p:spPr>
          <a:xfrm>
            <a:off x="400101" y="3346396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D94F2-7CB1-EB45-B9FB-2BB59EB397AE}"/>
              </a:ext>
            </a:extLst>
          </p:cNvPr>
          <p:cNvSpPr/>
          <p:nvPr/>
        </p:nvSpPr>
        <p:spPr>
          <a:xfrm>
            <a:off x="400100" y="3943217"/>
            <a:ext cx="7880299" cy="8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38718" y="1181414"/>
            <a:ext cx="8466563" cy="5447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make a 1-d array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(24,)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[0. 0. 0. 0. 0. 0. 0. 0. 0. 0. 0. 0. 0. 0. 0. 0. 0. 0. 0. 0. 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convert to 2-d array with reshape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a.reshape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(3, 8)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[[0. 0. 0. 0. 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[0. 0. 0. 0. 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[0. 0. 0. 0. 0. 0. 0. 0.]]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convert to 3-d array with reshape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c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b.reshape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(2,3,4)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(c)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[[[0.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0.]]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[[0.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0.]]]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flatten to 1-d again with ravel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d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np.ravel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(c)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(d)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[0. 0. 0. 0. 0. 0. 0. 0. 0. 0. 0. 0. 0. 0. 0. 0. 0. 0. 0. 0. 0. 0. 0. 0.]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F7903-773B-AC4B-8175-0C5BA70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7D78B-C0B6-D74A-BC44-5701CEB48DE3}"/>
              </a:ext>
            </a:extLst>
          </p:cNvPr>
          <p:cNvSpPr/>
          <p:nvPr/>
        </p:nvSpPr>
        <p:spPr>
          <a:xfrm>
            <a:off x="433968" y="2110263"/>
            <a:ext cx="7880299" cy="1259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58658-AA06-E740-9AD0-9124B1E43804}"/>
              </a:ext>
            </a:extLst>
          </p:cNvPr>
          <p:cNvSpPr/>
          <p:nvPr/>
        </p:nvSpPr>
        <p:spPr>
          <a:xfrm>
            <a:off x="433967" y="3369733"/>
            <a:ext cx="7880299" cy="2142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5CE-886D-9D4E-AA22-EE70034F35E3}"/>
              </a:ext>
            </a:extLst>
          </p:cNvPr>
          <p:cNvSpPr/>
          <p:nvPr/>
        </p:nvSpPr>
        <p:spPr>
          <a:xfrm>
            <a:off x="433966" y="5511800"/>
            <a:ext cx="7880299" cy="84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Closing thoughts: type and 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38718" y="1092514"/>
            <a:ext cx="8466563" cy="17776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# make a 1-d array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a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np.zeros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((2,3))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b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np.zeros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((3,2))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c = a * b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operands could not be broadcast together with shapes (2,3) (3,2)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D4EEB-B47A-5F47-8CF1-16B6C37A14BF}"/>
              </a:ext>
            </a:extLst>
          </p:cNvPr>
          <p:cNvSpPr txBox="1"/>
          <p:nvPr/>
        </p:nvSpPr>
        <p:spPr>
          <a:xfrm>
            <a:off x="565149" y="3340100"/>
            <a:ext cx="8013700" cy="26289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Shape matters a lot in linear algebra/matrix math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 built-ins can help you keep track of of things as you 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679DF-811F-024A-869D-8E1AE12D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0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Closing thoughts: type and shape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EBD8E-1A14-A047-85FC-AA3EAFC832BD}"/>
              </a:ext>
            </a:extLst>
          </p:cNvPr>
          <p:cNvSpPr txBox="1"/>
          <p:nvPr/>
        </p:nvSpPr>
        <p:spPr>
          <a:xfrm>
            <a:off x="338718" y="1191096"/>
            <a:ext cx="8466563" cy="3609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 (10)]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("test")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(b*2)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Traceback (most recent call last):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File "&lt;stdin&gt;", line 1, in &lt;module&gt;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numpy.core._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exceptions.UFuncTypeError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'multiply' did not contain a loop with signature matching types 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('&lt;U32'),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('&lt;U32')) -&gt;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('&lt;U32’)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 (10)]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(float('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'))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(b*2)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[0.1496992  0.31518099 1.6406983  1.98913062 0.89381854 1.42633881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0.6704446  0.17432865 0.66039822 1.82731407        nan]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1378-F06A-3444-BFEE-06508BAC2234}"/>
              </a:ext>
            </a:extLst>
          </p:cNvPr>
          <p:cNvSpPr txBox="1"/>
          <p:nvPr/>
        </p:nvSpPr>
        <p:spPr>
          <a:xfrm>
            <a:off x="565149" y="4940300"/>
            <a:ext cx="8013700" cy="18415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Mixed types can spell disaster in 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ndarrays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!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NaN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/ ‘not a number’ can help, but not a perfect 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bandaid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CC711-A394-384B-A515-C7E4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E3484-9F0B-0E41-B06F-30071DEC1BFE}"/>
              </a:ext>
            </a:extLst>
          </p:cNvPr>
          <p:cNvSpPr/>
          <p:nvPr/>
        </p:nvSpPr>
        <p:spPr>
          <a:xfrm>
            <a:off x="433967" y="2108200"/>
            <a:ext cx="7880299" cy="117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4BE0CC-DBE1-5C4B-9FF4-D6BBBA02A38C}"/>
              </a:ext>
            </a:extLst>
          </p:cNvPr>
          <p:cNvSpPr/>
          <p:nvPr/>
        </p:nvSpPr>
        <p:spPr>
          <a:xfrm>
            <a:off x="433967" y="3285067"/>
            <a:ext cx="7880299" cy="1416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Interactive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157775" y="1029440"/>
            <a:ext cx="8828450" cy="21347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 a program </a:t>
            </a:r>
            <a:r>
              <a:rPr lang="en-US" sz="2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snp-stats.py</a:t>
            </a: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calculate mean, median, standard deviation for distances between SNVs in gm12878.hg38.vcf on a given chromosome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file also contains indels of &gt;1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we want to avoid these too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as always, we want to avoid the header 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4DBE7-317D-4048-AA28-13E1088B5B88}"/>
              </a:ext>
            </a:extLst>
          </p:cNvPr>
          <p:cNvGrpSpPr/>
          <p:nvPr/>
        </p:nvGrpSpPr>
        <p:grpSpPr>
          <a:xfrm>
            <a:off x="315550" y="2863778"/>
            <a:ext cx="8167817" cy="2368622"/>
            <a:chOff x="315550" y="3105078"/>
            <a:chExt cx="8167817" cy="2368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04E25A-2D42-CD4A-9665-4FB60F3D8031}"/>
                </a:ext>
              </a:extLst>
            </p:cNvPr>
            <p:cNvSpPr txBox="1"/>
            <p:nvPr/>
          </p:nvSpPr>
          <p:spPr>
            <a:xfrm>
              <a:off x="315550" y="3499289"/>
              <a:ext cx="8167817" cy="1974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$ </a:t>
              </a:r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sed</a:t>
              </a: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 -n '44,46p' gm12878.hg38.vcf 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#CHROM POS ID REF ALT QUAL FILTER INFO FORMAT NA12878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chr1 727477 . G A 0 PASS SOURCE=PG GT 1|1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chr1 727717 . G C 0 PASS SOURCE=PG GT 1|1</a:t>
              </a:r>
            </a:p>
            <a:p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chr1 1010481 . ATTAT A 0 PASS SOURCE=PG GT 1|1</a:t>
              </a:r>
            </a:p>
            <a:p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A0C6663-37E8-4045-9745-2292DECCF671}"/>
                </a:ext>
              </a:extLst>
            </p:cNvPr>
            <p:cNvSpPr txBox="1"/>
            <p:nvPr/>
          </p:nvSpPr>
          <p:spPr>
            <a:xfrm>
              <a:off x="1025912" y="3105078"/>
              <a:ext cx="6060688" cy="3233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i="1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Lines 44–46 + example of indel in gm12878.hg38.vcf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AF03-F06E-7243-A878-EC07E8F38165}"/>
              </a:ext>
            </a:extLst>
          </p:cNvPr>
          <p:cNvSpPr txBox="1"/>
          <p:nvPr/>
        </p:nvSpPr>
        <p:spPr>
          <a:xfrm>
            <a:off x="315550" y="5326235"/>
            <a:ext cx="6771050" cy="1504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snp-stats.py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hg38.hybrid.vcf chr1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Mean distance between SNVs is 909.57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Median distance between SNVs is 373.00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STD of distance between SNVs is 34528.73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68E50-B905-2E42-9446-1B3121706CB1}"/>
              </a:ext>
            </a:extLst>
          </p:cNvPr>
          <p:cNvSpPr txBox="1"/>
          <p:nvPr/>
        </p:nvSpPr>
        <p:spPr>
          <a:xfrm>
            <a:off x="6821787" y="589357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Expected outcome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7B8B5-8906-E647-9372-D1A6A15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8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Interactive problem –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A8160-4AAE-824F-B3EE-709248DA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139825"/>
            <a:ext cx="8083550" cy="55247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BE2CE-A872-4643-90D4-E26367C2845E}"/>
              </a:ext>
            </a:extLst>
          </p:cNvPr>
          <p:cNvSpPr/>
          <p:nvPr/>
        </p:nvSpPr>
        <p:spPr>
          <a:xfrm>
            <a:off x="1028700" y="4229100"/>
            <a:ext cx="7340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41E76-E05F-144D-BCFC-70A7C11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Interactive problem –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797E3-7E75-9348-A651-26972B97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800"/>
            <a:ext cx="893701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5151C-E3C0-D44E-861D-647FF5E1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" y="3314700"/>
            <a:ext cx="8877300" cy="3022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3FE62-38D2-CF42-B583-9D21070E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2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528866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really like the new breakout room format. One thing I am still unclear about is the difference between functions and methods, and how to write a function vs writing a method. </a:t>
            </a:r>
            <a:r>
              <a:rPr lang="en-US" b="1" dirty="0">
                <a:solidFill>
                  <a:schemeClr val="bg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Today(!)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One Minute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A0359-F884-BB45-9A2F-19057AC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1FD-2FB3-41AA-837B-07150FB01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Interactive problem –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CB8F9-7B75-BF41-B89A-48A38C378B2C}"/>
              </a:ext>
            </a:extLst>
          </p:cNvPr>
          <p:cNvSpPr/>
          <p:nvPr/>
        </p:nvSpPr>
        <p:spPr>
          <a:xfrm>
            <a:off x="602672" y="962025"/>
            <a:ext cx="7938655" cy="57861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import sys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as np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get_distances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(file,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chrom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'''Takes in name of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vcf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file, returns a list of distances between SNVs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that pass filtering'''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Open input file for reading, parse out SNP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as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ints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Include logic for skipping header lines.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with open(file, 'r') as f: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().split('\t')[1]) for line in f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().split("\t")[0][0]!='#'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and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().split("\t")[0] ==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chrom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and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().split("\t")[3]) == 1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and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().split("\t")[4]) == 1]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Make list to hold output.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out_distances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Iterate through file data, add distances to list where appropriate.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in range(0,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)-1, 1):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out_distances.append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[i+1])-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Return list of distances.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out_distances</a:t>
            </a:r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# Call function using user input.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dist_list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get_distances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sys.argv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[1],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sys.argv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[2])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# Create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array.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np.asarray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dist_list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# Calculate required metrics.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print('Mean distance between SNVs is %0.2f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' % 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np.average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print('Median distance between SNVs is %0.2f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' % 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np.median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print('STD of distance between SNVs is %0.2f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' % 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np.std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F784B-DFD5-104A-A8A9-CF0CECEB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0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Practice problem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15550" y="939106"/>
            <a:ext cx="8512901" cy="32010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NumPy to write and print 3 x 4 matrix of zeros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 and round a random number generator 12 times to make a list of 12 0/1 values, print list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Print an update your original matrix using the following coordinate transformations: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list[0] = matrix[0][0]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list[4] = matrix[1][0]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etc</a:t>
            </a: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6E6D2-85CA-F946-9485-3E4FC0F5C10D}"/>
              </a:ext>
            </a:extLst>
          </p:cNvPr>
          <p:cNvSpPr txBox="1"/>
          <p:nvPr/>
        </p:nvSpPr>
        <p:spPr>
          <a:xfrm>
            <a:off x="315550" y="3891134"/>
            <a:ext cx="6344742" cy="25223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zero_update.py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 0.]]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[1, 1, 0, 1, 1, 1, 1, 1, 1, 1, 1, 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[[1. 1. 0. 1.]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[1. 1. 1. 1.]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[1. 1. 1. 1.]]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5BFF0-14DE-EF47-9942-CDD3CD52CCC1}"/>
              </a:ext>
            </a:extLst>
          </p:cNvPr>
          <p:cNvSpPr txBox="1"/>
          <p:nvPr/>
        </p:nvSpPr>
        <p:spPr>
          <a:xfrm>
            <a:off x="6660292" y="4668385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Expected outcome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D198D-EE57-BA43-BE98-0A5971C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6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Practice problem # 1 –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CB8F9-7B75-BF41-B89A-48A38C378B2C}"/>
              </a:ext>
            </a:extLst>
          </p:cNvPr>
          <p:cNvSpPr/>
          <p:nvPr/>
        </p:nvSpPr>
        <p:spPr>
          <a:xfrm>
            <a:off x="602673" y="1139825"/>
            <a:ext cx="7938655" cy="310854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np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np.zeros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((3,4))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[round(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np.random.random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for x in range (12)]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(a)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(b)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3, 1):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range(0,4,1):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j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a[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= b[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(a)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C8F2A-BBCF-5C4E-9D37-BCDBA5F1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0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E02EC-1C47-BA46-9F62-A9E0789F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Installing NumPy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63771" y="1356831"/>
            <a:ext cx="8456844" cy="5144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install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Collecting package metadata 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repodata.json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done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Solving environment: done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 Package Plan ##</a:t>
            </a: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environment location: /anaconda2/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/gen559</a:t>
            </a: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added / updated specs: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following packages will be downloaded:</a:t>
            </a: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package                    |            build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---------------------------|-----------------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libblas-3.8.0              |      15_openblas          10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libcblas-3.8.0             |      15_openblas          10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libgfortran-4.0.0          |                2         716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liblapack-3.8.0            |      15_openblas          10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libopenblas-0.3.8          |       h3d69b6c_0         8.4 MB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llvm-openmp-9.0.1          |       h28b9765_2         265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numpy-1.18.1               |   py37hde6bac1_0         5.0 MB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------------------------------------------------------------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                            Total:        14.4 MB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E9905-B811-5A41-9C64-872B1F86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Installing NumPy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43578" y="991843"/>
            <a:ext cx="8456844" cy="5754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The following NEW packages will be INSTALLED: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libblas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-forge/osx-64::libblas-3.8.0-15_openblas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libcblas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-forge/osx-64::libcblas-3.8.0-15_openblas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libgfortran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-forge/osx-64::libgfortran-4.0.0-2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liblapack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-forge/osx-64::liblapack-3.8.0-15_openblas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libopenblas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-forge/osx-64::libopenblas-0.3.8-h3d69b6c_0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llvm-openmp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-forge/osx-64::llvm-openmp-9.0.1-h28b9765_2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-forge/osx-64::numpy-1.18.1-py37hde6bac1_0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Proceed ([y]/n)? Y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/>
              <a:t>Downloading and Extracting Packages</a:t>
            </a:r>
          </a:p>
          <a:p>
            <a:r>
              <a:rPr lang="en-US" sz="1200" dirty="0"/>
              <a:t>libgfortran-4.0.0    | 716 KB    | ############################################################################### | 100% </a:t>
            </a:r>
          </a:p>
          <a:p>
            <a:r>
              <a:rPr lang="en-US" sz="1200" dirty="0"/>
              <a:t>libblas-3.8.0        | 10 KB     | ############################################################################### | 100% </a:t>
            </a:r>
          </a:p>
          <a:p>
            <a:r>
              <a:rPr lang="en-US" sz="1200" dirty="0"/>
              <a:t>numpy-1.18.1         | 5.0 MB    | ############################################################################### | 100% </a:t>
            </a:r>
          </a:p>
          <a:p>
            <a:r>
              <a:rPr lang="en-US" sz="1200" dirty="0"/>
              <a:t>liblapack-3.8.0      | 10 KB     | ############################################################################### | 100% </a:t>
            </a:r>
          </a:p>
          <a:p>
            <a:r>
              <a:rPr lang="en-US" sz="1200" dirty="0"/>
              <a:t>llvm-openmp-9.0.1    | 265 KB    | ############################################################################### | 100% </a:t>
            </a:r>
          </a:p>
          <a:p>
            <a:r>
              <a:rPr lang="en-US" sz="1200" dirty="0"/>
              <a:t>libcblas-3.8.0       | 10 KB     | ############################################################################### | 100% </a:t>
            </a:r>
          </a:p>
          <a:p>
            <a:r>
              <a:rPr lang="en-US" sz="1200" dirty="0"/>
              <a:t>libopenblas-0.3.8    | 8.4 MB    | ############################################################################### | 100% </a:t>
            </a:r>
          </a:p>
          <a:p>
            <a:r>
              <a:rPr lang="en-US" sz="1200" dirty="0"/>
              <a:t>Preparing transaction: done</a:t>
            </a:r>
          </a:p>
          <a:p>
            <a:r>
              <a:rPr lang="en-US" sz="1200" dirty="0"/>
              <a:t>Verifying transaction: done</a:t>
            </a:r>
          </a:p>
          <a:p>
            <a:r>
              <a:rPr lang="en-US" sz="1200" dirty="0"/>
              <a:t>Executing transaction: done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4AED8-A268-2E45-988A-E4A8FEEF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3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457200" y="905048"/>
            <a:ext cx="8352263" cy="21347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Module for N-dimensional matrices, matrix math using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Slicing, indexing similar to strings and lists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Dependency of many other modules e.g. SciPy (advanced math, stats) and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scikit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-learn (machine learning)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185351" y="3163329"/>
            <a:ext cx="6808573" cy="35093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import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as np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np.zeros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((3,3))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b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b[0][1] = 0.25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b[1][2] = 0.5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  0.25 0.  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  0.   0.5 ]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  0.   0.  ]]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Object Oriented Programming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6056F-BC09-8843-9ABE-3CC62020F6E1}"/>
              </a:ext>
            </a:extLst>
          </p:cNvPr>
          <p:cNvSpPr/>
          <p:nvPr/>
        </p:nvSpPr>
        <p:spPr>
          <a:xfrm>
            <a:off x="390292" y="1362218"/>
            <a:ext cx="83634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class </a:t>
            </a:r>
            <a:r>
              <a:rPr lang="en-US" dirty="0" err="1"/>
              <a:t>numpy.ndarray</a:t>
            </a:r>
            <a:r>
              <a:rPr lang="en-US" dirty="0"/>
              <a:t>(</a:t>
            </a:r>
            <a:r>
              <a:rPr lang="en-US" i="1" dirty="0"/>
              <a:t>shape</a:t>
            </a:r>
            <a:r>
              <a:rPr lang="en-US" dirty="0"/>
              <a:t>, </a:t>
            </a:r>
            <a:r>
              <a:rPr lang="en-US" i="1" dirty="0" err="1"/>
              <a:t>dtype</a:t>
            </a:r>
            <a:r>
              <a:rPr lang="en-US" i="1" dirty="0"/>
              <a:t>=float</a:t>
            </a:r>
            <a:r>
              <a:rPr lang="en-US" dirty="0"/>
              <a:t>, </a:t>
            </a:r>
            <a:r>
              <a:rPr lang="en-US" i="1" dirty="0"/>
              <a:t>buffer=None</a:t>
            </a:r>
            <a:r>
              <a:rPr lang="en-US" dirty="0"/>
              <a:t>, </a:t>
            </a:r>
            <a:r>
              <a:rPr lang="en-US" i="1" dirty="0"/>
              <a:t>offset=0</a:t>
            </a:r>
            <a:r>
              <a:rPr lang="en-US" dirty="0"/>
              <a:t>, </a:t>
            </a:r>
            <a:r>
              <a:rPr lang="en-US" i="1" dirty="0"/>
              <a:t>strides=None</a:t>
            </a:r>
            <a:r>
              <a:rPr lang="en-US" dirty="0"/>
              <a:t>, </a:t>
            </a:r>
            <a:r>
              <a:rPr lang="en-US" i="1" dirty="0"/>
              <a:t>order=None</a:t>
            </a:r>
            <a:r>
              <a:rPr lang="en-US" dirty="0"/>
              <a:t>)</a:t>
            </a:r>
            <a:endParaRPr lang="en-US" dirty="0">
              <a:solidFill>
                <a:srgbClr val="0088CC"/>
              </a:solidFill>
            </a:endParaRPr>
          </a:p>
          <a:p>
            <a:endParaRPr lang="en-US" dirty="0">
              <a:solidFill>
                <a:srgbClr val="0088CC"/>
              </a:solidFill>
            </a:endParaRPr>
          </a:p>
          <a:p>
            <a:r>
              <a:rPr lang="en-US" dirty="0"/>
              <a:t>An </a:t>
            </a:r>
            <a:r>
              <a:rPr lang="en-US" b="1" dirty="0"/>
              <a:t>array object</a:t>
            </a:r>
            <a:r>
              <a:rPr lang="en-US" dirty="0"/>
              <a:t> represents a </a:t>
            </a:r>
            <a:r>
              <a:rPr lang="en-US" b="1" dirty="0"/>
              <a:t>multidimensional, homogeneous</a:t>
            </a:r>
            <a:r>
              <a:rPr lang="en-US" dirty="0"/>
              <a:t> array of </a:t>
            </a:r>
            <a:r>
              <a:rPr lang="en-US" b="1" dirty="0"/>
              <a:t>fixed-size items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 associated data-type object describes the format of each element in the array (its byte-order, how many bytes it occupies in memory, whether it is an integer, a floating point number, or something else,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987D5-D199-9741-892F-336DF1CF6E27}"/>
              </a:ext>
            </a:extLst>
          </p:cNvPr>
          <p:cNvSpPr txBox="1"/>
          <p:nvPr/>
        </p:nvSpPr>
        <p:spPr>
          <a:xfrm>
            <a:off x="814040" y="5756423"/>
            <a:ext cx="6501160" cy="7112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 introduces the </a:t>
            </a:r>
            <a:r>
              <a:rPr lang="en-US" sz="2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4D1A0-2FE4-1F42-A3E4-333C0E8EA852}"/>
              </a:ext>
            </a:extLst>
          </p:cNvPr>
          <p:cNvSpPr/>
          <p:nvPr/>
        </p:nvSpPr>
        <p:spPr>
          <a:xfrm>
            <a:off x="730404" y="4205650"/>
            <a:ext cx="768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https://docs.scipy.org/doc/numpy/reference/generated/numpy.ndarray.html#numpy.ndarray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B7FB-31B8-6042-B038-513592EC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Object Oriented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59290-D191-E64B-9CE2-1E3E060D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17" y="1750241"/>
            <a:ext cx="4603367" cy="504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D5E11-5A18-9541-8B96-3CE0D7848802}"/>
              </a:ext>
            </a:extLst>
          </p:cNvPr>
          <p:cNvSpPr txBox="1"/>
          <p:nvPr/>
        </p:nvSpPr>
        <p:spPr>
          <a:xfrm>
            <a:off x="2542478" y="1287100"/>
            <a:ext cx="4059045" cy="3574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attributes (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month, year)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4DD6B-CD7D-2245-A5F4-B27707F2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Object 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D5E11-5A18-9541-8B96-3CE0D7848802}"/>
              </a:ext>
            </a:extLst>
          </p:cNvPr>
          <p:cNvSpPr txBox="1"/>
          <p:nvPr/>
        </p:nvSpPr>
        <p:spPr>
          <a:xfrm>
            <a:off x="2001644" y="1287100"/>
            <a:ext cx="5140712" cy="3574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methods (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printUK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addMonths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0ED53-DC2D-B14A-AD16-661A3A88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57" y="1644554"/>
            <a:ext cx="5178487" cy="51138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2A9D9-C219-2646-A1EA-48184FA0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7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word on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E77584-D368-7940-B85B-BEF3CCE07D0B}"/>
              </a:ext>
            </a:extLst>
          </p:cNvPr>
          <p:cNvSpPr/>
          <p:nvPr/>
        </p:nvSpPr>
        <p:spPr>
          <a:xfrm>
            <a:off x="1884556" y="1590596"/>
            <a:ext cx="5374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https://numpy.org/devdocs/user/basics.types.html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BACED-EFC1-4340-ACD1-0AF0A319012F}"/>
              </a:ext>
            </a:extLst>
          </p:cNvPr>
          <p:cNvSpPr/>
          <p:nvPr/>
        </p:nvSpPr>
        <p:spPr>
          <a:xfrm>
            <a:off x="390293" y="993918"/>
            <a:ext cx="8363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NumPy supports a much greater variety of numerical types than Python does. This section shows which are available, and how to modify an array’s data-type.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6D5D2-8D68-1C42-B592-F973277E4034}"/>
              </a:ext>
            </a:extLst>
          </p:cNvPr>
          <p:cNvSpPr/>
          <p:nvPr/>
        </p:nvSpPr>
        <p:spPr>
          <a:xfrm>
            <a:off x="674915" y="2215075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np.bool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np.byte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np.ubyte</a:t>
            </a:r>
            <a:endParaRPr lang="en-US" sz="1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np.short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np.ushort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np.longlong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np.ulonglong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np.half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np.float16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np.single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np.longdouble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np.csingle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0AF95-C6C3-AC44-A8AF-AA18ECF118D8}"/>
              </a:ext>
            </a:extLst>
          </p:cNvPr>
          <p:cNvSpPr/>
          <p:nvPr/>
        </p:nvSpPr>
        <p:spPr>
          <a:xfrm>
            <a:off x="4181708" y="2215075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np.clongdouble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np.int8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np.int16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np.int32</a:t>
            </a:r>
          </a:p>
          <a:p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np.int64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np.uint8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np.uint16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np.uint32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np.uint64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np.intp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np.uintp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np.float32</a:t>
            </a:r>
          </a:p>
          <a:p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np.float64 /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np.float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np.complex64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np.complex128 /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np.complex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DFA6C-34A6-F740-BCCB-A0F9CD9B601E}"/>
              </a:ext>
            </a:extLst>
          </p:cNvPr>
          <p:cNvSpPr txBox="1"/>
          <p:nvPr/>
        </p:nvSpPr>
        <p:spPr>
          <a:xfrm>
            <a:off x="254001" y="6146715"/>
            <a:ext cx="8635999" cy="7112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 errors are easy to run into! Keep track of what you are working with!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9135E-C11A-5C46-99A1-6D86242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730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18450</TotalTime>
  <Words>3194</Words>
  <Application>Microsoft Macintosh PowerPoint</Application>
  <PresentationFormat>On-screen Show (4:3)</PresentationFormat>
  <Paragraphs>355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Garamond</vt:lpstr>
      <vt:lpstr>Helvetica Neue</vt:lpstr>
      <vt:lpstr>Helvetica Neue Light</vt:lpstr>
      <vt:lpstr>Menlo</vt:lpstr>
      <vt:lpstr>Monaco</vt:lpstr>
      <vt:lpstr>Wingdings</vt:lpstr>
      <vt:lpstr>Default Design</vt:lpstr>
      <vt:lpstr>Office Theme</vt:lpstr>
      <vt:lpstr>1_Office Theme</vt:lpstr>
      <vt:lpstr>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 </cp:lastModifiedBy>
  <cp:revision>455</cp:revision>
  <cp:lastPrinted>2020-02-27T18:10:39Z</cp:lastPrinted>
  <dcterms:created xsi:type="dcterms:W3CDTF">2008-01-08T19:18:25Z</dcterms:created>
  <dcterms:modified xsi:type="dcterms:W3CDTF">2020-11-23T22:09:49Z</dcterms:modified>
</cp:coreProperties>
</file>