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26" r:id="rId3"/>
    <p:sldId id="650" r:id="rId4"/>
    <p:sldId id="674" r:id="rId5"/>
    <p:sldId id="676" r:id="rId6"/>
    <p:sldId id="686" r:id="rId7"/>
    <p:sldId id="685" r:id="rId8"/>
    <p:sldId id="679" r:id="rId9"/>
    <p:sldId id="687" r:id="rId10"/>
    <p:sldId id="688" r:id="rId11"/>
    <p:sldId id="690" r:id="rId12"/>
    <p:sldId id="691" r:id="rId13"/>
    <p:sldId id="692" r:id="rId14"/>
    <p:sldId id="694" r:id="rId15"/>
    <p:sldId id="693" r:id="rId16"/>
    <p:sldId id="695" r:id="rId17"/>
    <p:sldId id="696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3"/>
    <p:restoredTop sz="94554"/>
  </p:normalViewPr>
  <p:slideViewPr>
    <p:cSldViewPr snapToGrid="0">
      <p:cViewPr varScale="1">
        <p:scale>
          <a:sx n="108" d="100"/>
          <a:sy n="108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ndarray.html#numpy.ndarra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ndas.pydata.org/pandas-docs/stable/reference/api/pandas.DataFrame.html#pandas.DataFra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6410" y="1236023"/>
            <a:ext cx="2782290" cy="1470025"/>
          </a:xfrm>
        </p:spPr>
        <p:txBody>
          <a:bodyPr/>
          <a:lstStyle/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pandas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82FF1-6AA4-8A4D-9971-981FBFF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3274-42A8-444F-90BD-ECE746374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1295"/>
            <a:ext cx="4637626" cy="3099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pandas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DataFrames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0928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2D object for tabular data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initiate from existing data structures (lists, dictionaries,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pd.Series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other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DataFames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solidFill>
                <a:srgbClr val="0070C0"/>
              </a:solidFill>
              <a:latin typeface="Courier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56B0F-FD94-7749-844B-80D85ABA1337}"/>
              </a:ext>
            </a:extLst>
          </p:cNvPr>
          <p:cNvSpPr txBox="1"/>
          <p:nvPr/>
        </p:nvSpPr>
        <p:spPr>
          <a:xfrm>
            <a:off x="395868" y="2208323"/>
            <a:ext cx="8466563" cy="4513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import pandas as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 = [x for x in range(5)]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b = [x**2 for x in range(5)]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c = [x**3 for x in range(5)]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pd.DataFrame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(list(zip(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0   1   2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0  0   0   0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1  1   1   1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2  2   4   8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3  3   9  27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4  4  16  64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32F32-7C81-0047-9122-F975479A151B}"/>
              </a:ext>
            </a:extLst>
          </p:cNvPr>
          <p:cNvSpPr/>
          <p:nvPr/>
        </p:nvSpPr>
        <p:spPr>
          <a:xfrm>
            <a:off x="443368" y="3372592"/>
            <a:ext cx="7921771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3E616-B38B-3D41-A3D2-4CDA33CD1AB5}"/>
              </a:ext>
            </a:extLst>
          </p:cNvPr>
          <p:cNvSpPr/>
          <p:nvPr/>
        </p:nvSpPr>
        <p:spPr>
          <a:xfrm>
            <a:off x="490868" y="3610098"/>
            <a:ext cx="7921771" cy="200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df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0928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have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 labels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specified by 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columns=[]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have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labels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that specified by 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index=[]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56B0F-FD94-7749-844B-80D85ABA1337}"/>
              </a:ext>
            </a:extLst>
          </p:cNvPr>
          <p:cNvSpPr txBox="1"/>
          <p:nvPr/>
        </p:nvSpPr>
        <p:spPr>
          <a:xfrm>
            <a:off x="395868" y="2208323"/>
            <a:ext cx="8466563" cy="4513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0   1   2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0  0   0   0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1  1   1   1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2  2   4   8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3  3   9  27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4  4  16  64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df.columns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['integers', 'squares', 'cubes']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df.index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['zero', 'one', 'two', 'three', 'four']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integers  squares  cubes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          0        0  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          1        1  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           2        4      8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         3        9     27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          4       16     64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32F32-7C81-0047-9122-F975479A151B}"/>
              </a:ext>
            </a:extLst>
          </p:cNvPr>
          <p:cNvSpPr/>
          <p:nvPr/>
        </p:nvSpPr>
        <p:spPr>
          <a:xfrm>
            <a:off x="443368" y="4203641"/>
            <a:ext cx="7921771" cy="534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AE7E5-4B67-9F46-A5EF-616459C5C295}"/>
              </a:ext>
            </a:extLst>
          </p:cNvPr>
          <p:cNvSpPr/>
          <p:nvPr/>
        </p:nvSpPr>
        <p:spPr>
          <a:xfrm>
            <a:off x="443368" y="4683702"/>
            <a:ext cx="7921771" cy="194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Adding columns to a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0928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a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df.insert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56B0F-FD94-7749-844B-80D85ABA1337}"/>
              </a:ext>
            </a:extLst>
          </p:cNvPr>
          <p:cNvSpPr txBox="1"/>
          <p:nvPr/>
        </p:nvSpPr>
        <p:spPr>
          <a:xfrm>
            <a:off x="395868" y="2208323"/>
            <a:ext cx="8466563" cy="4513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df.insert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 '^4', [0, 1, 16, 81, 256])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integers  squares  cubes   ^4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          0        0      0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          1        1      1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           2        4      8   16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         3        9     27   81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          4       16     64  256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Adding rows to a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53219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row(s)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a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df.loc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[]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Adds values at a specified index (creates if not there)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are other methods (append,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concat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as well that are less efficient in most cases.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Best to avoid adding rows if you can</a:t>
            </a:r>
            <a:endParaRPr 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56B0F-FD94-7749-844B-80D85ABA1337}"/>
              </a:ext>
            </a:extLst>
          </p:cNvPr>
          <p:cNvSpPr txBox="1"/>
          <p:nvPr/>
        </p:nvSpPr>
        <p:spPr>
          <a:xfrm>
            <a:off x="395868" y="2956469"/>
            <a:ext cx="8466563" cy="35987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df.loc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['five'] = [5, 25, 125, 625]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integers  squares  cubes   ^4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          0        0      0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          1        1      1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           2        4      8   16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         3        9     27   81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          4       16     64  256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five          5       25    125  625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df.filter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0928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Subset the data with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df.filter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specify columns to keep by name with “items”</a:t>
            </a: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7DBFD-65D9-D04F-9C3E-51422BAADFC8}"/>
              </a:ext>
            </a:extLst>
          </p:cNvPr>
          <p:cNvSpPr txBox="1"/>
          <p:nvPr/>
        </p:nvSpPr>
        <p:spPr>
          <a:xfrm>
            <a:off x="479502" y="2006443"/>
            <a:ext cx="8466563" cy="4596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df2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df.filter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(items=["integers"])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print(df2)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integers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      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      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           2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         3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          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five          5</a:t>
            </a:r>
          </a:p>
        </p:txBody>
      </p:sp>
    </p:spTree>
    <p:extLst>
      <p:ext uri="{BB962C8B-B14F-4D97-AF65-F5344CB8AC3E}">
        <p14:creationId xmlns:p14="http://schemas.microsoft.com/office/powerpoint/2010/main" val="291720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df.filter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44907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Subset the data with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df.filter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use “like” to specify columns (axis=0) or rows (axis=1) to keep that contain a given string</a:t>
            </a: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7DBFD-65D9-D04F-9C3E-51422BAADFC8}"/>
              </a:ext>
            </a:extLst>
          </p:cNvPr>
          <p:cNvSpPr txBox="1"/>
          <p:nvPr/>
        </p:nvSpPr>
        <p:spPr>
          <a:xfrm>
            <a:off x="395868" y="2624447"/>
            <a:ext cx="8466563" cy="3930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df3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df.filter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(like='one', axis=0)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print(df3)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integers  squares  cubes  ^4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        1        1      1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df4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df.filter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(like='cubes', axis=1)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print(df4)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cubes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   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    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        8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     27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      64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five     125</a:t>
            </a:r>
          </a:p>
        </p:txBody>
      </p:sp>
    </p:spTree>
    <p:extLst>
      <p:ext uri="{BB962C8B-B14F-4D97-AF65-F5344CB8AC3E}">
        <p14:creationId xmlns:p14="http://schemas.microsoft.com/office/powerpoint/2010/main" val="8645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df.query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4"/>
            <a:ext cx="8352263" cy="7603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Subset the data with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df.query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using conditional operations</a:t>
            </a:r>
            <a:endParaRPr lang="en-US" sz="2200" dirty="0">
              <a:solidFill>
                <a:srgbClr val="0070C0"/>
              </a:solidFill>
              <a:latin typeface="Courier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7DBFD-65D9-D04F-9C3E-51422BAADFC8}"/>
              </a:ext>
            </a:extLst>
          </p:cNvPr>
          <p:cNvSpPr txBox="1"/>
          <p:nvPr/>
        </p:nvSpPr>
        <p:spPr>
          <a:xfrm>
            <a:off x="395868" y="1900053"/>
            <a:ext cx="8466563" cy="4655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df5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df.query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("squares&gt;4")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print(df5)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integers  squares  cubes   ^4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three         3        9     27   81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          4       16     64  256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five          5       25    125  625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df6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df.query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("cubes==125")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print(df6)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integers  squares  cubes   ^4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five         5       25    125  625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df7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df.query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("squares&gt;4" and "cubes&gt;27")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print(df7)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integers  squares  cubes   ^4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four         4       16     64  256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five         5       25    125  625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93E3F-0A7B-5641-B4AC-5066DBF8DBFC}"/>
              </a:ext>
            </a:extLst>
          </p:cNvPr>
          <p:cNvSpPr/>
          <p:nvPr/>
        </p:nvSpPr>
        <p:spPr>
          <a:xfrm flipV="1">
            <a:off x="431493" y="2196449"/>
            <a:ext cx="7921771" cy="138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96B5A-41A4-8540-BC73-C5AD16C20B35}"/>
              </a:ext>
            </a:extLst>
          </p:cNvPr>
          <p:cNvSpPr/>
          <p:nvPr/>
        </p:nvSpPr>
        <p:spPr>
          <a:xfrm>
            <a:off x="441877" y="3583858"/>
            <a:ext cx="7921771" cy="11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BD9BA-7C34-C444-A043-7247A892401F}"/>
              </a:ext>
            </a:extLst>
          </p:cNvPr>
          <p:cNvSpPr/>
          <p:nvPr/>
        </p:nvSpPr>
        <p:spPr>
          <a:xfrm flipV="1">
            <a:off x="441877" y="4738253"/>
            <a:ext cx="7921771" cy="142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DataFrames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from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961623"/>
            <a:ext cx="8352263" cy="148469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Load data into a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a file using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read_csv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“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to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specifiy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deliminter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e.g. ‘\t’ for tab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specify column names with </a:t>
            </a:r>
            <a:r>
              <a:rPr lang="en-US" sz="2200" dirty="0">
                <a:solidFill>
                  <a:srgbClr val="0070C0"/>
                </a:solidFill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names[]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‘header=0’ if you have a header row</a:t>
            </a:r>
            <a:endParaRPr lang="en-US" sz="2200" dirty="0">
              <a:solidFill>
                <a:srgbClr val="0070C0"/>
              </a:solidFill>
              <a:latin typeface="Courier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Courier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7DBFD-65D9-D04F-9C3E-51422BAADFC8}"/>
              </a:ext>
            </a:extLst>
          </p:cNvPr>
          <p:cNvSpPr txBox="1"/>
          <p:nvPr/>
        </p:nvSpPr>
        <p:spPr>
          <a:xfrm>
            <a:off x="395868" y="2588822"/>
            <a:ext cx="8466563" cy="41326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(gen559) beliveau_adm@gs-104089:~$ head -2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test.txt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(gen559) beliveau_adm@gs-104089:~$ python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import pandas as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pd.read_csv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test.txt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='\t', names=["digit", "square"])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digit  square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0      0       0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1      1       1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2      2       4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3      3       9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4      4      16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C7046-E5C9-4E4E-BA8B-EB0320D0E80B}"/>
              </a:ext>
            </a:extLst>
          </p:cNvPr>
          <p:cNvSpPr/>
          <p:nvPr/>
        </p:nvSpPr>
        <p:spPr>
          <a:xfrm flipV="1">
            <a:off x="455243" y="3454412"/>
            <a:ext cx="8231557" cy="302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Thank you for going over how to work with the terminal again for lecture today, that was definitely needed and help me to unravel some of the earlier material.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Everything is clear to me, and no unanswered questions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One Minute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A0359-F884-BB45-9A2F-19057AC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1FD-2FB3-41AA-837B-07150FB01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Installing pandas 1 (~5 mins)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63771" y="1356831"/>
            <a:ext cx="8456844" cy="5144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2400" dirty="0" err="1">
                <a:solidFill>
                  <a:srgbClr val="0070C0"/>
                </a:solidFill>
              </a:rPr>
              <a:t>conda</a:t>
            </a:r>
            <a:r>
              <a:rPr lang="en-US" sz="2400" dirty="0">
                <a:solidFill>
                  <a:srgbClr val="0070C0"/>
                </a:solidFill>
              </a:rPr>
              <a:t> install pandas</a:t>
            </a:r>
          </a:p>
          <a:p>
            <a:r>
              <a:rPr lang="en-US" sz="1000" dirty="0"/>
              <a:t>Collecting package metadata (</a:t>
            </a:r>
            <a:r>
              <a:rPr lang="en-US" sz="1000" dirty="0" err="1"/>
              <a:t>repodata.json</a:t>
            </a:r>
            <a:r>
              <a:rPr lang="en-US" sz="1000" dirty="0"/>
              <a:t>): done</a:t>
            </a:r>
          </a:p>
          <a:p>
            <a:r>
              <a:rPr lang="en-US" sz="1000" dirty="0"/>
              <a:t>Solving environment: done</a:t>
            </a:r>
          </a:p>
          <a:p>
            <a:br>
              <a:rPr lang="en-US" sz="1000" dirty="0"/>
            </a:br>
            <a:r>
              <a:rPr lang="en-US" sz="1000" dirty="0"/>
              <a:t>## Package Plan ##</a:t>
            </a:r>
          </a:p>
          <a:p>
            <a:endParaRPr lang="en-US" sz="1000" dirty="0"/>
          </a:p>
          <a:p>
            <a:r>
              <a:rPr lang="en-US" sz="1000" dirty="0"/>
              <a:t>  environment location: /anaconda2/</a:t>
            </a:r>
            <a:r>
              <a:rPr lang="en-US" sz="1000" dirty="0" err="1"/>
              <a:t>envs</a:t>
            </a:r>
            <a:r>
              <a:rPr lang="en-US" sz="1000" dirty="0"/>
              <a:t>/gen559</a:t>
            </a:r>
          </a:p>
          <a:p>
            <a:endParaRPr lang="en-US" sz="1000" dirty="0"/>
          </a:p>
          <a:p>
            <a:r>
              <a:rPr lang="en-US" sz="1000" dirty="0"/>
              <a:t>  added / updated specs:</a:t>
            </a:r>
          </a:p>
          <a:p>
            <a:r>
              <a:rPr lang="en-US" sz="1000" dirty="0"/>
              <a:t>    - pandas</a:t>
            </a:r>
          </a:p>
          <a:p>
            <a:endParaRPr lang="en-US" sz="1000" dirty="0"/>
          </a:p>
          <a:p>
            <a:r>
              <a:rPr lang="en-US" sz="1000" dirty="0"/>
              <a:t>The following packages will be downloaded: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    package                    |            build</a:t>
            </a:r>
          </a:p>
          <a:p>
            <a:r>
              <a:rPr lang="en-US" sz="1000" dirty="0"/>
              <a:t>    ---------------------------|-----------------</a:t>
            </a:r>
          </a:p>
          <a:p>
            <a:r>
              <a:rPr lang="en-US" sz="1000" dirty="0"/>
              <a:t>    ca-certificates-2020.12.5  |       h033912b_0         138 KB  </a:t>
            </a:r>
            <a:r>
              <a:rPr lang="en-US" sz="1000" dirty="0" err="1"/>
              <a:t>conda</a:t>
            </a:r>
            <a:r>
              <a:rPr lang="en-US" sz="1000" dirty="0"/>
              <a:t>-forge</a:t>
            </a:r>
          </a:p>
          <a:p>
            <a:r>
              <a:rPr lang="en-US" sz="1000" dirty="0"/>
              <a:t>    certifi-2020.12.5          |   py37hf985489_0         143 KB  </a:t>
            </a:r>
            <a:r>
              <a:rPr lang="en-US" sz="1000" dirty="0" err="1"/>
              <a:t>conda</a:t>
            </a:r>
            <a:r>
              <a:rPr lang="en-US" sz="1000" dirty="0"/>
              <a:t>-forge</a:t>
            </a:r>
          </a:p>
          <a:p>
            <a:r>
              <a:rPr lang="en-US" sz="1000" dirty="0"/>
              <a:t>    ------------------------------------------------------------</a:t>
            </a:r>
          </a:p>
          <a:p>
            <a:r>
              <a:rPr lang="en-US" sz="1000" dirty="0"/>
              <a:t>                                           Total:         281 KB</a:t>
            </a:r>
          </a:p>
          <a:p>
            <a:endParaRPr lang="en-US" sz="1000" dirty="0"/>
          </a:p>
          <a:p>
            <a:r>
              <a:rPr lang="en-US" sz="1000" dirty="0"/>
              <a:t>The following packages will be UPDATED: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  ca-certificates                      2020.6.20-hecda079_0 --&gt; 2020.12.5-h033912b_0</a:t>
            </a:r>
          </a:p>
          <a:p>
            <a:r>
              <a:rPr lang="en-US" sz="1000" dirty="0"/>
              <a:t>  </a:t>
            </a:r>
            <a:r>
              <a:rPr lang="en-US" sz="1000" dirty="0" err="1"/>
              <a:t>certifi</a:t>
            </a:r>
            <a:r>
              <a:rPr lang="en-US" sz="1000" dirty="0"/>
              <a:t>                          2020.6.20-py37h2987424_2 --&gt; 2020.12.5-py37hf985489_0</a:t>
            </a:r>
          </a:p>
          <a:p>
            <a:r>
              <a:rPr lang="en-US" sz="1000" dirty="0"/>
              <a:t>  pandas                               1.0.4-py37h94625e5_0 --&gt; 1.0.5-py37h94625e5_0</a:t>
            </a:r>
          </a:p>
          <a:p>
            <a:br>
              <a:rPr lang="en-US" sz="1000" dirty="0"/>
            </a:b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Proceed ([y]/n)? 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E9905-B811-5A41-9C64-872B1F86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Installing pandas 2 (~5 secs)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43578" y="991843"/>
            <a:ext cx="8456844" cy="3200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200" dirty="0"/>
              <a:t>Proceed ([y]/n)? </a:t>
            </a:r>
            <a:r>
              <a:rPr lang="en-US" sz="2400" dirty="0">
                <a:solidFill>
                  <a:srgbClr val="0070C0"/>
                </a:solidFill>
              </a:rPr>
              <a:t>y</a:t>
            </a:r>
            <a:r>
              <a:rPr lang="en-US" sz="1200" dirty="0"/>
              <a:t>   </a:t>
            </a:r>
          </a:p>
          <a:p>
            <a:br>
              <a:rPr lang="en-US" sz="1200" dirty="0"/>
            </a:br>
            <a:endParaRPr lang="en-US" sz="1200" dirty="0"/>
          </a:p>
          <a:p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Downloading and Extracting Packages</a:t>
            </a:r>
          </a:p>
          <a:p>
            <a:r>
              <a:rPr lang="en-US" sz="1200" dirty="0"/>
              <a:t>ca-certificates-2020 | 138 KB    | ################################################################################################################## | 100% </a:t>
            </a:r>
          </a:p>
          <a:p>
            <a:r>
              <a:rPr lang="en-US" sz="1200" dirty="0"/>
              <a:t>certifi-2020.12.5    | 143 KB    | ################################################################################################################## | 100% </a:t>
            </a:r>
          </a:p>
          <a:p>
            <a:r>
              <a:rPr lang="en-US" sz="1200" dirty="0"/>
              <a:t>Preparing transaction: done</a:t>
            </a:r>
          </a:p>
          <a:p>
            <a:r>
              <a:rPr lang="en-US" sz="1200" dirty="0"/>
              <a:t>Verifying transaction: done</a:t>
            </a:r>
          </a:p>
          <a:p>
            <a:r>
              <a:rPr lang="en-US" sz="1200" dirty="0"/>
              <a:t>Executing transaction: done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4AED8-A268-2E45-988A-E4A8FEEF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Reminder: NumPy and Object Oriented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6056F-BC09-8843-9ABE-3CC62020F6E1}"/>
              </a:ext>
            </a:extLst>
          </p:cNvPr>
          <p:cNvSpPr/>
          <p:nvPr/>
        </p:nvSpPr>
        <p:spPr>
          <a:xfrm>
            <a:off x="390292" y="1362218"/>
            <a:ext cx="8363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class </a:t>
            </a:r>
            <a:r>
              <a:rPr lang="en-US" dirty="0" err="1"/>
              <a:t>numpy.ndarray</a:t>
            </a:r>
            <a:r>
              <a:rPr lang="en-US" dirty="0"/>
              <a:t>(</a:t>
            </a:r>
            <a:r>
              <a:rPr lang="en-US" i="1" dirty="0"/>
              <a:t>shape</a:t>
            </a:r>
            <a:r>
              <a:rPr lang="en-US" dirty="0"/>
              <a:t>, </a:t>
            </a:r>
            <a:r>
              <a:rPr lang="en-US" i="1" dirty="0" err="1"/>
              <a:t>dtype</a:t>
            </a:r>
            <a:r>
              <a:rPr lang="en-US" i="1" dirty="0"/>
              <a:t>=float</a:t>
            </a:r>
            <a:r>
              <a:rPr lang="en-US" dirty="0"/>
              <a:t>, </a:t>
            </a:r>
            <a:r>
              <a:rPr lang="en-US" i="1" dirty="0"/>
              <a:t>buffer=None</a:t>
            </a:r>
            <a:r>
              <a:rPr lang="en-US" dirty="0"/>
              <a:t>, </a:t>
            </a:r>
            <a:r>
              <a:rPr lang="en-US" i="1" dirty="0"/>
              <a:t>offset=0</a:t>
            </a:r>
            <a:r>
              <a:rPr lang="en-US" dirty="0"/>
              <a:t>, </a:t>
            </a:r>
            <a:r>
              <a:rPr lang="en-US" i="1" dirty="0"/>
              <a:t>strides=None</a:t>
            </a:r>
            <a:r>
              <a:rPr lang="en-US" dirty="0"/>
              <a:t>, </a:t>
            </a:r>
            <a:r>
              <a:rPr lang="en-US" i="1" dirty="0"/>
              <a:t>order=None</a:t>
            </a:r>
            <a:r>
              <a:rPr lang="en-US" dirty="0"/>
              <a:t>)</a:t>
            </a:r>
            <a:endParaRPr lang="en-US" dirty="0">
              <a:solidFill>
                <a:srgbClr val="0088CC"/>
              </a:solidFill>
            </a:endParaRPr>
          </a:p>
          <a:p>
            <a:endParaRPr lang="en-US" dirty="0">
              <a:solidFill>
                <a:srgbClr val="0088CC"/>
              </a:solidFill>
            </a:endParaRPr>
          </a:p>
          <a:p>
            <a:r>
              <a:rPr lang="en-US" dirty="0"/>
              <a:t>An </a:t>
            </a:r>
            <a:r>
              <a:rPr lang="en-US" b="1" dirty="0"/>
              <a:t>array object</a:t>
            </a:r>
            <a:r>
              <a:rPr lang="en-US" dirty="0"/>
              <a:t> represents a </a:t>
            </a:r>
            <a:r>
              <a:rPr lang="en-US" b="1" dirty="0"/>
              <a:t>multidimensional, </a:t>
            </a:r>
            <a:r>
              <a:rPr lang="en-US" b="1" u="sng" dirty="0"/>
              <a:t>homogeneous</a:t>
            </a:r>
            <a:r>
              <a:rPr lang="en-US" dirty="0"/>
              <a:t> array of </a:t>
            </a:r>
            <a:r>
              <a:rPr lang="en-US" b="1" u="sng" dirty="0"/>
              <a:t>fixed-size items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associated data-type object describes the format of each element in the array (its byte-order, how many bytes it occupies in memory, whether it is an integer, a floating point number, or something else,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987D5-D199-9741-892F-336DF1CF6E27}"/>
              </a:ext>
            </a:extLst>
          </p:cNvPr>
          <p:cNvSpPr txBox="1"/>
          <p:nvPr/>
        </p:nvSpPr>
        <p:spPr>
          <a:xfrm>
            <a:off x="814040" y="5756423"/>
            <a:ext cx="6501160" cy="7112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 introduces the </a:t>
            </a:r>
            <a:r>
              <a:rPr lang="en-US" sz="2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4D1A0-2FE4-1F42-A3E4-333C0E8EA852}"/>
              </a:ext>
            </a:extLst>
          </p:cNvPr>
          <p:cNvSpPr/>
          <p:nvPr/>
        </p:nvSpPr>
        <p:spPr>
          <a:xfrm>
            <a:off x="730404" y="4205650"/>
            <a:ext cx="768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https://docs.scipy.org/doc/numpy/reference/generated/numpy.ndarray.html#numpy.ndarray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B7FB-31B8-6042-B038-513592EC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Reminder: NumPy type and shape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EBD8E-1A14-A047-85FC-AA3EAFC832BD}"/>
              </a:ext>
            </a:extLst>
          </p:cNvPr>
          <p:cNvSpPr txBox="1"/>
          <p:nvPr/>
        </p:nvSpPr>
        <p:spPr>
          <a:xfrm>
            <a:off x="338718" y="1191096"/>
            <a:ext cx="8466563" cy="3609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 (10)]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("test")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(b*2)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Traceback (most recent call last):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numpy.core._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exceptions.UFuncTypeError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'multiply' did not contain a loop with signature matching types 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('&lt;U32'),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('&lt;U32')) -&gt;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('&lt;U32’)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 (10)]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(float('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(b*2)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[0.1496992  0.31518099 1.6406983  1.98913062 0.89381854 1.42633881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0.6704446  0.17432865 0.66039822 1.82731407        nan]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1378-F06A-3444-BFEE-06508BAC2234}"/>
              </a:ext>
            </a:extLst>
          </p:cNvPr>
          <p:cNvSpPr txBox="1"/>
          <p:nvPr/>
        </p:nvSpPr>
        <p:spPr>
          <a:xfrm>
            <a:off x="565149" y="4940300"/>
            <a:ext cx="8013700" cy="1841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Mixed types can spell disaster in 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!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NaN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/ ‘not a number’ can help, but not a perfect 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bandaid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CC711-A394-384B-A515-C7E4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E3484-9F0B-0E41-B06F-30071DEC1BFE}"/>
              </a:ext>
            </a:extLst>
          </p:cNvPr>
          <p:cNvSpPr/>
          <p:nvPr/>
        </p:nvSpPr>
        <p:spPr>
          <a:xfrm>
            <a:off x="433967" y="2108200"/>
            <a:ext cx="7880299" cy="117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4BE0CC-DBE1-5C4B-9FF4-D6BBBA02A38C}"/>
              </a:ext>
            </a:extLst>
          </p:cNvPr>
          <p:cNvSpPr/>
          <p:nvPr/>
        </p:nvSpPr>
        <p:spPr>
          <a:xfrm>
            <a:off x="433967" y="3285067"/>
            <a:ext cx="7880299" cy="141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pandas: the go-to tool for data science (in Python)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CC711-A394-384B-A515-C7E4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29FDFD-1F54-2444-8C5E-2F928085847C}"/>
              </a:ext>
            </a:extLst>
          </p:cNvPr>
          <p:cNvSpPr/>
          <p:nvPr/>
        </p:nvSpPr>
        <p:spPr>
          <a:xfrm>
            <a:off x="433966" y="1417793"/>
            <a:ext cx="812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pandas.pydata.org</a:t>
            </a:r>
            <a:r>
              <a:rPr lang="en-US" dirty="0">
                <a:solidFill>
                  <a:srgbClr val="0070C0"/>
                </a:solidFill>
              </a:rPr>
              <a:t>/pandas-docs/stable/</a:t>
            </a:r>
            <a:r>
              <a:rPr lang="en-US" dirty="0" err="1">
                <a:solidFill>
                  <a:srgbClr val="0070C0"/>
                </a:solidFill>
              </a:rPr>
              <a:t>getting_started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index.html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9173A-9DD3-FE42-9D30-B818DBA89B1F}"/>
              </a:ext>
            </a:extLst>
          </p:cNvPr>
          <p:cNvSpPr/>
          <p:nvPr/>
        </p:nvSpPr>
        <p:spPr>
          <a:xfrm>
            <a:off x="433966" y="1869129"/>
            <a:ext cx="8460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working with </a:t>
            </a:r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tabular data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such as data stored in spreadsheets or databases, pandas is the right tool for you. pandas will help you to explore, clean and process your data. In pandas, a data table is called a 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 tooltip="pandas.DataFrame"/>
              </a:rPr>
              <a:t>DataFrame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529C6-2C2E-074A-B077-842B1EA5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3" y="2874463"/>
            <a:ext cx="5272974" cy="37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3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vs 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2"/>
            <a:ext cx="8352263" cy="52729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faster, much more memory efficient for mathematical operations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supports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-dimensional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only handle homogenous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only reference by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pandas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comparatively slower, not built for certain approaches like for/while loop iteration (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built-in methods provide alternatives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supports 1- (Series) and 2- (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dimensional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handle heterogenous (i.e. mixed type)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reference by index or row/column label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3B23B-1EBF-3849-BFCC-163673317DAE}"/>
              </a:ext>
            </a:extLst>
          </p:cNvPr>
          <p:cNvSpPr/>
          <p:nvPr/>
        </p:nvSpPr>
        <p:spPr>
          <a:xfrm>
            <a:off x="433967" y="3285067"/>
            <a:ext cx="8252833" cy="256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pandas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8" y="1056623"/>
            <a:ext cx="8352263" cy="10928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Conceptually similar to lists,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probably won’t use very often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Conversion methods to/from lists and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B46C7-3AEB-324A-B07A-43E9491CADB4}"/>
              </a:ext>
            </a:extLst>
          </p:cNvPr>
          <p:cNvSpPr txBox="1"/>
          <p:nvPr/>
        </p:nvSpPr>
        <p:spPr>
          <a:xfrm>
            <a:off x="395868" y="2208323"/>
            <a:ext cx="8466563" cy="4513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import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import pandas as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 = [x**3 for x in range(5)]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print(a)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8, 27, 64]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b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pd.Series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print(b)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0     0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1     1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2     8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3    27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4    64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int64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c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b.to_numpy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print(c)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[ 0  1  8 27 64]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E4F19-DA04-4E48-9171-3D4F9CF7816F}"/>
              </a:ext>
            </a:extLst>
          </p:cNvPr>
          <p:cNvSpPr/>
          <p:nvPr/>
        </p:nvSpPr>
        <p:spPr>
          <a:xfrm>
            <a:off x="443368" y="3645725"/>
            <a:ext cx="7921771" cy="220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74324-2A91-CA43-97C3-DABE9124D5B8}"/>
              </a:ext>
            </a:extLst>
          </p:cNvPr>
          <p:cNvSpPr/>
          <p:nvPr/>
        </p:nvSpPr>
        <p:spPr>
          <a:xfrm>
            <a:off x="443368" y="5792026"/>
            <a:ext cx="7921771" cy="84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34613</TotalTime>
  <Words>2781</Words>
  <Application>Microsoft Macintosh PowerPoint</Application>
  <PresentationFormat>On-screen Show (4:3)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</vt:lpstr>
      <vt:lpstr>Garamond</vt:lpstr>
      <vt:lpstr>Helvetica Neue</vt:lpstr>
      <vt:lpstr>Helvetica Neue Light</vt:lpstr>
      <vt:lpstr>Menlo</vt:lpstr>
      <vt:lpstr>Default Design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 </cp:lastModifiedBy>
  <cp:revision>474</cp:revision>
  <cp:lastPrinted>2020-02-18T18:12:44Z</cp:lastPrinted>
  <dcterms:created xsi:type="dcterms:W3CDTF">2008-01-08T19:18:25Z</dcterms:created>
  <dcterms:modified xsi:type="dcterms:W3CDTF">2020-12-09T04:59:25Z</dcterms:modified>
</cp:coreProperties>
</file>