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handoutMasterIdLst>
    <p:handoutMasterId r:id="rId26"/>
  </p:handoutMasterIdLst>
  <p:sldIdLst>
    <p:sldId id="257" r:id="rId3"/>
    <p:sldId id="326" r:id="rId4"/>
    <p:sldId id="466" r:id="rId5"/>
    <p:sldId id="477" r:id="rId6"/>
    <p:sldId id="478" r:id="rId7"/>
    <p:sldId id="480" r:id="rId8"/>
    <p:sldId id="495" r:id="rId9"/>
    <p:sldId id="494" r:id="rId10"/>
    <p:sldId id="479" r:id="rId11"/>
    <p:sldId id="493" r:id="rId12"/>
    <p:sldId id="481" r:id="rId13"/>
    <p:sldId id="510" r:id="rId14"/>
    <p:sldId id="482" r:id="rId15"/>
    <p:sldId id="511" r:id="rId16"/>
    <p:sldId id="483" r:id="rId17"/>
    <p:sldId id="504" r:id="rId18"/>
    <p:sldId id="512" r:id="rId19"/>
    <p:sldId id="505" r:id="rId20"/>
    <p:sldId id="506" r:id="rId21"/>
    <p:sldId id="507" r:id="rId22"/>
    <p:sldId id="487" r:id="rId23"/>
    <p:sldId id="513" r:id="rId24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0000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>
      <p:cViewPr varScale="1">
        <p:scale>
          <a:sx n="108" d="100"/>
          <a:sy n="108" d="100"/>
        </p:scale>
        <p:origin x="5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459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459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E85494-8BC1-4B17-BC51-E2B17CAEA1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04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459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459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A0D558-D351-4D83-94B2-1D2521AF4F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99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0D558-D351-4D83-94B2-1D2521AF4FC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0D558-D351-4D83-94B2-1D2521AF4FC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06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0D558-D351-4D83-94B2-1D2521AF4FC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0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50793"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Could be done without classes, but classes conveniently organize it all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0D558-D351-4D83-94B2-1D2521AF4FC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0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Elhanan Borenstein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C62A5-4FA4-442D-BB5E-7B3E544FD5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Elhanan Borenstein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C015E7-051B-46DE-8779-5C2EF7A777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Elhanan Borenstein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B35149-118F-4663-9665-73129F221E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Elhanan Borenstein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615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Elhanan Borenstein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40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Elhanan Borenstein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17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Elhanan Borenstein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68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Elhanan Borenstein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564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Elhanan Borenstein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665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Elhanan Borenstein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38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Elhanan Borenstein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0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Elhanan Borenstein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9B122-A396-4E06-BB30-38311339E6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Elhanan Borenstein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2858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Elhanan Borenstein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65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Elhanan Borenstein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6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Elhanan Borenstein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3599C-13AE-435C-BDF9-40EA4C8D9F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Elhanan Borenstein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2D8C7-29C9-407F-BFA7-9BA4355A95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Elhanan Borenstein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8D79E1-07C7-45C7-A602-A8694C5EED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Elhanan Borenstein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CC5B3-4489-47AE-B462-D8125315F9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Elhanan Borenstein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581FD-2FB3-41AA-837B-07150FB01F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Elhanan Borenstein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6EE62-F0FC-469C-B3CF-7623F46AB9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Elhanan Borenstein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136F6-3BE8-4215-9DA3-81B06DBDB1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Elhanan Borenstein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A9467D2-C0F1-495B-992D-DFC2A46747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Elhanan Borenstein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3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657600"/>
            <a:ext cx="7467600" cy="1752600"/>
          </a:xfrm>
        </p:spPr>
        <p:txBody>
          <a:bodyPr/>
          <a:lstStyle/>
          <a:p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Genome 559: Introduction to Statistical and Computational Genomics</a:t>
            </a:r>
          </a:p>
          <a:p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Brian Beliveau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2400" y="1143000"/>
            <a:ext cx="8790214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4200" b="1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Object Oriented Programming</a:t>
            </a:r>
          </a:p>
          <a:p>
            <a:r>
              <a:rPr lang="en-US" sz="4200" b="1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(classes and objects)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3CD61D-AC5D-8D43-B082-41AB074C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62A5-4FA4-442D-BB5E-7B3E544FD5D0}" type="slidenum">
              <a:rPr lang="en-US" smtClean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pPr/>
              <a:t>1</a:t>
            </a:fld>
            <a:endParaRPr lang="en-US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Why classes? The more profound answer</a:t>
            </a:r>
            <a:endParaRPr lang="en-US" sz="1500" b="1" dirty="0">
              <a:solidFill>
                <a:schemeClr val="bg1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43265" y="1286221"/>
            <a:ext cx="2457469" cy="523220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pPr lvl="0" algn="ctr">
              <a:spcAft>
                <a:spcPts val="1800"/>
              </a:spcAft>
              <a:buClr>
                <a:srgbClr val="0070C0"/>
              </a:buClr>
              <a:buSzPct val="100000"/>
            </a:pPr>
            <a:r>
              <a:rPr lang="en-US" sz="2800" dirty="0">
                <a:latin typeface="+mj-lt"/>
              </a:rPr>
              <a:t>Why functions?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12776" y="1809441"/>
            <a:ext cx="4159224" cy="1583984"/>
            <a:chOff x="412776" y="1809441"/>
            <a:chExt cx="4159224" cy="1583984"/>
          </a:xfrm>
        </p:grpSpPr>
        <p:grpSp>
          <p:nvGrpSpPr>
            <p:cNvPr id="6" name="Group 5"/>
            <p:cNvGrpSpPr/>
            <p:nvPr/>
          </p:nvGrpSpPr>
          <p:grpSpPr>
            <a:xfrm>
              <a:off x="412776" y="1809441"/>
              <a:ext cx="4159224" cy="1583984"/>
              <a:chOff x="1707585" y="1875016"/>
              <a:chExt cx="4159224" cy="1583984"/>
            </a:xfrm>
          </p:grpSpPr>
          <p:cxnSp>
            <p:nvCxnSpPr>
              <p:cNvPr id="7" name="Straight Connector 6"/>
              <p:cNvCxnSpPr>
                <a:stCxn id="5" idx="2"/>
                <a:endCxn id="8" idx="0"/>
              </p:cNvCxnSpPr>
              <p:nvPr/>
            </p:nvCxnSpPr>
            <p:spPr>
              <a:xfrm flipH="1">
                <a:off x="3680434" y="1875016"/>
                <a:ext cx="2186375" cy="568321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1707585" y="2443337"/>
                <a:ext cx="3945697" cy="101566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2060"/>
                </a:solidFill>
              </a:ln>
            </p:spPr>
            <p:txBody>
              <a:bodyPr wrap="none">
                <a:spAutoFit/>
              </a:bodyPr>
              <a:lstStyle/>
              <a:p>
                <a:pPr lvl="0" algn="ctr">
                  <a:spcAft>
                    <a:spcPts val="1800"/>
                  </a:spcAft>
                  <a:buClr>
                    <a:srgbClr val="0070C0"/>
                  </a:buClr>
                  <a:buSzPct val="100000"/>
                </a:pPr>
                <a:r>
                  <a:rPr lang="en-US" sz="2000" dirty="0">
                    <a:latin typeface="+mj-lt"/>
                  </a:rPr>
                  <a:t>Allow to </a:t>
                </a:r>
                <a:r>
                  <a:rPr lang="en-US" sz="2000" b="1" dirty="0">
                    <a:latin typeface="+mj-lt"/>
                  </a:rPr>
                  <a:t>reuse</a:t>
                </a:r>
                <a:r>
                  <a:rPr lang="en-US" sz="2000" dirty="0">
                    <a:latin typeface="+mj-lt"/>
                  </a:rPr>
                  <a:t> your code</a:t>
                </a:r>
                <a:br>
                  <a:rPr lang="en-US" sz="2000" dirty="0">
                    <a:latin typeface="+mj-lt"/>
                  </a:rPr>
                </a:br>
                <a:r>
                  <a:rPr lang="en-US" sz="2000" dirty="0">
                    <a:latin typeface="+mj-lt"/>
                  </a:rPr>
                  <a:t>Help </a:t>
                </a:r>
                <a:r>
                  <a:rPr lang="en-US" sz="2000" b="1" dirty="0">
                    <a:latin typeface="+mj-lt"/>
                  </a:rPr>
                  <a:t>simplify</a:t>
                </a:r>
                <a:r>
                  <a:rPr lang="en-US" sz="2000" dirty="0">
                    <a:latin typeface="+mj-lt"/>
                  </a:rPr>
                  <a:t> &amp; </a:t>
                </a:r>
                <a:r>
                  <a:rPr lang="en-US" sz="2000" b="1" dirty="0">
                    <a:latin typeface="+mj-lt"/>
                  </a:rPr>
                  <a:t>organize</a:t>
                </a:r>
                <a:r>
                  <a:rPr lang="en-US" sz="2000" dirty="0">
                    <a:latin typeface="+mj-lt"/>
                  </a:rPr>
                  <a:t> your code</a:t>
                </a:r>
                <a:br>
                  <a:rPr lang="en-US" sz="2000" dirty="0">
                    <a:latin typeface="+mj-lt"/>
                  </a:rPr>
                </a:br>
                <a:r>
                  <a:rPr lang="en-US" sz="2000" dirty="0">
                    <a:latin typeface="+mj-lt"/>
                  </a:rPr>
                  <a:t>Help to avoid </a:t>
                </a:r>
                <a:r>
                  <a:rPr lang="en-US" sz="2000" b="1" dirty="0">
                    <a:latin typeface="+mj-lt"/>
                  </a:rPr>
                  <a:t>duplication</a:t>
                </a:r>
                <a:r>
                  <a:rPr lang="en-US" sz="2000" dirty="0">
                    <a:latin typeface="+mj-lt"/>
                  </a:rPr>
                  <a:t> of code</a:t>
                </a: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1478324" y="1893546"/>
              <a:ext cx="181459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+mj-lt"/>
                </a:rPr>
                <a:t>Technical factor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572000" y="1809441"/>
            <a:ext cx="4165599" cy="1583984"/>
            <a:chOff x="4572000" y="1809441"/>
            <a:chExt cx="4165599" cy="1583984"/>
          </a:xfrm>
        </p:grpSpPr>
        <p:sp>
          <p:nvSpPr>
            <p:cNvPr id="18" name="Rectangle 17"/>
            <p:cNvSpPr/>
            <p:nvPr/>
          </p:nvSpPr>
          <p:spPr>
            <a:xfrm>
              <a:off x="4702456" y="2377762"/>
              <a:ext cx="4035143" cy="10156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2060"/>
              </a:solidFill>
            </a:ln>
          </p:spPr>
          <p:txBody>
            <a:bodyPr wrap="none">
              <a:spAutoFit/>
            </a:bodyPr>
            <a:lstStyle/>
            <a:p>
              <a:pPr lvl="0" algn="ctr">
                <a:spcAft>
                  <a:spcPts val="1800"/>
                </a:spcAft>
                <a:buClr>
                  <a:srgbClr val="0070C0"/>
                </a:buClr>
                <a:buSzPct val="100000"/>
              </a:pPr>
              <a:r>
                <a:rPr lang="en-US" sz="2000" i="1" u="sng" dirty="0">
                  <a:latin typeface="+mj-lt"/>
                </a:rPr>
                <a:t>Human approach to problem solving:</a:t>
              </a:r>
              <a:br>
                <a:rPr lang="en-US" sz="2000" i="1" dirty="0">
                  <a:latin typeface="+mj-lt"/>
                </a:rPr>
              </a:br>
              <a:r>
                <a:rPr lang="en-US" sz="2000" b="1" dirty="0">
                  <a:latin typeface="+mj-lt"/>
                </a:rPr>
                <a:t>Divide</a:t>
              </a:r>
              <a:r>
                <a:rPr lang="en-US" sz="2000" dirty="0">
                  <a:latin typeface="+mj-lt"/>
                </a:rPr>
                <a:t> the task into smaller tasks</a:t>
              </a:r>
              <a:br>
                <a:rPr lang="en-US" sz="2000" dirty="0">
                  <a:latin typeface="+mj-lt"/>
                </a:rPr>
              </a:br>
              <a:r>
                <a:rPr lang="en-US" sz="2000" b="1" dirty="0">
                  <a:latin typeface="+mj-lt"/>
                </a:rPr>
                <a:t>Hierarchical</a:t>
              </a:r>
              <a:r>
                <a:rPr lang="en-US" sz="2000" dirty="0">
                  <a:latin typeface="+mj-lt"/>
                </a:rPr>
                <a:t> and </a:t>
              </a:r>
              <a:r>
                <a:rPr lang="en-US" sz="2000" b="1" dirty="0">
                  <a:latin typeface="+mj-lt"/>
                </a:rPr>
                <a:t>modular</a:t>
              </a:r>
              <a:r>
                <a:rPr lang="en-US" sz="2000" dirty="0">
                  <a:latin typeface="+mj-lt"/>
                </a:rPr>
                <a:t> solution</a:t>
              </a:r>
            </a:p>
          </p:txBody>
        </p:sp>
        <p:cxnSp>
          <p:nvCxnSpPr>
            <p:cNvPr id="19" name="Straight Connector 18"/>
            <p:cNvCxnSpPr>
              <a:stCxn id="5" idx="2"/>
              <a:endCxn id="18" idx="0"/>
            </p:cNvCxnSpPr>
            <p:nvPr/>
          </p:nvCxnSpPr>
          <p:spPr>
            <a:xfrm>
              <a:off x="4572000" y="1809441"/>
              <a:ext cx="2148028" cy="568321"/>
            </a:xfrm>
            <a:prstGeom prst="line">
              <a:avLst/>
            </a:prstGeom>
            <a:ln w="19050">
              <a:solidFill>
                <a:srgbClr val="00206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5912499" y="1893546"/>
              <a:ext cx="161505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+mj-lt"/>
                </a:rPr>
                <a:t>Human factor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3520395" y="3807859"/>
            <a:ext cx="2103204" cy="523220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pPr lvl="0" algn="ctr">
              <a:spcAft>
                <a:spcPts val="1800"/>
              </a:spcAft>
              <a:buClr>
                <a:srgbClr val="0070C0"/>
              </a:buClr>
              <a:buSzPct val="100000"/>
            </a:pPr>
            <a:r>
              <a:rPr lang="en-US" sz="2800" dirty="0">
                <a:latin typeface="+mj-lt"/>
              </a:rPr>
              <a:t>Why classes?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323136" y="4331079"/>
            <a:ext cx="4248861" cy="1583984"/>
            <a:chOff x="323136" y="4331079"/>
            <a:chExt cx="4248861" cy="1583984"/>
          </a:xfrm>
        </p:grpSpPr>
        <p:grpSp>
          <p:nvGrpSpPr>
            <p:cNvPr id="27" name="Group 26"/>
            <p:cNvGrpSpPr/>
            <p:nvPr/>
          </p:nvGrpSpPr>
          <p:grpSpPr>
            <a:xfrm>
              <a:off x="323136" y="4331079"/>
              <a:ext cx="4248861" cy="1583984"/>
              <a:chOff x="1617946" y="1875016"/>
              <a:chExt cx="4248861" cy="1583984"/>
            </a:xfrm>
          </p:grpSpPr>
          <p:cxnSp>
            <p:nvCxnSpPr>
              <p:cNvPr id="28" name="Straight Connector 27"/>
              <p:cNvCxnSpPr>
                <a:stCxn id="26" idx="2"/>
                <a:endCxn id="29" idx="0"/>
              </p:cNvCxnSpPr>
              <p:nvPr/>
            </p:nvCxnSpPr>
            <p:spPr>
              <a:xfrm flipH="1">
                <a:off x="3680434" y="1875016"/>
                <a:ext cx="2186373" cy="568321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/>
              <p:cNvSpPr/>
              <p:nvPr/>
            </p:nvSpPr>
            <p:spPr>
              <a:xfrm>
                <a:off x="1617946" y="2443337"/>
                <a:ext cx="4124975" cy="101566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2060"/>
                </a:solidFill>
              </a:ln>
            </p:spPr>
            <p:txBody>
              <a:bodyPr wrap="none">
                <a:spAutoFit/>
              </a:bodyPr>
              <a:lstStyle/>
              <a:p>
                <a:pPr lvl="0" algn="ctr">
                  <a:spcAft>
                    <a:spcPts val="1800"/>
                  </a:spcAft>
                  <a:buClr>
                    <a:srgbClr val="0070C0"/>
                  </a:buClr>
                  <a:buSzPct val="100000"/>
                </a:pPr>
                <a:r>
                  <a:rPr lang="en-US" sz="2000" b="1" dirty="0">
                    <a:latin typeface="+mj-lt"/>
                  </a:rPr>
                  <a:t>Bundle</a:t>
                </a:r>
                <a:r>
                  <a:rPr lang="en-US" sz="2000" dirty="0">
                    <a:latin typeface="+mj-lt"/>
                  </a:rPr>
                  <a:t> together data and operations</a:t>
                </a:r>
                <a:br>
                  <a:rPr lang="en-US" sz="2000" dirty="0">
                    <a:latin typeface="+mj-lt"/>
                  </a:rPr>
                </a:br>
                <a:r>
                  <a:rPr lang="en-US" sz="2000" b="1" dirty="0">
                    <a:latin typeface="+mj-lt"/>
                  </a:rPr>
                  <a:t>Allow </a:t>
                </a:r>
                <a:r>
                  <a:rPr lang="en-US" sz="2000" dirty="0">
                    <a:latin typeface="+mj-lt"/>
                  </a:rPr>
                  <a:t>context-specific operations</a:t>
                </a:r>
                <a:br>
                  <a:rPr lang="en-US" sz="2000" dirty="0">
                    <a:latin typeface="+mj-lt"/>
                  </a:rPr>
                </a:br>
                <a:r>
                  <a:rPr lang="en-US" sz="2000" dirty="0">
                    <a:solidFill>
                      <a:prstClr val="black"/>
                    </a:solidFill>
                    <a:latin typeface="Calibri"/>
                  </a:rPr>
                  <a:t>Help to </a:t>
                </a:r>
                <a:r>
                  <a:rPr lang="en-US" sz="2000" b="1" dirty="0">
                    <a:solidFill>
                      <a:prstClr val="black"/>
                    </a:solidFill>
                    <a:latin typeface="Calibri"/>
                  </a:rPr>
                  <a:t>organize</a:t>
                </a:r>
                <a:r>
                  <a:rPr lang="en-US" sz="2000" dirty="0">
                    <a:solidFill>
                      <a:prstClr val="black"/>
                    </a:solidFill>
                    <a:latin typeface="Calibri"/>
                  </a:rPr>
                  <a:t> your code</a:t>
                </a:r>
                <a:endParaRPr lang="en-US" sz="2000" dirty="0">
                  <a:latin typeface="+mj-lt"/>
                </a:endParaRPr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1478323" y="4415184"/>
              <a:ext cx="181459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+mj-lt"/>
                </a:rPr>
                <a:t>Technical factor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571997" y="4331079"/>
            <a:ext cx="4103255" cy="1891760"/>
            <a:chOff x="4571997" y="4331079"/>
            <a:chExt cx="4103255" cy="1891760"/>
          </a:xfrm>
        </p:grpSpPr>
        <p:sp>
          <p:nvSpPr>
            <p:cNvPr id="30" name="Rectangle 29"/>
            <p:cNvSpPr/>
            <p:nvPr/>
          </p:nvSpPr>
          <p:spPr>
            <a:xfrm>
              <a:off x="4764823" y="4899400"/>
              <a:ext cx="3910429" cy="13234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2060"/>
              </a:solidFill>
            </a:ln>
          </p:spPr>
          <p:txBody>
            <a:bodyPr wrap="none">
              <a:spAutoFit/>
            </a:bodyPr>
            <a:lstStyle/>
            <a:p>
              <a:pPr lvl="0" algn="ctr">
                <a:spcAft>
                  <a:spcPts val="1800"/>
                </a:spcAft>
                <a:buClr>
                  <a:srgbClr val="0070C0"/>
                </a:buClr>
                <a:buSzPct val="100000"/>
              </a:pPr>
              <a:r>
                <a:rPr lang="en-US" sz="2000" i="1" u="sng" dirty="0">
                  <a:latin typeface="+mj-lt"/>
                </a:rPr>
                <a:t>Human representation of the world:</a:t>
              </a:r>
              <a:br>
                <a:rPr lang="en-US" sz="2000" i="1" dirty="0">
                  <a:latin typeface="+mj-lt"/>
                </a:rPr>
              </a:br>
              <a:r>
                <a:rPr lang="en-US" sz="2000" b="1" dirty="0">
                  <a:latin typeface="+mj-lt"/>
                </a:rPr>
                <a:t>Classify </a:t>
              </a:r>
              <a:r>
                <a:rPr lang="en-US" sz="2000" dirty="0">
                  <a:latin typeface="+mj-lt"/>
                </a:rPr>
                <a:t>objects into categories</a:t>
              </a:r>
              <a:br>
                <a:rPr lang="en-US" sz="2000" dirty="0">
                  <a:latin typeface="+mj-lt"/>
                </a:rPr>
              </a:br>
              <a:r>
                <a:rPr lang="en-US" sz="2000" dirty="0">
                  <a:latin typeface="+mj-lt"/>
                </a:rPr>
                <a:t>Each category/class is associated </a:t>
              </a:r>
              <a:br>
                <a:rPr lang="en-US" sz="2000" dirty="0">
                  <a:latin typeface="+mj-lt"/>
                </a:rPr>
              </a:br>
              <a:r>
                <a:rPr lang="en-US" sz="2000" dirty="0">
                  <a:latin typeface="+mj-lt"/>
                </a:rPr>
                <a:t>with unique data/functions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4571997" y="4331079"/>
              <a:ext cx="2955559" cy="568321"/>
              <a:chOff x="4571997" y="4331079"/>
              <a:chExt cx="2955559" cy="568321"/>
            </a:xfrm>
          </p:grpSpPr>
          <p:cxnSp>
            <p:nvCxnSpPr>
              <p:cNvPr id="31" name="Straight Connector 30"/>
              <p:cNvCxnSpPr>
                <a:stCxn id="26" idx="2"/>
                <a:endCxn id="30" idx="0"/>
              </p:cNvCxnSpPr>
              <p:nvPr/>
            </p:nvCxnSpPr>
            <p:spPr>
              <a:xfrm>
                <a:off x="4571997" y="4331079"/>
                <a:ext cx="2148041" cy="568321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5912498" y="4415184"/>
                <a:ext cx="16150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latin typeface="+mj-lt"/>
                  </a:rPr>
                  <a:t>Human factor</a:t>
                </a:r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174F2D-28F9-6446-90FA-56DF1E8D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23AF8D-1B33-F540-8CDF-421FBF2696AA}"/>
              </a:ext>
            </a:extLst>
          </p:cNvPr>
          <p:cNvSpPr txBox="1"/>
          <p:nvPr/>
        </p:nvSpPr>
        <p:spPr>
          <a:xfrm>
            <a:off x="130628" y="6413698"/>
            <a:ext cx="2232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Elhanan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Borenstein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416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Defining our first new class</a:t>
            </a:r>
            <a:endParaRPr lang="en-US" sz="1500" b="1" dirty="0">
              <a:solidFill>
                <a:schemeClr val="bg1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0999" y="1066801"/>
            <a:ext cx="6776513" cy="609599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As an example, let’s build a Date class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800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030" name="Picture 6" descr="http://www.dbcqatar.com/wp-content/uploads/2015/02/Mark-a-da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798" y="1922705"/>
            <a:ext cx="4276403" cy="427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173A00-B698-7846-A06A-5C23423B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3E2BB6-D2B2-A546-8D37-ACE7A64AB2CA}"/>
              </a:ext>
            </a:extLst>
          </p:cNvPr>
          <p:cNvSpPr txBox="1"/>
          <p:nvPr/>
        </p:nvSpPr>
        <p:spPr>
          <a:xfrm>
            <a:off x="130628" y="6413698"/>
            <a:ext cx="2232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Elhanan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Borenstein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42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Defining our first new class</a:t>
            </a:r>
            <a:endParaRPr lang="en-US" sz="1500" b="1" dirty="0">
              <a:solidFill>
                <a:schemeClr val="bg1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0999" y="1066801"/>
            <a:ext cx="6776513" cy="609599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As an example, let’s build a </a:t>
            </a:r>
            <a:r>
              <a:rPr lang="en-US" sz="2800" b="1" i="1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Date</a:t>
            </a:r>
            <a:r>
              <a:rPr lang="en-US" sz="28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class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800" dirty="0">
              <a:solidFill>
                <a:prstClr val="black"/>
              </a:solidFill>
              <a:latin typeface="Calibri"/>
            </a:endParaRPr>
          </a:p>
          <a:p>
            <a:pPr marL="457200" indent="-4572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An ideal </a:t>
            </a:r>
            <a:r>
              <a:rPr lang="en-US" sz="2800" i="1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Date</a:t>
            </a:r>
            <a:r>
              <a:rPr lang="en-US" sz="28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class should …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store</a:t>
            </a:r>
            <a:r>
              <a:rPr lang="en-US" sz="24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day, month, and year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provide functions that </a:t>
            </a:r>
            <a:r>
              <a:rPr lang="en-US" sz="2400" b="1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print</a:t>
            </a:r>
            <a:r>
              <a:rPr lang="en-US" sz="24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the date in different formats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provide functions to </a:t>
            </a:r>
            <a:r>
              <a:rPr lang="en-US" sz="2400" b="1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add</a:t>
            </a:r>
            <a:r>
              <a:rPr lang="en-US" sz="24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or </a:t>
            </a:r>
            <a:r>
              <a:rPr lang="en-US" sz="2400" b="1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subtract</a:t>
            </a:r>
            <a:r>
              <a:rPr lang="en-US" sz="24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a number of days from the date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provide a way to </a:t>
            </a:r>
            <a:r>
              <a:rPr lang="en-US" sz="2400" b="1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find</a:t>
            </a:r>
            <a:r>
              <a:rPr lang="en-US" sz="24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the difference (in days) between 2 dates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check</a:t>
            </a:r>
            <a:r>
              <a:rPr lang="en-US" sz="24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for errors:</a:t>
            </a:r>
          </a:p>
          <a:p>
            <a:pPr marL="1257300" lvl="2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Copying the month without the associated day</a:t>
            </a:r>
          </a:p>
          <a:p>
            <a:pPr marL="1257300" lvl="2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14 days after Feb 18 is not Feb 32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157512" y="2198369"/>
            <a:ext cx="1847271" cy="840671"/>
            <a:chOff x="6147862" y="2636519"/>
            <a:chExt cx="1847271" cy="840671"/>
          </a:xfrm>
        </p:grpSpPr>
        <p:sp>
          <p:nvSpPr>
            <p:cNvPr id="6" name="Rectangle 5"/>
            <p:cNvSpPr/>
            <p:nvPr/>
          </p:nvSpPr>
          <p:spPr>
            <a:xfrm>
              <a:off x="6391809" y="2646193"/>
              <a:ext cx="1603324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600"/>
                </a:spcAft>
                <a:buClr>
                  <a:srgbClr val="0070C0"/>
                </a:buClr>
                <a:buSzPct val="100000"/>
              </a:pPr>
              <a:r>
                <a:rPr lang="en-US" sz="2400" b="1" dirty="0">
                  <a:solidFill>
                    <a:prstClr val="black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Data</a:t>
              </a:r>
              <a:br>
                <a:rPr lang="en-US" sz="2400" b="1" dirty="0">
                  <a:solidFill>
                    <a:prstClr val="black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</a:br>
              <a:r>
                <a:rPr lang="en-US" sz="2400" b="1" dirty="0">
                  <a:solidFill>
                    <a:prstClr val="black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(members)</a:t>
              </a:r>
            </a:p>
          </p:txBody>
        </p:sp>
        <p:sp>
          <p:nvSpPr>
            <p:cNvPr id="7" name="Right Brace 6"/>
            <p:cNvSpPr/>
            <p:nvPr/>
          </p:nvSpPr>
          <p:spPr>
            <a:xfrm rot="10800000" flipH="1">
              <a:off x="6147862" y="2636519"/>
              <a:ext cx="274374" cy="522422"/>
            </a:xfrm>
            <a:prstGeom prst="rightBrace">
              <a:avLst>
                <a:gd name="adj1" fmla="val 41936"/>
                <a:gd name="adj2" fmla="val 49912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57512" y="2781300"/>
            <a:ext cx="1775106" cy="3800474"/>
            <a:chOff x="6147862" y="2781300"/>
            <a:chExt cx="1775106" cy="3800474"/>
          </a:xfrm>
        </p:grpSpPr>
        <p:sp>
          <p:nvSpPr>
            <p:cNvPr id="5" name="Right Brace 4"/>
            <p:cNvSpPr/>
            <p:nvPr/>
          </p:nvSpPr>
          <p:spPr>
            <a:xfrm rot="10800000" flipH="1">
              <a:off x="6147862" y="2781300"/>
              <a:ext cx="243947" cy="3800474"/>
            </a:xfrm>
            <a:prstGeom prst="rightBrace">
              <a:avLst>
                <a:gd name="adj1" fmla="val 41936"/>
                <a:gd name="adj2" fmla="val 49912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22236" y="4312818"/>
              <a:ext cx="150073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600"/>
                </a:spcAft>
                <a:buClr>
                  <a:srgbClr val="0070C0"/>
                </a:buClr>
                <a:buSzPct val="100000"/>
              </a:pPr>
              <a:r>
                <a:rPr lang="en-US" sz="2400" b="1" dirty="0">
                  <a:solidFill>
                    <a:prstClr val="black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Functions</a:t>
              </a:r>
              <a:br>
                <a:rPr lang="en-US" sz="2400" b="1" dirty="0">
                  <a:solidFill>
                    <a:prstClr val="black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</a:br>
              <a:r>
                <a:rPr lang="en-US" sz="2400" b="1" dirty="0">
                  <a:solidFill>
                    <a:prstClr val="black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(methods)</a:t>
              </a:r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3F922C-BBB5-CA4A-A972-03A97046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A8AD7-92C1-FF46-93F2-8C77C787C63D}"/>
              </a:ext>
            </a:extLst>
          </p:cNvPr>
          <p:cNvSpPr txBox="1"/>
          <p:nvPr/>
        </p:nvSpPr>
        <p:spPr>
          <a:xfrm>
            <a:off x="130628" y="6413698"/>
            <a:ext cx="2232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Elhanan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Borenstein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71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A very, very simple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Date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 class</a:t>
            </a:r>
            <a:endParaRPr lang="en-US" sz="1500" b="1" dirty="0">
              <a:solidFill>
                <a:schemeClr val="bg1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331" y="1165680"/>
            <a:ext cx="7891053" cy="526297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Date: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day = 0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month = "None"</a:t>
            </a:r>
          </a:p>
          <a:p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 err="1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Line Callout 1 (Accent Bar) 5"/>
          <p:cNvSpPr/>
          <p:nvPr/>
        </p:nvSpPr>
        <p:spPr>
          <a:xfrm>
            <a:off x="6276975" y="1287436"/>
            <a:ext cx="2143124" cy="388964"/>
          </a:xfrm>
          <a:prstGeom prst="accentCallout1">
            <a:avLst>
              <a:gd name="adj1" fmla="val 22524"/>
              <a:gd name="adj2" fmla="val -3157"/>
              <a:gd name="adj3" fmla="val 22684"/>
              <a:gd name="adj4" fmla="val -164078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Calibri"/>
              </a:rPr>
              <a:t>Define the class </a:t>
            </a:r>
            <a:r>
              <a:rPr lang="en-US" sz="1600" b="1" i="1" kern="0" dirty="0">
                <a:solidFill>
                  <a:sysClr val="windowText" lastClr="000000"/>
                </a:solidFill>
                <a:latin typeface="Calibri"/>
              </a:rPr>
              <a:t>Date </a:t>
            </a:r>
            <a:endParaRPr lang="en-US" sz="2000" b="1" i="1" kern="0" dirty="0">
              <a:solidFill>
                <a:srgbClr val="C00000"/>
              </a:solidFill>
              <a:latin typeface="Calibri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995212" y="1600200"/>
            <a:ext cx="4424887" cy="914400"/>
            <a:chOff x="3995212" y="1600200"/>
            <a:chExt cx="4424887" cy="914400"/>
          </a:xfrm>
        </p:grpSpPr>
        <p:sp>
          <p:nvSpPr>
            <p:cNvPr id="7" name="Line Callout 1 (Accent Bar) 6"/>
            <p:cNvSpPr/>
            <p:nvPr/>
          </p:nvSpPr>
          <p:spPr>
            <a:xfrm>
              <a:off x="6276975" y="1771649"/>
              <a:ext cx="2143124" cy="742951"/>
            </a:xfrm>
            <a:prstGeom prst="accentCallout1">
              <a:avLst>
                <a:gd name="adj1" fmla="val 22524"/>
                <a:gd name="adj2" fmla="val -3157"/>
                <a:gd name="adj3" fmla="val 22684"/>
                <a:gd name="adj4" fmla="val -90745"/>
              </a:avLst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kern="0" dirty="0">
                  <a:solidFill>
                    <a:sysClr val="windowText" lastClr="000000"/>
                  </a:solidFill>
                  <a:latin typeface="Calibri"/>
                </a:rPr>
                <a:t>Create and initialize class members</a:t>
              </a:r>
              <a:br>
                <a:rPr lang="en-US" sz="1600" b="1" kern="0" dirty="0">
                  <a:solidFill>
                    <a:sysClr val="windowText" lastClr="000000"/>
                  </a:solidFill>
                  <a:latin typeface="Calibri"/>
                </a:rPr>
              </a:br>
              <a:r>
                <a:rPr lang="en-US" sz="1600" b="1" kern="0" dirty="0">
                  <a:solidFill>
                    <a:sysClr val="windowText" lastClr="000000"/>
                  </a:solidFill>
                  <a:latin typeface="Calibri"/>
                </a:rPr>
                <a:t>(not mandatory!!!)</a:t>
              </a:r>
              <a:endParaRPr lang="en-US" sz="2000" b="1" i="1" kern="0" dirty="0">
                <a:solidFill>
                  <a:srgbClr val="C00000"/>
                </a:solidFill>
                <a:latin typeface="Calibri"/>
              </a:endParaRPr>
            </a:p>
          </p:txBody>
        </p:sp>
        <p:sp>
          <p:nvSpPr>
            <p:cNvPr id="8" name="Right Brace 7"/>
            <p:cNvSpPr/>
            <p:nvPr/>
          </p:nvSpPr>
          <p:spPr>
            <a:xfrm rot="10800000" flipH="1">
              <a:off x="3995212" y="1600200"/>
              <a:ext cx="274374" cy="666750"/>
            </a:xfrm>
            <a:prstGeom prst="rightBrace">
              <a:avLst>
                <a:gd name="adj1" fmla="val 41936"/>
                <a:gd name="adj2" fmla="val 49912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Line Callout 1 (Accent Bar) 15"/>
          <p:cNvSpPr/>
          <p:nvPr/>
        </p:nvSpPr>
        <p:spPr>
          <a:xfrm>
            <a:off x="66675" y="2143129"/>
            <a:ext cx="952500" cy="504820"/>
          </a:xfrm>
          <a:prstGeom prst="accentCallout1">
            <a:avLst>
              <a:gd name="adj1" fmla="val 16864"/>
              <a:gd name="adj2" fmla="val 105256"/>
              <a:gd name="adj3" fmla="val -49619"/>
              <a:gd name="adj4" fmla="val 138887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Calibri"/>
              </a:rPr>
              <a:t>Note the </a:t>
            </a:r>
            <a:br>
              <a:rPr lang="en-US" sz="1600" b="1" kern="0" dirty="0">
                <a:solidFill>
                  <a:sysClr val="windowText" lastClr="000000"/>
                </a:solidFill>
                <a:latin typeface="Calibri"/>
              </a:rPr>
            </a:br>
            <a:r>
              <a:rPr lang="en-US" sz="1600" b="1" kern="0" dirty="0">
                <a:solidFill>
                  <a:sysClr val="windowText" lastClr="000000"/>
                </a:solidFill>
                <a:latin typeface="Calibri"/>
              </a:rPr>
              <a:t>Format</a:t>
            </a:r>
            <a:endParaRPr lang="en-US" sz="1400" i="1" kern="0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EEB26A-CDDE-A645-A5DA-40336B77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18D28-A628-5F40-B09D-781AF5313BA1}"/>
              </a:ext>
            </a:extLst>
          </p:cNvPr>
          <p:cNvSpPr txBox="1"/>
          <p:nvPr/>
        </p:nvSpPr>
        <p:spPr>
          <a:xfrm>
            <a:off x="130628" y="6413698"/>
            <a:ext cx="2232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Elhanan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Borenstein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42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A very, very simple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Date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class</a:t>
            </a:r>
            <a:endParaRPr lang="en-US" sz="1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331" y="1165680"/>
            <a:ext cx="7891053" cy="526297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Date: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day = 0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month = "None"</a:t>
            </a:r>
          </a:p>
          <a:p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Date()</a:t>
            </a:r>
          </a:p>
          <a:p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mydate.day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15</a:t>
            </a:r>
          </a:p>
          <a:p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mydate.month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"Jan"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&lt;__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main__.Date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instance at 0x1005380e0&gt;</a:t>
            </a:r>
          </a:p>
          <a:p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 (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mydate.day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mydate.month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15 Jan</a:t>
            </a:r>
          </a:p>
          <a:p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yourdate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Line Callout 1 (Accent Bar) 5"/>
          <p:cNvSpPr/>
          <p:nvPr/>
        </p:nvSpPr>
        <p:spPr>
          <a:xfrm>
            <a:off x="6276975" y="1287436"/>
            <a:ext cx="2143124" cy="388964"/>
          </a:xfrm>
          <a:prstGeom prst="accentCallout1">
            <a:avLst>
              <a:gd name="adj1" fmla="val 22524"/>
              <a:gd name="adj2" fmla="val -3157"/>
              <a:gd name="adj3" fmla="val 22684"/>
              <a:gd name="adj4" fmla="val -164078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Calibri"/>
              </a:rPr>
              <a:t>Define the class </a:t>
            </a:r>
            <a:r>
              <a:rPr lang="en-US" sz="1600" b="1" i="1" kern="0" dirty="0">
                <a:solidFill>
                  <a:sysClr val="windowText" lastClr="000000"/>
                </a:solidFill>
                <a:latin typeface="Calibri"/>
              </a:rPr>
              <a:t>Date </a:t>
            </a:r>
            <a:endParaRPr lang="en-US" sz="2000" b="1" i="1" kern="0" dirty="0">
              <a:solidFill>
                <a:srgbClr val="C00000"/>
              </a:solidFill>
              <a:latin typeface="Calibri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995212" y="1600200"/>
            <a:ext cx="4424887" cy="914400"/>
            <a:chOff x="3995212" y="1600200"/>
            <a:chExt cx="4424887" cy="914400"/>
          </a:xfrm>
        </p:grpSpPr>
        <p:sp>
          <p:nvSpPr>
            <p:cNvPr id="7" name="Line Callout 1 (Accent Bar) 6"/>
            <p:cNvSpPr/>
            <p:nvPr/>
          </p:nvSpPr>
          <p:spPr>
            <a:xfrm>
              <a:off x="6276975" y="1771649"/>
              <a:ext cx="2143124" cy="742951"/>
            </a:xfrm>
            <a:prstGeom prst="accentCallout1">
              <a:avLst>
                <a:gd name="adj1" fmla="val 22524"/>
                <a:gd name="adj2" fmla="val -3157"/>
                <a:gd name="adj3" fmla="val 22684"/>
                <a:gd name="adj4" fmla="val -90745"/>
              </a:avLst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kern="0" dirty="0">
                  <a:solidFill>
                    <a:sysClr val="windowText" lastClr="000000"/>
                  </a:solidFill>
                  <a:latin typeface="Calibri"/>
                </a:rPr>
                <a:t>Create and initialize class members</a:t>
              </a:r>
              <a:br>
                <a:rPr lang="en-US" sz="1600" b="1" kern="0" dirty="0">
                  <a:solidFill>
                    <a:sysClr val="windowText" lastClr="000000"/>
                  </a:solidFill>
                  <a:latin typeface="Calibri"/>
                </a:rPr>
              </a:br>
              <a:r>
                <a:rPr lang="en-US" sz="1600" b="1" kern="0" dirty="0">
                  <a:solidFill>
                    <a:sysClr val="windowText" lastClr="000000"/>
                  </a:solidFill>
                  <a:latin typeface="Calibri"/>
                </a:rPr>
                <a:t>(not mandatory!!!)</a:t>
              </a:r>
              <a:endParaRPr lang="en-US" sz="2000" b="1" i="1" kern="0" dirty="0">
                <a:solidFill>
                  <a:srgbClr val="C00000"/>
                </a:solidFill>
                <a:latin typeface="Calibri"/>
              </a:endParaRPr>
            </a:p>
          </p:txBody>
        </p:sp>
        <p:sp>
          <p:nvSpPr>
            <p:cNvPr id="8" name="Right Brace 7"/>
            <p:cNvSpPr/>
            <p:nvPr/>
          </p:nvSpPr>
          <p:spPr>
            <a:xfrm rot="10800000" flipH="1">
              <a:off x="3995212" y="1600200"/>
              <a:ext cx="274374" cy="666750"/>
            </a:xfrm>
            <a:prstGeom prst="rightBrace">
              <a:avLst>
                <a:gd name="adj1" fmla="val 41936"/>
                <a:gd name="adj2" fmla="val 49912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Line Callout 1 (Accent Bar) 9"/>
          <p:cNvSpPr/>
          <p:nvPr/>
        </p:nvSpPr>
        <p:spPr>
          <a:xfrm>
            <a:off x="6276975" y="2638425"/>
            <a:ext cx="2143124" cy="742951"/>
          </a:xfrm>
          <a:prstGeom prst="accentCallout1">
            <a:avLst>
              <a:gd name="adj1" fmla="val 22524"/>
              <a:gd name="adj2" fmla="val -3157"/>
              <a:gd name="adj3" fmla="val 23966"/>
              <a:gd name="adj4" fmla="val -129856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Calibri"/>
              </a:rPr>
              <a:t>Create a new Date object </a:t>
            </a:r>
            <a:br>
              <a:rPr lang="en-US" sz="1600" b="1" kern="0" dirty="0">
                <a:solidFill>
                  <a:sysClr val="windowText" lastClr="000000"/>
                </a:solidFill>
                <a:latin typeface="Calibri"/>
              </a:rPr>
            </a:br>
            <a:r>
              <a:rPr lang="en-US" sz="1400" kern="0" dirty="0">
                <a:solidFill>
                  <a:sysClr val="windowText" lastClr="000000"/>
                </a:solidFill>
                <a:latin typeface="Calibri"/>
              </a:rPr>
              <a:t>(instance of the class Date)</a:t>
            </a:r>
            <a:endParaRPr lang="en-US" sz="1400" i="1" kern="0" dirty="0">
              <a:solidFill>
                <a:srgbClr val="C00000"/>
              </a:solidFill>
              <a:latin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149897" y="3076576"/>
            <a:ext cx="4270202" cy="962024"/>
            <a:chOff x="4149897" y="3076576"/>
            <a:chExt cx="4270202" cy="962024"/>
          </a:xfrm>
        </p:grpSpPr>
        <p:sp>
          <p:nvSpPr>
            <p:cNvPr id="12" name="Line Callout 1 (Accent Bar) 11"/>
            <p:cNvSpPr/>
            <p:nvPr/>
          </p:nvSpPr>
          <p:spPr>
            <a:xfrm>
              <a:off x="6276975" y="3457577"/>
              <a:ext cx="2143124" cy="581023"/>
            </a:xfrm>
            <a:prstGeom prst="accentCallout1">
              <a:avLst>
                <a:gd name="adj1" fmla="val 22524"/>
                <a:gd name="adj2" fmla="val -3157"/>
                <a:gd name="adj3" fmla="val 25075"/>
                <a:gd name="adj4" fmla="val -84336"/>
              </a:avLst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kern="0" dirty="0">
                  <a:solidFill>
                    <a:sysClr val="windowText" lastClr="000000"/>
                  </a:solidFill>
                  <a:latin typeface="Calibri"/>
                </a:rPr>
                <a:t>Access and change object members</a:t>
              </a:r>
              <a:endParaRPr lang="en-US" sz="1400" i="1" kern="0" dirty="0">
                <a:solidFill>
                  <a:srgbClr val="C00000"/>
                </a:solidFill>
                <a:latin typeface="Calibri"/>
              </a:endParaRPr>
            </a:p>
          </p:txBody>
        </p:sp>
        <p:sp>
          <p:nvSpPr>
            <p:cNvPr id="13" name="Right Brace 12"/>
            <p:cNvSpPr/>
            <p:nvPr/>
          </p:nvSpPr>
          <p:spPr>
            <a:xfrm rot="10800000" flipH="1">
              <a:off x="4149897" y="3076576"/>
              <a:ext cx="274374" cy="666750"/>
            </a:xfrm>
            <a:prstGeom prst="rightBrace">
              <a:avLst>
                <a:gd name="adj1" fmla="val 41936"/>
                <a:gd name="adj2" fmla="val 21341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Line Callout 1 (Accent Bar) 13"/>
          <p:cNvSpPr/>
          <p:nvPr/>
        </p:nvSpPr>
        <p:spPr>
          <a:xfrm>
            <a:off x="6276975" y="4486277"/>
            <a:ext cx="2143124" cy="371473"/>
          </a:xfrm>
          <a:prstGeom prst="accentCallout1">
            <a:avLst>
              <a:gd name="adj1" fmla="val 22524"/>
              <a:gd name="adj2" fmla="val -3157"/>
              <a:gd name="adj3" fmla="val 113710"/>
              <a:gd name="adj4" fmla="val -29411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Calibri"/>
              </a:rPr>
              <a:t>Print object members</a:t>
            </a:r>
            <a:endParaRPr lang="en-US" sz="1400" i="1" kern="0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15" name="Line Callout 1 (Accent Bar) 14"/>
          <p:cNvSpPr/>
          <p:nvPr/>
        </p:nvSpPr>
        <p:spPr>
          <a:xfrm>
            <a:off x="6276975" y="5800725"/>
            <a:ext cx="2143124" cy="523875"/>
          </a:xfrm>
          <a:prstGeom prst="accentCallout1">
            <a:avLst>
              <a:gd name="adj1" fmla="val 64342"/>
              <a:gd name="adj2" fmla="val -3157"/>
              <a:gd name="adj3" fmla="val 63966"/>
              <a:gd name="adj4" fmla="val -110745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Calibri"/>
              </a:rPr>
              <a:t>Copy the object into another object</a:t>
            </a:r>
            <a:endParaRPr lang="en-US" sz="1400" i="1" kern="0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16" name="Line Callout 1 (Accent Bar) 15"/>
          <p:cNvSpPr/>
          <p:nvPr/>
        </p:nvSpPr>
        <p:spPr>
          <a:xfrm>
            <a:off x="66675" y="2143129"/>
            <a:ext cx="952500" cy="504820"/>
          </a:xfrm>
          <a:prstGeom prst="accentCallout1">
            <a:avLst>
              <a:gd name="adj1" fmla="val 16864"/>
              <a:gd name="adj2" fmla="val 105256"/>
              <a:gd name="adj3" fmla="val -49619"/>
              <a:gd name="adj4" fmla="val 138887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Calibri"/>
              </a:rPr>
              <a:t>Note the </a:t>
            </a:r>
            <a:br>
              <a:rPr lang="en-US" sz="1600" b="1" kern="0" dirty="0">
                <a:solidFill>
                  <a:sysClr val="windowText" lastClr="000000"/>
                </a:solidFill>
                <a:latin typeface="Calibri"/>
              </a:rPr>
            </a:br>
            <a:r>
              <a:rPr lang="en-US" sz="1600" b="1" kern="0" dirty="0">
                <a:solidFill>
                  <a:sysClr val="windowText" lastClr="000000"/>
                </a:solidFill>
                <a:latin typeface="Calibri"/>
              </a:rPr>
              <a:t>Format</a:t>
            </a:r>
            <a:endParaRPr lang="en-US" sz="1400" i="1" kern="0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07FA8-573B-844B-9B28-08641ED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02CC2F-9200-334D-912C-75C307712DC0}"/>
              </a:ext>
            </a:extLst>
          </p:cNvPr>
          <p:cNvSpPr txBox="1"/>
          <p:nvPr/>
        </p:nvSpPr>
        <p:spPr>
          <a:xfrm>
            <a:off x="130628" y="6413698"/>
            <a:ext cx="2232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Elhanan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Borenstein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47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Hmmm… a good start</a:t>
            </a:r>
            <a:endParaRPr lang="en-US" sz="1500" b="1" dirty="0">
              <a:solidFill>
                <a:schemeClr val="bg1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0999" y="1066801"/>
            <a:ext cx="8582025" cy="609599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What do we have so far: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Date data are bundled together (sort of …)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Copying the whole thing at once is very handy</a:t>
            </a:r>
          </a:p>
          <a:p>
            <a:pPr marL="457200" indent="-4572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457200" indent="-4572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Still on our wish-list: 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We still have to handle printing the various details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Error checking - e.g., possible to forget to fill in the month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No Date operations (add, subtract, etc.)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C5955-6CD0-C34F-B9DA-62275B78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E0F675-BF91-6447-9D90-B7A3550A9C78}"/>
              </a:ext>
            </a:extLst>
          </p:cNvPr>
          <p:cNvSpPr txBox="1"/>
          <p:nvPr/>
        </p:nvSpPr>
        <p:spPr>
          <a:xfrm>
            <a:off x="130628" y="6413698"/>
            <a:ext cx="2232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Elhanan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Borenstein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42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805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A slightly better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Date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 class</a:t>
            </a:r>
            <a:endParaRPr lang="en-US" sz="1500" b="1" dirty="0">
              <a:solidFill>
                <a:schemeClr val="bg1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331" y="984705"/>
            <a:ext cx="7891053" cy="578619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Date()</a:t>
            </a:r>
          </a:p>
          <a:p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mydate.day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15</a:t>
            </a:r>
          </a:p>
          <a:p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mydate.month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"Jan“</a:t>
            </a:r>
          </a:p>
          <a:p>
            <a:endParaRPr lang="en-US" sz="1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mydate.printUS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Jan / 15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mydate.printUK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15 . Jan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EC0C22-7748-514A-B8E9-3AEC5586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85709" y="6405779"/>
            <a:ext cx="2133600" cy="365125"/>
          </a:xfrm>
        </p:spPr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872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805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A slightly better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Date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 class</a:t>
            </a:r>
            <a:endParaRPr lang="en-US" sz="1500" b="1" dirty="0">
              <a:solidFill>
                <a:schemeClr val="bg1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331" y="984705"/>
            <a:ext cx="8333165" cy="572464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Date: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day = 0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month = "None"</a:t>
            </a:r>
          </a:p>
          <a:p>
            <a:r>
              <a:rPr lang="en-US" sz="1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printUS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print (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.month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, "/" , 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.day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printUK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print (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.day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, "." , 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.month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Date()</a:t>
            </a:r>
          </a:p>
          <a:p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mydate.day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15</a:t>
            </a:r>
          </a:p>
          <a:p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mydate.month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"Jan"</a:t>
            </a:r>
          </a:p>
          <a:p>
            <a:endParaRPr lang="en-US" sz="1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mydate.printUS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Jan / 15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mydate.printUK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15 . Jan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56760" y="1304925"/>
            <a:ext cx="1293826" cy="2438400"/>
            <a:chOff x="156760" y="1704975"/>
            <a:chExt cx="1293826" cy="2438400"/>
          </a:xfrm>
        </p:grpSpPr>
        <p:sp>
          <p:nvSpPr>
            <p:cNvPr id="14" name="Line Callout 1 (Accent Bar) 13"/>
            <p:cNvSpPr/>
            <p:nvPr/>
          </p:nvSpPr>
          <p:spPr>
            <a:xfrm rot="16200000">
              <a:off x="-262138" y="2123873"/>
              <a:ext cx="1428346" cy="590549"/>
            </a:xfrm>
            <a:prstGeom prst="accentCallout1">
              <a:avLst>
                <a:gd name="adj1" fmla="val 70911"/>
                <a:gd name="adj2" fmla="val -3157"/>
                <a:gd name="adj3" fmla="val 162676"/>
                <a:gd name="adj4" fmla="val -36358"/>
              </a:avLst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  <a:latin typeface="Calibri"/>
                </a:rPr>
                <a:t>class functions </a:t>
              </a:r>
              <a:r>
                <a:rPr lang="en-US" sz="1600" b="1" kern="0" dirty="0">
                  <a:solidFill>
                    <a:sysClr val="windowText" lastClr="000000"/>
                  </a:solidFill>
                  <a:latin typeface="Calibri"/>
                </a:rPr>
                <a:t>(methods)</a:t>
              </a:r>
              <a:endParaRPr lang="en-US" sz="1400" i="1" kern="0" dirty="0">
                <a:solidFill>
                  <a:srgbClr val="C00000"/>
                </a:solidFill>
                <a:latin typeface="Calibri"/>
              </a:endParaRPr>
            </a:p>
          </p:txBody>
        </p:sp>
        <p:sp>
          <p:nvSpPr>
            <p:cNvPr id="16" name="Right Brace 15"/>
            <p:cNvSpPr/>
            <p:nvPr/>
          </p:nvSpPr>
          <p:spPr>
            <a:xfrm rot="10800000">
              <a:off x="1143000" y="2743199"/>
              <a:ext cx="307586" cy="1400176"/>
            </a:xfrm>
            <a:prstGeom prst="rightBrace">
              <a:avLst>
                <a:gd name="adj1" fmla="val 41936"/>
                <a:gd name="adj2" fmla="val 35133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667125" y="4610100"/>
            <a:ext cx="4381500" cy="1438275"/>
            <a:chOff x="3667125" y="4610100"/>
            <a:chExt cx="4381500" cy="1438275"/>
          </a:xfrm>
        </p:grpSpPr>
        <p:sp>
          <p:nvSpPr>
            <p:cNvPr id="15" name="Line Callout 1 (Accent Bar) 14"/>
            <p:cNvSpPr/>
            <p:nvPr/>
          </p:nvSpPr>
          <p:spPr>
            <a:xfrm>
              <a:off x="6362700" y="4610100"/>
              <a:ext cx="1685925" cy="704851"/>
            </a:xfrm>
            <a:prstGeom prst="accentCallout1">
              <a:avLst>
                <a:gd name="adj1" fmla="val 64342"/>
                <a:gd name="adj2" fmla="val -3157"/>
                <a:gd name="adj3" fmla="val 102148"/>
                <a:gd name="adj4" fmla="val -156253"/>
              </a:avLst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kern="0" dirty="0">
                  <a:solidFill>
                    <a:sysClr val="windowText" lastClr="000000"/>
                  </a:solidFill>
                  <a:latin typeface="Calibri"/>
                </a:rPr>
                <a:t>Call method functions of this Date object</a:t>
              </a:r>
              <a:endParaRPr lang="en-US" sz="1400" i="1" kern="0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3667125" y="5133975"/>
              <a:ext cx="2609850" cy="914400"/>
            </a:xfrm>
            <a:prstGeom prst="line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</a:ln>
            <a:effectLst/>
          </p:spPr>
        </p:cxnSp>
      </p:grpSp>
      <p:sp>
        <p:nvSpPr>
          <p:cNvPr id="19" name="Line Callout 1 (Accent Bar) 18"/>
          <p:cNvSpPr/>
          <p:nvPr/>
        </p:nvSpPr>
        <p:spPr>
          <a:xfrm>
            <a:off x="5579706" y="1062040"/>
            <a:ext cx="2883160" cy="878728"/>
          </a:xfrm>
          <a:prstGeom prst="accentCallout1">
            <a:avLst>
              <a:gd name="adj1" fmla="val 29962"/>
              <a:gd name="adj2" fmla="val -4191"/>
              <a:gd name="adj3" fmla="val 142358"/>
              <a:gd name="adj4" fmla="val -54752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Special name “</a:t>
            </a:r>
            <a:r>
              <a:rPr lang="en-US" sz="1600" b="1" kern="0" dirty="0">
                <a:solidFill>
                  <a:sysClr val="windowText" lastClr="000000"/>
                </a:solidFill>
                <a:latin typeface="Calibri"/>
              </a:rPr>
              <a:t>self</a:t>
            </a: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” refers to the object in question (no matter what the caller named it).</a:t>
            </a:r>
          </a:p>
        </p:txBody>
      </p:sp>
      <p:sp>
        <p:nvSpPr>
          <p:cNvPr id="20" name="Line Callout 1 (Accent Bar) 19"/>
          <p:cNvSpPr/>
          <p:nvPr/>
        </p:nvSpPr>
        <p:spPr>
          <a:xfrm>
            <a:off x="6362700" y="5638800"/>
            <a:ext cx="1685925" cy="714375"/>
          </a:xfrm>
          <a:prstGeom prst="accentCallout1">
            <a:avLst>
              <a:gd name="adj1" fmla="val 64342"/>
              <a:gd name="adj2" fmla="val -3157"/>
              <a:gd name="adj3" fmla="val 67603"/>
              <a:gd name="adj4" fmla="val -157948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Calibri"/>
              </a:rPr>
              <a:t>Where did the </a:t>
            </a:r>
            <a:br>
              <a:rPr lang="en-US" sz="1600" b="1" kern="0" dirty="0">
                <a:solidFill>
                  <a:sysClr val="windowText" lastClr="000000"/>
                </a:solidFill>
                <a:latin typeface="Calibri"/>
              </a:rPr>
            </a:br>
            <a:r>
              <a:rPr lang="en-US" sz="1600" b="1" kern="0" dirty="0">
                <a:solidFill>
                  <a:sysClr val="windowText" lastClr="000000"/>
                </a:solidFill>
                <a:latin typeface="Calibri"/>
              </a:rPr>
              <a:t>argument go?</a:t>
            </a:r>
            <a:endParaRPr lang="en-US" sz="1400" i="1" kern="0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333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We’re getting there …</a:t>
            </a:r>
            <a:endParaRPr lang="en-US" sz="1500" b="1" dirty="0">
              <a:solidFill>
                <a:schemeClr val="bg1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382000" cy="609599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What do we have so far: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Date data are bundled together (sort of …)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Copying the whole thing at once is very handy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Printing is easy and provided as a service by the class</a:t>
            </a:r>
          </a:p>
          <a:p>
            <a:pPr marL="457200" indent="-4572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457200" indent="-4572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Still on our wish-list: 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strike="sngStrike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We still have to handle printing the various details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Error checking - e.g., possible to forget to fill in the month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No Date operations (add, subtract, etc.)</a:t>
            </a:r>
          </a:p>
        </p:txBody>
      </p:sp>
      <p:sp>
        <p:nvSpPr>
          <p:cNvPr id="2" name="Rectangle 1"/>
          <p:cNvSpPr/>
          <p:nvPr/>
        </p:nvSpPr>
        <p:spPr>
          <a:xfrm>
            <a:off x="2268195" y="5714772"/>
            <a:ext cx="2771191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Date: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day = 0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month = "None"</a:t>
            </a:r>
          </a:p>
        </p:txBody>
      </p:sp>
      <p:sp>
        <p:nvSpPr>
          <p:cNvPr id="3" name="Rectangle 2"/>
          <p:cNvSpPr/>
          <p:nvPr/>
        </p:nvSpPr>
        <p:spPr>
          <a:xfrm>
            <a:off x="5160685" y="5714772"/>
            <a:ext cx="2929812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Date()</a:t>
            </a:r>
          </a:p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mydate.day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15</a:t>
            </a:r>
          </a:p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mydate.month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"Jan“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A08AF-7584-5C42-B75F-02484877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06A049-BB30-CA4F-B934-98B502E335E7}"/>
              </a:ext>
            </a:extLst>
          </p:cNvPr>
          <p:cNvSpPr txBox="1"/>
          <p:nvPr/>
        </p:nvSpPr>
        <p:spPr>
          <a:xfrm>
            <a:off x="130628" y="6413698"/>
            <a:ext cx="2232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Elhanan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Borenstein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44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805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An even better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Date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 class</a:t>
            </a:r>
            <a:endParaRPr lang="en-US" sz="1500" b="1" dirty="0">
              <a:solidFill>
                <a:schemeClr val="bg1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331" y="1118055"/>
            <a:ext cx="7891053" cy="563231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Date: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(self, day, month):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self.day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day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self.month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month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printUS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print (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self.mon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, "/" ,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self.day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printUK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print (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self.day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, "." ,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self.mon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Date(15,"Jan")</a:t>
            </a:r>
          </a:p>
          <a:p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mydate.printUS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Jan / 15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mydate2 =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Date(22,“Nov")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mydate2.printUK()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22 . Nov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86175" y="5086350"/>
            <a:ext cx="5357736" cy="1654491"/>
            <a:chOff x="3686175" y="5086350"/>
            <a:chExt cx="5357736" cy="1654491"/>
          </a:xfrm>
        </p:grpSpPr>
        <p:sp>
          <p:nvSpPr>
            <p:cNvPr id="15" name="Line Callout 1 (Accent Bar) 14"/>
            <p:cNvSpPr/>
            <p:nvPr/>
          </p:nvSpPr>
          <p:spPr>
            <a:xfrm>
              <a:off x="5441561" y="5550217"/>
              <a:ext cx="3602350" cy="1190624"/>
            </a:xfrm>
            <a:prstGeom prst="accentCallout1">
              <a:avLst>
                <a:gd name="adj1" fmla="val 10742"/>
                <a:gd name="adj2" fmla="val -2099"/>
                <a:gd name="adj3" fmla="val -64689"/>
                <a:gd name="adj4" fmla="val -39347"/>
              </a:avLst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u="sng" kern="0" dirty="0">
                  <a:solidFill>
                    <a:sysClr val="windowText" lastClr="000000"/>
                  </a:solidFill>
                  <a:latin typeface="Calibri"/>
                </a:rPr>
                <a:t>Magical first arguments: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 dirty="0">
                  <a:solidFill>
                    <a:sysClr val="windowText" lastClr="000000"/>
                  </a:solidFill>
                  <a:latin typeface="Calibri"/>
                </a:rPr>
                <a:t>__</a:t>
              </a:r>
              <a:r>
                <a:rPr lang="en-US" sz="1400" kern="0" dirty="0" err="1">
                  <a:solidFill>
                    <a:sysClr val="windowText" lastClr="000000"/>
                  </a:solidFill>
                  <a:latin typeface="Calibri"/>
                </a:rPr>
                <a:t>init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Calibri"/>
                </a:rPr>
                <a:t>__ defined w/ 3 </a:t>
              </a:r>
              <a:r>
                <a:rPr lang="en-US" sz="1400" kern="0" dirty="0" err="1">
                  <a:solidFill>
                    <a:sysClr val="windowText" lastClr="000000"/>
                  </a:solidFill>
                  <a:latin typeface="Calibri"/>
                </a:rPr>
                <a:t>args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Calibri"/>
                </a:rPr>
                <a:t>; called w/ 2;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 dirty="0" err="1">
                  <a:solidFill>
                    <a:sysClr val="windowText" lastClr="000000"/>
                  </a:solidFill>
                  <a:latin typeface="Calibri"/>
                </a:rPr>
                <a:t>printUS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Calibri"/>
                </a:rPr>
                <a:t> defined w/ 1 </a:t>
              </a:r>
              <a:r>
                <a:rPr lang="en-US" sz="1400" kern="0" dirty="0" err="1">
                  <a:solidFill>
                    <a:sysClr val="windowText" lastClr="000000"/>
                  </a:solidFill>
                  <a:latin typeface="Calibri"/>
                </a:rPr>
                <a:t>arg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Calibri"/>
                </a:rPr>
                <a:t>; called w/ 0.</a:t>
              </a:r>
              <a:br>
                <a:rPr lang="en-US" sz="1400" kern="0" dirty="0">
                  <a:solidFill>
                    <a:sysClr val="windowText" lastClr="000000"/>
                  </a:solidFill>
                  <a:latin typeface="Calibri"/>
                </a:rPr>
              </a:br>
              <a:endParaRPr lang="en-US" sz="800" kern="0" dirty="0">
                <a:solidFill>
                  <a:sysClr val="windowText" lastClr="000000"/>
                </a:solidFill>
                <a:latin typeface="Calibri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 dirty="0" err="1">
                  <a:solidFill>
                    <a:sysClr val="windowText" lastClr="000000"/>
                  </a:solidFill>
                  <a:latin typeface="Calibri"/>
                </a:rPr>
                <a:t>mydate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Calibri"/>
                </a:rPr>
                <a:t> passed in both cases as 1</a:t>
              </a:r>
              <a:r>
                <a:rPr lang="en-US" sz="1400" kern="0" baseline="30000" dirty="0">
                  <a:solidFill>
                    <a:sysClr val="windowText" lastClr="000000"/>
                  </a:solidFill>
                  <a:latin typeface="Calibri"/>
                </a:rPr>
                <a:t>st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Calibri"/>
                </a:rPr>
                <a:t> </a:t>
              </a:r>
              <a:r>
                <a:rPr lang="en-US" sz="1400" kern="0" dirty="0" err="1">
                  <a:solidFill>
                    <a:sysClr val="windowText" lastClr="000000"/>
                  </a:solidFill>
                  <a:latin typeface="Calibri"/>
                </a:rPr>
                <a:t>arg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Calibri"/>
                </a:rPr>
                <a:t>, so each function knows on which object it is to act</a:t>
              </a:r>
              <a:endParaRPr lang="en-US" sz="1400" i="1" kern="0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6175" y="5086350"/>
              <a:ext cx="1666875" cy="582298"/>
            </a:xfrm>
            <a:prstGeom prst="line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</a:ln>
            <a:effectLst/>
          </p:spPr>
        </p:cxnSp>
      </p:grpSp>
      <p:sp>
        <p:nvSpPr>
          <p:cNvPr id="10" name="Line Callout 1 (Accent Bar) 9"/>
          <p:cNvSpPr/>
          <p:nvPr/>
        </p:nvSpPr>
        <p:spPr>
          <a:xfrm>
            <a:off x="5657850" y="771525"/>
            <a:ext cx="3486149" cy="771525"/>
          </a:xfrm>
          <a:prstGeom prst="accentCallout1">
            <a:avLst>
              <a:gd name="adj1" fmla="val 22524"/>
              <a:gd name="adj2" fmla="val -3157"/>
              <a:gd name="adj3" fmla="val 100193"/>
              <a:gd name="adj4" fmla="val -71113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Special function “_ _</a:t>
            </a:r>
            <a:r>
              <a:rPr lang="en-US" sz="1600" kern="0" dirty="0" err="1">
                <a:solidFill>
                  <a:sysClr val="windowText" lastClr="000000"/>
                </a:solidFill>
                <a:latin typeface="Calibri"/>
              </a:rPr>
              <a:t>init</a:t>
            </a: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_ _” is called whenever a Date object instance is created.</a:t>
            </a:r>
            <a:r>
              <a:rPr lang="en-US" sz="1600" b="1" kern="0" dirty="0">
                <a:solidFill>
                  <a:sysClr val="windowText" lastClr="000000"/>
                </a:solidFill>
                <a:latin typeface="Calibri"/>
              </a:rPr>
              <a:t> (class constructor)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432036" y="2000251"/>
            <a:ext cx="3511936" cy="676276"/>
            <a:chOff x="5432036" y="2409826"/>
            <a:chExt cx="3511936" cy="676276"/>
          </a:xfrm>
        </p:grpSpPr>
        <p:sp>
          <p:nvSpPr>
            <p:cNvPr id="17" name="Line Callout 1 (Accent Bar) 16"/>
            <p:cNvSpPr/>
            <p:nvPr/>
          </p:nvSpPr>
          <p:spPr>
            <a:xfrm>
              <a:off x="6362699" y="2495553"/>
              <a:ext cx="2581273" cy="590549"/>
            </a:xfrm>
            <a:prstGeom prst="accentCallout1">
              <a:avLst>
                <a:gd name="adj1" fmla="val 22524"/>
                <a:gd name="adj2" fmla="val -3157"/>
                <a:gd name="adj3" fmla="val 22353"/>
                <a:gd name="adj4" fmla="val -23074"/>
              </a:avLst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kern="0" dirty="0">
                  <a:solidFill>
                    <a:sysClr val="windowText" lastClr="000000"/>
                  </a:solidFill>
                  <a:latin typeface="Calibri"/>
                </a:rPr>
                <a:t>It makes sure the object is properly initialized</a:t>
              </a:r>
              <a:endParaRPr lang="en-US" sz="1400" i="1" kern="0" dirty="0">
                <a:solidFill>
                  <a:srgbClr val="C00000"/>
                </a:solidFill>
                <a:latin typeface="Calibri"/>
              </a:endParaRPr>
            </a:p>
          </p:txBody>
        </p:sp>
        <p:sp>
          <p:nvSpPr>
            <p:cNvPr id="18" name="Right Brace 17"/>
            <p:cNvSpPr/>
            <p:nvPr/>
          </p:nvSpPr>
          <p:spPr>
            <a:xfrm rot="10800000" flipH="1">
              <a:off x="5432036" y="2409826"/>
              <a:ext cx="274374" cy="590549"/>
            </a:xfrm>
            <a:prstGeom prst="rightBrace">
              <a:avLst>
                <a:gd name="adj1" fmla="val 41936"/>
                <a:gd name="adj2" fmla="val 61664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Line Callout 1 (Accent Bar) 18"/>
          <p:cNvSpPr/>
          <p:nvPr/>
        </p:nvSpPr>
        <p:spPr>
          <a:xfrm>
            <a:off x="6362698" y="3694430"/>
            <a:ext cx="2581274" cy="866775"/>
          </a:xfrm>
          <a:prstGeom prst="accentCallout1">
            <a:avLst>
              <a:gd name="adj1" fmla="val 61633"/>
              <a:gd name="adj2" fmla="val -2909"/>
              <a:gd name="adj3" fmla="val 94354"/>
              <a:gd name="adj4" fmla="val -55689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Now, when “constructing” a new Date object, the caller MUST supply required data</a:t>
            </a:r>
            <a:endParaRPr lang="en-US" sz="1600" b="1" kern="0" dirty="0">
              <a:solidFill>
                <a:sysClr val="windowText" lastClr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157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4182" y="1528866"/>
            <a:ext cx="8001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 really like the new breakout room format. One thing I am still unclear about is the difference between functions and methods, and how to write a function vs writing a method. </a:t>
            </a:r>
            <a:r>
              <a:rPr lang="en-US" b="1" dirty="0">
                <a:solidFill>
                  <a:schemeClr val="bg2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Today(!)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For the past three problem sets now, I have had so many issues with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Jupyter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notebook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It would be great if we could have the answers to the in-class practice problems available immediately after class.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There was a ton of information in this lecture that I will need to take some time to go over. Most of it involved the Linux Shell and GitHub. I have limited experience with GitLab and zero experience with Linux so it was a bit hard to follow.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 do tend to get a bit lost when you are trying to explain the purpose of all of these new programs/coding platforms you are introducing us to. 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6212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One Minute Responses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9A0359-F884-BB45-9A2F-19057AC3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81FD-2FB3-41AA-837B-07150FB01F3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940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Dreams do come true (sometimes)</a:t>
            </a:r>
            <a:endParaRPr lang="en-US" sz="1500" b="1" dirty="0">
              <a:solidFill>
                <a:schemeClr val="bg1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382000" cy="609599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What do we have so far: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Date data are bundled together (sort of …)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Copying the whole thing at once is very handy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Printing is easy and provided as a service by the class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User MUST provide data when generating a new Date object</a:t>
            </a:r>
          </a:p>
          <a:p>
            <a:pPr marL="457200" indent="-4572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457200" indent="-4572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Still on our wish-list: 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strike="sngStrike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We still have to handle printing the various details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strike="sngStrike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Error checking - e.g., possible to forget to fill in the month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No Date operations (add, subtract, etc.)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A52C25-37A6-E147-AAEB-E4091611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D2E4E-2744-8C4D-8AEA-EF0A70E6C3BB}"/>
              </a:ext>
            </a:extLst>
          </p:cNvPr>
          <p:cNvSpPr txBox="1"/>
          <p:nvPr/>
        </p:nvSpPr>
        <p:spPr>
          <a:xfrm>
            <a:off x="130628" y="6413698"/>
            <a:ext cx="2232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Elhanan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Borenstein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29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Class declarations and usage - Summary</a:t>
            </a:r>
            <a:endParaRPr lang="en-US" sz="1500" b="1" dirty="0">
              <a:solidFill>
                <a:schemeClr val="bg1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667750" cy="609599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The </a:t>
            </a:r>
            <a:r>
              <a:rPr lang="en-US" sz="2800" b="1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class</a:t>
            </a:r>
            <a:r>
              <a:rPr lang="en-US" sz="28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statement defines a new class</a:t>
            </a:r>
          </a:p>
          <a:p>
            <a:pPr marL="1028700" lvl="1" indent="-5715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4400" dirty="0">
              <a:solidFill>
                <a:prstClr val="black"/>
              </a:solidFill>
              <a:latin typeface="Calibri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Remember the colon and indentation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800" b="1" dirty="0">
              <a:solidFill>
                <a:prstClr val="black"/>
              </a:solidFill>
              <a:latin typeface="Calibri"/>
            </a:endParaRPr>
          </a:p>
          <a:p>
            <a:pPr marL="457200" indent="-4572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The special name </a:t>
            </a:r>
            <a:r>
              <a:rPr lang="en-US" sz="2800" b="1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self</a:t>
            </a:r>
            <a:r>
              <a:rPr lang="en-US" sz="28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means the current object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self.&lt;something&gt; refers to instance variables of the class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self is automatically passed to each method as a 1</a:t>
            </a:r>
            <a:r>
              <a:rPr lang="en-US" sz="2200" baseline="300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st</a:t>
            </a:r>
            <a:r>
              <a:rPr lang="en-US" sz="22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 argument</a:t>
            </a:r>
            <a:br>
              <a:rPr lang="en-US" sz="22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endParaRPr lang="en-US" sz="2200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457200" indent="-4572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The special name </a:t>
            </a:r>
            <a:r>
              <a:rPr lang="en-US" sz="2800" b="1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_ _</a:t>
            </a:r>
            <a:r>
              <a:rPr lang="en-US" sz="2800" b="1" dirty="0" err="1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init</a:t>
            </a:r>
            <a:r>
              <a:rPr lang="en-US" sz="2800" b="1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_ _</a:t>
            </a:r>
            <a:r>
              <a:rPr lang="en-US" sz="28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is the class constructor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Called whenever a new instance of the class is created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Every instance of the class will have all instance variables defined in the constructor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Use it well!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3607" y="1609725"/>
            <a:ext cx="2265368" cy="73866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class_name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&gt;: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&lt;statements&gt;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&lt;statements&gt; 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8AB04D-0FA9-014E-94D1-8F495388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910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Why are we covering OOP?</a:t>
            </a:r>
            <a:endParaRPr lang="en-US" sz="1500" b="1" dirty="0">
              <a:solidFill>
                <a:schemeClr val="bg1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667750" cy="609599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For much (all) of your entry level coding and beyond, OOP is both unnecessary and in the view of some dated</a:t>
            </a:r>
          </a:p>
          <a:p>
            <a:pPr marL="457200" indent="-4572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You will not need to program using OOP for the final exam</a:t>
            </a:r>
            <a:endParaRPr lang="en-US" sz="2800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457200" indent="-457200" fontAlgn="auto"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We are covering primarily for 2 reasons:</a:t>
            </a:r>
          </a:p>
          <a:p>
            <a:pPr marL="914400" lvl="1" indent="-457200" fontAlgn="auto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2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You have seen and will see again, important to demystify and make you comfortable using pre-existing modules/tools that incorporate OOP (this will come up again in course)</a:t>
            </a:r>
          </a:p>
          <a:p>
            <a:pPr marL="914400" lvl="1" indent="-4572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2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Another chance to practice functions =)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8AB04D-0FA9-014E-94D1-8F495388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81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187326"/>
            <a:ext cx="9144000" cy="4377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Classes and Objects</a:t>
            </a:r>
          </a:p>
          <a:p>
            <a:pPr fontAlgn="auto"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fontAlgn="auto">
              <a:spcAft>
                <a:spcPts val="0"/>
              </a:spcAft>
            </a:pPr>
            <a:r>
              <a:rPr lang="en-US" sz="2800" dirty="0">
                <a:solidFill>
                  <a:srgbClr val="FF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What is a class?</a:t>
            </a:r>
          </a:p>
          <a:p>
            <a:pPr fontAlgn="auto">
              <a:spcAft>
                <a:spcPts val="0"/>
              </a:spcAft>
            </a:pPr>
            <a:endParaRPr lang="en-US" sz="2800" dirty="0">
              <a:solidFill>
                <a:srgbClr val="FF0000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fontAlgn="auto">
              <a:spcAft>
                <a:spcPts val="0"/>
              </a:spcAft>
            </a:pPr>
            <a:r>
              <a:rPr lang="en-US" sz="2800" dirty="0">
                <a:solidFill>
                  <a:srgbClr val="FF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What is an object?</a:t>
            </a:r>
          </a:p>
          <a:p>
            <a:pPr fontAlgn="auto">
              <a:spcAft>
                <a:spcPts val="0"/>
              </a:spcAft>
            </a:pPr>
            <a:endParaRPr lang="en-US" sz="2800" dirty="0">
              <a:solidFill>
                <a:srgbClr val="FF0000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fontAlgn="auto">
              <a:spcAft>
                <a:spcPts val="0"/>
              </a:spcAft>
            </a:pPr>
            <a:r>
              <a:rPr lang="en-US" sz="2800" dirty="0">
                <a:solidFill>
                  <a:srgbClr val="FF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Why do we need them?</a:t>
            </a:r>
            <a:br>
              <a:rPr lang="en-US" sz="2800" dirty="0">
                <a:solidFill>
                  <a:srgbClr val="FF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</a:br>
            <a:endParaRPr lang="en-US" sz="2800" dirty="0">
              <a:solidFill>
                <a:srgbClr val="FF0000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fontAlgn="auto">
              <a:spcAft>
                <a:spcPts val="0"/>
              </a:spcAft>
            </a:pPr>
            <a:r>
              <a:rPr lang="en-US" sz="2800" dirty="0">
                <a:solidFill>
                  <a:srgbClr val="FF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How do we use them?</a:t>
            </a:r>
          </a:p>
          <a:p>
            <a:pPr fontAlgn="auto">
              <a:spcAft>
                <a:spcPts val="0"/>
              </a:spcAft>
            </a:pPr>
            <a:endParaRPr lang="en-US" sz="2800" dirty="0">
              <a:solidFill>
                <a:srgbClr val="FF0000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fontAlgn="auto">
              <a:spcAft>
                <a:spcPts val="0"/>
              </a:spcAft>
            </a:pPr>
            <a:r>
              <a:rPr lang="en-US" sz="2800" dirty="0">
                <a:solidFill>
                  <a:srgbClr val="FF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How do we define new classes?</a:t>
            </a:r>
          </a:p>
          <a:p>
            <a:pPr fontAlgn="auto">
              <a:spcAft>
                <a:spcPts val="0"/>
              </a:spcAft>
            </a:pPr>
            <a:endParaRPr lang="en-US" sz="1500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4B7B0F-C218-964E-85BA-E673058E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084207-6F17-174E-8F3B-B51E4FE8193A}"/>
              </a:ext>
            </a:extLst>
          </p:cNvPr>
          <p:cNvSpPr txBox="1"/>
          <p:nvPr/>
        </p:nvSpPr>
        <p:spPr>
          <a:xfrm>
            <a:off x="130628" y="6413698"/>
            <a:ext cx="2232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Elhanan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Borenstein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50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Classes</a:t>
            </a:r>
            <a:endParaRPr lang="en-US" sz="1500" b="1" dirty="0">
              <a:solidFill>
                <a:schemeClr val="bg1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515350" cy="609599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 class defines the “type” of variables:</a:t>
            </a:r>
          </a:p>
          <a:p>
            <a:pPr marL="914400" lvl="1" indent="-4572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What kind of data is stored</a:t>
            </a:r>
          </a:p>
          <a:p>
            <a:pPr marL="914400" lvl="1" indent="-4572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What are the available functions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1000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457200" indent="-4572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Python includes (and you used) several built-in classes: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String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Dictionary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Number</a:t>
            </a:r>
            <a:br>
              <a:rPr lang="en-US" sz="24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</a:br>
            <a:endParaRPr lang="en-US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457200" indent="-4572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Modules may provide additional classes …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8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Line Callout 1 (Accent Bar) 5"/>
          <p:cNvSpPr/>
          <p:nvPr/>
        </p:nvSpPr>
        <p:spPr>
          <a:xfrm>
            <a:off x="5572125" y="3551833"/>
            <a:ext cx="2143124" cy="552452"/>
          </a:xfrm>
          <a:prstGeom prst="accentCallout1">
            <a:avLst>
              <a:gd name="adj1" fmla="val 46662"/>
              <a:gd name="adj2" fmla="val -2713"/>
              <a:gd name="adj3" fmla="val 127856"/>
              <a:gd name="adj4" fmla="val -111634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kind of data do these “classes” store?</a:t>
            </a:r>
            <a:endParaRPr lang="en-US" sz="1400" b="1" i="1" kern="0" dirty="0">
              <a:solidFill>
                <a:srgbClr val="C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Right Brace 6"/>
          <p:cNvSpPr/>
          <p:nvPr/>
        </p:nvSpPr>
        <p:spPr>
          <a:xfrm rot="10800000" flipH="1">
            <a:off x="2861737" y="3658958"/>
            <a:ext cx="274374" cy="1209677"/>
          </a:xfrm>
          <a:prstGeom prst="rightBrace">
            <a:avLst>
              <a:gd name="adj1" fmla="val 41936"/>
              <a:gd name="adj2" fmla="val 4991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(Accent Bar) 7"/>
          <p:cNvSpPr/>
          <p:nvPr/>
        </p:nvSpPr>
        <p:spPr>
          <a:xfrm>
            <a:off x="5572125" y="4428133"/>
            <a:ext cx="2143124" cy="514352"/>
          </a:xfrm>
          <a:prstGeom prst="accentCallout1">
            <a:avLst>
              <a:gd name="adj1" fmla="val 48450"/>
              <a:gd name="adj2" fmla="val -3157"/>
              <a:gd name="adj3" fmla="val -32871"/>
              <a:gd name="adj4" fmla="val -112523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kind of functions do they provide?</a:t>
            </a:r>
            <a:endParaRPr lang="en-US" sz="1400" b="1" i="1" kern="0" dirty="0">
              <a:solidFill>
                <a:srgbClr val="C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1AB91E-100B-7845-BBE5-52CD29A7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4524E-4DA8-6A4E-B9A0-F53045AC2703}"/>
              </a:ext>
            </a:extLst>
          </p:cNvPr>
          <p:cNvSpPr txBox="1"/>
          <p:nvPr/>
        </p:nvSpPr>
        <p:spPr>
          <a:xfrm>
            <a:off x="130628" y="6413698"/>
            <a:ext cx="2232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Elhanan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Borenstein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41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Objects</a:t>
            </a:r>
            <a:endParaRPr lang="en-US" sz="1500" b="1" dirty="0">
              <a:solidFill>
                <a:schemeClr val="bg1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382000" cy="609599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An </a:t>
            </a:r>
            <a:r>
              <a:rPr lang="en-US" sz="2800" b="1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object</a:t>
            </a:r>
            <a:r>
              <a:rPr lang="en-US" sz="28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is an instance of a class:</a:t>
            </a:r>
          </a:p>
          <a:p>
            <a:pPr marL="914400" lvl="1" indent="-4572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string</a:t>
            </a:r>
            <a:r>
              <a:rPr lang="en-US" sz="28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is a </a:t>
            </a:r>
            <a:r>
              <a:rPr lang="en-US" sz="2800" u="sng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class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70C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my_str</a:t>
            </a:r>
            <a:r>
              <a:rPr lang="en-US" sz="2400" b="1" dirty="0">
                <a:solidFill>
                  <a:srgbClr val="0070C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= “AGGCGT”</a:t>
            </a:r>
            <a:r>
              <a:rPr lang="en-US" sz="2800" b="1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creates an </a:t>
            </a:r>
            <a:r>
              <a:rPr lang="en-US" sz="2800" u="sng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object</a:t>
            </a:r>
            <a:r>
              <a:rPr lang="en-US" sz="28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of the class string, called </a:t>
            </a:r>
            <a:r>
              <a:rPr lang="en-US" sz="2400" b="1" dirty="0" err="1">
                <a:solidFill>
                  <a:srgbClr val="0070C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my_str</a:t>
            </a:r>
            <a:r>
              <a:rPr lang="en-US" sz="28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.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457200" indent="-4572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You can only have one class named “string” </a:t>
            </a:r>
            <a:br>
              <a:rPr lang="en-US" sz="28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</a:br>
            <a:endParaRPr lang="en-US" sz="2800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457200" indent="-4572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But .. You can have many string objects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70C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my_str</a:t>
            </a:r>
            <a:r>
              <a:rPr lang="en-US" sz="2400" b="1" dirty="0">
                <a:solidFill>
                  <a:srgbClr val="0070C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= “AGGCGT”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70C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your_str</a:t>
            </a:r>
            <a:r>
              <a:rPr lang="en-US" sz="2400" b="1" dirty="0">
                <a:solidFill>
                  <a:srgbClr val="0070C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= “Thomas”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800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6E4B42-B17A-BB41-8A53-A685AAF88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9C03A5-4043-B046-89CC-8EABDD77AB5E}"/>
              </a:ext>
            </a:extLst>
          </p:cNvPr>
          <p:cNvSpPr txBox="1"/>
          <p:nvPr/>
        </p:nvSpPr>
        <p:spPr>
          <a:xfrm>
            <a:off x="130628" y="6413698"/>
            <a:ext cx="2232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Elhanan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Borenstein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42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Using objects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</a:br>
            <a:r>
              <a:rPr lang="en-US" sz="2600" b="1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(surprise: you’ve been doing so all along)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382000" cy="609599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8331" y="1480005"/>
            <a:ext cx="7891053" cy="2677656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my_str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"ATCCGCG“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your_str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“Thomas”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print (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my_str.find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(“h"))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print (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your_str.count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(“m"))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563936" y="2799386"/>
            <a:ext cx="1760289" cy="573445"/>
            <a:chOff x="4156296" y="931670"/>
            <a:chExt cx="1760289" cy="5734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5080999" y="1053584"/>
              <a:ext cx="835586" cy="451531"/>
            </a:xfrm>
            <a:prstGeom prst="line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</a:ln>
            <a:effectLst/>
          </p:spPr>
        </p:cxnSp>
        <p:sp>
          <p:nvSpPr>
            <p:cNvPr id="13" name="Line Callout 1 (Accent Bar) 12"/>
            <p:cNvSpPr/>
            <p:nvPr/>
          </p:nvSpPr>
          <p:spPr>
            <a:xfrm>
              <a:off x="4156296" y="931670"/>
              <a:ext cx="858028" cy="405848"/>
            </a:xfrm>
            <a:prstGeom prst="accentCallout1">
              <a:avLst>
                <a:gd name="adj1" fmla="val 29565"/>
                <a:gd name="adj2" fmla="val 105634"/>
                <a:gd name="adj3" fmla="val -43412"/>
                <a:gd name="adj4" fmla="val 188437"/>
              </a:avLst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kern="0" dirty="0">
                  <a:solidFill>
                    <a:sysClr val="windowText" lastClr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Objects</a:t>
              </a:r>
              <a:endParaRPr lang="en-US" sz="1400" b="1" kern="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72000" y="2799386"/>
            <a:ext cx="2468282" cy="573445"/>
            <a:chOff x="4572000" y="2732711"/>
            <a:chExt cx="2468282" cy="573445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4572000" y="2864150"/>
              <a:ext cx="674967" cy="442006"/>
            </a:xfrm>
            <a:prstGeom prst="line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</a:ln>
            <a:effectLst/>
          </p:spPr>
        </p:cxnSp>
        <p:sp>
          <p:nvSpPr>
            <p:cNvPr id="17" name="Line Callout 1 (Accent Bar) 16"/>
            <p:cNvSpPr/>
            <p:nvPr/>
          </p:nvSpPr>
          <p:spPr>
            <a:xfrm>
              <a:off x="5313642" y="2732711"/>
              <a:ext cx="1726640" cy="405848"/>
            </a:xfrm>
            <a:prstGeom prst="accentCallout1">
              <a:avLst>
                <a:gd name="adj1" fmla="val 29565"/>
                <a:gd name="adj2" fmla="val -3593"/>
                <a:gd name="adj3" fmla="val -52800"/>
                <a:gd name="adj4" fmla="val -65322"/>
              </a:avLst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Object methods</a:t>
              </a:r>
              <a:endParaRPr lang="en-US" sz="1400" b="1" kern="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D0B9A9-34AB-4B4E-9FA2-4AFC50D5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C87B2C-CED6-A541-8484-C6131CD2B081}"/>
              </a:ext>
            </a:extLst>
          </p:cNvPr>
          <p:cNvSpPr txBox="1"/>
          <p:nvPr/>
        </p:nvSpPr>
        <p:spPr>
          <a:xfrm>
            <a:off x="130628" y="6413698"/>
            <a:ext cx="2232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Elhanan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Borenstein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42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85750"/>
            <a:ext cx="9144000" cy="3000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This is useful … </a:t>
            </a:r>
            <a:br>
              <a:rPr lang="en-US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</a:br>
            <a:endParaRPr lang="en-US" sz="2800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fontAlgn="auto"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But … why stop with built-in classes?</a:t>
            </a:r>
          </a:p>
          <a:p>
            <a:pPr fontAlgn="auto">
              <a:spcAft>
                <a:spcPts val="0"/>
              </a:spcAft>
            </a:pPr>
            <a:endParaRPr lang="en-US" sz="3000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fontAlgn="auto"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Wouldn’t it be great if we could have </a:t>
            </a:r>
            <a:br>
              <a:rPr lang="en-US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</a:br>
            <a:r>
              <a:rPr lang="en-US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many more classes?</a:t>
            </a:r>
            <a:endParaRPr lang="en-US" sz="1500" dirty="0">
              <a:solidFill>
                <a:srgbClr val="C00000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35703" y="3972802"/>
            <a:ext cx="920444" cy="461665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pPr lvl="0" algn="ctr">
              <a:spcAft>
                <a:spcPts val="1800"/>
              </a:spcAft>
              <a:buClr>
                <a:srgbClr val="0070C0"/>
              </a:buClr>
              <a:buSzPct val="100000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</a:t>
            </a:r>
          </a:p>
        </p:txBody>
      </p:sp>
      <p:sp>
        <p:nvSpPr>
          <p:cNvPr id="6" name="Rectangle 5"/>
          <p:cNvSpPr/>
          <p:nvPr/>
        </p:nvSpPr>
        <p:spPr>
          <a:xfrm>
            <a:off x="4140169" y="4733381"/>
            <a:ext cx="1605952" cy="461665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pPr lvl="0" algn="ctr">
              <a:spcAft>
                <a:spcPts val="1800"/>
              </a:spcAft>
              <a:buClr>
                <a:srgbClr val="0070C0"/>
              </a:buClr>
              <a:buSzPct val="100000"/>
            </a:pPr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Organism</a:t>
            </a:r>
          </a:p>
        </p:txBody>
      </p:sp>
      <p:sp>
        <p:nvSpPr>
          <p:cNvPr id="7" name="Rectangle 6"/>
          <p:cNvSpPr/>
          <p:nvPr/>
        </p:nvSpPr>
        <p:spPr>
          <a:xfrm>
            <a:off x="1102204" y="5457244"/>
            <a:ext cx="1529393" cy="461665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pPr lvl="0" algn="ctr">
              <a:spcAft>
                <a:spcPts val="1800"/>
              </a:spcAft>
              <a:buClr>
                <a:srgbClr val="0070C0"/>
              </a:buClr>
              <a:buSzPct val="100000"/>
            </a:pP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PhyloTree</a:t>
            </a: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22128" y="5619787"/>
            <a:ext cx="915635" cy="461665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pPr lvl="0" algn="ctr">
              <a:spcAft>
                <a:spcPts val="1800"/>
              </a:spcAft>
              <a:buClr>
                <a:srgbClr val="0070C0"/>
              </a:buClr>
              <a:buSzPct val="100000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Chair</a:t>
            </a:r>
          </a:p>
        </p:txBody>
      </p:sp>
      <p:sp>
        <p:nvSpPr>
          <p:cNvPr id="9" name="Rectangle 8"/>
          <p:cNvSpPr/>
          <p:nvPr/>
        </p:nvSpPr>
        <p:spPr>
          <a:xfrm>
            <a:off x="6644222" y="5366540"/>
            <a:ext cx="1176925" cy="461665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pPr lvl="0" algn="ctr">
              <a:spcAft>
                <a:spcPts val="1800"/>
              </a:spcAft>
              <a:buClr>
                <a:srgbClr val="0070C0"/>
              </a:buClr>
              <a:buSzPct val="100000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Course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56935" y="3547735"/>
            <a:ext cx="1266692" cy="461665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pPr lvl="0" algn="ctr">
              <a:spcAft>
                <a:spcPts val="1800"/>
              </a:spcAft>
              <a:buClr>
                <a:srgbClr val="0070C0"/>
              </a:buClr>
              <a:buSzPct val="100000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Student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52167" y="3547735"/>
            <a:ext cx="1152880" cy="461665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pPr lvl="0" algn="ctr">
              <a:spcAft>
                <a:spcPts val="1800"/>
              </a:spcAft>
              <a:buClr>
                <a:srgbClr val="0070C0"/>
              </a:buClr>
              <a:buSzPct val="100000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Person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45453" y="5105511"/>
            <a:ext cx="851515" cy="461665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pPr lvl="0" algn="ctr">
              <a:spcAft>
                <a:spcPts val="1800"/>
              </a:spcAft>
              <a:buClr>
                <a:srgbClr val="0070C0"/>
              </a:buClr>
              <a:buSzPct val="100000"/>
            </a:pPr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DNA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94191" y="4386009"/>
            <a:ext cx="909223" cy="461665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pPr lvl="0" algn="ctr">
              <a:spcAft>
                <a:spcPts val="1800"/>
              </a:spcAft>
              <a:buClr>
                <a:srgbClr val="0070C0"/>
              </a:buClr>
              <a:buSzPct val="100000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Book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65112" y="4471771"/>
            <a:ext cx="1935145" cy="461665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pPr lvl="0" algn="ctr">
              <a:spcAft>
                <a:spcPts val="1800"/>
              </a:spcAft>
              <a:buClr>
                <a:srgbClr val="0070C0"/>
              </a:buClr>
              <a:buSzPct val="100000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 Function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30631" y="3286125"/>
            <a:ext cx="1359667" cy="461665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pPr lvl="0" algn="ctr">
              <a:spcAft>
                <a:spcPts val="1800"/>
              </a:spcAft>
              <a:buClr>
                <a:srgbClr val="0070C0"/>
              </a:buClr>
              <a:buSzPct val="100000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Genome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4598" y="4229829"/>
            <a:ext cx="873957" cy="461665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pPr lvl="0" algn="ctr">
              <a:spcAft>
                <a:spcPts val="1800"/>
              </a:spcAft>
              <a:buClr>
                <a:srgbClr val="0070C0"/>
              </a:buClr>
              <a:buSzPct val="100000"/>
            </a:pPr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874EB9-33B0-8843-A449-6F2A07D4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19E89D-F2B9-0C4C-AE13-D527DB3064AE}"/>
              </a:ext>
            </a:extLst>
          </p:cNvPr>
          <p:cNvSpPr txBox="1"/>
          <p:nvPr/>
        </p:nvSpPr>
        <p:spPr>
          <a:xfrm>
            <a:off x="130628" y="6413698"/>
            <a:ext cx="2232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Elhanan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Borenstein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76810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162050"/>
            <a:ext cx="9144000" cy="396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This approach is known as</a:t>
            </a:r>
          </a:p>
          <a:p>
            <a:pPr fontAlgn="auto">
              <a:spcAft>
                <a:spcPts val="0"/>
              </a:spcAft>
            </a:pPr>
            <a:br>
              <a:rPr lang="en-US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</a:br>
            <a:r>
              <a:rPr lang="en-US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Object Oriented Programming </a:t>
            </a:r>
            <a:br>
              <a:rPr lang="en-US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</a:br>
            <a:r>
              <a:rPr lang="en-US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(OOP)</a:t>
            </a:r>
          </a:p>
          <a:p>
            <a:pPr fontAlgn="auto">
              <a:spcAft>
                <a:spcPts val="0"/>
              </a:spcAft>
            </a:pPr>
            <a:endParaRPr lang="en-US" sz="1500" dirty="0">
              <a:solidFill>
                <a:srgbClr val="C00000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fontAlgn="auto">
              <a:spcAft>
                <a:spcPts val="0"/>
              </a:spcAft>
            </a:pPr>
            <a:endParaRPr lang="en-US" sz="1500" dirty="0">
              <a:solidFill>
                <a:srgbClr val="C00000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fontAlgn="auto">
              <a:spcAft>
                <a:spcPts val="0"/>
              </a:spcAft>
            </a:pPr>
            <a:r>
              <a:rPr lang="en-US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(P.S. not supported in all programming languages)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4963C8-C3AF-A342-9573-EA035C19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684BFA-FB8D-AA4F-A86C-E26E364F8C43}"/>
              </a:ext>
            </a:extLst>
          </p:cNvPr>
          <p:cNvSpPr txBox="1"/>
          <p:nvPr/>
        </p:nvSpPr>
        <p:spPr>
          <a:xfrm>
            <a:off x="130628" y="6413698"/>
            <a:ext cx="2232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Elhanan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Borenstein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498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Why classes?</a:t>
            </a:r>
            <a:endParaRPr lang="en-US" sz="1500" b="1" dirty="0">
              <a:solidFill>
                <a:schemeClr val="bg1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4799" y="1066801"/>
            <a:ext cx="8858251" cy="609599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Bundle together data and operations on data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Keep related data together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Keep functions connected to the data they work on</a:t>
            </a:r>
            <a:br>
              <a:rPr lang="en-US" sz="22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</a:br>
            <a:endParaRPr lang="en-US" sz="2200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Allow special operations appropriate to data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“count” or “split” on a string;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“square root” on numbers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Allow context-specific meaning for common operations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x = ‘a’; x*4</a:t>
            </a:r>
            <a:r>
              <a:rPr lang="en-US" sz="2200" dirty="0">
                <a:solidFill>
                  <a:srgbClr val="0070C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vs.   </a:t>
            </a:r>
            <a:r>
              <a:rPr lang="en-US" sz="2200" b="1" dirty="0">
                <a:solidFill>
                  <a:srgbClr val="0070C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x = 42; x*4</a:t>
            </a:r>
          </a:p>
          <a:p>
            <a:pPr lvl="1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endParaRPr lang="en-US" sz="2200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Help organize your code and facilitates modular design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Build towards larger programs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C33B4E-C1C3-8646-AB7F-5FC5BF7B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E8F3D5-1EAF-134C-A19D-C587C5510292}"/>
              </a:ext>
            </a:extLst>
          </p:cNvPr>
          <p:cNvSpPr txBox="1"/>
          <p:nvPr/>
        </p:nvSpPr>
        <p:spPr>
          <a:xfrm>
            <a:off x="130628" y="6413698"/>
            <a:ext cx="2232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Elhanan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Borenstein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42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IBRI - EL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31381</TotalTime>
  <Words>1776</Words>
  <Application>Microsoft Macintosh PowerPoint</Application>
  <PresentationFormat>On-screen Show (4:3)</PresentationFormat>
  <Paragraphs>311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Courier New</vt:lpstr>
      <vt:lpstr>Garamond</vt:lpstr>
      <vt:lpstr>Helvetica Neue</vt:lpstr>
      <vt:lpstr>Helvetica Neue Light</vt:lpstr>
      <vt:lpstr>Wingdings</vt:lpstr>
      <vt:lpstr>Default Design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William S Noble</dc:creator>
  <cp:lastModifiedBy> </cp:lastModifiedBy>
  <cp:revision>430</cp:revision>
  <cp:lastPrinted>2012-02-21T20:22:49Z</cp:lastPrinted>
  <dcterms:created xsi:type="dcterms:W3CDTF">2008-01-08T19:18:25Z</dcterms:created>
  <dcterms:modified xsi:type="dcterms:W3CDTF">2020-11-21T00:23:11Z</dcterms:modified>
</cp:coreProperties>
</file>