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73" r:id="rId2"/>
    <p:sldId id="326" r:id="rId3"/>
    <p:sldId id="667" r:id="rId4"/>
    <p:sldId id="664" r:id="rId5"/>
    <p:sldId id="665" r:id="rId6"/>
    <p:sldId id="666" r:id="rId7"/>
    <p:sldId id="357" r:id="rId8"/>
    <p:sldId id="377" r:id="rId9"/>
    <p:sldId id="330" r:id="rId10"/>
    <p:sldId id="376" r:id="rId11"/>
    <p:sldId id="380" r:id="rId12"/>
    <p:sldId id="379" r:id="rId13"/>
    <p:sldId id="361" r:id="rId14"/>
    <p:sldId id="360" r:id="rId15"/>
    <p:sldId id="337" r:id="rId16"/>
    <p:sldId id="359" r:id="rId17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E7F3F4"/>
          </a:solidFill>
        </a:fill>
      </a:tcStyle>
    </a:wholeTbl>
    <a:band2H>
      <a:tcTxStyle/>
      <a:tcStyle>
        <a:tcBdr/>
        <a:fill>
          <a:solidFill>
            <a:srgbClr val="F3F9FA"/>
          </a:solidFill>
        </a:fill>
      </a:tcStyle>
    </a:band2H>
    <a:firstCol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Col>
    <a:lastRow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CCCCD9"/>
          </a:solidFill>
        </a:fill>
      </a:tcStyle>
    </a:wholeTbl>
    <a:band2H>
      <a:tcTxStyle/>
      <a:tcStyle>
        <a:tcBdr/>
        <a:fill>
          <a:solidFill>
            <a:srgbClr val="E7E7ED"/>
          </a:solidFill>
        </a:fill>
      </a:tcStyle>
    </a:band2H>
    <a:firstCol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855"/>
    <p:restoredTop sz="94629"/>
  </p:normalViewPr>
  <p:slideViewPr>
    <p:cSldViewPr snapToGrid="0" snapToObjects="1">
      <p:cViewPr varScale="1">
        <p:scale>
          <a:sx n="108" d="100"/>
          <a:sy n="108" d="100"/>
        </p:scale>
        <p:origin x="7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54" name="Shape 25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j-lt"/>
        <a:ea typeface="+mj-ea"/>
        <a:cs typeface="+mj-cs"/>
        <a:sym typeface="Helvetica Neue"/>
      </a:defRPr>
    </a:lvl1pPr>
    <a:lvl2pPr indent="228600" latinLnBrk="0">
      <a:spcBef>
        <a:spcPts val="400"/>
      </a:spcBef>
      <a:defRPr sz="1200">
        <a:latin typeface="+mj-lt"/>
        <a:ea typeface="+mj-ea"/>
        <a:cs typeface="+mj-cs"/>
        <a:sym typeface="Helvetica Neue"/>
      </a:defRPr>
    </a:lvl2pPr>
    <a:lvl3pPr indent="457200" latinLnBrk="0">
      <a:spcBef>
        <a:spcPts val="400"/>
      </a:spcBef>
      <a:defRPr sz="1200">
        <a:latin typeface="+mj-lt"/>
        <a:ea typeface="+mj-ea"/>
        <a:cs typeface="+mj-cs"/>
        <a:sym typeface="Helvetica Neue"/>
      </a:defRPr>
    </a:lvl3pPr>
    <a:lvl4pPr indent="685800" latinLnBrk="0">
      <a:spcBef>
        <a:spcPts val="400"/>
      </a:spcBef>
      <a:defRPr sz="1200">
        <a:latin typeface="+mj-lt"/>
        <a:ea typeface="+mj-ea"/>
        <a:cs typeface="+mj-cs"/>
        <a:sym typeface="Helvetica Neue"/>
      </a:defRPr>
    </a:lvl4pPr>
    <a:lvl5pPr indent="914400" latinLnBrk="0">
      <a:spcBef>
        <a:spcPts val="400"/>
      </a:spcBef>
      <a:defRPr sz="1200">
        <a:latin typeface="+mj-lt"/>
        <a:ea typeface="+mj-ea"/>
        <a:cs typeface="+mj-cs"/>
        <a:sym typeface="Helvetica Neue"/>
      </a:defRPr>
    </a:lvl5pPr>
    <a:lvl6pPr indent="1143000" latinLnBrk="0">
      <a:spcBef>
        <a:spcPts val="400"/>
      </a:spcBef>
      <a:defRPr sz="1200">
        <a:latin typeface="+mj-lt"/>
        <a:ea typeface="+mj-ea"/>
        <a:cs typeface="+mj-cs"/>
        <a:sym typeface="Helvetica Neue"/>
      </a:defRPr>
    </a:lvl6pPr>
    <a:lvl7pPr indent="1371600" latinLnBrk="0">
      <a:spcBef>
        <a:spcPts val="400"/>
      </a:spcBef>
      <a:defRPr sz="1200">
        <a:latin typeface="+mj-lt"/>
        <a:ea typeface="+mj-ea"/>
        <a:cs typeface="+mj-cs"/>
        <a:sym typeface="Helvetica Neue"/>
      </a:defRPr>
    </a:lvl7pPr>
    <a:lvl8pPr indent="1600200" latinLnBrk="0">
      <a:spcBef>
        <a:spcPts val="400"/>
      </a:spcBef>
      <a:defRPr sz="1200">
        <a:latin typeface="+mj-lt"/>
        <a:ea typeface="+mj-ea"/>
        <a:cs typeface="+mj-cs"/>
        <a:sym typeface="Helvetica Neue"/>
      </a:defRPr>
    </a:lvl8pPr>
    <a:lvl9pPr indent="1828800" latinLnBrk="0">
      <a:spcBef>
        <a:spcPts val="400"/>
      </a:spcBef>
      <a:defRPr sz="1200">
        <a:latin typeface="+mj-lt"/>
        <a:ea typeface="+mj-ea"/>
        <a:cs typeface="+mj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14929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None/>
              <a:defRPr b="0" i="0">
                <a:latin typeface="Helvetica Neue Light" panose="02000403000000020004" pitchFamily="2" charset="0"/>
                <a:ea typeface="Helvetica Neue Light" panose="02000403000000020004" pitchFamily="2" charset="0"/>
              </a:defRPr>
            </a:lvl1pPr>
            <a:lvl2pPr marL="0" indent="457200" algn="ctr">
              <a:buSzTx/>
              <a:buNone/>
              <a:defRPr b="0" i="0">
                <a:latin typeface="Helvetica Neue Light" panose="02000403000000020004" pitchFamily="2" charset="0"/>
                <a:ea typeface="Helvetica Neue Light" panose="02000403000000020004" pitchFamily="2" charset="0"/>
              </a:defRPr>
            </a:lvl2pPr>
            <a:lvl3pPr marL="0" indent="914400" algn="ctr">
              <a:buSzTx/>
              <a:buNone/>
              <a:defRPr b="0" i="0">
                <a:latin typeface="Helvetica Neue Light" panose="02000403000000020004" pitchFamily="2" charset="0"/>
                <a:ea typeface="Helvetica Neue Light" panose="02000403000000020004" pitchFamily="2" charset="0"/>
              </a:defRPr>
            </a:lvl3pPr>
            <a:lvl4pPr marL="0" indent="1371600" algn="ctr">
              <a:buSzTx/>
              <a:buNone/>
              <a:defRPr b="0" i="0">
                <a:latin typeface="Helvetica Neue Light" panose="02000403000000020004" pitchFamily="2" charset="0"/>
                <a:ea typeface="Helvetica Neue Light" panose="02000403000000020004" pitchFamily="2" charset="0"/>
              </a:defRPr>
            </a:lvl4pPr>
            <a:lvl5pPr marL="0" indent="1828800" algn="ctr">
              <a:buSzTx/>
              <a:buNone/>
              <a:defRPr b="0" i="0">
                <a:latin typeface="Helvetica Neue Light" panose="02000403000000020004" pitchFamily="2" charset="0"/>
                <a:ea typeface="Helvetica Neue Light" panose="02000403000000020004" pitchFamily="2" charset="0"/>
              </a:defRPr>
            </a:lvl5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itle Text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Title Text</a:t>
            </a:r>
          </a:p>
        </p:txBody>
      </p:sp>
      <p:sp>
        <p:nvSpPr>
          <p:cNvPr id="111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None/>
              <a:defRPr sz="2000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indent="457200">
              <a:spcBef>
                <a:spcPts val="400"/>
              </a:spcBef>
              <a:buSzTx/>
              <a:buNone/>
              <a:defRPr sz="2000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indent="914400">
              <a:spcBef>
                <a:spcPts val="400"/>
              </a:spcBef>
              <a:buSzTx/>
              <a:buNone/>
              <a:defRPr sz="2000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indent="1371600">
              <a:spcBef>
                <a:spcPts val="400"/>
              </a:spcBef>
              <a:buSzTx/>
              <a:buNone/>
              <a:defRPr sz="2000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indent="1828800">
              <a:spcBef>
                <a:spcPts val="400"/>
              </a:spcBef>
              <a:buSzTx/>
              <a:buNone/>
              <a:defRPr sz="2000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13191" y="6406426"/>
            <a:ext cx="273609" cy="264973"/>
          </a:xfrm>
          <a:prstGeom prst="rect">
            <a:avLst/>
          </a:prstGeom>
        </p:spPr>
        <p:txBody>
          <a:bodyPr anchor="ctr"/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120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buFont typeface="Helvetica Neue"/>
              <a:defRPr sz="28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790575" indent="-333375">
              <a:spcBef>
                <a:spcPts val="600"/>
              </a:spcBef>
              <a:buFont typeface="Helvetica Neue"/>
              <a:defRPr sz="28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234439" indent="-320039">
              <a:spcBef>
                <a:spcPts val="600"/>
              </a:spcBef>
              <a:buFont typeface="Helvetica Neue"/>
              <a:defRPr sz="28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1727200" indent="-355600">
              <a:spcBef>
                <a:spcPts val="600"/>
              </a:spcBef>
              <a:buFont typeface="Helvetica Neue"/>
              <a:defRPr sz="28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2184400" indent="-355600">
              <a:spcBef>
                <a:spcPts val="600"/>
              </a:spcBef>
              <a:buFont typeface="Helvetica Neue"/>
              <a:defRPr sz="28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13191" y="6406426"/>
            <a:ext cx="273609" cy="264973"/>
          </a:xfrm>
          <a:prstGeom prst="rect">
            <a:avLst/>
          </a:prstGeom>
        </p:spPr>
        <p:txBody>
          <a:bodyPr anchor="ctr"/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129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None/>
              <a:defRPr sz="2400" b="1"/>
            </a:lvl1pPr>
            <a:lvl2pPr marL="0" indent="457200">
              <a:spcBef>
                <a:spcPts val="500"/>
              </a:spcBef>
              <a:buSzTx/>
              <a:buNone/>
              <a:defRPr sz="2400" b="1"/>
            </a:lvl2pPr>
            <a:lvl3pPr marL="0" indent="914400">
              <a:spcBef>
                <a:spcPts val="500"/>
              </a:spcBef>
              <a:buSzTx/>
              <a:buNone/>
              <a:defRPr sz="2400" b="1"/>
            </a:lvl3pPr>
            <a:lvl4pPr marL="0" indent="1371600">
              <a:spcBef>
                <a:spcPts val="500"/>
              </a:spcBef>
              <a:buSzTx/>
              <a:buNone/>
              <a:defRPr sz="2400" b="1"/>
            </a:lvl4pPr>
            <a:lvl5pPr marL="0" indent="1828800">
              <a:spcBef>
                <a:spcPts val="500"/>
              </a:spcBef>
              <a:buSz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0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5" y="1535112"/>
            <a:ext cx="4041775" cy="63976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None/>
              <a:defRPr sz="2400" b="1"/>
            </a:pPr>
            <a:endParaRPr/>
          </a:p>
        </p:txBody>
      </p:sp>
      <p:sp>
        <p:nvSpPr>
          <p:cNvPr id="13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13191" y="6406426"/>
            <a:ext cx="273609" cy="264973"/>
          </a:xfrm>
          <a:prstGeom prst="rect">
            <a:avLst/>
          </a:prstGeom>
        </p:spPr>
        <p:txBody>
          <a:bodyPr anchor="ctr"/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13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13191" y="6406426"/>
            <a:ext cx="273609" cy="264973"/>
          </a:xfrm>
          <a:prstGeom prst="rect">
            <a:avLst/>
          </a:prstGeom>
        </p:spPr>
        <p:txBody>
          <a:bodyPr anchor="ctr"/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13191" y="6406426"/>
            <a:ext cx="273609" cy="264973"/>
          </a:xfrm>
          <a:prstGeom prst="rect">
            <a:avLst/>
          </a:prstGeom>
        </p:spPr>
        <p:txBody>
          <a:bodyPr anchor="ctr"/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itle Text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Title Text</a:t>
            </a:r>
          </a:p>
        </p:txBody>
      </p:sp>
      <p:sp>
        <p:nvSpPr>
          <p:cNvPr id="154" name="Body Level One…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buFont typeface="Helvetica Neue"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>
              <a:buFont typeface="Helvetica Neue"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>
              <a:buFont typeface="Helvetica Neue"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>
              <a:buFont typeface="Helvetica Neue"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>
              <a:buFont typeface="Helvetica Neue"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5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199" y="1435100"/>
            <a:ext cx="3008315" cy="4691063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300"/>
              </a:spcBef>
              <a:buSzTx/>
              <a:buNone/>
              <a:defRPr sz="14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/>
          </a:p>
        </p:txBody>
      </p:sp>
      <p:sp>
        <p:nvSpPr>
          <p:cNvPr id="15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13191" y="6406426"/>
            <a:ext cx="273609" cy="264973"/>
          </a:xfrm>
          <a:prstGeom prst="rect">
            <a:avLst/>
          </a:prstGeom>
        </p:spPr>
        <p:txBody>
          <a:bodyPr anchor="ctr"/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itle Text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Title Text</a:t>
            </a:r>
          </a:p>
        </p:txBody>
      </p:sp>
      <p:sp>
        <p:nvSpPr>
          <p:cNvPr id="164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8" y="612775"/>
            <a:ext cx="5486401" cy="41148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65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None/>
              <a:defRPr sz="1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indent="457200">
              <a:spcBef>
                <a:spcPts val="300"/>
              </a:spcBef>
              <a:buSzTx/>
              <a:buNone/>
              <a:defRPr sz="14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indent="914400">
              <a:spcBef>
                <a:spcPts val="300"/>
              </a:spcBef>
              <a:buSzTx/>
              <a:buNone/>
              <a:defRPr sz="14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indent="1371600">
              <a:spcBef>
                <a:spcPts val="300"/>
              </a:spcBef>
              <a:buSzTx/>
              <a:buNone/>
              <a:defRPr sz="14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indent="1828800">
              <a:spcBef>
                <a:spcPts val="300"/>
              </a:spcBef>
              <a:buSzTx/>
              <a:buNone/>
              <a:defRPr sz="14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13191" y="6406426"/>
            <a:ext cx="273609" cy="264973"/>
          </a:xfrm>
          <a:prstGeom prst="rect">
            <a:avLst/>
          </a:prstGeom>
        </p:spPr>
        <p:txBody>
          <a:bodyPr anchor="ctr"/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Title Text"/>
          <p:cNvSpPr txBox="1">
            <a:spLocks noGrp="1"/>
          </p:cNvSpPr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17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None/>
              <a:defRPr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indent="457200" algn="ctr">
              <a:buSzTx/>
              <a:buNone/>
              <a:defRPr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indent="914400" algn="ctr">
              <a:buSzTx/>
              <a:buNone/>
              <a:defRPr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indent="1371600" algn="ctr">
              <a:buSzTx/>
              <a:buNone/>
              <a:defRPr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indent="1828800" algn="ctr">
              <a:buSzTx/>
              <a:buNone/>
              <a:defRPr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13191" y="6406426"/>
            <a:ext cx="273609" cy="264973"/>
          </a:xfrm>
          <a:prstGeom prst="rect">
            <a:avLst/>
          </a:prstGeom>
        </p:spPr>
        <p:txBody>
          <a:bodyPr anchor="ctr"/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183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Font typeface="Helvetica Neue"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>
              <a:buFont typeface="Helvetica Neue"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>
              <a:buFont typeface="Helvetica Neue"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>
              <a:buFont typeface="Helvetica Neue"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>
              <a:buFont typeface="Helvetica Neue"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13191" y="6406426"/>
            <a:ext cx="273609" cy="264973"/>
          </a:xfrm>
          <a:prstGeom prst="rect">
            <a:avLst/>
          </a:prstGeom>
        </p:spPr>
        <p:txBody>
          <a:bodyPr anchor="ctr"/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Title Text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Title Text</a:t>
            </a:r>
          </a:p>
        </p:txBody>
      </p:sp>
      <p:sp>
        <p:nvSpPr>
          <p:cNvPr id="19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None/>
              <a:defRPr sz="2000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indent="457200">
              <a:spcBef>
                <a:spcPts val="400"/>
              </a:spcBef>
              <a:buSzTx/>
              <a:buNone/>
              <a:defRPr sz="2000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indent="914400">
              <a:spcBef>
                <a:spcPts val="400"/>
              </a:spcBef>
              <a:buSzTx/>
              <a:buNone/>
              <a:defRPr sz="2000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indent="1371600">
              <a:spcBef>
                <a:spcPts val="400"/>
              </a:spcBef>
              <a:buSzTx/>
              <a:buNone/>
              <a:defRPr sz="2000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indent="1828800">
              <a:spcBef>
                <a:spcPts val="400"/>
              </a:spcBef>
              <a:buSzTx/>
              <a:buNone/>
              <a:defRPr sz="2000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13191" y="6406426"/>
            <a:ext cx="273609" cy="264973"/>
          </a:xfrm>
          <a:prstGeom prst="rect">
            <a:avLst/>
          </a:prstGeom>
        </p:spPr>
        <p:txBody>
          <a:bodyPr anchor="ctr"/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Title Text</a:t>
            </a:r>
          </a:p>
        </p:txBody>
      </p:sp>
      <p:sp>
        <p:nvSpPr>
          <p:cNvPr id="3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None/>
              <a:defRPr sz="2000"/>
            </a:lvl1pPr>
            <a:lvl2pPr marL="0" indent="457200">
              <a:spcBef>
                <a:spcPts val="400"/>
              </a:spcBef>
              <a:buSzTx/>
              <a:buNone/>
              <a:defRPr sz="2000"/>
            </a:lvl2pPr>
            <a:lvl3pPr marL="0" indent="914400">
              <a:spcBef>
                <a:spcPts val="400"/>
              </a:spcBef>
              <a:buSzTx/>
              <a:buNone/>
              <a:defRPr sz="2000"/>
            </a:lvl3pPr>
            <a:lvl4pPr marL="0" indent="1371600">
              <a:spcBef>
                <a:spcPts val="400"/>
              </a:spcBef>
              <a:buSzTx/>
              <a:buNone/>
              <a:defRPr sz="2000"/>
            </a:lvl4pPr>
            <a:lvl5pPr marL="0" indent="1828800">
              <a:spcBef>
                <a:spcPts val="400"/>
              </a:spcBef>
              <a:buSzTx/>
              <a:buNone/>
              <a:defRPr sz="20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201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buFont typeface="Helvetica Neue"/>
              <a:defRPr sz="28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790575" indent="-333375">
              <a:spcBef>
                <a:spcPts val="600"/>
              </a:spcBef>
              <a:buFont typeface="Helvetica Neue"/>
              <a:defRPr sz="28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234439" indent="-320039">
              <a:spcBef>
                <a:spcPts val="600"/>
              </a:spcBef>
              <a:buFont typeface="Helvetica Neue"/>
              <a:defRPr sz="28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1727200" indent="-355600">
              <a:spcBef>
                <a:spcPts val="600"/>
              </a:spcBef>
              <a:buFont typeface="Helvetica Neue"/>
              <a:defRPr sz="28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2184400" indent="-355600">
              <a:spcBef>
                <a:spcPts val="600"/>
              </a:spcBef>
              <a:buFont typeface="Helvetica Neue"/>
              <a:defRPr sz="28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0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13191" y="6406426"/>
            <a:ext cx="273609" cy="264973"/>
          </a:xfrm>
          <a:prstGeom prst="rect">
            <a:avLst/>
          </a:prstGeom>
        </p:spPr>
        <p:txBody>
          <a:bodyPr anchor="ctr"/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21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None/>
              <a:defRPr sz="2400" b="1"/>
            </a:lvl1pPr>
            <a:lvl2pPr marL="0" indent="457200">
              <a:spcBef>
                <a:spcPts val="500"/>
              </a:spcBef>
              <a:buSzTx/>
              <a:buNone/>
              <a:defRPr sz="2400" b="1"/>
            </a:lvl2pPr>
            <a:lvl3pPr marL="0" indent="914400">
              <a:spcBef>
                <a:spcPts val="500"/>
              </a:spcBef>
              <a:buSzTx/>
              <a:buNone/>
              <a:defRPr sz="2400" b="1"/>
            </a:lvl3pPr>
            <a:lvl4pPr marL="0" indent="1371600">
              <a:spcBef>
                <a:spcPts val="500"/>
              </a:spcBef>
              <a:buSzTx/>
              <a:buNone/>
              <a:defRPr sz="2400" b="1"/>
            </a:lvl4pPr>
            <a:lvl5pPr marL="0" indent="1828800">
              <a:spcBef>
                <a:spcPts val="500"/>
              </a:spcBef>
              <a:buSz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5" y="1535112"/>
            <a:ext cx="4041775" cy="63976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None/>
              <a:defRPr sz="2400" b="1"/>
            </a:pPr>
            <a:endParaRPr/>
          </a:p>
        </p:txBody>
      </p:sp>
      <p:sp>
        <p:nvSpPr>
          <p:cNvPr id="21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13191" y="6406426"/>
            <a:ext cx="273609" cy="264973"/>
          </a:xfrm>
          <a:prstGeom prst="rect">
            <a:avLst/>
          </a:prstGeom>
        </p:spPr>
        <p:txBody>
          <a:bodyPr anchor="ctr"/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22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13191" y="6406426"/>
            <a:ext cx="273609" cy="264973"/>
          </a:xfrm>
          <a:prstGeom prst="rect">
            <a:avLst/>
          </a:prstGeom>
        </p:spPr>
        <p:txBody>
          <a:bodyPr anchor="ctr"/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Title Text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Title Text</a:t>
            </a:r>
          </a:p>
        </p:txBody>
      </p:sp>
      <p:sp>
        <p:nvSpPr>
          <p:cNvPr id="235" name="Body Level One…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buFont typeface="Helvetica Neue"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>
              <a:buFont typeface="Helvetica Neue"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>
              <a:buFont typeface="Helvetica Neue"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>
              <a:buFont typeface="Helvetica Neue"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>
              <a:buFont typeface="Helvetica Neue"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6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199" y="1435100"/>
            <a:ext cx="3008315" cy="4691063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300"/>
              </a:spcBef>
              <a:buSzTx/>
              <a:buNone/>
              <a:defRPr sz="14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/>
          </a:p>
        </p:txBody>
      </p:sp>
      <p:sp>
        <p:nvSpPr>
          <p:cNvPr id="23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13191" y="6406426"/>
            <a:ext cx="273609" cy="264973"/>
          </a:xfrm>
          <a:prstGeom prst="rect">
            <a:avLst/>
          </a:prstGeom>
        </p:spPr>
        <p:txBody>
          <a:bodyPr anchor="ctr"/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Title Text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Title Text</a:t>
            </a:r>
          </a:p>
        </p:txBody>
      </p:sp>
      <p:sp>
        <p:nvSpPr>
          <p:cNvPr id="245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8" y="612775"/>
            <a:ext cx="5486401" cy="41148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4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None/>
              <a:defRPr sz="1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indent="457200">
              <a:spcBef>
                <a:spcPts val="300"/>
              </a:spcBef>
              <a:buSzTx/>
              <a:buNone/>
              <a:defRPr sz="14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indent="914400">
              <a:spcBef>
                <a:spcPts val="300"/>
              </a:spcBef>
              <a:buSzTx/>
              <a:buNone/>
              <a:defRPr sz="14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indent="1371600">
              <a:spcBef>
                <a:spcPts val="300"/>
              </a:spcBef>
              <a:buSzTx/>
              <a:buNone/>
              <a:defRPr sz="14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indent="1828800">
              <a:spcBef>
                <a:spcPts val="300"/>
              </a:spcBef>
              <a:buSzTx/>
              <a:buNone/>
              <a:defRPr sz="14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13191" y="6406426"/>
            <a:ext cx="273609" cy="264973"/>
          </a:xfrm>
          <a:prstGeom prst="rect">
            <a:avLst/>
          </a:prstGeom>
        </p:spPr>
        <p:txBody>
          <a:bodyPr anchor="ctr"/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None/>
              <a:defRPr sz="2400" b="0"/>
            </a:lvl1pPr>
            <a:lvl2pPr marL="0" indent="457200">
              <a:spcBef>
                <a:spcPts val="500"/>
              </a:spcBef>
              <a:buSzTx/>
              <a:buNone/>
              <a:defRPr sz="2400" b="0"/>
            </a:lvl2pPr>
            <a:lvl3pPr marL="0" indent="914400">
              <a:spcBef>
                <a:spcPts val="500"/>
              </a:spcBef>
              <a:buSzTx/>
              <a:buNone/>
              <a:defRPr sz="2400" b="0"/>
            </a:lvl3pPr>
            <a:lvl4pPr marL="0" indent="1371600">
              <a:spcBef>
                <a:spcPts val="500"/>
              </a:spcBef>
              <a:buSzTx/>
              <a:buNone/>
              <a:defRPr sz="2400" b="0"/>
            </a:lvl4pPr>
            <a:lvl5pPr marL="0" indent="1828800">
              <a:spcBef>
                <a:spcPts val="500"/>
              </a:spcBef>
              <a:buSzTx/>
              <a:buNone/>
              <a:defRPr sz="2400" b="0"/>
            </a:lvl5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5" y="1535112"/>
            <a:ext cx="4041775" cy="63976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None/>
              <a:defRPr sz="2400" b="1"/>
            </a:pPr>
            <a:endParaRPr/>
          </a:p>
        </p:txBody>
      </p:sp>
      <p:sp>
        <p:nvSpPr>
          <p:cNvPr id="5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Title Text</a:t>
            </a:r>
          </a:p>
        </p:txBody>
      </p:sp>
      <p:sp>
        <p:nvSpPr>
          <p:cNvPr id="73" name="Body Level One…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199" y="1435100"/>
            <a:ext cx="3008315" cy="4691063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300"/>
              </a:spcBef>
              <a:buSzTx/>
              <a:buNone/>
              <a:defRPr sz="1400"/>
            </a:pPr>
            <a:endParaRPr/>
          </a:p>
        </p:txBody>
      </p:sp>
      <p:sp>
        <p:nvSpPr>
          <p:cNvPr id="7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Title Text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8" y="612775"/>
            <a:ext cx="5486401" cy="41148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None/>
              <a:defRPr sz="1400"/>
            </a:lvl1pPr>
            <a:lvl2pPr marL="0" indent="457200">
              <a:spcBef>
                <a:spcPts val="300"/>
              </a:spcBef>
              <a:buSzTx/>
              <a:buNone/>
              <a:defRPr sz="1400"/>
            </a:lvl2pPr>
            <a:lvl3pPr marL="0" indent="914400">
              <a:spcBef>
                <a:spcPts val="300"/>
              </a:spcBef>
              <a:buSzTx/>
              <a:buNone/>
              <a:defRPr sz="1400"/>
            </a:lvl3pPr>
            <a:lvl4pPr marL="0" indent="1371600">
              <a:spcBef>
                <a:spcPts val="300"/>
              </a:spcBef>
              <a:buSzTx/>
              <a:buNone/>
              <a:defRPr sz="1400"/>
            </a:lvl4pPr>
            <a:lvl5pPr marL="0" indent="1828800">
              <a:spcBef>
                <a:spcPts val="300"/>
              </a:spcBef>
              <a:buSzTx/>
              <a:buNone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102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Font typeface="Helvetica Neue"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>
              <a:buFont typeface="Helvetica Neue"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>
              <a:buFont typeface="Helvetica Neue"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>
              <a:buFont typeface="Helvetica Neue"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>
              <a:buFont typeface="Helvetica Neue"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13191" y="6406426"/>
            <a:ext cx="273609" cy="264973"/>
          </a:xfrm>
          <a:prstGeom prst="rect">
            <a:avLst/>
          </a:prstGeom>
        </p:spPr>
        <p:txBody>
          <a:bodyPr anchor="ctr"/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Off val="4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rPr dirty="0"/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/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384946" y="6245225"/>
            <a:ext cx="301854" cy="289662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 algn="r">
              <a:defRPr sz="1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9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5" r:id="rId15"/>
    <p:sldLayoutId id="2147483666" r:id="rId16"/>
    <p:sldLayoutId id="2147483667" r:id="rId17"/>
    <p:sldLayoutId id="2147483668" r:id="rId18"/>
    <p:sldLayoutId id="2147483669" r:id="rId19"/>
    <p:sldLayoutId id="2147483670" r:id="rId20"/>
    <p:sldLayoutId id="2147483671" r:id="rId21"/>
    <p:sldLayoutId id="2147483672" r:id="rId22"/>
    <p:sldLayoutId id="2147483674" r:id="rId23"/>
    <p:sldLayoutId id="2147483675" r:id="rId24"/>
  </p:sldLayoutIdLst>
  <p:transition spd="med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solidFill>
            <a:schemeClr val="accent4"/>
          </a:solidFill>
          <a:uFillTx/>
          <a:latin typeface="Garamond" panose="02020404030301010803" pitchFamily="18" charset="0"/>
          <a:ea typeface="+mj-ea"/>
          <a:cs typeface="+mj-cs"/>
          <a:sym typeface="Helvetica Neue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5pPr>
      <a:lvl6pPr marL="0" marR="0" indent="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6pPr>
      <a:lvl7pPr marL="0" marR="0" indent="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7pPr>
      <a:lvl8pPr marL="0" marR="0" indent="1371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8pPr>
      <a:lvl9pPr marL="0" marR="0" indent="1828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 Light" panose="02000403000000020004" pitchFamily="2" charset="0"/>
          <a:ea typeface="Helvetica Neue Light" panose="02000403000000020004" pitchFamily="2" charset="0"/>
          <a:cs typeface="+mj-cs"/>
          <a:sym typeface="Helvetica Neue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–"/>
        <a:tabLst/>
        <a:defRPr sz="3200" b="0" i="0" u="none" strike="noStrike" cap="none" spc="0" baseline="0">
          <a:solidFill>
            <a:srgbClr val="000000"/>
          </a:solidFill>
          <a:uFillTx/>
          <a:latin typeface="Helvetica Neue Light" panose="02000403000000020004" pitchFamily="2" charset="0"/>
          <a:ea typeface="Helvetica Neue Light" panose="02000403000000020004" pitchFamily="2" charset="0"/>
          <a:cs typeface="+mj-cs"/>
          <a:sym typeface="Helvetica Neue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 Light" panose="02000403000000020004" pitchFamily="2" charset="0"/>
          <a:ea typeface="Helvetica Neue Light" panose="02000403000000020004" pitchFamily="2" charset="0"/>
          <a:cs typeface="+mj-cs"/>
          <a:sym typeface="Helvetica Neue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–"/>
        <a:tabLst/>
        <a:defRPr sz="3200" b="0" i="0" u="none" strike="noStrike" cap="none" spc="0" baseline="0">
          <a:solidFill>
            <a:srgbClr val="000000"/>
          </a:solidFill>
          <a:uFillTx/>
          <a:latin typeface="Helvetica Neue Light" panose="02000403000000020004" pitchFamily="2" charset="0"/>
          <a:ea typeface="Helvetica Neue Light" panose="02000403000000020004" pitchFamily="2" charset="0"/>
          <a:cs typeface="+mj-cs"/>
          <a:sym typeface="Helvetica Neue"/>
        </a:defRPr>
      </a:lvl4pPr>
      <a:lvl5pPr marL="21945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»"/>
        <a:tabLst/>
        <a:defRPr sz="3200" b="0" i="0" u="none" strike="noStrike" cap="none" spc="0" baseline="0">
          <a:solidFill>
            <a:srgbClr val="000000"/>
          </a:solidFill>
          <a:uFillTx/>
          <a:latin typeface="Helvetica Neue Light" panose="02000403000000020004" pitchFamily="2" charset="0"/>
          <a:ea typeface="Helvetica Neue Light" panose="02000403000000020004" pitchFamily="2" charset="0"/>
          <a:cs typeface="+mj-cs"/>
          <a:sym typeface="Helvetica Neue"/>
        </a:defRPr>
      </a:lvl5pPr>
      <a:lvl6pPr marL="26517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»"/>
        <a:tabLst/>
        <a:defRPr sz="32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6pPr>
      <a:lvl7pPr marL="31089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»"/>
        <a:tabLst/>
        <a:defRPr sz="32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7pPr>
      <a:lvl8pPr marL="35661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»"/>
        <a:tabLst/>
        <a:defRPr sz="32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8pPr>
      <a:lvl9pPr marL="40233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»"/>
        <a:tabLst/>
        <a:defRPr sz="32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1295400"/>
            <a:ext cx="8305800" cy="1470025"/>
          </a:xfrm>
        </p:spPr>
        <p:txBody>
          <a:bodyPr/>
          <a:lstStyle/>
          <a:p>
            <a:r>
              <a:rPr lang="en-US" sz="6000" b="1" dirty="0">
                <a:solidFill>
                  <a:schemeClr val="accent4"/>
                </a:solidFill>
                <a:latin typeface="Garamond" panose="02020404030301010803" pitchFamily="18" charset="0"/>
                <a:cs typeface="Calibri" pitchFamily="34" charset="0"/>
              </a:rPr>
              <a:t>Functions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62000" y="3657600"/>
            <a:ext cx="7467600" cy="1752600"/>
          </a:xfrm>
        </p:spPr>
        <p:txBody>
          <a:bodyPr/>
          <a:lstStyle/>
          <a:p>
            <a:r>
              <a:rPr lang="en-US" sz="28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Genome 559: Introduction to Statistical and Computational Genomics</a:t>
            </a:r>
          </a:p>
          <a:p>
            <a:r>
              <a:rPr lang="en-US" sz="2800" b="1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Brian Beliveau</a:t>
            </a:r>
          </a:p>
        </p:txBody>
      </p:sp>
    </p:spTree>
    <p:extLst>
      <p:ext uri="{BB962C8B-B14F-4D97-AF65-F5344CB8AC3E}">
        <p14:creationId xmlns:p14="http://schemas.microsoft.com/office/powerpoint/2010/main" val="2133620706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84330" y="1676400"/>
            <a:ext cx="8074880" cy="4893647"/>
          </a:xfrm>
          <a:prstGeom prst="rect">
            <a:avLst/>
          </a:prstGeom>
          <a:noFill/>
          <a:ln w="12700">
            <a:solidFill>
              <a:schemeClr val="accent1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&lt;function defined here&gt;</a:t>
            </a:r>
          </a:p>
          <a:p>
            <a:endParaRPr lang="en-US" sz="2400" b="1" dirty="0">
              <a:solidFill>
                <a:schemeClr val="accent2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4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import sys</a:t>
            </a:r>
          </a:p>
          <a:p>
            <a:r>
              <a:rPr lang="en-US" sz="2400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24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= sys.argv[1]</a:t>
            </a:r>
          </a:p>
          <a:p>
            <a:r>
              <a:rPr lang="en-US" sz="2400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correctedDist</a:t>
            </a:r>
            <a:r>
              <a:rPr lang="en-US" sz="24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400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jc_dist</a:t>
            </a:r>
            <a:r>
              <a:rPr lang="en-US" sz="24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24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sz="2400" b="1" dirty="0">
              <a:solidFill>
                <a:schemeClr val="accent2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sz="2400" b="1" dirty="0">
              <a:solidFill>
                <a:schemeClr val="accent2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sz="2400" b="1" dirty="0">
              <a:solidFill>
                <a:schemeClr val="accent2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sz="2400" b="1" dirty="0">
              <a:solidFill>
                <a:schemeClr val="accent2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sz="2400" b="1" dirty="0">
              <a:solidFill>
                <a:schemeClr val="accent2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sz="2400" b="1" dirty="0">
              <a:solidFill>
                <a:schemeClr val="accent2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sz="2400" b="1" dirty="0">
              <a:solidFill>
                <a:schemeClr val="accent2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sz="2400" b="1" dirty="0">
              <a:solidFill>
                <a:schemeClr val="accent2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fontAlgn="auto">
              <a:spcAft>
                <a:spcPts val="0"/>
              </a:spcAft>
            </a:pPr>
            <a:r>
              <a:rPr lang="en-US" b="1" dirty="0">
                <a:solidFill>
                  <a:schemeClr val="accent4"/>
                </a:solidFill>
                <a:latin typeface="Garamond" panose="02020404030301010803" pitchFamily="18" charset="0"/>
              </a:rPr>
              <a:t>Using (calling) a function</a:t>
            </a:r>
          </a:p>
        </p:txBody>
      </p:sp>
    </p:spTree>
    <p:extLst>
      <p:ext uri="{BB962C8B-B14F-4D97-AF65-F5344CB8AC3E}">
        <p14:creationId xmlns:p14="http://schemas.microsoft.com/office/powerpoint/2010/main" val="47716944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84329" y="1676400"/>
            <a:ext cx="8111516" cy="4893647"/>
          </a:xfrm>
          <a:prstGeom prst="rect">
            <a:avLst/>
          </a:prstGeom>
          <a:noFill/>
          <a:ln w="12700">
            <a:solidFill>
              <a:schemeClr val="accent1">
                <a:lumMod val="2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&lt;function defined here&gt;</a:t>
            </a:r>
          </a:p>
          <a:p>
            <a:endParaRPr lang="en-US" sz="2400" b="1" dirty="0">
              <a:solidFill>
                <a:schemeClr val="accent2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4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import sys</a:t>
            </a:r>
          </a:p>
          <a:p>
            <a:r>
              <a:rPr lang="en-US" sz="2400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24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= sys.argv[1]</a:t>
            </a:r>
          </a:p>
          <a:p>
            <a:r>
              <a:rPr lang="en-US" sz="2400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correctedDist</a:t>
            </a:r>
            <a:r>
              <a:rPr lang="en-US" sz="24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400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jc_dist</a:t>
            </a:r>
            <a:r>
              <a:rPr lang="en-US" sz="24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24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sz="2400" b="1" dirty="0">
              <a:solidFill>
                <a:schemeClr val="accent2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400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AnotherDist</a:t>
            </a:r>
            <a:r>
              <a:rPr lang="en-US" sz="24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= 0.354</a:t>
            </a:r>
          </a:p>
          <a:p>
            <a:r>
              <a:rPr lang="en-US" sz="2400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AnotherCorrectedDist</a:t>
            </a:r>
            <a:r>
              <a:rPr lang="en-US" sz="24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400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jc_dist</a:t>
            </a:r>
            <a:r>
              <a:rPr lang="en-US" sz="24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AnotherDist</a:t>
            </a:r>
            <a:r>
              <a:rPr lang="en-US" sz="24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sz="2400" b="1" dirty="0">
              <a:solidFill>
                <a:schemeClr val="accent2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400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OneMoreCorrectedDist</a:t>
            </a:r>
            <a:r>
              <a:rPr lang="en-US" sz="24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400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jc_dist</a:t>
            </a:r>
            <a:r>
              <a:rPr lang="en-US" sz="24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(0.63)</a:t>
            </a:r>
          </a:p>
          <a:p>
            <a:endParaRPr lang="en-US" sz="2400" b="1" dirty="0">
              <a:solidFill>
                <a:schemeClr val="accent2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sz="2400" b="1" dirty="0">
              <a:solidFill>
                <a:schemeClr val="accent2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sz="2400" b="1" dirty="0">
              <a:solidFill>
                <a:schemeClr val="accent2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fontAlgn="auto">
              <a:spcAft>
                <a:spcPts val="0"/>
              </a:spcAft>
            </a:pPr>
            <a:r>
              <a:rPr lang="en-US" b="1" dirty="0">
                <a:solidFill>
                  <a:schemeClr val="accent4"/>
                </a:solidFill>
                <a:latin typeface="Garamond" panose="02020404030301010803" pitchFamily="18" charset="0"/>
              </a:rPr>
              <a:t>Using (calling) a function</a:t>
            </a:r>
          </a:p>
        </p:txBody>
      </p:sp>
    </p:spTree>
    <p:extLst>
      <p:ext uri="{BB962C8B-B14F-4D97-AF65-F5344CB8AC3E}">
        <p14:creationId xmlns:p14="http://schemas.microsoft.com/office/powerpoint/2010/main" val="1672482215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84329" y="1676400"/>
            <a:ext cx="8111516" cy="4893647"/>
          </a:xfrm>
          <a:prstGeom prst="rect">
            <a:avLst/>
          </a:prstGeom>
          <a:noFill/>
          <a:ln w="12700">
            <a:solidFill>
              <a:schemeClr val="accent1">
                <a:lumMod val="2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&lt;function defined here&gt;</a:t>
            </a:r>
          </a:p>
          <a:p>
            <a:endParaRPr lang="en-US" sz="2400" b="1" dirty="0">
              <a:solidFill>
                <a:schemeClr val="accent2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4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import sys</a:t>
            </a:r>
          </a:p>
          <a:p>
            <a:r>
              <a:rPr lang="en-US" sz="2400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24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= sys.argv[1]</a:t>
            </a:r>
          </a:p>
          <a:p>
            <a:r>
              <a:rPr lang="en-US" sz="2400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correctedDist</a:t>
            </a:r>
            <a:r>
              <a:rPr lang="en-US" sz="24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400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jc_dist</a:t>
            </a:r>
            <a:r>
              <a:rPr lang="en-US" sz="24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24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sz="2400" b="1" dirty="0">
              <a:solidFill>
                <a:schemeClr val="accent2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400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AnotherDist</a:t>
            </a:r>
            <a:r>
              <a:rPr lang="en-US" sz="24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= 0.354</a:t>
            </a:r>
          </a:p>
          <a:p>
            <a:r>
              <a:rPr lang="en-US" sz="2400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AnotherCorrectedDist</a:t>
            </a:r>
            <a:r>
              <a:rPr lang="en-US" sz="24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400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jc_dist</a:t>
            </a:r>
            <a:r>
              <a:rPr lang="en-US" sz="24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AnotherDist</a:t>
            </a:r>
            <a:r>
              <a:rPr lang="en-US" sz="24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sz="2400" b="1" dirty="0">
              <a:solidFill>
                <a:schemeClr val="accent2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400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OneMoreCorrectedDist</a:t>
            </a:r>
            <a:r>
              <a:rPr lang="en-US" sz="24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400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jc_dist</a:t>
            </a:r>
            <a:r>
              <a:rPr lang="en-US" sz="24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(0.63)</a:t>
            </a:r>
          </a:p>
          <a:p>
            <a:endParaRPr lang="en-US" sz="2400" b="1" dirty="0">
              <a:solidFill>
                <a:schemeClr val="accent2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4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# What about …</a:t>
            </a:r>
          </a:p>
          <a:p>
            <a:r>
              <a:rPr lang="en-US" sz="2400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jc_dist</a:t>
            </a:r>
            <a:r>
              <a:rPr lang="en-US" sz="24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(0.57)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fontAlgn="auto">
              <a:spcAft>
                <a:spcPts val="0"/>
              </a:spcAft>
            </a:pPr>
            <a:r>
              <a:rPr lang="en-US" b="1" dirty="0">
                <a:solidFill>
                  <a:schemeClr val="accent4"/>
                </a:solidFill>
                <a:latin typeface="Garamond" panose="02020404030301010803" pitchFamily="18" charset="0"/>
              </a:rPr>
              <a:t>Using (calling) a function</a:t>
            </a:r>
          </a:p>
        </p:txBody>
      </p:sp>
    </p:spTree>
    <p:extLst>
      <p:ext uri="{BB962C8B-B14F-4D97-AF65-F5344CB8AC3E}">
        <p14:creationId xmlns:p14="http://schemas.microsoft.com/office/powerpoint/2010/main" val="49068156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1434527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fontAlgn="auto">
              <a:spcAft>
                <a:spcPts val="0"/>
              </a:spcAft>
            </a:pPr>
            <a:r>
              <a:rPr lang="en-US" b="1" dirty="0">
                <a:solidFill>
                  <a:schemeClr val="accent4"/>
                </a:solidFill>
                <a:latin typeface="Garamond" panose="02020404030301010803" pitchFamily="18" charset="0"/>
              </a:rPr>
              <a:t>Once you've written the function, </a:t>
            </a:r>
            <a:br>
              <a:rPr lang="en-US" b="1" dirty="0">
                <a:solidFill>
                  <a:schemeClr val="accent4"/>
                </a:solidFill>
                <a:latin typeface="Garamond" panose="02020404030301010803" pitchFamily="18" charset="0"/>
              </a:rPr>
            </a:br>
            <a:r>
              <a:rPr lang="en-US" b="1" dirty="0">
                <a:solidFill>
                  <a:schemeClr val="accent4"/>
                </a:solidFill>
                <a:latin typeface="Garamond" panose="02020404030301010803" pitchFamily="18" charset="0"/>
              </a:rPr>
              <a:t>you can forget about it and just use it!</a:t>
            </a:r>
          </a:p>
        </p:txBody>
      </p:sp>
    </p:spTree>
    <p:extLst>
      <p:ext uri="{BB962C8B-B14F-4D97-AF65-F5344CB8AC3E}">
        <p14:creationId xmlns:p14="http://schemas.microsoft.com/office/powerpoint/2010/main" val="3224371356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98407" y="1195811"/>
            <a:ext cx="7168848" cy="2462213"/>
          </a:xfrm>
          <a:prstGeom prst="rect">
            <a:avLst/>
          </a:prstGeom>
          <a:noFill/>
          <a:ln w="12700">
            <a:solidFill>
              <a:schemeClr val="accent1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import sys</a:t>
            </a:r>
          </a:p>
          <a:p>
            <a:r>
              <a:rPr lang="en-US" sz="14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import math</a:t>
            </a:r>
          </a:p>
          <a:p>
            <a:endParaRPr lang="en-US" sz="1400" b="1" dirty="0">
              <a:solidFill>
                <a:schemeClr val="accent2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rawdist</a:t>
            </a:r>
            <a:r>
              <a:rPr lang="en-US" sz="14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= float(</a:t>
            </a:r>
            <a:r>
              <a:rPr lang="en-US" sz="1400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sz="14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[1])</a:t>
            </a:r>
          </a:p>
          <a:p>
            <a:r>
              <a:rPr lang="en-US" sz="14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1400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rawdist</a:t>
            </a:r>
            <a:r>
              <a:rPr lang="en-US" sz="14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&lt; 0.75 and </a:t>
            </a:r>
            <a:r>
              <a:rPr lang="en-US" sz="1400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rawdist</a:t>
            </a:r>
            <a:r>
              <a:rPr lang="en-US" sz="14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&gt; 0.0:</a:t>
            </a:r>
          </a:p>
          <a:p>
            <a:r>
              <a:rPr lang="en-US" sz="14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newdist</a:t>
            </a:r>
            <a:r>
              <a:rPr lang="en-US" sz="14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= (-3.0/4.0) * math.log(1.0 - (4.0/3.0)* </a:t>
            </a:r>
            <a:r>
              <a:rPr lang="en-US" sz="1400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rawdist</a:t>
            </a:r>
            <a:r>
              <a:rPr lang="en-US" sz="14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   print </a:t>
            </a:r>
            <a:r>
              <a:rPr lang="en-US" sz="1400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newdist</a:t>
            </a:r>
            <a:endParaRPr lang="en-US" sz="1400" b="1" dirty="0">
              <a:solidFill>
                <a:schemeClr val="accent2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rawdist</a:t>
            </a:r>
            <a:r>
              <a:rPr lang="en-US" sz="14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&gt;= 0.75:</a:t>
            </a:r>
          </a:p>
          <a:p>
            <a:r>
              <a:rPr lang="en-US" sz="14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   print 1000.0</a:t>
            </a:r>
          </a:p>
          <a:p>
            <a:r>
              <a:rPr lang="en-US" sz="14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else:</a:t>
            </a:r>
          </a:p>
          <a:p>
            <a:r>
              <a:rPr lang="en-US" sz="14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   print 0.0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fontAlgn="auto">
              <a:spcAft>
                <a:spcPts val="0"/>
              </a:spcAft>
            </a:pPr>
            <a:r>
              <a:rPr lang="en-US" b="1" dirty="0">
                <a:solidFill>
                  <a:schemeClr val="accent4"/>
                </a:solidFill>
                <a:latin typeface="Garamond" panose="02020404030301010803" pitchFamily="18" charset="0"/>
              </a:rPr>
              <a:t>From “In-code” to Function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01511" y="4105558"/>
            <a:ext cx="7165744" cy="2677656"/>
          </a:xfrm>
          <a:prstGeom prst="rect">
            <a:avLst/>
          </a:prstGeom>
          <a:noFill/>
          <a:ln w="12700">
            <a:solidFill>
              <a:schemeClr val="accent1">
                <a:lumMod val="2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import sys</a:t>
            </a:r>
          </a:p>
          <a:p>
            <a:r>
              <a:rPr lang="en-US" sz="14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import math</a:t>
            </a:r>
          </a:p>
          <a:p>
            <a:endParaRPr lang="en-US" sz="1400" b="1" dirty="0">
              <a:solidFill>
                <a:schemeClr val="accent2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jc_dist</a:t>
            </a:r>
            <a:r>
              <a:rPr lang="en-US" sz="14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rawdist</a:t>
            </a:r>
            <a:r>
              <a:rPr lang="en-US" sz="14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strike="sngStrike" dirty="0" err="1">
                <a:solidFill>
                  <a:schemeClr val="accent2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rawdist</a:t>
            </a:r>
            <a:r>
              <a:rPr lang="en-US" sz="1400" b="1" strike="sngStrike" dirty="0">
                <a:solidFill>
                  <a:schemeClr val="accent2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 = float(</a:t>
            </a:r>
            <a:r>
              <a:rPr lang="en-US" sz="1400" b="1" strike="sngStrike" dirty="0" err="1">
                <a:solidFill>
                  <a:schemeClr val="accent2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sz="1400" b="1" strike="sngStrike" dirty="0">
                <a:solidFill>
                  <a:schemeClr val="accent2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[1])</a:t>
            </a:r>
          </a:p>
          <a:p>
            <a:r>
              <a:rPr lang="en-US" sz="14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1400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rawdist</a:t>
            </a:r>
            <a:r>
              <a:rPr lang="en-US" sz="14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&lt; 0.75 and </a:t>
            </a:r>
            <a:r>
              <a:rPr lang="en-US" sz="1400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rawdist</a:t>
            </a:r>
            <a:r>
              <a:rPr lang="en-US" sz="14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&gt; 0.0:</a:t>
            </a:r>
          </a:p>
          <a:p>
            <a:r>
              <a:rPr lang="en-US" sz="14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newdist</a:t>
            </a:r>
            <a:r>
              <a:rPr lang="en-US" sz="14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= (-3.0/4.0) * math.log(1.0 - (4.0/3.0)* </a:t>
            </a:r>
            <a:r>
              <a:rPr lang="en-US" sz="1400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rawdist</a:t>
            </a:r>
            <a:r>
              <a:rPr lang="en-US" sz="14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sz="1400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newdist</a:t>
            </a:r>
            <a:endParaRPr lang="en-US" sz="1400" b="1" dirty="0">
              <a:solidFill>
                <a:schemeClr val="accent2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rawdist</a:t>
            </a:r>
            <a:r>
              <a:rPr lang="en-US" sz="14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&gt;= 0.75:</a:t>
            </a:r>
          </a:p>
          <a:p>
            <a:r>
              <a:rPr lang="en-US" sz="14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       return 1000.0</a:t>
            </a:r>
          </a:p>
          <a:p>
            <a:r>
              <a:rPr lang="en-US" sz="14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   else:</a:t>
            </a:r>
          </a:p>
          <a:p>
            <a:r>
              <a:rPr lang="en-US" sz="14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       return 0.0</a:t>
            </a:r>
          </a:p>
        </p:txBody>
      </p:sp>
      <p:sp>
        <p:nvSpPr>
          <p:cNvPr id="6" name="Line Callout 1 (Accent Bar) 5"/>
          <p:cNvSpPr/>
          <p:nvPr/>
        </p:nvSpPr>
        <p:spPr>
          <a:xfrm>
            <a:off x="4478347" y="4245779"/>
            <a:ext cx="2018298" cy="586339"/>
          </a:xfrm>
          <a:prstGeom prst="accentCallout1">
            <a:avLst>
              <a:gd name="adj1" fmla="val 41879"/>
              <a:gd name="adj2" fmla="val -4692"/>
              <a:gd name="adj3" fmla="val 112039"/>
              <a:gd name="adj4" fmla="val -84991"/>
            </a:avLst>
          </a:prstGeom>
          <a:solidFill>
            <a:srgbClr val="4F81BD">
              <a:lumMod val="20000"/>
              <a:lumOff val="8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Add a function definition</a:t>
            </a:r>
          </a:p>
        </p:txBody>
      </p:sp>
      <p:sp>
        <p:nvSpPr>
          <p:cNvPr id="7" name="Line Callout 1 (Accent Bar) 6"/>
          <p:cNvSpPr/>
          <p:nvPr/>
        </p:nvSpPr>
        <p:spPr>
          <a:xfrm>
            <a:off x="6542467" y="4685135"/>
            <a:ext cx="2601533" cy="586339"/>
          </a:xfrm>
          <a:prstGeom prst="accentCallout1">
            <a:avLst>
              <a:gd name="adj1" fmla="val 41879"/>
              <a:gd name="adj2" fmla="val -4692"/>
              <a:gd name="adj3" fmla="val 67482"/>
              <a:gd name="adj4" fmla="val -81057"/>
            </a:avLst>
          </a:prstGeom>
          <a:solidFill>
            <a:srgbClr val="4F81BD">
              <a:lumMod val="20000"/>
              <a:lumOff val="8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delete - use function argument instead of </a:t>
            </a:r>
            <a:r>
              <a:rPr lang="en-US" sz="1600" kern="0" dirty="0" err="1">
                <a:solidFill>
                  <a:sysClr val="windowText" lastClr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argv</a:t>
            </a:r>
            <a:endParaRPr lang="en-US" sz="1600" kern="0" dirty="0">
              <a:solidFill>
                <a:sysClr val="windowText" lastClr="000000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8" name="Line Callout 1 (Accent Bar) 7"/>
          <p:cNvSpPr/>
          <p:nvPr/>
        </p:nvSpPr>
        <p:spPr>
          <a:xfrm>
            <a:off x="4827049" y="6085911"/>
            <a:ext cx="1909654" cy="586339"/>
          </a:xfrm>
          <a:prstGeom prst="accentCallout1">
            <a:avLst>
              <a:gd name="adj1" fmla="val 41879"/>
              <a:gd name="adj2" fmla="val -4692"/>
              <a:gd name="adj3" fmla="val 19742"/>
              <a:gd name="adj4" fmla="val -76660"/>
            </a:avLst>
          </a:prstGeom>
          <a:solidFill>
            <a:srgbClr val="4F81BD">
              <a:lumMod val="20000"/>
              <a:lumOff val="8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return value rather than printing it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21123" y="843071"/>
            <a:ext cx="71144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Jukes-Cantor distance correction written directly in program: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23759" y="3770707"/>
            <a:ext cx="64299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Jukes-Cantor distance correction written as a function:</a:t>
            </a:r>
          </a:p>
        </p:txBody>
      </p:sp>
    </p:spTree>
    <p:extLst>
      <p:ext uri="{BB962C8B-B14F-4D97-AF65-F5344CB8AC3E}">
        <p14:creationId xmlns:p14="http://schemas.microsoft.com/office/powerpoint/2010/main" val="302322445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53614" y="1525552"/>
            <a:ext cx="63246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math.log(value)</a:t>
            </a:r>
          </a:p>
          <a:p>
            <a:r>
              <a:rPr lang="en-US" sz="24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readline</a:t>
            </a:r>
            <a:r>
              <a:rPr lang="en-US" sz="24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(), </a:t>
            </a:r>
            <a:r>
              <a:rPr lang="en-US" sz="2400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readlines</a:t>
            </a:r>
            <a:r>
              <a:rPr lang="en-US" sz="24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(), read()</a:t>
            </a:r>
          </a:p>
          <a:p>
            <a:r>
              <a:rPr lang="en-US" sz="24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sort()</a:t>
            </a:r>
          </a:p>
          <a:p>
            <a:r>
              <a:rPr lang="en-US" sz="24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split(), replace(), lower()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0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fontAlgn="auto">
              <a:spcAft>
                <a:spcPts val="0"/>
              </a:spcAft>
            </a:pPr>
            <a:r>
              <a:rPr lang="en-US" b="1" dirty="0">
                <a:solidFill>
                  <a:schemeClr val="accent4"/>
                </a:solidFill>
                <a:latin typeface="Garamond" panose="02020404030301010803" pitchFamily="18" charset="0"/>
              </a:rPr>
              <a:t>We've used lots of functions before!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81000" y="3375135"/>
            <a:ext cx="8229600" cy="2918787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/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Wingdings" pitchFamily="2" charset="2"/>
              <a:buChar char="§"/>
            </a:pPr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These functions are part of the Python programming environment (in other words they are already written for you).</a:t>
            </a: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Wingdings" pitchFamily="2" charset="2"/>
              <a:buChar char="§"/>
              <a:tabLst/>
              <a:defRPr/>
            </a:pPr>
            <a:endParaRPr lang="en-US" sz="2400" kern="0" dirty="0">
              <a:solidFill>
                <a:sysClr val="windowText" lastClr="000000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lang="en-US" sz="2400" kern="0" dirty="0">
                <a:solidFill>
                  <a:sysClr val="windowText" lastClr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Note - some of these are functions attached to objects (and called object "methods") rather than stand-alone functions. We'll cover this later.</a:t>
            </a:r>
          </a:p>
        </p:txBody>
      </p:sp>
    </p:spTree>
    <p:extLst>
      <p:ext uri="{BB962C8B-B14F-4D97-AF65-F5344CB8AC3E}">
        <p14:creationId xmlns:p14="http://schemas.microsoft.com/office/powerpoint/2010/main" val="4216412584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0" y="0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fontAlgn="auto">
              <a:spcAft>
                <a:spcPts val="0"/>
              </a:spcAft>
            </a:pPr>
            <a:r>
              <a:rPr lang="en-US" b="1" dirty="0">
                <a:solidFill>
                  <a:schemeClr val="accent4"/>
                </a:solidFill>
                <a:latin typeface="Garamond" panose="02020404030301010803" pitchFamily="18" charset="0"/>
              </a:rPr>
              <a:t>Function names, access, and usage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81000" y="1065410"/>
            <a:ext cx="8229600" cy="4432865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/>
          <a:p>
            <a:pPr marL="342900" indent="-342900" fontAlgn="auto">
              <a:spcBef>
                <a:spcPts val="0"/>
              </a:spcBef>
              <a:spcAft>
                <a:spcPts val="24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Giving a function an informative name is very important! </a:t>
            </a:r>
            <a:br>
              <a:rPr lang="en-US" sz="24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</a:br>
            <a:r>
              <a:rPr lang="en-US" sz="24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Long names are fine if needed:</a:t>
            </a:r>
            <a:br>
              <a:rPr lang="en-US" sz="2400" dirty="0">
                <a:latin typeface="Calibri" pitchFamily="34" charset="0"/>
                <a:cs typeface="Calibri" pitchFamily="34" charset="0"/>
              </a:rPr>
            </a:br>
            <a:r>
              <a:rPr 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sz="2000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makeDictFromTwoLists</a:t>
            </a:r>
            <a:r>
              <a:rPr 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keyList</a:t>
            </a:r>
            <a:r>
              <a:rPr 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valueList</a:t>
            </a:r>
            <a:r>
              <a:rPr 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):</a:t>
            </a:r>
            <a:br>
              <a:rPr 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sz="2000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translateDNA</a:t>
            </a:r>
            <a:r>
              <a:rPr 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dna_seq</a:t>
            </a:r>
            <a:r>
              <a:rPr 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):</a:t>
            </a:r>
            <a:br>
              <a:rPr 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sz="2000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getFastaSequences</a:t>
            </a:r>
            <a:r>
              <a:rPr 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fileName</a:t>
            </a:r>
            <a:r>
              <a:rPr 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):</a:t>
            </a:r>
            <a:endParaRPr lang="en-US" sz="2400" dirty="0">
              <a:latin typeface="Helvetica Neue Light" panose="02000403000000020004" pitchFamily="2" charset="0"/>
              <a:ea typeface="Helvetica Neue Light" panose="02000403000000020004" pitchFamily="2" charset="0"/>
              <a:cs typeface="Helvetica Neue" panose="02000503000000020004" pitchFamily="2" charset="0"/>
            </a:endParaRPr>
          </a:p>
          <a:p>
            <a:pPr marL="342900" indent="-342900" fontAlgn="auto">
              <a:spcBef>
                <a:spcPts val="0"/>
              </a:spcBef>
              <a:spcAft>
                <a:spcPts val="24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Usually, potentially reusable parts of your code should be written as functions.</a:t>
            </a:r>
          </a:p>
          <a:p>
            <a:pPr marL="342900" indent="-342900" fontAlgn="auto">
              <a:spcBef>
                <a:spcPts val="0"/>
              </a:spcBef>
              <a:spcAft>
                <a:spcPts val="24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b="1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Your program (outside of functions) will often be very short </a:t>
            </a:r>
            <a:r>
              <a:rPr lang="en-US" sz="24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- largely reading arguments and making output.</a:t>
            </a:r>
          </a:p>
          <a:p>
            <a:pPr marL="342900" indent="-342900" fontAlgn="auto">
              <a:spcBef>
                <a:spcPts val="0"/>
              </a:spcBef>
              <a:spcAft>
                <a:spcPts val="12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endParaRPr lang="en-US" sz="24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108572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4182" y="1528866"/>
            <a:ext cx="8001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I was caught a bit off guard with the new group work setting, but I think it'll work well after some practice.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>
              <a:latin typeface="Helvetica Neue Light" panose="02000403000000020004" pitchFamily="2" charset="0"/>
              <a:ea typeface="Helvetica Neue Light" panose="02000403000000020004" pitchFamily="2" charset="0"/>
              <a:cs typeface="Helvetica Neue" panose="02000503000000020004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The class has become more interactive with the addition of breakout rooms.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The breakout rooms were very helpful. It was nice to work with other students in the class and tackle problems together.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I really enjoyed the breakout sessions. It finally gave me a chance to talk to other people in the class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The breakout rooms were also helpful, because if you're stuck, you can work it out with your classmates instead of remaining stuck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The breakout rooms are great, I like working with classmates for tackling problems because we can combine our understandings to overcome each others' gaps.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36212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accent4"/>
                </a:solidFill>
                <a:latin typeface="Garamond" panose="02020404030301010803" pitchFamily="18" charset="0"/>
              </a:rPr>
              <a:t>One Minute Responses</a:t>
            </a:r>
          </a:p>
        </p:txBody>
      </p:sp>
    </p:spTree>
    <p:extLst>
      <p:ext uri="{BB962C8B-B14F-4D97-AF65-F5344CB8AC3E}">
        <p14:creationId xmlns:p14="http://schemas.microsoft.com/office/powerpoint/2010/main" val="274516179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36212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accent4"/>
                </a:solidFill>
                <a:latin typeface="Garamond" panose="02020404030301010803" pitchFamily="18" charset="0"/>
              </a:rPr>
              <a:t>Questions from last time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CC6C0F-4A92-224C-8E8B-2673171FDB88}"/>
              </a:ext>
            </a:extLst>
          </p:cNvPr>
          <p:cNvSpPr txBox="1"/>
          <p:nvPr/>
        </p:nvSpPr>
        <p:spPr>
          <a:xfrm>
            <a:off x="488091" y="1406262"/>
            <a:ext cx="8167817" cy="208829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vert="horz" wrap="square" lIns="91440" tIns="45720" rIns="91440" bIns="45720" rtlCol="0">
            <a:noAutofit/>
          </a:bodyPr>
          <a:lstStyle/>
          <a:p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&gt;&gt;&gt; import random</a:t>
            </a:r>
          </a:p>
          <a:p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&gt;&gt;&gt; a = [round(</a:t>
            </a:r>
            <a:r>
              <a:rPr lang="en-US" dirty="0" err="1">
                <a:solidFill>
                  <a:srgbClr val="000000"/>
                </a:solidFill>
                <a:latin typeface="Courier" pitchFamily="2" charset="0"/>
              </a:rPr>
              <a:t>random.random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()) for _ in range(10)]</a:t>
            </a:r>
          </a:p>
          <a:p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&gt;&gt;&gt; print (a)</a:t>
            </a:r>
          </a:p>
          <a:p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[0.0, 0.0, 1.0, 1.0, 0.0, 1.0, 1.0, 0.0, 1.0, 1.0]</a:t>
            </a:r>
          </a:p>
          <a:p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&gt;&gt;&gt; b = set(a)</a:t>
            </a:r>
          </a:p>
          <a:p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&gt;&gt;&gt; print (b)</a:t>
            </a:r>
          </a:p>
          <a:p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set([0.0, 1.0])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2FAA410-36E9-F545-9AC4-3839711279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0041" y="4521397"/>
            <a:ext cx="4397392" cy="134302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879B643-24DA-EF4B-A44C-DC0879B26C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57" y="4521397"/>
            <a:ext cx="4582092" cy="1343027"/>
          </a:xfrm>
          <a:prstGeom prst="rect">
            <a:avLst/>
          </a:prstGeom>
        </p:spPr>
      </p:pic>
      <p:sp>
        <p:nvSpPr>
          <p:cNvPr id="7" name="Frame 6">
            <a:extLst>
              <a:ext uri="{FF2B5EF4-FFF2-40B4-BE49-F238E27FC236}">
                <a16:creationId xmlns:a16="http://schemas.microsoft.com/office/drawing/2014/main" id="{371EED00-6B2F-9E49-9E07-4F41D5B3CD20}"/>
              </a:ext>
            </a:extLst>
          </p:cNvPr>
          <p:cNvSpPr/>
          <p:nvPr/>
        </p:nvSpPr>
        <p:spPr>
          <a:xfrm>
            <a:off x="5367647" y="1793249"/>
            <a:ext cx="365760" cy="365760"/>
          </a:xfrm>
          <a:prstGeom prst="frame">
            <a:avLst/>
          </a:prstGeom>
          <a:solidFill>
            <a:srgbClr val="FF0000"/>
          </a:solidFill>
          <a:ln w="25400" cap="flat">
            <a:solidFill>
              <a:srgbClr val="FF000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6350" stA="55000" endA="300" endPos="45500" dir="5400000" sy="-100000" algn="bl" rotWithShape="0"/>
              </a:effectLst>
              <a:uFillTx/>
              <a:latin typeface="+mj-lt"/>
              <a:ea typeface="+mj-ea"/>
              <a:cs typeface="+mj-cs"/>
              <a:sym typeface="Helvetica Neue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5ED3421-0590-6043-8B09-2437ED0CD167}"/>
              </a:ext>
            </a:extLst>
          </p:cNvPr>
          <p:cNvCxnSpPr>
            <a:cxnSpLocks/>
          </p:cNvCxnSpPr>
          <p:nvPr/>
        </p:nvCxnSpPr>
        <p:spPr>
          <a:xfrm flipV="1">
            <a:off x="3621974" y="2159010"/>
            <a:ext cx="1745673" cy="1722532"/>
          </a:xfrm>
          <a:prstGeom prst="straightConnector1">
            <a:avLst/>
          </a:prstGeom>
          <a:noFill/>
          <a:ln w="38100" cap="flat">
            <a:solidFill>
              <a:srgbClr val="FF0000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8C83D0E-B769-624F-9ECE-5F28185641FF}"/>
              </a:ext>
            </a:extLst>
          </p:cNvPr>
          <p:cNvSpPr txBox="1"/>
          <p:nvPr/>
        </p:nvSpPr>
        <p:spPr>
          <a:xfrm>
            <a:off x="992779" y="3906412"/>
            <a:ext cx="5491147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en-US" dirty="0">
                <a:latin typeface="Courier" pitchFamily="2" charset="0"/>
              </a:rPr>
              <a:t>_</a:t>
            </a: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Neue"/>
              </a:rPr>
              <a:t> </a:t>
            </a:r>
            <a:r>
              <a:rPr kumimoji="0" lang="en-US" sz="180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Light" panose="02000403000000020004" pitchFamily="2" charset="0"/>
                <a:ea typeface="Helvetica Neue Light" panose="02000403000000020004" pitchFamily="2" charset="0"/>
                <a:sym typeface="Helvetica Neue"/>
              </a:rPr>
              <a:t>is just a throwaway, could put anything there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CC3D807-C048-D54C-B8C9-10C58DC7EAB7}"/>
              </a:ext>
            </a:extLst>
          </p:cNvPr>
          <p:cNvSpPr txBox="1"/>
          <p:nvPr/>
        </p:nvSpPr>
        <p:spPr>
          <a:xfrm>
            <a:off x="403760" y="5959010"/>
            <a:ext cx="8182099" cy="71096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kumimoji="0" lang="en-US" sz="180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Light" panose="02000403000000020004" pitchFamily="2" charset="0"/>
                <a:ea typeface="Helvetica Neue Light" panose="02000403000000020004" pitchFamily="2" charset="0"/>
                <a:sym typeface="Helvetica Neue"/>
              </a:rPr>
              <a:t>Rounding is handled different in python 2 (left) vs python 3 right). More on 2 vs 3 in a later lecture.</a:t>
            </a:r>
          </a:p>
        </p:txBody>
      </p:sp>
    </p:spTree>
    <p:extLst>
      <p:ext uri="{BB962C8B-B14F-4D97-AF65-F5344CB8AC3E}">
        <p14:creationId xmlns:p14="http://schemas.microsoft.com/office/powerpoint/2010/main" val="1397140656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301082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General class structure: updated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C77A28-7D20-5348-9749-40F9766423B1}"/>
              </a:ext>
            </a:extLst>
          </p:cNvPr>
          <p:cNvSpPr txBox="1"/>
          <p:nvPr/>
        </p:nvSpPr>
        <p:spPr>
          <a:xfrm>
            <a:off x="395868" y="1262201"/>
            <a:ext cx="8352263" cy="5502678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marL="514350" indent="-514350" fontAlgn="auto">
              <a:spcAft>
                <a:spcPts val="2400"/>
              </a:spcAft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n-US" sz="24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1-minute survey responses: ~5 mins </a:t>
            </a:r>
          </a:p>
          <a:p>
            <a:pPr marL="514350" indent="-514350" fontAlgn="auto">
              <a:spcAft>
                <a:spcPts val="2400"/>
              </a:spcAft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n-US" sz="24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'Practical’ lecture on bioinformatics / general computing (replacing algorithms portion): ~</a:t>
            </a:r>
            <a:r>
              <a:rPr lang="en-US" sz="2400" strike="sngStrike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20 mins</a:t>
            </a:r>
            <a:r>
              <a:rPr lang="en-US" sz="24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 </a:t>
            </a:r>
            <a:r>
              <a:rPr lang="en-US" sz="2400" b="1" dirty="0">
                <a:solidFill>
                  <a:srgbClr val="FF0000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~10 mins or time donated to #3</a:t>
            </a:r>
            <a:endParaRPr lang="en-US" sz="2400" b="1" strike="sngStrike" dirty="0">
              <a:solidFill>
                <a:srgbClr val="FF0000"/>
              </a:solidFill>
              <a:latin typeface="Helvetica Neue Light" panose="02000403000000020004" pitchFamily="2" charset="0"/>
              <a:ea typeface="Helvetica Neue Light" panose="02000403000000020004" pitchFamily="2" charset="0"/>
              <a:cs typeface="Helvetica Neue" panose="02000503000000020004" pitchFamily="2" charset="0"/>
            </a:endParaRPr>
          </a:p>
          <a:p>
            <a:pPr marL="514350" indent="-514350" fontAlgn="auto">
              <a:spcAft>
                <a:spcPts val="2400"/>
              </a:spcAft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n-US" sz="24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Programming topic lecture: ~</a:t>
            </a:r>
            <a:r>
              <a:rPr lang="en-US" sz="2400" strike="sngStrike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20 mins</a:t>
            </a:r>
            <a:r>
              <a:rPr lang="en-US" sz="24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 </a:t>
            </a:r>
            <a:r>
              <a:rPr lang="en-US" sz="2400" b="1" dirty="0">
                <a:solidFill>
                  <a:srgbClr val="FF0000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20–30 mins, #2 + #3 = 30 mins total</a:t>
            </a:r>
            <a:endParaRPr lang="en-US" sz="2400" b="1" strike="sngStrike" dirty="0">
              <a:solidFill>
                <a:srgbClr val="FF0000"/>
              </a:solidFill>
              <a:latin typeface="Helvetica Neue Light" panose="02000403000000020004" pitchFamily="2" charset="0"/>
              <a:ea typeface="Helvetica Neue Light" panose="02000403000000020004" pitchFamily="2" charset="0"/>
              <a:cs typeface="Helvetica Neue" panose="02000503000000020004" pitchFamily="2" charset="0"/>
            </a:endParaRPr>
          </a:p>
          <a:p>
            <a:pPr marL="514350" indent="-514350" fontAlgn="auto">
              <a:spcAft>
                <a:spcPts val="2400"/>
              </a:spcAft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n-US" sz="24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Break: ~5 mins </a:t>
            </a:r>
          </a:p>
          <a:p>
            <a:pPr marL="514350" indent="-514350" fontAlgn="auto">
              <a:spcAft>
                <a:spcPts val="2400"/>
              </a:spcAft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n-US" sz="24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Small-group practice: ~</a:t>
            </a:r>
            <a:r>
              <a:rPr lang="en-US" sz="2400" strike="sngStrike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15 mins</a:t>
            </a:r>
            <a:r>
              <a:rPr lang="en-US" sz="24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 </a:t>
            </a:r>
            <a:r>
              <a:rPr lang="en-US" sz="2400" b="1" dirty="0">
                <a:solidFill>
                  <a:srgbClr val="FF0000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~30 mins</a:t>
            </a:r>
            <a:endParaRPr lang="en-US" sz="2400" strike="sngStrike" dirty="0">
              <a:solidFill>
                <a:srgbClr val="FF0000"/>
              </a:solidFill>
              <a:latin typeface="Helvetica Neue Light" panose="02000403000000020004" pitchFamily="2" charset="0"/>
              <a:ea typeface="Helvetica Neue Light" panose="02000403000000020004" pitchFamily="2" charset="0"/>
              <a:cs typeface="Helvetica Neue" panose="02000503000000020004" pitchFamily="2" charset="0"/>
            </a:endParaRPr>
          </a:p>
          <a:p>
            <a:pPr marL="514350" indent="-514350" fontAlgn="auto"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n-US" sz="24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Individual practice: ~</a:t>
            </a:r>
            <a:r>
              <a:rPr lang="en-US" sz="2400" strike="sngStrike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15 mins </a:t>
            </a:r>
            <a:r>
              <a:rPr lang="en-US" sz="2400" b="1" dirty="0">
                <a:solidFill>
                  <a:srgbClr val="FF0000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~10 mins</a:t>
            </a:r>
            <a:endParaRPr lang="en-US" sz="2400" b="1" strike="sngStrike" dirty="0">
              <a:solidFill>
                <a:srgbClr val="FF0000"/>
              </a:solidFill>
              <a:latin typeface="Helvetica Neue Light" panose="02000403000000020004" pitchFamily="2" charset="0"/>
              <a:ea typeface="Helvetica Neue Light" panose="02000403000000020004" pitchFamily="2" charset="0"/>
              <a:cs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4098568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4182" y="1528866"/>
            <a:ext cx="8001000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What are we missing?</a:t>
            </a:r>
          </a:p>
          <a:p>
            <a:endParaRPr lang="en-US" sz="2400" b="1" dirty="0">
              <a:latin typeface="Helvetica Neue Light" panose="02000403000000020004" pitchFamily="2" charset="0"/>
              <a:ea typeface="Helvetica Neue Light" panose="02000403000000020004" pitchFamily="2" charset="0"/>
              <a:cs typeface="Helvetica Neue" panose="02000503000000020004" pitchFamily="2" charset="0"/>
            </a:endParaRP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A way to generalized procedures …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en-US" sz="2800" dirty="0">
              <a:latin typeface="Helvetica Neue Light" panose="02000403000000020004" pitchFamily="2" charset="0"/>
              <a:ea typeface="Helvetica Neue Light" panose="02000403000000020004" pitchFamily="2" charset="0"/>
              <a:cs typeface="Helvetica Neue" panose="02000503000000020004" pitchFamily="2" charset="0"/>
            </a:endParaRP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A way to store and handle complex data …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en-US" sz="2800" dirty="0">
              <a:latin typeface="Helvetica Neue Light" panose="02000403000000020004" pitchFamily="2" charset="0"/>
              <a:ea typeface="Helvetica Neue Light" panose="02000403000000020004" pitchFamily="2" charset="0"/>
              <a:cs typeface="Helvetica Neue" panose="02000503000000020004" pitchFamily="2" charset="0"/>
            </a:endParaRP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A way to organize our code …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en-US" sz="2800" dirty="0">
              <a:latin typeface="Helvetica Neue Light" panose="02000403000000020004" pitchFamily="2" charset="0"/>
              <a:ea typeface="Helvetica Neue Light" panose="02000403000000020004" pitchFamily="2" charset="0"/>
              <a:cs typeface="Helvetica Neue" panose="02000503000000020004" pitchFamily="2" charset="0"/>
            </a:endParaRP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Better design and coding practices …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Helvetica Neue Light" panose="02000403000000020004" pitchFamily="2" charset="0"/>
              <a:ea typeface="Helvetica Neue Light" panose="020004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36212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accent4"/>
                </a:solidFill>
                <a:latin typeface="Garamond" panose="02020404030301010803" pitchFamily="18" charset="0"/>
              </a:rPr>
              <a:t>Going forward ….</a:t>
            </a:r>
          </a:p>
        </p:txBody>
      </p:sp>
    </p:spTree>
    <p:extLst>
      <p:ext uri="{BB962C8B-B14F-4D97-AF65-F5344CB8AC3E}">
        <p14:creationId xmlns:p14="http://schemas.microsoft.com/office/powerpoint/2010/main" val="79906936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36212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accent4"/>
                </a:solidFill>
                <a:latin typeface="Garamond" panose="02020404030301010803" pitchFamily="18" charset="0"/>
              </a:rPr>
              <a:t>Why functions?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9FEE72D-C8DF-0D42-AAF3-113D17084301}"/>
              </a:ext>
            </a:extLst>
          </p:cNvPr>
          <p:cNvSpPr txBox="1">
            <a:spLocks/>
          </p:cNvSpPr>
          <p:nvPr/>
        </p:nvSpPr>
        <p:spPr>
          <a:xfrm>
            <a:off x="685800" y="1210343"/>
            <a:ext cx="7467600" cy="2447257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/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US" sz="2800" dirty="0">
                <a:solidFill>
                  <a:sysClr val="windowText" lastClr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Function = </a:t>
            </a:r>
            <a:r>
              <a:rPr lang="en-US" sz="2800" kern="0" dirty="0">
                <a:solidFill>
                  <a:sysClr val="windowText" lastClr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 reusable piece of code</a:t>
            </a:r>
          </a:p>
          <a:p>
            <a:pPr marL="800100" lvl="1" indent="-342900" fontAlgn="auto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write once, use many times</a:t>
            </a:r>
          </a:p>
          <a:p>
            <a:pPr marL="1257300" lvl="2" indent="-342900" fontAlgn="auto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Within your code</a:t>
            </a:r>
          </a:p>
          <a:p>
            <a:pPr marL="1257300" lvl="2" indent="-342900" fontAlgn="auto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Across several programs</a:t>
            </a:r>
          </a:p>
          <a:p>
            <a:pPr marL="1257300" lvl="2" indent="-342900" fontAlgn="auto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Across team members</a:t>
            </a: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endParaRPr lang="en-US" sz="2400" kern="0" dirty="0">
              <a:solidFill>
                <a:sysClr val="windowText" lastClr="000000"/>
              </a:solidFill>
              <a:latin typeface="Calibri" pitchFamily="34" charset="0"/>
              <a:cs typeface="Calibri" pitchFamily="34" charset="0"/>
            </a:endParaRPr>
          </a:p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US" sz="2800" kern="0" dirty="0">
                <a:solidFill>
                  <a:sysClr val="windowText" lastClr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Helps simplify and organize your program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tabLst/>
              <a:defRPr/>
            </a:pPr>
            <a:endParaRPr lang="en-US" sz="2400" kern="0" dirty="0">
              <a:solidFill>
                <a:sysClr val="windowText" lastClr="000000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US" sz="2800" kern="0" dirty="0">
                <a:solidFill>
                  <a:sysClr val="windowText" lastClr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Helps avoid duplication of code</a:t>
            </a: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  <a:tabLst/>
              <a:defRPr/>
            </a:pPr>
            <a:endParaRPr kumimoji="0" lang="en-US" sz="2400" b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356180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0" y="0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fontAlgn="auto">
              <a:spcAft>
                <a:spcPts val="0"/>
              </a:spcAft>
            </a:pPr>
            <a:r>
              <a:rPr lang="en-US" b="1" dirty="0">
                <a:solidFill>
                  <a:schemeClr val="accent4"/>
                </a:solidFill>
                <a:latin typeface="Garamond" panose="02020404030301010803" pitchFamily="18" charset="0"/>
              </a:rPr>
              <a:t>What does a function do?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381000" y="1055965"/>
            <a:ext cx="8229600" cy="777369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US" sz="2400" kern="0" dirty="0">
                <a:solidFill>
                  <a:sysClr val="windowText" lastClr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Takes defined inputs (</a:t>
            </a:r>
            <a:r>
              <a:rPr lang="en-US" sz="2400" b="1" i="1" kern="0" dirty="0">
                <a:solidFill>
                  <a:sysClr val="windowText" lastClr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arguments</a:t>
            </a:r>
            <a:r>
              <a:rPr lang="en-US" sz="2400" kern="0" dirty="0">
                <a:solidFill>
                  <a:sysClr val="windowText" lastClr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) and may </a:t>
            </a:r>
            <a:br>
              <a:rPr lang="en-US" sz="2400" kern="0" dirty="0">
                <a:solidFill>
                  <a:sysClr val="windowText" lastClr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</a:br>
            <a:r>
              <a:rPr lang="en-US" sz="2400" kern="0" dirty="0">
                <a:solidFill>
                  <a:sysClr val="windowText" lastClr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produce a defined output (</a:t>
            </a:r>
            <a:r>
              <a:rPr lang="en-US" sz="2400" b="1" i="1" kern="0" dirty="0">
                <a:solidFill>
                  <a:sysClr val="windowText" lastClr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return</a:t>
            </a:r>
            <a:r>
              <a:rPr lang="en-US" sz="2400" kern="0" dirty="0">
                <a:solidFill>
                  <a:sysClr val="windowText" lastClr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)</a:t>
            </a:r>
            <a:endParaRPr kumimoji="0" lang="en-US" sz="2400" b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F4F3182-6B93-344D-B797-FA90446F9294}"/>
              </a:ext>
            </a:extLst>
          </p:cNvPr>
          <p:cNvGrpSpPr/>
          <p:nvPr/>
        </p:nvGrpSpPr>
        <p:grpSpPr>
          <a:xfrm>
            <a:off x="3009900" y="2000994"/>
            <a:ext cx="3124200" cy="2971800"/>
            <a:chOff x="3181738" y="2286000"/>
            <a:chExt cx="3124200" cy="2971800"/>
          </a:xfrm>
        </p:grpSpPr>
        <p:sp>
          <p:nvSpPr>
            <p:cNvPr id="2" name="Rectangle 1"/>
            <p:cNvSpPr/>
            <p:nvPr/>
          </p:nvSpPr>
          <p:spPr>
            <a:xfrm>
              <a:off x="3181738" y="2286000"/>
              <a:ext cx="3124200" cy="2971800"/>
            </a:xfrm>
            <a:prstGeom prst="rect">
              <a:avLst/>
            </a:prstGeom>
            <a:solidFill>
              <a:srgbClr val="FDEADA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/>
            <p:cNvSpPr/>
            <p:nvPr/>
          </p:nvSpPr>
          <p:spPr>
            <a:xfrm>
              <a:off x="3677038" y="3288268"/>
              <a:ext cx="2133600" cy="685800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things happen</a:t>
              </a:r>
            </a:p>
          </p:txBody>
        </p:sp>
        <p:sp>
          <p:nvSpPr>
            <p:cNvPr id="5" name="Down Arrow 4"/>
            <p:cNvSpPr/>
            <p:nvPr/>
          </p:nvSpPr>
          <p:spPr>
            <a:xfrm>
              <a:off x="4585042" y="2754868"/>
              <a:ext cx="317593" cy="457200"/>
            </a:xfrm>
            <a:prstGeom prst="downArrow">
              <a:avLst/>
            </a:prstGeom>
            <a:solidFill>
              <a:srgbClr val="00B0F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280136" y="2385536"/>
              <a:ext cx="29274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stuff goes in (arguments)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321768" y="4507468"/>
              <a:ext cx="28441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other stuff comes out (return)</a:t>
              </a:r>
            </a:p>
          </p:txBody>
        </p:sp>
        <p:sp>
          <p:nvSpPr>
            <p:cNvPr id="12" name="Down Arrow 11"/>
            <p:cNvSpPr/>
            <p:nvPr/>
          </p:nvSpPr>
          <p:spPr>
            <a:xfrm>
              <a:off x="4585042" y="4050268"/>
              <a:ext cx="317593" cy="457200"/>
            </a:xfrm>
            <a:prstGeom prst="downArrow">
              <a:avLst/>
            </a:prstGeom>
            <a:solidFill>
              <a:srgbClr val="00B0F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13" name="Content Placeholder 2"/>
          <p:cNvSpPr txBox="1">
            <a:spLocks/>
          </p:cNvSpPr>
          <p:nvPr/>
        </p:nvSpPr>
        <p:spPr>
          <a:xfrm>
            <a:off x="381001" y="5181597"/>
            <a:ext cx="8561118" cy="1603174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US" kern="0" dirty="0">
                <a:solidFill>
                  <a:sysClr val="windowText" lastClr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Other than the arguments and the return, </a:t>
            </a:r>
            <a:r>
              <a:rPr lang="en-US" b="1" kern="0" dirty="0">
                <a:solidFill>
                  <a:sysClr val="windowText" lastClr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everything else inside the function is invisible outside the function </a:t>
            </a:r>
            <a:r>
              <a:rPr lang="en-US" kern="0" dirty="0">
                <a:solidFill>
                  <a:sysClr val="windowText" lastClr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(variables assigned, etc.). Black box!</a:t>
            </a: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US" kern="0" dirty="0">
                <a:solidFill>
                  <a:sysClr val="windowText" lastClr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The function doesn't need to have a return. </a:t>
            </a: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US" kern="0" dirty="0">
                <a:solidFill>
                  <a:sysClr val="windowText" lastClr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Spoiler: The arguments can be changed and changes are visible outside the function</a:t>
            </a:r>
          </a:p>
        </p:txBody>
      </p:sp>
    </p:spTree>
    <p:extLst>
      <p:ext uri="{BB962C8B-B14F-4D97-AF65-F5344CB8AC3E}">
        <p14:creationId xmlns:p14="http://schemas.microsoft.com/office/powerpoint/2010/main" val="2201229929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38950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accent4"/>
                </a:solidFill>
                <a:latin typeface="Garamond" panose="02020404030301010803" pitchFamily="18" charset="0"/>
              </a:rPr>
              <a:t>Jukes-Cantor model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/>
          </p:nvPr>
        </p:nvGraphicFramePr>
        <p:xfrm>
          <a:off x="1981200" y="1918435"/>
          <a:ext cx="3871452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" name="Equation" r:id="rId3" imgW="1333440" imgH="393480" progId="Equation.DSMT4">
                  <p:embed/>
                </p:oleObj>
              </mc:Choice>
              <mc:Fallback>
                <p:oleObj name="Equation" r:id="rId3" imgW="1333440" imgH="393480" progId="Equation.DSMT4">
                  <p:embed/>
                  <p:pic>
                    <p:nvPicPr>
                      <p:cNvPr id="3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1918435"/>
                        <a:ext cx="3871452" cy="1143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38200" y="1156435"/>
            <a:ext cx="434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Jukes-Cantor model: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0" y="3594835"/>
            <a:ext cx="715292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D</a:t>
            </a:r>
            <a:r>
              <a:rPr lang="en-US" sz="2400" baseline="-25000" dirty="0">
                <a:solidFill>
                  <a:srgbClr val="0000FF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raw</a:t>
            </a:r>
            <a:r>
              <a:rPr lang="en-US" sz="24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 is the raw distance (what we directly measure)</a:t>
            </a:r>
          </a:p>
          <a:p>
            <a:endParaRPr lang="en-US" sz="2400" dirty="0">
              <a:latin typeface="Helvetica Neue Light" panose="02000403000000020004" pitchFamily="2" charset="0"/>
              <a:ea typeface="Helvetica Neue Light" panose="02000403000000020004" pitchFamily="2" charset="0"/>
              <a:cs typeface="Helvetica Neue" panose="02000503000000020004" pitchFamily="2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D</a:t>
            </a:r>
            <a:r>
              <a:rPr lang="en-US" sz="24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 is the corrected distance (what we want)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E43D6D-E6A4-814D-8EFC-612F7E6E5DB8}"/>
              </a:ext>
            </a:extLst>
          </p:cNvPr>
          <p:cNvSpPr txBox="1"/>
          <p:nvPr/>
        </p:nvSpPr>
        <p:spPr>
          <a:xfrm>
            <a:off x="1116281" y="5676405"/>
            <a:ext cx="6638306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Neue"/>
              </a:rPr>
              <a:t>(for evolutionary distance between DNA sequences)</a:t>
            </a:r>
          </a:p>
        </p:txBody>
      </p:sp>
    </p:spTree>
    <p:extLst>
      <p:ext uri="{BB962C8B-B14F-4D97-AF65-F5344CB8AC3E}">
        <p14:creationId xmlns:p14="http://schemas.microsoft.com/office/powerpoint/2010/main" val="4117321657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0" y="1676400"/>
            <a:ext cx="8207696" cy="255454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import math</a:t>
            </a:r>
          </a:p>
          <a:p>
            <a:endParaRPr lang="en-US" sz="1600" b="1" dirty="0">
              <a:solidFill>
                <a:schemeClr val="accent2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sz="1600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jc_dist</a:t>
            </a:r>
            <a:r>
              <a:rPr lang="en-US" sz="16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rawdist</a:t>
            </a:r>
            <a:r>
              <a:rPr lang="en-US" sz="16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6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1600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rawdist</a:t>
            </a:r>
            <a:r>
              <a:rPr lang="en-US" sz="16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&lt; 0.75 and </a:t>
            </a:r>
            <a:r>
              <a:rPr lang="en-US" sz="1600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rawdist</a:t>
            </a:r>
            <a:r>
              <a:rPr lang="en-US" sz="16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&gt; 0.0:</a:t>
            </a:r>
          </a:p>
          <a:p>
            <a:r>
              <a:rPr lang="en-US" sz="16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newdist</a:t>
            </a:r>
            <a:r>
              <a:rPr lang="en-US" sz="16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= (-3.0/4.0) * math.log(1.0 - (4.0/3.0)* </a:t>
            </a:r>
            <a:r>
              <a:rPr lang="en-US" sz="1600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rawdist</a:t>
            </a:r>
            <a:r>
              <a:rPr lang="en-US" sz="16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sz="1600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newdist</a:t>
            </a:r>
            <a:endParaRPr lang="en-US" sz="1600" b="1" dirty="0">
              <a:solidFill>
                <a:schemeClr val="accent2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6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rawdist</a:t>
            </a:r>
            <a:r>
              <a:rPr lang="en-US" sz="16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&gt;= 0.75:</a:t>
            </a:r>
          </a:p>
          <a:p>
            <a:r>
              <a:rPr lang="en-US" sz="16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       return 1000.0</a:t>
            </a:r>
          </a:p>
          <a:p>
            <a:r>
              <a:rPr lang="en-US" sz="16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   else:</a:t>
            </a:r>
          </a:p>
          <a:p>
            <a:r>
              <a:rPr lang="en-US" sz="16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       return 0.0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12329" y="4886716"/>
            <a:ext cx="7273145" cy="138499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def &lt;</a:t>
            </a:r>
            <a:r>
              <a:rPr lang="en-US" sz="2800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function_name</a:t>
            </a:r>
            <a:r>
              <a:rPr lang="en-US" sz="28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&gt;(&lt;arguments&gt;):</a:t>
            </a:r>
          </a:p>
          <a:p>
            <a:r>
              <a:rPr lang="en-US" sz="28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    &lt;function code block&gt;</a:t>
            </a:r>
          </a:p>
          <a:p>
            <a:r>
              <a:rPr lang="en-US" sz="28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    &lt;usually return something&gt;</a:t>
            </a: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0" y="0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fontAlgn="auto">
              <a:spcAft>
                <a:spcPts val="0"/>
              </a:spcAft>
            </a:pPr>
            <a:r>
              <a:rPr lang="en-US" b="1" dirty="0">
                <a:solidFill>
                  <a:schemeClr val="accent4"/>
                </a:solidFill>
                <a:latin typeface="Garamond" panose="02020404030301010803" pitchFamily="18" charset="0"/>
              </a:rPr>
              <a:t>Defining a function</a:t>
            </a:r>
          </a:p>
        </p:txBody>
      </p:sp>
      <p:sp>
        <p:nvSpPr>
          <p:cNvPr id="15" name="Line Callout 1 (Accent Bar) 14"/>
          <p:cNvSpPr/>
          <p:nvPr/>
        </p:nvSpPr>
        <p:spPr>
          <a:xfrm>
            <a:off x="5355770" y="1223801"/>
            <a:ext cx="2226907" cy="685800"/>
          </a:xfrm>
          <a:prstGeom prst="accentCallout1">
            <a:avLst>
              <a:gd name="adj1" fmla="val 79974"/>
              <a:gd name="adj2" fmla="val -4047"/>
              <a:gd name="adj3" fmla="val 162841"/>
              <a:gd name="adj4" fmla="val -103056"/>
            </a:avLst>
          </a:prstGeom>
          <a:solidFill>
            <a:srgbClr val="4F81BD">
              <a:lumMod val="20000"/>
              <a:lumOff val="8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define the function and argument(s) names</a:t>
            </a:r>
          </a:p>
        </p:txBody>
      </p:sp>
      <p:sp>
        <p:nvSpPr>
          <p:cNvPr id="16" name="Line Callout 1 (Accent Bar) 15"/>
          <p:cNvSpPr/>
          <p:nvPr/>
        </p:nvSpPr>
        <p:spPr>
          <a:xfrm>
            <a:off x="7582678" y="2158387"/>
            <a:ext cx="1468016" cy="329745"/>
          </a:xfrm>
          <a:prstGeom prst="accentCallout1">
            <a:avLst>
              <a:gd name="adj1" fmla="val 18750"/>
              <a:gd name="adj2" fmla="val -4047"/>
              <a:gd name="adj3" fmla="val 154026"/>
              <a:gd name="adj4" fmla="val -39755"/>
            </a:avLst>
          </a:prstGeom>
          <a:solidFill>
            <a:srgbClr val="4F81BD">
              <a:lumMod val="20000"/>
              <a:lumOff val="8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Do something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2761862" y="3279646"/>
            <a:ext cx="5554824" cy="732030"/>
            <a:chOff x="2761862" y="3279646"/>
            <a:chExt cx="5554824" cy="732030"/>
          </a:xfrm>
        </p:grpSpPr>
        <p:cxnSp>
          <p:nvCxnSpPr>
            <p:cNvPr id="9" name="Straight Connector 8"/>
            <p:cNvCxnSpPr/>
            <p:nvPr/>
          </p:nvCxnSpPr>
          <p:spPr>
            <a:xfrm flipV="1">
              <a:off x="2761862" y="3461657"/>
              <a:ext cx="3296038" cy="550019"/>
            </a:xfrm>
            <a:prstGeom prst="line">
              <a:avLst/>
            </a:prstGeom>
            <a:ln w="25400">
              <a:solidFill>
                <a:schemeClr val="accent1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V="1">
              <a:off x="3147526" y="3461657"/>
              <a:ext cx="2910374" cy="71071"/>
            </a:xfrm>
            <a:prstGeom prst="line">
              <a:avLst/>
            </a:prstGeom>
            <a:ln w="25400">
              <a:solidFill>
                <a:schemeClr val="accent1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Line Callout 1 (Accent Bar) 16"/>
            <p:cNvSpPr/>
            <p:nvPr/>
          </p:nvSpPr>
          <p:spPr>
            <a:xfrm>
              <a:off x="6183086" y="3279646"/>
              <a:ext cx="2133600" cy="685800"/>
            </a:xfrm>
            <a:prstGeom prst="accentCallout1">
              <a:avLst>
                <a:gd name="adj1" fmla="val 25553"/>
                <a:gd name="adj2" fmla="val -4484"/>
                <a:gd name="adj3" fmla="val -33077"/>
                <a:gd name="adj4" fmla="val -134543"/>
              </a:avLst>
            </a:prstGeom>
            <a:solidFill>
              <a:srgbClr val="4F81BD">
                <a:lumMod val="20000"/>
                <a:lumOff val="8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kern="0" dirty="0">
                  <a:solidFill>
                    <a:sysClr val="windowText" lastClr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return a computed value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3198032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5" grpId="0" animBg="1"/>
      <p:bldP spid="16" grpId="0" animBg="1"/>
    </p:bldLst>
  </p:timing>
</p:sld>
</file>

<file path=ppt/theme/theme1.xml><?xml version="1.0" encoding="utf-8"?>
<a:theme xmlns:a="http://schemas.openxmlformats.org/drawingml/2006/main" name="Default Design">
  <a:themeElements>
    <a:clrScheme name="Default Design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BE0E3"/>
      </a:accent1>
      <a:accent2>
        <a:srgbClr val="333399"/>
      </a:accent2>
      <a:accent3>
        <a:srgbClr val="8F8F8F"/>
      </a:accent3>
      <a:accent4>
        <a:srgbClr val="707070"/>
      </a:accent4>
      <a:accent5>
        <a:srgbClr val="DAEDEF"/>
      </a:accent5>
      <a:accent6>
        <a:srgbClr val="2D2D8A"/>
      </a:accent6>
      <a:hlink>
        <a:srgbClr val="0000FF"/>
      </a:hlink>
      <a:folHlink>
        <a:srgbClr val="FF00FF"/>
      </a:folHlink>
    </a:clrScheme>
    <a:fontScheme name="Default Design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 Desig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 Design">
  <a:themeElements>
    <a:clrScheme name="Default Design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BE0E3"/>
      </a:accent1>
      <a:accent2>
        <a:srgbClr val="333399"/>
      </a:accent2>
      <a:accent3>
        <a:srgbClr val="8F8F8F"/>
      </a:accent3>
      <a:accent4>
        <a:srgbClr val="707070"/>
      </a:accent4>
      <a:accent5>
        <a:srgbClr val="DAEDEF"/>
      </a:accent5>
      <a:accent6>
        <a:srgbClr val="2D2D8A"/>
      </a:accent6>
      <a:hlink>
        <a:srgbClr val="0000FF"/>
      </a:hlink>
      <a:folHlink>
        <a:srgbClr val="FF00FF"/>
      </a:folHlink>
    </a:clrScheme>
    <a:fontScheme name="Default Design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 Desig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</TotalTime>
  <Words>1091</Words>
  <Application>Microsoft Macintosh PowerPoint</Application>
  <PresentationFormat>On-screen Show (4:3)</PresentationFormat>
  <Paragraphs>159</Paragraphs>
  <Slides>16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7" baseType="lpstr">
      <vt:lpstr>Arial</vt:lpstr>
      <vt:lpstr>Calibri</vt:lpstr>
      <vt:lpstr>Courier</vt:lpstr>
      <vt:lpstr>Courier New</vt:lpstr>
      <vt:lpstr>Garamond</vt:lpstr>
      <vt:lpstr>Helvetica</vt:lpstr>
      <vt:lpstr>Helvetica Neue</vt:lpstr>
      <vt:lpstr>Helvetica Neue Light</vt:lpstr>
      <vt:lpstr>Wingdings</vt:lpstr>
      <vt:lpstr>Default Design</vt:lpstr>
      <vt:lpstr>Equation</vt:lpstr>
      <vt:lpstr>Functions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Programming: next steps</dc:title>
  <cp:lastModifiedBy> </cp:lastModifiedBy>
  <cp:revision>45</cp:revision>
  <dcterms:modified xsi:type="dcterms:W3CDTF">2020-11-06T23:40:03Z</dcterms:modified>
</cp:coreProperties>
</file>